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79"/>
  </p:notesMasterIdLst>
  <p:sldIdLst>
    <p:sldId id="260" r:id="rId6"/>
    <p:sldId id="424" r:id="rId7"/>
    <p:sldId id="268" r:id="rId8"/>
    <p:sldId id="447" r:id="rId9"/>
    <p:sldId id="427" r:id="rId10"/>
    <p:sldId id="582" r:id="rId11"/>
    <p:sldId id="584" r:id="rId12"/>
    <p:sldId id="583" r:id="rId13"/>
    <p:sldId id="446" r:id="rId14"/>
    <p:sldId id="586" r:id="rId15"/>
    <p:sldId id="587" r:id="rId16"/>
    <p:sldId id="475" r:id="rId17"/>
    <p:sldId id="489" r:id="rId18"/>
    <p:sldId id="589" r:id="rId19"/>
    <p:sldId id="588" r:id="rId20"/>
    <p:sldId id="591" r:id="rId21"/>
    <p:sldId id="590" r:id="rId22"/>
    <p:sldId id="592" r:id="rId23"/>
    <p:sldId id="595" r:id="rId24"/>
    <p:sldId id="594" r:id="rId25"/>
    <p:sldId id="596" r:id="rId26"/>
    <p:sldId id="597" r:id="rId27"/>
    <p:sldId id="598" r:id="rId28"/>
    <p:sldId id="539" r:id="rId29"/>
    <p:sldId id="525" r:id="rId30"/>
    <p:sldId id="540" r:id="rId31"/>
    <p:sldId id="490" r:id="rId32"/>
    <p:sldId id="541" r:id="rId33"/>
    <p:sldId id="543" r:id="rId34"/>
    <p:sldId id="542" r:id="rId35"/>
    <p:sldId id="544" r:id="rId36"/>
    <p:sldId id="535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4" r:id="rId45"/>
    <p:sldId id="553" r:id="rId46"/>
    <p:sldId id="555" r:id="rId47"/>
    <p:sldId id="556" r:id="rId48"/>
    <p:sldId id="557" r:id="rId49"/>
    <p:sldId id="486" r:id="rId50"/>
    <p:sldId id="558" r:id="rId51"/>
    <p:sldId id="559" r:id="rId52"/>
    <p:sldId id="560" r:id="rId53"/>
    <p:sldId id="561" r:id="rId54"/>
    <p:sldId id="562" r:id="rId55"/>
    <p:sldId id="563" r:id="rId56"/>
    <p:sldId id="568" r:id="rId57"/>
    <p:sldId id="569" r:id="rId58"/>
    <p:sldId id="570" r:id="rId59"/>
    <p:sldId id="572" r:id="rId60"/>
    <p:sldId id="565" r:id="rId61"/>
    <p:sldId id="571" r:id="rId62"/>
    <p:sldId id="573" r:id="rId63"/>
    <p:sldId id="574" r:id="rId64"/>
    <p:sldId id="577" r:id="rId65"/>
    <p:sldId id="566" r:id="rId66"/>
    <p:sldId id="575" r:id="rId67"/>
    <p:sldId id="567" r:id="rId68"/>
    <p:sldId id="576" r:id="rId69"/>
    <p:sldId id="578" r:id="rId70"/>
    <p:sldId id="579" r:id="rId71"/>
    <p:sldId id="581" r:id="rId72"/>
    <p:sldId id="580" r:id="rId73"/>
    <p:sldId id="487" r:id="rId74"/>
    <p:sldId id="488" r:id="rId75"/>
    <p:sldId id="413" r:id="rId76"/>
    <p:sldId id="418" r:id="rId77"/>
    <p:sldId id="417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7BDEAADC-4A18-444C-BFF8-5CE744FBE439}">
          <p14:sldIdLst>
            <p14:sldId id="260"/>
            <p14:sldId id="424"/>
            <p14:sldId id="268"/>
          </p14:sldIdLst>
        </p14:section>
        <p14:section name="01.文档声明" id="{57C743D5-A88F-433F-AB52-88FD602808F3}">
          <p14:sldIdLst>
            <p14:sldId id="447"/>
            <p14:sldId id="427"/>
            <p14:sldId id="582"/>
          </p14:sldIdLst>
        </p14:section>
        <p14:section name="02.元数据及作用" id="{5D38F6E7-0157-43CD-98A8-AD2196ABEAA8}">
          <p14:sldIdLst>
            <p14:sldId id="584"/>
            <p14:sldId id="583"/>
            <p14:sldId id="446"/>
          </p14:sldIdLst>
        </p14:section>
        <p14:section name="03.正确设置文档编码" id="{9AB4216A-B15F-45D9-B8CA-C6B32C7EADEF}">
          <p14:sldIdLst>
            <p14:sldId id="586"/>
            <p14:sldId id="587"/>
            <p14:sldId id="475"/>
            <p14:sldId id="489"/>
            <p14:sldId id="589"/>
            <p14:sldId id="588"/>
            <p14:sldId id="591"/>
            <p14:sldId id="590"/>
          </p14:sldIdLst>
        </p14:section>
        <p14:section name="03.字符集简版" id="{7EA13444-A7D3-4F15-BB27-A884D4942270}">
          <p14:sldIdLst>
            <p14:sldId id="592"/>
            <p14:sldId id="595"/>
            <p14:sldId id="594"/>
            <p14:sldId id="596"/>
            <p14:sldId id="597"/>
            <p14:sldId id="598"/>
          </p14:sldIdLst>
        </p14:section>
        <p14:section name="04.01表格.基本使用" id="{7CB66E90-22EC-4E95-BC71-2E12DE107624}">
          <p14:sldIdLst>
            <p14:sldId id="539"/>
            <p14:sldId id="525"/>
            <p14:sldId id="540"/>
            <p14:sldId id="490"/>
            <p14:sldId id="541"/>
          </p14:sldIdLst>
        </p14:section>
        <p14:section name="04.02表格.相关属性" id="{AFA4873F-DA00-47A3-819C-A561B77B0222}">
          <p14:sldIdLst>
            <p14:sldId id="543"/>
            <p14:sldId id="542"/>
            <p14:sldId id="544"/>
          </p14:sldIdLst>
        </p14:section>
        <p14:section name="04.03表格.课堂案例" id="{9A2792F1-8826-4A3F-8DF9-CEC4E0E5FF69}">
          <p14:sldIdLst>
            <p14:sldId id="535"/>
          </p14:sldIdLst>
        </p14:section>
        <p14:section name="04.04表格.结构标签" id="{15A89EBB-5C7E-4899-8169-08BC62415013}">
          <p14:sldIdLst>
            <p14:sldId id="545"/>
            <p14:sldId id="546"/>
            <p14:sldId id="547"/>
            <p14:sldId id="548"/>
          </p14:sldIdLst>
        </p14:section>
        <p14:section name="04.05表格.合并单元格" id="{D7568AFA-950A-4EDA-A0AA-D984CEAD74F3}">
          <p14:sldIdLst>
            <p14:sldId id="549"/>
            <p14:sldId id="550"/>
            <p14:sldId id="551"/>
            <p14:sldId id="554"/>
            <p14:sldId id="553"/>
            <p14:sldId id="555"/>
          </p14:sldIdLst>
        </p14:section>
        <p14:section name="04.06综合案例" id="{B0B8C2C1-7BD5-4851-8735-EBC48E4C7FB7}">
          <p14:sldIdLst>
            <p14:sldId id="556"/>
            <p14:sldId id="557"/>
          </p14:sldIdLst>
        </p14:section>
        <p14:section name="04.06表格.小结" id="{C962D10A-21E7-48F3-96D0-D056106D08C1}">
          <p14:sldIdLst>
            <p14:sldId id="486"/>
            <p14:sldId id="558"/>
            <p14:sldId id="559"/>
            <p14:sldId id="560"/>
          </p14:sldIdLst>
        </p14:section>
        <p14:section name="05.1表单作用和表单域" id="{6BB0483B-9574-440A-88B5-C59900DC9A9B}">
          <p14:sldIdLst>
            <p14:sldId id="561"/>
            <p14:sldId id="562"/>
            <p14:sldId id="563"/>
            <p14:sldId id="568"/>
            <p14:sldId id="569"/>
            <p14:sldId id="570"/>
          </p14:sldIdLst>
        </p14:section>
        <p14:section name="05.2表单控件input" id="{99D3EF20-6CB8-44B9-B027-03D2E006F2EA}">
          <p14:sldIdLst>
            <p14:sldId id="572"/>
            <p14:sldId id="565"/>
            <p14:sldId id="571"/>
            <p14:sldId id="573"/>
            <p14:sldId id="574"/>
            <p14:sldId id="577"/>
          </p14:sldIdLst>
        </p14:section>
        <p14:section name="05.3表单控件select" id="{E721D0C2-10BD-4D19-8188-B4D07166CC68}">
          <p14:sldIdLst>
            <p14:sldId id="566"/>
            <p14:sldId id="575"/>
          </p14:sldIdLst>
        </p14:section>
        <p14:section name="05.4表单控件textarea" id="{C4D1AB67-8B43-47E2-9BA8-C753FAE41222}">
          <p14:sldIdLst>
            <p14:sldId id="567"/>
            <p14:sldId id="576"/>
          </p14:sldIdLst>
        </p14:section>
        <p14:section name="05.05表单小结" id="{DE451E05-D419-4022-A1F5-52A44F797922}">
          <p14:sldIdLst>
            <p14:sldId id="578"/>
          </p14:sldIdLst>
        </p14:section>
        <p14:section name="06.1综合案例.会员注册" id="{F4043397-56C2-4194-A251-5340CEDAC581}">
          <p14:sldIdLst>
            <p14:sldId id="579"/>
          </p14:sldIdLst>
        </p14:section>
        <p14:section name="07.1查阅文档" id="{16C4E603-0072-4D08-B5BE-784FFE8F1C47}">
          <p14:sldIdLst>
            <p14:sldId id="581"/>
            <p14:sldId id="580"/>
          </p14:sldIdLst>
        </p14:section>
        <p14:section name="总结" id="{CD7DCD6D-2576-4FB7-B989-A1ABFDAFD611}">
          <p14:sldIdLst>
            <p14:sldId id="487"/>
            <p14:sldId id="488"/>
          </p14:sldIdLst>
        </p14:section>
        <p14:section name="草稿资料" id="{A25A9C04-870E-4B62-BA2B-6EB8E018944E}">
          <p14:sldIdLst>
            <p14:sldId id="413"/>
            <p14:sldId id="418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2" autoAdjust="0"/>
    <p:restoredTop sz="95561" autoAdjust="0"/>
  </p:normalViewPr>
  <p:slideViewPr>
    <p:cSldViewPr snapToGrid="0">
      <p:cViewPr varScale="1">
        <p:scale>
          <a:sx n="87" d="100"/>
          <a:sy n="87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用</a:t>
            </a:r>
            <a:r>
              <a:rPr lang="en-US" altLang="zh-CN"/>
              <a:t>html</a:t>
            </a:r>
            <a:r>
              <a:rPr lang="zh-CN" altLang="en-US"/>
              <a:t>标签语言编写的文件，用浏览器打开，就可以看到界面了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基本结构：</a:t>
            </a:r>
            <a:r>
              <a:rPr lang="en-US" altLang="zh-CN"/>
              <a:t>html - head , body , </a:t>
            </a:r>
            <a:r>
              <a:rPr lang="zh-CN" altLang="en-US"/>
              <a:t>语法规范：双标签 和 单标签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开发环境：</a:t>
            </a:r>
            <a:r>
              <a:rPr lang="en-US" altLang="zh-CN"/>
              <a:t>vscode</a:t>
            </a:r>
          </a:p>
          <a:p>
            <a:r>
              <a:rPr lang="en-US" altLang="zh-CN"/>
              <a:t>4.html</a:t>
            </a:r>
            <a:r>
              <a:rPr lang="zh-CN" altLang="en-US"/>
              <a:t>常用标签 ：标题、注释、段落、换行、无序列表、有序列表、自定义列表、图片、相对路径、音频和视频、超链接、符号实体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489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6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7397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375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2775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2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138" indent="-358775"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9" r:id="rId2"/>
    <p:sldLayoutId id="21474836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4" r:id="rId2"/>
    <p:sldLayoutId id="214748369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90" r:id="rId11"/>
    <p:sldLayoutId id="21474836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.com.cn/tags/html_ref_language_codes.as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zh-CN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702073"/>
          </a:xfrm>
        </p:spPr>
        <p:txBody>
          <a:bodyPr/>
          <a:lstStyle/>
          <a:p>
            <a:r>
              <a:rPr lang="zh-CN" altLang="en-US"/>
              <a:t>文档声明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元数据及作用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8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702073"/>
          </a:xfrm>
        </p:spPr>
        <p:txBody>
          <a:bodyPr/>
          <a:lstStyle/>
          <a:p>
            <a:r>
              <a:rPr lang="zh-CN" altLang="en-US"/>
              <a:t>文档声明</a:t>
            </a:r>
            <a:endParaRPr lang="en-US" altLang="zh-CN"/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文档编码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BCBA36-1951-47BF-A401-BE94AFCEB1DE}"/>
              </a:ext>
            </a:extLst>
          </p:cNvPr>
          <p:cNvSpPr txBox="1"/>
          <p:nvPr/>
        </p:nvSpPr>
        <p:spPr>
          <a:xfrm>
            <a:off x="5597239" y="3275111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(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语言 和 字符集 设置 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)</a:t>
            </a:r>
            <a:endParaRPr lang="zh-CN" altLang="en-US" sz="1400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1565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语言与字符集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目标：了解页面语言与字符集设置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893733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  <a:endParaRPr lang="en-US" altLang="zh-CN"/>
          </a:p>
          <a:p>
            <a:r>
              <a:rPr lang="en-US" altLang="zh-CN">
                <a:ea typeface="阿里巴巴普惠体" panose="00020600040101010101"/>
              </a:rPr>
              <a:t>lang </a:t>
            </a:r>
            <a:r>
              <a:rPr lang="zh-CN" altLang="en-US">
                <a:ea typeface="阿里巴巴普惠体" panose="00020600040101010101"/>
              </a:rPr>
              <a:t>语言设置和语言种类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字符集 设置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E0BA1-27D1-457D-81F8-338DAC39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17" y="2291498"/>
            <a:ext cx="2583404" cy="108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173FF5-CAA4-46D4-A030-E8F1365FE791}"/>
              </a:ext>
            </a:extLst>
          </p:cNvPr>
          <p:cNvGrpSpPr/>
          <p:nvPr/>
        </p:nvGrpSpPr>
        <p:grpSpPr>
          <a:xfrm>
            <a:off x="7540412" y="1902198"/>
            <a:ext cx="800219" cy="781735"/>
            <a:chOff x="7540412" y="1902198"/>
            <a:chExt cx="800219" cy="78173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B51E4E0-DA54-4B86-9548-344491C2C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9746" y="2174093"/>
              <a:ext cx="186267" cy="50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EE162E9-57F3-4D53-A872-C01763C3471A}"/>
                </a:ext>
              </a:extLst>
            </p:cNvPr>
            <p:cNvSpPr txBox="1"/>
            <p:nvPr/>
          </p:nvSpPr>
          <p:spPr>
            <a:xfrm>
              <a:off x="7540412" y="19021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文字语言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1D9D7A-26F9-49B9-8E2A-3F248971576B}"/>
              </a:ext>
            </a:extLst>
          </p:cNvPr>
          <p:cNvGrpSpPr/>
          <p:nvPr/>
        </p:nvGrpSpPr>
        <p:grpSpPr>
          <a:xfrm>
            <a:off x="7407177" y="3242733"/>
            <a:ext cx="954107" cy="632500"/>
            <a:chOff x="7407177" y="3242733"/>
            <a:chExt cx="954107" cy="63250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2098AF4-880F-4C44-AB4E-B590F292D073}"/>
                </a:ext>
              </a:extLst>
            </p:cNvPr>
            <p:cNvCxnSpPr/>
            <p:nvPr/>
          </p:nvCxnSpPr>
          <p:spPr>
            <a:xfrm flipV="1">
              <a:off x="7802879" y="3242733"/>
              <a:ext cx="164254" cy="35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03E1C49-A60C-4B86-B86A-55FF307EA506}"/>
                </a:ext>
              </a:extLst>
            </p:cNvPr>
            <p:cNvSpPr txBox="1"/>
            <p:nvPr/>
          </p:nvSpPr>
          <p:spPr>
            <a:xfrm>
              <a:off x="7407177" y="359823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网页字符集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57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en-US" altLang="zh-CN">
                <a:ea typeface="阿里巴巴普惠体" panose="00020600040101010101"/>
              </a:rPr>
              <a:t>lang </a:t>
            </a:r>
            <a:r>
              <a:rPr lang="zh-CN" altLang="en-US">
                <a:ea typeface="阿里巴巴普惠体" panose="00020600040101010101"/>
              </a:rPr>
              <a:t>设置语言种类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6841067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作用：标识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文字内容 </a:t>
            </a:r>
            <a:r>
              <a:rPr lang="zh-CN" altLang="en-US">
                <a:sym typeface="+mn-ea"/>
              </a:rPr>
              <a:t>所使用的语言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F5AEB0-A667-454B-AEF1-29578F752B94}"/>
              </a:ext>
            </a:extLst>
          </p:cNvPr>
          <p:cNvGrpSpPr/>
          <p:nvPr/>
        </p:nvGrpSpPr>
        <p:grpSpPr>
          <a:xfrm>
            <a:off x="1295026" y="2895599"/>
            <a:ext cx="2733441" cy="847931"/>
            <a:chOff x="1261159" y="3072153"/>
            <a:chExt cx="2733441" cy="8479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A29EA8-25BE-443D-9996-A3FACDE12373}"/>
                </a:ext>
              </a:extLst>
            </p:cNvPr>
            <p:cNvSpPr/>
            <p:nvPr/>
          </p:nvSpPr>
          <p:spPr>
            <a:xfrm>
              <a:off x="1261159" y="3089087"/>
              <a:ext cx="2733440" cy="83099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256551-8D6D-4FF5-AAAB-B6EDAF29EE45}"/>
                </a:ext>
              </a:extLst>
            </p:cNvPr>
            <p:cNvSpPr/>
            <p:nvPr/>
          </p:nvSpPr>
          <p:spPr>
            <a:xfrm>
              <a:off x="1261159" y="3072153"/>
              <a:ext cx="273344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600">
                  <a:solidFill>
                    <a:srgbClr val="2196F3"/>
                  </a:solidFill>
                  <a:latin typeface="Fira Code,Consolas,  Courier New"/>
                </a:rPr>
                <a:t>html</a:t>
              </a:r>
              <a:r>
                <a:rPr lang="en-US" altLang="zh-CN" sz="16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600">
                  <a:solidFill>
                    <a:srgbClr val="00BCD4"/>
                  </a:solidFill>
                  <a:latin typeface="Fira Code,Consolas,  Courier New"/>
                </a:rPr>
                <a:t>lang</a:t>
              </a:r>
              <a:r>
                <a:rPr lang="en-US" altLang="zh-CN" sz="16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6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zh-CN" altLang="en-US" sz="16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语言代码</a:t>
              </a:r>
              <a:r>
                <a:rPr lang="en-US" altLang="zh-CN" sz="16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en-US" altLang="zh-CN" sz="1600">
                  <a:solidFill>
                    <a:srgbClr val="607D8B"/>
                  </a:solidFill>
                  <a:latin typeface="Fira Code,Consolas,  Courier New"/>
                </a:rPr>
                <a:t>&gt;</a:t>
              </a:r>
            </a:p>
            <a:p>
              <a:r>
                <a:rPr lang="en-US" altLang="zh-CN" sz="1600">
                  <a:solidFill>
                    <a:srgbClr val="607D8B"/>
                  </a:solidFill>
                  <a:latin typeface="Fira Code,Consolas,  Courier New"/>
                </a:rPr>
                <a:t> ...</a:t>
              </a:r>
            </a:p>
            <a:p>
              <a:r>
                <a:rPr lang="en-US" altLang="zh-CN" sz="16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600">
                  <a:solidFill>
                    <a:srgbClr val="2196F3"/>
                  </a:solidFill>
                  <a:latin typeface="Fira Code,Consolas,  Courier New"/>
                </a:rPr>
                <a:t>html</a:t>
              </a:r>
              <a:r>
                <a:rPr lang="en-US" altLang="zh-CN" sz="1600">
                  <a:solidFill>
                    <a:srgbClr val="9E9E9E"/>
                  </a:solidFill>
                  <a:latin typeface="Fira Code,Consolas,  Courier New"/>
                </a:rPr>
                <a:t>&gt;</a:t>
              </a:r>
              <a:endParaRPr lang="en-US" altLang="zh-CN" sz="16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sp>
        <p:nvSpPr>
          <p:cNvPr id="19" name="文本占位符 23">
            <a:extLst>
              <a:ext uri="{FF2B5EF4-FFF2-40B4-BE49-F238E27FC236}">
                <a16:creationId xmlns:a16="http://schemas.microsoft.com/office/drawing/2014/main" id="{6A4FC4E8-6635-4268-B737-798CA6E8CFCA}"/>
              </a:ext>
            </a:extLst>
          </p:cNvPr>
          <p:cNvSpPr txBox="1">
            <a:spLocks/>
          </p:cNvSpPr>
          <p:nvPr/>
        </p:nvSpPr>
        <p:spPr>
          <a:xfrm>
            <a:off x="838199" y="3890784"/>
            <a:ext cx="8381999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特点：</a:t>
            </a:r>
            <a:endParaRPr lang="en-US" altLang="zh-CN">
              <a:sym typeface="+mn-ea"/>
            </a:endParaRPr>
          </a:p>
          <a:p>
            <a:pPr marL="360000" lvl="1" indent="0">
              <a:buNone/>
            </a:pPr>
            <a:r>
              <a:rPr lang="zh-CN" altLang="en-US">
                <a:sym typeface="+mn-ea"/>
              </a:rPr>
              <a:t>帮助 搜索引擎 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检索归类 </a:t>
            </a:r>
            <a:r>
              <a:rPr lang="zh-CN" altLang="en-US">
                <a:sym typeface="+mn-ea"/>
              </a:rPr>
              <a:t>和 浏览器 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翻译功能</a:t>
            </a:r>
            <a:endParaRPr lang="en-US" altLang="zh-CN">
              <a:sym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185003-8686-4841-9D54-2AED639A1F84}"/>
              </a:ext>
            </a:extLst>
          </p:cNvPr>
          <p:cNvGrpSpPr/>
          <p:nvPr/>
        </p:nvGrpSpPr>
        <p:grpSpPr>
          <a:xfrm>
            <a:off x="3702501" y="2683013"/>
            <a:ext cx="2019482" cy="1028908"/>
            <a:chOff x="3668361" y="2719400"/>
            <a:chExt cx="2019482" cy="102890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A5376FA-673D-4D6C-874E-5D3936CE0970}"/>
                </a:ext>
              </a:extLst>
            </p:cNvPr>
            <p:cNvGrpSpPr/>
            <p:nvPr/>
          </p:nvGrpSpPr>
          <p:grpSpPr>
            <a:xfrm>
              <a:off x="3668361" y="2719400"/>
              <a:ext cx="1646078" cy="677256"/>
              <a:chOff x="3668361" y="2719400"/>
              <a:chExt cx="1646078" cy="677256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3D42A066-3F0E-469E-99C6-86CC6F27E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8361" y="3156898"/>
                <a:ext cx="649640" cy="239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3AC32BB-CBF5-455B-8748-97DE31936935}"/>
                  </a:ext>
                </a:extLst>
              </p:cNvPr>
              <p:cNvSpPr txBox="1"/>
              <p:nvPr/>
            </p:nvSpPr>
            <p:spPr>
              <a:xfrm>
                <a:off x="4360332" y="2719400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  <a:hlinkClick r:id="rId2"/>
                  </a:rPr>
                  <a:t>语言代码表</a:t>
                </a:r>
                <a:endPara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B99CDA-D763-4898-9362-ADB626D19D5A}"/>
                </a:ext>
              </a:extLst>
            </p:cNvPr>
            <p:cNvSpPr txBox="1"/>
            <p:nvPr/>
          </p:nvSpPr>
          <p:spPr>
            <a:xfrm>
              <a:off x="4323036" y="3009644"/>
              <a:ext cx="1364807" cy="73866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zh-CN 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中文简体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ja        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日文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en       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英文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D75E065D-CAFC-41FA-9DBF-5F3FF42E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26" y="4782568"/>
            <a:ext cx="2918713" cy="147078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FBA5A95-CB4A-47D7-8B58-AAD3C05E0686}"/>
              </a:ext>
            </a:extLst>
          </p:cNvPr>
          <p:cNvCxnSpPr/>
          <p:nvPr/>
        </p:nvCxnSpPr>
        <p:spPr>
          <a:xfrm>
            <a:off x="4351153" y="557312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89CECFFE-17F8-4CFA-B018-E987B073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67" y="4782568"/>
            <a:ext cx="2797237" cy="1463671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87990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507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3EACC9-5A12-4BA8-8ABD-1B738757B064}"/>
              </a:ext>
            </a:extLst>
          </p:cNvPr>
          <p:cNvSpPr txBox="1"/>
          <p:nvPr/>
        </p:nvSpPr>
        <p:spPr>
          <a:xfrm>
            <a:off x="7812602" y="3764396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C00000"/>
                </a:solidFill>
                <a:ea typeface="阿里巴巴普惠体" panose="00020600040101010101"/>
              </a:rPr>
              <a:t>字符集</a:t>
            </a:r>
            <a:r>
              <a:rPr lang="en-US" altLang="zh-CN" sz="1200" b="1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200" b="1">
                <a:solidFill>
                  <a:srgbClr val="C00000"/>
                </a:solidFill>
                <a:ea typeface="阿里巴巴普惠体" panose="00020600040101010101"/>
              </a:rPr>
              <a:t>映射表</a:t>
            </a:r>
            <a:r>
              <a:rPr lang="en-US" altLang="zh-CN" sz="1200" b="1">
                <a:solidFill>
                  <a:srgbClr val="C00000"/>
                </a:solidFill>
                <a:ea typeface="阿里巴巴普惠体" panose="00020600040101010101"/>
              </a:rPr>
              <a:t>)</a:t>
            </a:r>
            <a:endParaRPr lang="zh-CN" altLang="en-US" sz="12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5C7F8A-3021-4EA1-AB3C-FFD7589B81E5}"/>
              </a:ext>
            </a:extLst>
          </p:cNvPr>
          <p:cNvGrpSpPr/>
          <p:nvPr/>
        </p:nvGrpSpPr>
        <p:grpSpPr>
          <a:xfrm>
            <a:off x="7355768" y="3561195"/>
            <a:ext cx="453970" cy="635000"/>
            <a:chOff x="8264578" y="3327400"/>
            <a:chExt cx="453970" cy="63500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BDBD6-8252-4647-A465-F6DC29AB7D7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567" y="3327400"/>
              <a:ext cx="0" cy="63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8D2D5F-CB91-4996-8F6A-B14E19C29802}"/>
                </a:ext>
              </a:extLst>
            </p:cNvPr>
            <p:cNvSpPr txBox="1"/>
            <p:nvPr/>
          </p:nvSpPr>
          <p:spPr>
            <a:xfrm>
              <a:off x="8264578" y="353060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保存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E7254F-5715-4B57-97BC-1D904A16F89E}"/>
              </a:ext>
            </a:extLst>
          </p:cNvPr>
          <p:cNvGrpSpPr/>
          <p:nvPr/>
        </p:nvGrpSpPr>
        <p:grpSpPr>
          <a:xfrm>
            <a:off x="9007259" y="3561194"/>
            <a:ext cx="453970" cy="635001"/>
            <a:chOff x="9916069" y="3327399"/>
            <a:chExt cx="453970" cy="635001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26AECE-80B8-4C10-88D8-1758F520F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1393" y="3327399"/>
              <a:ext cx="0" cy="635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D8C1E1-7755-4099-8338-5EBD80FEA370}"/>
                </a:ext>
              </a:extLst>
            </p:cNvPr>
            <p:cNvSpPr txBox="1"/>
            <p:nvPr/>
          </p:nvSpPr>
          <p:spPr>
            <a:xfrm>
              <a:off x="9916069" y="354214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C255ED5-4F3E-4526-B296-153E0FB5D87C}"/>
              </a:ext>
            </a:extLst>
          </p:cNvPr>
          <p:cNvGrpSpPr/>
          <p:nvPr/>
        </p:nvGrpSpPr>
        <p:grpSpPr>
          <a:xfrm>
            <a:off x="7464723" y="2820137"/>
            <a:ext cx="1769521" cy="741058"/>
            <a:chOff x="7272409" y="2633084"/>
            <a:chExt cx="1769521" cy="7410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581352-E93F-435C-8FA9-CC9D7DB66707}"/>
                </a:ext>
              </a:extLst>
            </p:cNvPr>
            <p:cNvSpPr/>
            <p:nvPr/>
          </p:nvSpPr>
          <p:spPr>
            <a:xfrm>
              <a:off x="7272409" y="2866879"/>
              <a:ext cx="1769521" cy="50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404040"/>
                  </a:solidFill>
                </a:rPr>
                <a:t>讨厌，死鬼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BB041C-6AF8-4E7E-A46A-541A021F8341}"/>
                </a:ext>
              </a:extLst>
            </p:cNvPr>
            <p:cNvSpPr txBox="1"/>
            <p:nvPr/>
          </p:nvSpPr>
          <p:spPr>
            <a:xfrm>
              <a:off x="7910947" y="26330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文件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1DBF14-208C-4B4A-8C0B-E201F48D568C}"/>
              </a:ext>
            </a:extLst>
          </p:cNvPr>
          <p:cNvGrpSpPr/>
          <p:nvPr/>
        </p:nvGrpSpPr>
        <p:grpSpPr>
          <a:xfrm>
            <a:off x="7464723" y="4196195"/>
            <a:ext cx="1769521" cy="800562"/>
            <a:chOff x="7272409" y="4009142"/>
            <a:chExt cx="1769521" cy="80056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478979E-8A7C-49A4-A102-DF073AFA0DF7}"/>
                </a:ext>
              </a:extLst>
            </p:cNvPr>
            <p:cNvSpPr/>
            <p:nvPr/>
          </p:nvSpPr>
          <p:spPr>
            <a:xfrm>
              <a:off x="7272409" y="4009142"/>
              <a:ext cx="1769521" cy="507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04040"/>
                  </a:solidFill>
                </a:rPr>
                <a:t>10...11(</a:t>
              </a:r>
              <a:r>
                <a:rPr lang="zh-CN" altLang="en-US">
                  <a:solidFill>
                    <a:srgbClr val="404040"/>
                  </a:solidFill>
                </a:rPr>
                <a:t>二进制</a:t>
              </a:r>
              <a:r>
                <a:rPr lang="en-US" altLang="zh-CN">
                  <a:solidFill>
                    <a:srgbClr val="404040"/>
                  </a:solidFill>
                </a:rPr>
                <a:t>)</a:t>
              </a:r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4E51DDA-023D-4522-B567-8DC711E3D6D2}"/>
                </a:ext>
              </a:extLst>
            </p:cNvPr>
            <p:cNvSpPr txBox="1"/>
            <p:nvPr/>
          </p:nvSpPr>
          <p:spPr>
            <a:xfrm>
              <a:off x="7962499" y="45327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硬盘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6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3EACC9-5A12-4BA8-8ABD-1B738757B064}"/>
              </a:ext>
            </a:extLst>
          </p:cNvPr>
          <p:cNvSpPr txBox="1"/>
          <p:nvPr/>
        </p:nvSpPr>
        <p:spPr>
          <a:xfrm>
            <a:off x="3752925" y="4790335"/>
            <a:ext cx="63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UTF-8</a:t>
            </a:r>
            <a:endParaRPr lang="zh-CN" altLang="en-US" sz="14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B30BC43-E250-4B89-81AF-8E4A49A09B21}"/>
              </a:ext>
            </a:extLst>
          </p:cNvPr>
          <p:cNvGrpSpPr/>
          <p:nvPr/>
        </p:nvGrpSpPr>
        <p:grpSpPr>
          <a:xfrm>
            <a:off x="3840668" y="4163350"/>
            <a:ext cx="1090761" cy="1228641"/>
            <a:chOff x="3840668" y="4163350"/>
            <a:chExt cx="1090761" cy="122864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BDBD6-8252-4647-A465-F6DC29AB7D73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3840668" y="4163350"/>
              <a:ext cx="1090761" cy="1228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8D2D5F-CB91-4996-8F6A-B14E19C29802}"/>
                </a:ext>
              </a:extLst>
            </p:cNvPr>
            <p:cNvSpPr txBox="1"/>
            <p:nvPr/>
          </p:nvSpPr>
          <p:spPr>
            <a:xfrm>
              <a:off x="3840668" y="462665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保存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E7254F-5715-4B57-97BC-1D904A16F89E}"/>
              </a:ext>
            </a:extLst>
          </p:cNvPr>
          <p:cNvGrpSpPr/>
          <p:nvPr/>
        </p:nvGrpSpPr>
        <p:grpSpPr>
          <a:xfrm>
            <a:off x="6410296" y="4174458"/>
            <a:ext cx="1151825" cy="1217533"/>
            <a:chOff x="7827082" y="3924489"/>
            <a:chExt cx="1151825" cy="1217533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26AECE-80B8-4C10-88D8-1758F520F1B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827082" y="3924489"/>
              <a:ext cx="1045315" cy="12175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D8C1E1-7755-4099-8338-5EBD80FEA370}"/>
                </a:ext>
              </a:extLst>
            </p:cNvPr>
            <p:cNvSpPr txBox="1"/>
            <p:nvPr/>
          </p:nvSpPr>
          <p:spPr>
            <a:xfrm>
              <a:off x="8524937" y="432589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1DBF14-208C-4B4A-8C0B-E201F48D568C}"/>
              </a:ext>
            </a:extLst>
          </p:cNvPr>
          <p:cNvGrpSpPr/>
          <p:nvPr/>
        </p:nvGrpSpPr>
        <p:grpSpPr>
          <a:xfrm>
            <a:off x="4772320" y="5408291"/>
            <a:ext cx="1769521" cy="800562"/>
            <a:chOff x="7272409" y="4009142"/>
            <a:chExt cx="1769521" cy="80056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478979E-8A7C-49A4-A102-DF073AFA0DF7}"/>
                </a:ext>
              </a:extLst>
            </p:cNvPr>
            <p:cNvSpPr/>
            <p:nvPr/>
          </p:nvSpPr>
          <p:spPr>
            <a:xfrm>
              <a:off x="7272409" y="4009142"/>
              <a:ext cx="1769521" cy="507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04040"/>
                  </a:solidFill>
                </a:rPr>
                <a:t>101...10(</a:t>
              </a:r>
              <a:r>
                <a:rPr lang="zh-CN" altLang="en-US">
                  <a:solidFill>
                    <a:srgbClr val="404040"/>
                  </a:solidFill>
                </a:rPr>
                <a:t>二进制</a:t>
              </a:r>
              <a:r>
                <a:rPr lang="en-US" altLang="zh-CN">
                  <a:solidFill>
                    <a:srgbClr val="404040"/>
                  </a:solidFill>
                </a:rPr>
                <a:t>)</a:t>
              </a:r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4E51DDA-023D-4522-B567-8DC711E3D6D2}"/>
                </a:ext>
              </a:extLst>
            </p:cNvPr>
            <p:cNvSpPr txBox="1"/>
            <p:nvPr/>
          </p:nvSpPr>
          <p:spPr>
            <a:xfrm>
              <a:off x="7910947" y="45327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硬盘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5DA92BDC-80A3-4877-BC65-F057D329F277}"/>
              </a:ext>
            </a:extLst>
          </p:cNvPr>
          <p:cNvSpPr txBox="1"/>
          <p:nvPr/>
        </p:nvSpPr>
        <p:spPr>
          <a:xfrm>
            <a:off x="7019322" y="4753617"/>
            <a:ext cx="63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UTF-8</a:t>
            </a:r>
            <a:endParaRPr lang="zh-CN" altLang="en-US" sz="14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ED7F74-E452-4061-A8F6-BF0B362C2E1E}"/>
              </a:ext>
            </a:extLst>
          </p:cNvPr>
          <p:cNvGrpSpPr/>
          <p:nvPr/>
        </p:nvGrpSpPr>
        <p:grpSpPr>
          <a:xfrm>
            <a:off x="2555854" y="3201913"/>
            <a:ext cx="2569628" cy="961437"/>
            <a:chOff x="2555854" y="3201913"/>
            <a:chExt cx="2569628" cy="96143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ABC4CE4-1FA3-4C9F-9ED2-C4876AE55A3D}"/>
                </a:ext>
              </a:extLst>
            </p:cNvPr>
            <p:cNvGrpSpPr/>
            <p:nvPr/>
          </p:nvGrpSpPr>
          <p:grpSpPr>
            <a:xfrm>
              <a:off x="2555854" y="3429000"/>
              <a:ext cx="2569628" cy="734350"/>
              <a:chOff x="6872355" y="2633084"/>
              <a:chExt cx="2569628" cy="73435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8CCC07A-71CB-45B3-A611-5BBA0C0BCDB1}"/>
                  </a:ext>
                </a:extLst>
              </p:cNvPr>
              <p:cNvSpPr/>
              <p:nvPr/>
            </p:nvSpPr>
            <p:spPr>
              <a:xfrm>
                <a:off x="6872355" y="2860171"/>
                <a:ext cx="2569628" cy="50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404040"/>
                    </a:solidFill>
                  </a:rPr>
                  <a:t>&lt;h3&gt;</a:t>
                </a:r>
                <a:r>
                  <a:rPr lang="zh-CN" altLang="en-US">
                    <a:solidFill>
                      <a:srgbClr val="404040"/>
                    </a:solidFill>
                  </a:rPr>
                  <a:t>讨厌，死鬼</a:t>
                </a:r>
                <a:r>
                  <a:rPr lang="en-US" altLang="zh-CN">
                    <a:solidFill>
                      <a:srgbClr val="404040"/>
                    </a:solidFill>
                  </a:rPr>
                  <a:t>&lt;/h3&gt;</a:t>
                </a: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8A8F4A5-01F1-4119-B4AA-A4D3BB30DE52}"/>
                  </a:ext>
                </a:extLst>
              </p:cNvPr>
              <p:cNvSpPr txBox="1"/>
              <p:nvPr/>
            </p:nvSpPr>
            <p:spPr>
              <a:xfrm>
                <a:off x="7732469" y="2633084"/>
                <a:ext cx="8494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index.html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707A756-262F-4D4B-A0C2-8865A745D987}"/>
                </a:ext>
              </a:extLst>
            </p:cNvPr>
            <p:cNvSpPr txBox="1"/>
            <p:nvPr/>
          </p:nvSpPr>
          <p:spPr>
            <a:xfrm>
              <a:off x="3215341" y="3201913"/>
              <a:ext cx="1621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用 </a:t>
              </a: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VSCode </a:t>
              </a: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创建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22FC67-FF10-43F8-B982-71DBAC1DC1DC}"/>
              </a:ext>
            </a:extLst>
          </p:cNvPr>
          <p:cNvGrpSpPr/>
          <p:nvPr/>
        </p:nvGrpSpPr>
        <p:grpSpPr>
          <a:xfrm>
            <a:off x="6260236" y="3218696"/>
            <a:ext cx="2390750" cy="955762"/>
            <a:chOff x="6260236" y="3218696"/>
            <a:chExt cx="2390750" cy="95576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C255ED5-4F3E-4526-B296-153E0FB5D87C}"/>
                </a:ext>
              </a:extLst>
            </p:cNvPr>
            <p:cNvGrpSpPr/>
            <p:nvPr/>
          </p:nvGrpSpPr>
          <p:grpSpPr>
            <a:xfrm>
              <a:off x="6260236" y="3429000"/>
              <a:ext cx="2390750" cy="745458"/>
              <a:chOff x="7272409" y="2628684"/>
              <a:chExt cx="2390750" cy="74545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581352-E93F-435C-8FA9-CC9D7DB66707}"/>
                  </a:ext>
                </a:extLst>
              </p:cNvPr>
              <p:cNvSpPr/>
              <p:nvPr/>
            </p:nvSpPr>
            <p:spPr>
              <a:xfrm>
                <a:off x="7272409" y="2866879"/>
                <a:ext cx="2390750" cy="50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404040"/>
                    </a:solidFill>
                  </a:rPr>
                  <a:t>&lt;h3&gt;</a:t>
                </a:r>
                <a:r>
                  <a:rPr lang="zh-CN" altLang="en-US">
                    <a:solidFill>
                      <a:srgbClr val="404040"/>
                    </a:solidFill>
                  </a:rPr>
                  <a:t>讨厌，死鬼</a:t>
                </a:r>
                <a:r>
                  <a:rPr lang="en-US" altLang="zh-CN">
                    <a:solidFill>
                      <a:srgbClr val="404040"/>
                    </a:solidFill>
                  </a:rPr>
                  <a:t>&lt;/h3&gt;</a:t>
                </a: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0BB041C-6AF8-4E7E-A46A-541A021F8341}"/>
                  </a:ext>
                </a:extLst>
              </p:cNvPr>
              <p:cNvSpPr txBox="1"/>
              <p:nvPr/>
            </p:nvSpPr>
            <p:spPr>
              <a:xfrm>
                <a:off x="8043084" y="2628684"/>
                <a:ext cx="8494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index.html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63420AC-66A3-4D5B-8122-18043C4AAA97}"/>
                </a:ext>
              </a:extLst>
            </p:cNvPr>
            <p:cNvSpPr txBox="1"/>
            <p:nvPr/>
          </p:nvSpPr>
          <p:spPr>
            <a:xfrm>
              <a:off x="6800789" y="3218696"/>
              <a:ext cx="1522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用 浏览器 打开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84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6332C7-E312-42B4-8E8F-7B616DB79CA6}"/>
              </a:ext>
            </a:extLst>
          </p:cNvPr>
          <p:cNvGrpSpPr/>
          <p:nvPr/>
        </p:nvGrpSpPr>
        <p:grpSpPr>
          <a:xfrm>
            <a:off x="5943600" y="2912532"/>
            <a:ext cx="6017852" cy="2980775"/>
            <a:chOff x="2555854" y="3201913"/>
            <a:chExt cx="6095132" cy="300694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3EACC9-5A12-4BA8-8ABD-1B738757B064}"/>
                </a:ext>
              </a:extLst>
            </p:cNvPr>
            <p:cNvSpPr txBox="1"/>
            <p:nvPr/>
          </p:nvSpPr>
          <p:spPr>
            <a:xfrm>
              <a:off x="3752925" y="4790335"/>
              <a:ext cx="63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C00000"/>
                  </a:solidFill>
                  <a:ea typeface="阿里巴巴普惠体" panose="00020600040101010101"/>
                </a:rPr>
                <a:t>UTF-8</a:t>
              </a:r>
              <a:endParaRPr lang="zh-CN" altLang="en-US" sz="14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B30BC43-E250-4B89-81AF-8E4A49A09B21}"/>
                </a:ext>
              </a:extLst>
            </p:cNvPr>
            <p:cNvGrpSpPr/>
            <p:nvPr/>
          </p:nvGrpSpPr>
          <p:grpSpPr>
            <a:xfrm>
              <a:off x="3840668" y="4163350"/>
              <a:ext cx="1090761" cy="1228641"/>
              <a:chOff x="3840668" y="4163350"/>
              <a:chExt cx="1090761" cy="1228641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E7BDBD6-8252-4647-A465-F6DC29AB7D73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3840668" y="4163350"/>
                <a:ext cx="1090761" cy="1228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8D2D5F-CB91-4996-8F6A-B14E19C29802}"/>
                  </a:ext>
                </a:extLst>
              </p:cNvPr>
              <p:cNvSpPr txBox="1"/>
              <p:nvPr/>
            </p:nvSpPr>
            <p:spPr>
              <a:xfrm>
                <a:off x="3840668" y="4626659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保存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FE7254F-5715-4B57-97BC-1D904A16F89E}"/>
                </a:ext>
              </a:extLst>
            </p:cNvPr>
            <p:cNvGrpSpPr/>
            <p:nvPr/>
          </p:nvGrpSpPr>
          <p:grpSpPr>
            <a:xfrm>
              <a:off x="6410296" y="4174458"/>
              <a:ext cx="1151825" cy="1217533"/>
              <a:chOff x="7827082" y="3924489"/>
              <a:chExt cx="1151825" cy="1217533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526AECE-80B8-4C10-88D8-1758F520F1B7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7827082" y="3924489"/>
                <a:ext cx="1045315" cy="1217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D8C1E1-7755-4099-8338-5EBD80FEA370}"/>
                  </a:ext>
                </a:extLst>
              </p:cNvPr>
              <p:cNvSpPr txBox="1"/>
              <p:nvPr/>
            </p:nvSpPr>
            <p:spPr>
              <a:xfrm>
                <a:off x="8524937" y="4325898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读取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D1DBF14-208C-4B4A-8C0B-E201F48D568C}"/>
                </a:ext>
              </a:extLst>
            </p:cNvPr>
            <p:cNvGrpSpPr/>
            <p:nvPr/>
          </p:nvGrpSpPr>
          <p:grpSpPr>
            <a:xfrm>
              <a:off x="4772320" y="5408291"/>
              <a:ext cx="1769521" cy="800562"/>
              <a:chOff x="7272409" y="4009142"/>
              <a:chExt cx="1769521" cy="80056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478979E-8A7C-49A4-A102-DF073AFA0DF7}"/>
                  </a:ext>
                </a:extLst>
              </p:cNvPr>
              <p:cNvSpPr/>
              <p:nvPr/>
            </p:nvSpPr>
            <p:spPr>
              <a:xfrm>
                <a:off x="7272409" y="4009142"/>
                <a:ext cx="1769521" cy="5072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404040"/>
                    </a:solidFill>
                  </a:rPr>
                  <a:t>101...10(</a:t>
                </a:r>
                <a:r>
                  <a:rPr lang="zh-CN" altLang="en-US">
                    <a:solidFill>
                      <a:srgbClr val="404040"/>
                    </a:solidFill>
                  </a:rPr>
                  <a:t>二进制</a:t>
                </a:r>
                <a:r>
                  <a:rPr lang="en-US" altLang="zh-CN">
                    <a:solidFill>
                      <a:srgbClr val="404040"/>
                    </a:solidFill>
                  </a:rPr>
                  <a:t>)</a:t>
                </a: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E51DDA-023D-4522-B567-8DC711E3D6D2}"/>
                  </a:ext>
                </a:extLst>
              </p:cNvPr>
              <p:cNvSpPr txBox="1"/>
              <p:nvPr/>
            </p:nvSpPr>
            <p:spPr>
              <a:xfrm>
                <a:off x="7910947" y="453270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硬盘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DA92BDC-80A3-4877-BC65-F057D329F277}"/>
                </a:ext>
              </a:extLst>
            </p:cNvPr>
            <p:cNvSpPr txBox="1"/>
            <p:nvPr/>
          </p:nvSpPr>
          <p:spPr>
            <a:xfrm>
              <a:off x="7019322" y="4753617"/>
              <a:ext cx="63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C00000"/>
                  </a:solidFill>
                  <a:ea typeface="阿里巴巴普惠体" panose="00020600040101010101"/>
                </a:rPr>
                <a:t>UTF-8</a:t>
              </a:r>
              <a:endParaRPr lang="zh-CN" altLang="en-US" sz="14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DED7F74-E452-4061-A8F6-BF0B362C2E1E}"/>
                </a:ext>
              </a:extLst>
            </p:cNvPr>
            <p:cNvGrpSpPr/>
            <p:nvPr/>
          </p:nvGrpSpPr>
          <p:grpSpPr>
            <a:xfrm>
              <a:off x="2555854" y="3201913"/>
              <a:ext cx="2569628" cy="961437"/>
              <a:chOff x="2555854" y="3201913"/>
              <a:chExt cx="2569628" cy="961437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ABC4CE4-1FA3-4C9F-9ED2-C4876AE55A3D}"/>
                  </a:ext>
                </a:extLst>
              </p:cNvPr>
              <p:cNvGrpSpPr/>
              <p:nvPr/>
            </p:nvGrpSpPr>
            <p:grpSpPr>
              <a:xfrm>
                <a:off x="2555854" y="3429000"/>
                <a:ext cx="2569628" cy="734350"/>
                <a:chOff x="6872355" y="2633084"/>
                <a:chExt cx="2569628" cy="734350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8CCC07A-71CB-45B3-A611-5BBA0C0BCDB1}"/>
                    </a:ext>
                  </a:extLst>
                </p:cNvPr>
                <p:cNvSpPr/>
                <p:nvPr/>
              </p:nvSpPr>
              <p:spPr>
                <a:xfrm>
                  <a:off x="6872355" y="2860171"/>
                  <a:ext cx="2569628" cy="5072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rgbClr val="404040"/>
                      </a:solidFill>
                    </a:rPr>
                    <a:t>&lt;h3&gt;</a:t>
                  </a:r>
                  <a:r>
                    <a:rPr lang="zh-CN" altLang="en-US">
                      <a:solidFill>
                        <a:srgbClr val="404040"/>
                      </a:solidFill>
                    </a:rPr>
                    <a:t>讨厌，死鬼</a:t>
                  </a:r>
                  <a:r>
                    <a:rPr lang="en-US" altLang="zh-CN">
                      <a:solidFill>
                        <a:srgbClr val="404040"/>
                      </a:solidFill>
                    </a:rPr>
                    <a:t>&lt;/h3&gt;</a:t>
                  </a:r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8A8F4A5-01F1-4119-B4AA-A4D3BB30DE52}"/>
                    </a:ext>
                  </a:extLst>
                </p:cNvPr>
                <p:cNvSpPr txBox="1"/>
                <p:nvPr/>
              </p:nvSpPr>
              <p:spPr>
                <a:xfrm>
                  <a:off x="7732469" y="2633084"/>
                  <a:ext cx="8494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阿里巴巴普惠体" panose="00020600040101010101"/>
                    </a:rPr>
                    <a:t>index.html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endParaRPr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07A756-262F-4D4B-A0C2-8865A745D987}"/>
                  </a:ext>
                </a:extLst>
              </p:cNvPr>
              <p:cNvSpPr txBox="1"/>
              <p:nvPr/>
            </p:nvSpPr>
            <p:spPr>
              <a:xfrm>
                <a:off x="3215341" y="3201913"/>
                <a:ext cx="1621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用 </a:t>
                </a:r>
                <a:r>
                  <a:rPr lang="en-US" altLang="zh-CN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VSCode </a:t>
                </a: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创建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422FC67-FF10-43F8-B982-71DBAC1DC1DC}"/>
                </a:ext>
              </a:extLst>
            </p:cNvPr>
            <p:cNvGrpSpPr/>
            <p:nvPr/>
          </p:nvGrpSpPr>
          <p:grpSpPr>
            <a:xfrm>
              <a:off x="6260236" y="3218696"/>
              <a:ext cx="2390750" cy="955762"/>
              <a:chOff x="6260236" y="3218696"/>
              <a:chExt cx="2390750" cy="955762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DC255ED5-4F3E-4526-B296-153E0FB5D87C}"/>
                  </a:ext>
                </a:extLst>
              </p:cNvPr>
              <p:cNvGrpSpPr/>
              <p:nvPr/>
            </p:nvGrpSpPr>
            <p:grpSpPr>
              <a:xfrm>
                <a:off x="6260236" y="3429000"/>
                <a:ext cx="2390750" cy="745458"/>
                <a:chOff x="7272409" y="2628684"/>
                <a:chExt cx="2390750" cy="745458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5581352-E93F-435C-8FA9-CC9D7DB66707}"/>
                    </a:ext>
                  </a:extLst>
                </p:cNvPr>
                <p:cNvSpPr/>
                <p:nvPr/>
              </p:nvSpPr>
              <p:spPr>
                <a:xfrm>
                  <a:off x="7272409" y="2866879"/>
                  <a:ext cx="2390750" cy="5072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rgbClr val="404040"/>
                      </a:solidFill>
                    </a:rPr>
                    <a:t>&lt;h3&gt;</a:t>
                  </a:r>
                  <a:r>
                    <a:rPr lang="zh-CN" altLang="en-US">
                      <a:solidFill>
                        <a:srgbClr val="404040"/>
                      </a:solidFill>
                    </a:rPr>
                    <a:t>讨厌，死鬼</a:t>
                  </a:r>
                  <a:r>
                    <a:rPr lang="en-US" altLang="zh-CN">
                      <a:solidFill>
                        <a:srgbClr val="404040"/>
                      </a:solidFill>
                    </a:rPr>
                    <a:t>&lt;/h3&gt;</a:t>
                  </a:r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0BB041C-6AF8-4E7E-A46A-541A021F8341}"/>
                    </a:ext>
                  </a:extLst>
                </p:cNvPr>
                <p:cNvSpPr txBox="1"/>
                <p:nvPr/>
              </p:nvSpPr>
              <p:spPr>
                <a:xfrm>
                  <a:off x="8043084" y="2628684"/>
                  <a:ext cx="8494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阿里巴巴普惠体" panose="00020600040101010101"/>
                    </a:rPr>
                    <a:t>index.html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endParaRPr>
                </a:p>
              </p:txBody>
            </p: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63420AC-66A3-4D5B-8122-18043C4AAA97}"/>
                  </a:ext>
                </a:extLst>
              </p:cNvPr>
              <p:cNvSpPr txBox="1"/>
              <p:nvPr/>
            </p:nvSpPr>
            <p:spPr>
              <a:xfrm>
                <a:off x="6800789" y="3218696"/>
                <a:ext cx="15226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用 浏览器 打开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</p:grpSp>
      <p:sp>
        <p:nvSpPr>
          <p:cNvPr id="27" name="文本占位符 23">
            <a:extLst>
              <a:ext uri="{FF2B5EF4-FFF2-40B4-BE49-F238E27FC236}">
                <a16:creationId xmlns:a16="http://schemas.microsoft.com/office/drawing/2014/main" id="{D9733190-E4FD-4A66-AC5C-8D6E1264E2ED}"/>
              </a:ext>
            </a:extLst>
          </p:cNvPr>
          <p:cNvSpPr txBox="1">
            <a:spLocks/>
          </p:cNvSpPr>
          <p:nvPr/>
        </p:nvSpPr>
        <p:spPr>
          <a:xfrm>
            <a:off x="838199" y="3327399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常见字符集：</a:t>
            </a:r>
            <a:endParaRPr lang="en-US" altLang="zh-CN">
              <a:sym typeface="+mn-ea"/>
            </a:endParaRPr>
          </a:p>
          <a:p>
            <a:pPr marL="360000" lvl="1" indent="0">
              <a:buNone/>
            </a:pPr>
            <a:r>
              <a:rPr lang="en-US" altLang="zh-CN">
                <a:sym typeface="+mn-ea"/>
              </a:rPr>
              <a:t>GB2312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UTF-8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BIG5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GBK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5020431-B7CA-4176-9287-98F5F9388E05}"/>
              </a:ext>
            </a:extLst>
          </p:cNvPr>
          <p:cNvGrpSpPr/>
          <p:nvPr/>
        </p:nvGrpSpPr>
        <p:grpSpPr>
          <a:xfrm>
            <a:off x="1295026" y="2912533"/>
            <a:ext cx="2547492" cy="414867"/>
            <a:chOff x="1295026" y="2912533"/>
            <a:chExt cx="2547492" cy="4148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F37A29-29C2-4E46-8494-47255CBBD994}"/>
                </a:ext>
              </a:extLst>
            </p:cNvPr>
            <p:cNvSpPr/>
            <p:nvPr/>
          </p:nvSpPr>
          <p:spPr>
            <a:xfrm>
              <a:off x="1295026" y="2912533"/>
              <a:ext cx="2547492" cy="41486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F3C9814-403D-47C9-BB44-B7557F6D7648}"/>
                </a:ext>
              </a:extLst>
            </p:cNvPr>
            <p:cNvSpPr/>
            <p:nvPr/>
          </p:nvSpPr>
          <p:spPr>
            <a:xfrm>
              <a:off x="1295026" y="2958699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charset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rgbClr val="FFC107"/>
                  </a:solidFill>
                  <a:latin typeface="Fira Code,Consolas,  Courier New"/>
                </a:rPr>
                <a:t>"UTF-8"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410651C-FE05-4AE0-8C9E-2BDC2207D574}"/>
              </a:ext>
            </a:extLst>
          </p:cNvPr>
          <p:cNvGrpSpPr/>
          <p:nvPr/>
        </p:nvGrpSpPr>
        <p:grpSpPr>
          <a:xfrm>
            <a:off x="2225300" y="4039381"/>
            <a:ext cx="646331" cy="344735"/>
            <a:chOff x="2225300" y="4039381"/>
            <a:chExt cx="646331" cy="344735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91142DA-8F2A-4DEB-A3CF-6781721C7D11}"/>
                </a:ext>
              </a:extLst>
            </p:cNvPr>
            <p:cNvCxnSpPr/>
            <p:nvPr/>
          </p:nvCxnSpPr>
          <p:spPr>
            <a:xfrm>
              <a:off x="2302933" y="4039381"/>
              <a:ext cx="49106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FC08FDA-9999-42CC-82DA-E2E67A9CEB7C}"/>
                </a:ext>
              </a:extLst>
            </p:cNvPr>
            <p:cNvSpPr txBox="1"/>
            <p:nvPr/>
          </p:nvSpPr>
          <p:spPr>
            <a:xfrm>
              <a:off x="2225300" y="41071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万国码</a:t>
              </a:r>
              <a:endParaRPr lang="zh-CN" altLang="en-US" sz="12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38" name="文本占位符 23">
            <a:extLst>
              <a:ext uri="{FF2B5EF4-FFF2-40B4-BE49-F238E27FC236}">
                <a16:creationId xmlns:a16="http://schemas.microsoft.com/office/drawing/2014/main" id="{4BFD9647-0FC7-46AD-896E-B16445BA6A0C}"/>
              </a:ext>
            </a:extLst>
          </p:cNvPr>
          <p:cNvSpPr txBox="1">
            <a:spLocks/>
          </p:cNvSpPr>
          <p:nvPr/>
        </p:nvSpPr>
        <p:spPr>
          <a:xfrm>
            <a:off x="838199" y="4451851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注意：</a:t>
            </a:r>
            <a:endParaRPr lang="en-US" altLang="zh-CN" b="1">
              <a:sym typeface="+mn-ea"/>
            </a:endParaRPr>
          </a:p>
          <a:p>
            <a:pPr marL="360000" lvl="1" indent="0">
              <a:buNone/>
            </a:pPr>
            <a:r>
              <a:rPr lang="zh-CN" altLang="en-US">
                <a:sym typeface="+mn-ea"/>
              </a:rPr>
              <a:t>保存和读取时的字符集必须一致，否则会出现 </a:t>
            </a:r>
            <a:r>
              <a:rPr lang="zh-CN" altLang="en-US" b="1">
                <a:sym typeface="+mn-ea"/>
              </a:rPr>
              <a:t>乱码</a:t>
            </a:r>
            <a:endParaRPr lang="en-US" altLang="zh-CN" b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041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</a:p>
        </p:txBody>
      </p:sp>
      <p:sp>
        <p:nvSpPr>
          <p:cNvPr id="19" name="文本占位符 23">
            <a:extLst>
              <a:ext uri="{FF2B5EF4-FFF2-40B4-BE49-F238E27FC236}">
                <a16:creationId xmlns:a16="http://schemas.microsoft.com/office/drawing/2014/main" id="{6A4FC4E8-6635-4268-B737-798CA6E8CFCA}"/>
              </a:ext>
            </a:extLst>
          </p:cNvPr>
          <p:cNvSpPr txBox="1">
            <a:spLocks/>
          </p:cNvSpPr>
          <p:nvPr/>
        </p:nvSpPr>
        <p:spPr>
          <a:xfrm>
            <a:off x="838199" y="3327399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常见字符集：</a:t>
            </a:r>
            <a:endParaRPr lang="en-US" altLang="zh-CN">
              <a:sym typeface="+mn-ea"/>
            </a:endParaRPr>
          </a:p>
          <a:p>
            <a:pPr marL="360000" lvl="1" indent="0">
              <a:buNone/>
            </a:pPr>
            <a:r>
              <a:rPr lang="en-US" altLang="zh-CN">
                <a:sym typeface="+mn-ea"/>
              </a:rPr>
              <a:t>GB2312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UTF-8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BIG5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GBK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5E6504-B3B5-4098-932F-2D840A5B5580}"/>
              </a:ext>
            </a:extLst>
          </p:cNvPr>
          <p:cNvGrpSpPr/>
          <p:nvPr/>
        </p:nvGrpSpPr>
        <p:grpSpPr>
          <a:xfrm>
            <a:off x="1295026" y="2912533"/>
            <a:ext cx="2547492" cy="414867"/>
            <a:chOff x="1295026" y="2912533"/>
            <a:chExt cx="2547492" cy="41486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A29EA8-25BE-443D-9996-A3FACDE12373}"/>
                </a:ext>
              </a:extLst>
            </p:cNvPr>
            <p:cNvSpPr/>
            <p:nvPr/>
          </p:nvSpPr>
          <p:spPr>
            <a:xfrm>
              <a:off x="1295026" y="2912533"/>
              <a:ext cx="2547492" cy="41486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B45AF38-C7F4-4366-8603-1F27BF7B5A31}"/>
                </a:ext>
              </a:extLst>
            </p:cNvPr>
            <p:cNvSpPr/>
            <p:nvPr/>
          </p:nvSpPr>
          <p:spPr>
            <a:xfrm>
              <a:off x="1295026" y="2958699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charset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rgbClr val="FFC107"/>
                  </a:solidFill>
                  <a:latin typeface="Fira Code,Consolas,  Courier New"/>
                </a:rPr>
                <a:t>"UTF-8"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C3EACC9-5A12-4BA8-8ABD-1B738757B064}"/>
              </a:ext>
            </a:extLst>
          </p:cNvPr>
          <p:cNvSpPr txBox="1"/>
          <p:nvPr/>
        </p:nvSpPr>
        <p:spPr>
          <a:xfrm>
            <a:off x="7812602" y="3764396"/>
            <a:ext cx="117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C00000"/>
                </a:solidFill>
                <a:ea typeface="阿里巴巴普惠体" panose="00020600040101010101"/>
              </a:rPr>
              <a:t>字符集</a:t>
            </a:r>
            <a:r>
              <a:rPr lang="en-US" altLang="zh-CN" sz="1200" b="1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200" b="1">
                <a:solidFill>
                  <a:srgbClr val="C00000"/>
                </a:solidFill>
                <a:ea typeface="阿里巴巴普惠体" panose="00020600040101010101"/>
              </a:rPr>
              <a:t>映射表</a:t>
            </a:r>
            <a:r>
              <a:rPr lang="en-US" altLang="zh-CN" sz="1200" b="1">
                <a:solidFill>
                  <a:srgbClr val="C00000"/>
                </a:solidFill>
                <a:ea typeface="阿里巴巴普惠体" panose="00020600040101010101"/>
              </a:rPr>
              <a:t>)</a:t>
            </a:r>
            <a:endParaRPr lang="zh-CN" altLang="en-US" sz="12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5C7F8A-3021-4EA1-AB3C-FFD7589B81E5}"/>
              </a:ext>
            </a:extLst>
          </p:cNvPr>
          <p:cNvGrpSpPr/>
          <p:nvPr/>
        </p:nvGrpSpPr>
        <p:grpSpPr>
          <a:xfrm>
            <a:off x="7355768" y="3561195"/>
            <a:ext cx="453970" cy="635000"/>
            <a:chOff x="8264578" y="3327400"/>
            <a:chExt cx="453970" cy="63500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BDBD6-8252-4647-A465-F6DC29AB7D7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567" y="3327400"/>
              <a:ext cx="0" cy="63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8D2D5F-CB91-4996-8F6A-B14E19C29802}"/>
                </a:ext>
              </a:extLst>
            </p:cNvPr>
            <p:cNvSpPr txBox="1"/>
            <p:nvPr/>
          </p:nvSpPr>
          <p:spPr>
            <a:xfrm>
              <a:off x="8264578" y="353060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保存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E7254F-5715-4B57-97BC-1D904A16F89E}"/>
              </a:ext>
            </a:extLst>
          </p:cNvPr>
          <p:cNvGrpSpPr/>
          <p:nvPr/>
        </p:nvGrpSpPr>
        <p:grpSpPr>
          <a:xfrm>
            <a:off x="9007259" y="3561194"/>
            <a:ext cx="453970" cy="635001"/>
            <a:chOff x="9916069" y="3327399"/>
            <a:chExt cx="453970" cy="635001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26AECE-80B8-4C10-88D8-1758F520F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1393" y="3327399"/>
              <a:ext cx="0" cy="635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D8C1E1-7755-4099-8338-5EBD80FEA370}"/>
                </a:ext>
              </a:extLst>
            </p:cNvPr>
            <p:cNvSpPr txBox="1"/>
            <p:nvPr/>
          </p:nvSpPr>
          <p:spPr>
            <a:xfrm>
              <a:off x="9916069" y="354214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2F063F9-B602-437C-AA85-C2024C5D2C55}"/>
              </a:ext>
            </a:extLst>
          </p:cNvPr>
          <p:cNvGrpSpPr/>
          <p:nvPr/>
        </p:nvGrpSpPr>
        <p:grpSpPr>
          <a:xfrm>
            <a:off x="2225300" y="4039381"/>
            <a:ext cx="646331" cy="344735"/>
            <a:chOff x="2225300" y="4039381"/>
            <a:chExt cx="646331" cy="344735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D5D0CD3-E123-4DFB-BA1D-551370B10171}"/>
                </a:ext>
              </a:extLst>
            </p:cNvPr>
            <p:cNvCxnSpPr/>
            <p:nvPr/>
          </p:nvCxnSpPr>
          <p:spPr>
            <a:xfrm>
              <a:off x="2302933" y="4039381"/>
              <a:ext cx="49106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341D9C-98AA-48D5-A338-C539D1CD5FD3}"/>
                </a:ext>
              </a:extLst>
            </p:cNvPr>
            <p:cNvSpPr txBox="1"/>
            <p:nvPr/>
          </p:nvSpPr>
          <p:spPr>
            <a:xfrm>
              <a:off x="2225300" y="41071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万国码</a:t>
              </a:r>
              <a:endParaRPr lang="zh-CN" altLang="en-US" sz="12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39" name="文本占位符 23">
            <a:extLst>
              <a:ext uri="{FF2B5EF4-FFF2-40B4-BE49-F238E27FC236}">
                <a16:creationId xmlns:a16="http://schemas.microsoft.com/office/drawing/2014/main" id="{8C542A9F-8FEB-4753-A42A-D82EEFEC7CED}"/>
              </a:ext>
            </a:extLst>
          </p:cNvPr>
          <p:cNvSpPr txBox="1">
            <a:spLocks/>
          </p:cNvSpPr>
          <p:nvPr/>
        </p:nvSpPr>
        <p:spPr>
          <a:xfrm>
            <a:off x="838199" y="4451851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注意：</a:t>
            </a:r>
            <a:endParaRPr lang="en-US" altLang="zh-CN" b="1">
              <a:sym typeface="+mn-ea"/>
            </a:endParaRPr>
          </a:p>
          <a:p>
            <a:pPr marL="360000" lvl="1" indent="0">
              <a:buNone/>
            </a:pPr>
            <a:r>
              <a:rPr lang="zh-CN" altLang="en-US">
                <a:sym typeface="+mn-ea"/>
              </a:rPr>
              <a:t>保存和读取时的字符集必须一致，否则会出现 </a:t>
            </a:r>
            <a:r>
              <a:rPr lang="zh-CN" altLang="en-US" b="1">
                <a:sym typeface="+mn-ea"/>
              </a:rPr>
              <a:t>乱码</a:t>
            </a:r>
            <a:endParaRPr lang="en-US" altLang="zh-CN" b="1">
              <a:sym typeface="+mn-ea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C255ED5-4F3E-4526-B296-153E0FB5D87C}"/>
              </a:ext>
            </a:extLst>
          </p:cNvPr>
          <p:cNvGrpSpPr/>
          <p:nvPr/>
        </p:nvGrpSpPr>
        <p:grpSpPr>
          <a:xfrm>
            <a:off x="7464723" y="2820137"/>
            <a:ext cx="1769521" cy="741058"/>
            <a:chOff x="7272409" y="2633084"/>
            <a:chExt cx="1769521" cy="7410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581352-E93F-435C-8FA9-CC9D7DB66707}"/>
                </a:ext>
              </a:extLst>
            </p:cNvPr>
            <p:cNvSpPr/>
            <p:nvPr/>
          </p:nvSpPr>
          <p:spPr>
            <a:xfrm>
              <a:off x="7272409" y="2866879"/>
              <a:ext cx="1769521" cy="50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404040"/>
                  </a:solidFill>
                </a:rPr>
                <a:t>讨厌，死鬼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BB041C-6AF8-4E7E-A46A-541A021F8341}"/>
                </a:ext>
              </a:extLst>
            </p:cNvPr>
            <p:cNvSpPr txBox="1"/>
            <p:nvPr/>
          </p:nvSpPr>
          <p:spPr>
            <a:xfrm>
              <a:off x="7910947" y="26330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文件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1DBF14-208C-4B4A-8C0B-E201F48D568C}"/>
              </a:ext>
            </a:extLst>
          </p:cNvPr>
          <p:cNvGrpSpPr/>
          <p:nvPr/>
        </p:nvGrpSpPr>
        <p:grpSpPr>
          <a:xfrm>
            <a:off x="7464723" y="4196195"/>
            <a:ext cx="1769521" cy="800562"/>
            <a:chOff x="7272409" y="4009142"/>
            <a:chExt cx="1769521" cy="80056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478979E-8A7C-49A4-A102-DF073AFA0DF7}"/>
                </a:ext>
              </a:extLst>
            </p:cNvPr>
            <p:cNvSpPr/>
            <p:nvPr/>
          </p:nvSpPr>
          <p:spPr>
            <a:xfrm>
              <a:off x="7272409" y="4009142"/>
              <a:ext cx="1769521" cy="507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04040"/>
                  </a:solidFill>
                </a:rPr>
                <a:t>10...11(</a:t>
              </a:r>
              <a:r>
                <a:rPr lang="zh-CN" altLang="en-US">
                  <a:solidFill>
                    <a:srgbClr val="404040"/>
                  </a:solidFill>
                </a:rPr>
                <a:t>二进制</a:t>
              </a:r>
              <a:r>
                <a:rPr lang="en-US" altLang="zh-CN">
                  <a:solidFill>
                    <a:srgbClr val="404040"/>
                  </a:solidFill>
                </a:rPr>
                <a:t>)</a:t>
              </a:r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4E51DDA-023D-4522-B567-8DC711E3D6D2}"/>
                </a:ext>
              </a:extLst>
            </p:cNvPr>
            <p:cNvSpPr txBox="1"/>
            <p:nvPr/>
          </p:nvSpPr>
          <p:spPr>
            <a:xfrm>
              <a:off x="7962499" y="45327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硬盘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7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语言与字符集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目标：了解页面语言与字符集设置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893733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  <a:endParaRPr lang="en-US" altLang="zh-CN"/>
          </a:p>
          <a:p>
            <a:r>
              <a:rPr lang="en-US" altLang="zh-CN" b="1">
                <a:solidFill>
                  <a:srgbClr val="C00000"/>
                </a:solidFill>
                <a:ea typeface="阿里巴巴普惠体" panose="00020600040101010101"/>
              </a:rPr>
              <a:t>lang </a:t>
            </a:r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语言设置和语言种类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字符集 设置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E0BA1-27D1-457D-81F8-338DAC39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17" y="2291498"/>
            <a:ext cx="2583404" cy="108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173FF5-CAA4-46D4-A030-E8F1365FE791}"/>
              </a:ext>
            </a:extLst>
          </p:cNvPr>
          <p:cNvGrpSpPr/>
          <p:nvPr/>
        </p:nvGrpSpPr>
        <p:grpSpPr>
          <a:xfrm>
            <a:off x="7540412" y="1902198"/>
            <a:ext cx="800219" cy="781735"/>
            <a:chOff x="7540412" y="1902198"/>
            <a:chExt cx="800219" cy="78173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B51E4E0-DA54-4B86-9548-344491C2C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9746" y="2174093"/>
              <a:ext cx="186267" cy="50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EE162E9-57F3-4D53-A872-C01763C3471A}"/>
                </a:ext>
              </a:extLst>
            </p:cNvPr>
            <p:cNvSpPr txBox="1"/>
            <p:nvPr/>
          </p:nvSpPr>
          <p:spPr>
            <a:xfrm>
              <a:off x="7540412" y="19021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文字语言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1D9D7A-26F9-49B9-8E2A-3F248971576B}"/>
              </a:ext>
            </a:extLst>
          </p:cNvPr>
          <p:cNvGrpSpPr/>
          <p:nvPr/>
        </p:nvGrpSpPr>
        <p:grpSpPr>
          <a:xfrm>
            <a:off x="7407177" y="3242733"/>
            <a:ext cx="954107" cy="632500"/>
            <a:chOff x="7407177" y="3242733"/>
            <a:chExt cx="954107" cy="63250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2098AF4-880F-4C44-AB4E-B590F292D073}"/>
                </a:ext>
              </a:extLst>
            </p:cNvPr>
            <p:cNvCxnSpPr/>
            <p:nvPr/>
          </p:nvCxnSpPr>
          <p:spPr>
            <a:xfrm flipV="1">
              <a:off x="7802879" y="3242733"/>
              <a:ext cx="164254" cy="35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03E1C49-A60C-4B86-B86A-55FF307EA506}"/>
                </a:ext>
              </a:extLst>
            </p:cNvPr>
            <p:cNvSpPr txBox="1"/>
            <p:nvPr/>
          </p:nvSpPr>
          <p:spPr>
            <a:xfrm>
              <a:off x="7407177" y="359823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网页字符集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22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语言与字符集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目标：了解页面语言与字符集设置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893733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  <a:endParaRPr lang="en-US" altLang="zh-CN"/>
          </a:p>
          <a:p>
            <a:r>
              <a:rPr lang="en-US" altLang="zh-CN">
                <a:ea typeface="阿里巴巴普惠体" panose="00020600040101010101"/>
              </a:rPr>
              <a:t>lang </a:t>
            </a:r>
            <a:r>
              <a:rPr lang="zh-CN" altLang="en-US">
                <a:ea typeface="阿里巴巴普惠体" panose="00020600040101010101"/>
              </a:rPr>
              <a:t>语言设置和语言种类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字符集 设置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E0BA1-27D1-457D-81F8-338DAC39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17" y="2291498"/>
            <a:ext cx="2583404" cy="108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173FF5-CAA4-46D4-A030-E8F1365FE791}"/>
              </a:ext>
            </a:extLst>
          </p:cNvPr>
          <p:cNvGrpSpPr/>
          <p:nvPr/>
        </p:nvGrpSpPr>
        <p:grpSpPr>
          <a:xfrm>
            <a:off x="7540412" y="1902198"/>
            <a:ext cx="800219" cy="781735"/>
            <a:chOff x="7540412" y="1902198"/>
            <a:chExt cx="800219" cy="78173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B51E4E0-DA54-4B86-9548-344491C2C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9746" y="2174093"/>
              <a:ext cx="186267" cy="50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EE162E9-57F3-4D53-A872-C01763C3471A}"/>
                </a:ext>
              </a:extLst>
            </p:cNvPr>
            <p:cNvSpPr txBox="1"/>
            <p:nvPr/>
          </p:nvSpPr>
          <p:spPr>
            <a:xfrm>
              <a:off x="7540412" y="19021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文字语言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1D9D7A-26F9-49B9-8E2A-3F248971576B}"/>
              </a:ext>
            </a:extLst>
          </p:cNvPr>
          <p:cNvGrpSpPr/>
          <p:nvPr/>
        </p:nvGrpSpPr>
        <p:grpSpPr>
          <a:xfrm>
            <a:off x="7407177" y="3242733"/>
            <a:ext cx="954107" cy="632500"/>
            <a:chOff x="7407177" y="3242733"/>
            <a:chExt cx="954107" cy="63250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2098AF4-880F-4C44-AB4E-B590F292D073}"/>
                </a:ext>
              </a:extLst>
            </p:cNvPr>
            <p:cNvCxnSpPr/>
            <p:nvPr/>
          </p:nvCxnSpPr>
          <p:spPr>
            <a:xfrm flipV="1">
              <a:off x="7802879" y="3242733"/>
              <a:ext cx="164254" cy="35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03E1C49-A60C-4B86-B86A-55FF307EA506}"/>
                </a:ext>
              </a:extLst>
            </p:cNvPr>
            <p:cNvSpPr txBox="1"/>
            <p:nvPr/>
          </p:nvSpPr>
          <p:spPr>
            <a:xfrm>
              <a:off x="7407177" y="359823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网页字符集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86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0040" y="1692384"/>
            <a:ext cx="5630484" cy="3747363"/>
          </a:xfrm>
        </p:spPr>
        <p:txBody>
          <a:bodyPr/>
          <a:lstStyle/>
          <a:p>
            <a:r>
              <a:rPr lang="zh-CN" altLang="en-US"/>
              <a:t>了解文档声明的意义</a:t>
            </a:r>
            <a:endParaRPr lang="en-US" altLang="zh-CN"/>
          </a:p>
          <a:p>
            <a:r>
              <a:rPr lang="zh-CN" altLang="en-US"/>
              <a:t>了解元数据及作用</a:t>
            </a:r>
            <a:endParaRPr lang="en-US" altLang="zh-CN"/>
          </a:p>
          <a:p>
            <a:r>
              <a:rPr lang="zh-CN" altLang="en-US"/>
              <a:t>能正确设置文档编码</a:t>
            </a:r>
            <a:endParaRPr lang="en-US" altLang="zh-CN"/>
          </a:p>
          <a:p>
            <a:r>
              <a:rPr lang="zh-CN" altLang="en-US"/>
              <a:t>熟练应用表格标签</a:t>
            </a:r>
            <a:endParaRPr lang="en-US" altLang="zh-CN"/>
          </a:p>
          <a:p>
            <a:r>
              <a:rPr lang="zh-CN" altLang="en-US"/>
              <a:t>熟练应用表单标签</a:t>
            </a:r>
            <a:endParaRPr lang="en-US" altLang="zh-CN"/>
          </a:p>
          <a:p>
            <a:r>
              <a:rPr lang="zh-CN" altLang="en-US"/>
              <a:t>能独立查阅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21EC4-E09A-4D38-90E6-B0CBFDC0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22" y="1866657"/>
            <a:ext cx="2819644" cy="3398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507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  <a:endParaRPr lang="en-US" altLang="zh-CN">
              <a:sym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5C7F8A-3021-4EA1-AB3C-FFD7589B81E5}"/>
              </a:ext>
            </a:extLst>
          </p:cNvPr>
          <p:cNvGrpSpPr/>
          <p:nvPr/>
        </p:nvGrpSpPr>
        <p:grpSpPr>
          <a:xfrm>
            <a:off x="7363054" y="3561195"/>
            <a:ext cx="453970" cy="1424458"/>
            <a:chOff x="8271864" y="3327400"/>
            <a:chExt cx="453970" cy="1424458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BDBD6-8252-4647-A465-F6DC29AB7D7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567" y="3327400"/>
              <a:ext cx="0" cy="142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8D2D5F-CB91-4996-8F6A-B14E19C29802}"/>
                </a:ext>
              </a:extLst>
            </p:cNvPr>
            <p:cNvSpPr txBox="1"/>
            <p:nvPr/>
          </p:nvSpPr>
          <p:spPr>
            <a:xfrm>
              <a:off x="8271864" y="389640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保存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E7254F-5715-4B57-97BC-1D904A16F89E}"/>
              </a:ext>
            </a:extLst>
          </p:cNvPr>
          <p:cNvGrpSpPr/>
          <p:nvPr/>
        </p:nvGrpSpPr>
        <p:grpSpPr>
          <a:xfrm>
            <a:off x="10456889" y="3549482"/>
            <a:ext cx="453970" cy="1436171"/>
            <a:chOff x="9916069" y="3327400"/>
            <a:chExt cx="453970" cy="1436171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26AECE-80B8-4C10-88D8-1758F520F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1393" y="3327400"/>
              <a:ext cx="0" cy="14361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D8C1E1-7755-4099-8338-5EBD80FEA370}"/>
                </a:ext>
              </a:extLst>
            </p:cNvPr>
            <p:cNvSpPr txBox="1"/>
            <p:nvPr/>
          </p:nvSpPr>
          <p:spPr>
            <a:xfrm>
              <a:off x="9916069" y="3924384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C255ED5-4F3E-4526-B296-153E0FB5D87C}"/>
              </a:ext>
            </a:extLst>
          </p:cNvPr>
          <p:cNvGrpSpPr/>
          <p:nvPr/>
        </p:nvGrpSpPr>
        <p:grpSpPr>
          <a:xfrm>
            <a:off x="7464723" y="2820137"/>
            <a:ext cx="3219151" cy="741058"/>
            <a:chOff x="7272409" y="2633084"/>
            <a:chExt cx="1769521" cy="7410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581352-E93F-435C-8FA9-CC9D7DB66707}"/>
                </a:ext>
              </a:extLst>
            </p:cNvPr>
            <p:cNvSpPr/>
            <p:nvPr/>
          </p:nvSpPr>
          <p:spPr>
            <a:xfrm>
              <a:off x="7272409" y="2866879"/>
              <a:ext cx="1769521" cy="50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404040"/>
                  </a:solidFill>
                </a:rPr>
                <a:t>讨厌，死鬼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BB041C-6AF8-4E7E-A46A-541A021F8341}"/>
                </a:ext>
              </a:extLst>
            </p:cNvPr>
            <p:cNvSpPr txBox="1"/>
            <p:nvPr/>
          </p:nvSpPr>
          <p:spPr>
            <a:xfrm>
              <a:off x="7910947" y="26330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文件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1DBF14-208C-4B4A-8C0B-E201F48D568C}"/>
              </a:ext>
            </a:extLst>
          </p:cNvPr>
          <p:cNvGrpSpPr/>
          <p:nvPr/>
        </p:nvGrpSpPr>
        <p:grpSpPr>
          <a:xfrm>
            <a:off x="7464723" y="4985653"/>
            <a:ext cx="3283631" cy="800562"/>
            <a:chOff x="7272409" y="4009142"/>
            <a:chExt cx="1769521" cy="80056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478979E-8A7C-49A4-A102-DF073AFA0DF7}"/>
                </a:ext>
              </a:extLst>
            </p:cNvPr>
            <p:cNvSpPr/>
            <p:nvPr/>
          </p:nvSpPr>
          <p:spPr>
            <a:xfrm>
              <a:off x="7272409" y="4009142"/>
              <a:ext cx="1769521" cy="507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04040"/>
                  </a:solidFill>
                </a:rPr>
                <a:t>10...11(</a:t>
              </a:r>
              <a:r>
                <a:rPr lang="zh-CN" altLang="en-US">
                  <a:solidFill>
                    <a:srgbClr val="404040"/>
                  </a:solidFill>
                </a:rPr>
                <a:t>二进制</a:t>
              </a:r>
              <a:r>
                <a:rPr lang="en-US" altLang="zh-CN">
                  <a:solidFill>
                    <a:srgbClr val="404040"/>
                  </a:solidFill>
                </a:rPr>
                <a:t>)</a:t>
              </a:r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4E51DDA-023D-4522-B567-8DC711E3D6D2}"/>
                </a:ext>
              </a:extLst>
            </p:cNvPr>
            <p:cNvSpPr txBox="1"/>
            <p:nvPr/>
          </p:nvSpPr>
          <p:spPr>
            <a:xfrm>
              <a:off x="7962499" y="45327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硬盘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7772FA-2E89-4B5D-AB8C-CB2205837E3F}"/>
              </a:ext>
            </a:extLst>
          </p:cNvPr>
          <p:cNvGrpSpPr/>
          <p:nvPr/>
        </p:nvGrpSpPr>
        <p:grpSpPr>
          <a:xfrm>
            <a:off x="8534552" y="3625724"/>
            <a:ext cx="1192380" cy="1192175"/>
            <a:chOff x="8534552" y="3625724"/>
            <a:chExt cx="1192380" cy="119217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3EACC9-5A12-4BA8-8ABD-1B738757B064}"/>
                </a:ext>
              </a:extLst>
            </p:cNvPr>
            <p:cNvSpPr txBox="1"/>
            <p:nvPr/>
          </p:nvSpPr>
          <p:spPr>
            <a:xfrm>
              <a:off x="8534552" y="3625724"/>
              <a:ext cx="1176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字符集</a:t>
              </a:r>
              <a:r>
                <a:rPr lang="en-US" altLang="zh-CN" sz="1200" b="1">
                  <a:solidFill>
                    <a:srgbClr val="C00000"/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映射表</a:t>
              </a:r>
              <a:r>
                <a:rPr lang="en-US" altLang="zh-CN" sz="1200" b="1">
                  <a:solidFill>
                    <a:srgbClr val="C00000"/>
                  </a:solidFill>
                  <a:ea typeface="阿里巴巴普惠体" panose="00020600040101010101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4F5D74-E8A6-4C0D-8D6F-879E262FC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0724" y="3882205"/>
              <a:ext cx="1156208" cy="935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59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3EACC9-5A12-4BA8-8ABD-1B738757B064}"/>
              </a:ext>
            </a:extLst>
          </p:cNvPr>
          <p:cNvSpPr txBox="1"/>
          <p:nvPr/>
        </p:nvSpPr>
        <p:spPr>
          <a:xfrm>
            <a:off x="3752925" y="4790335"/>
            <a:ext cx="63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UTF-8</a:t>
            </a:r>
            <a:endParaRPr lang="zh-CN" altLang="en-US" sz="14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B30BC43-E250-4B89-81AF-8E4A49A09B21}"/>
              </a:ext>
            </a:extLst>
          </p:cNvPr>
          <p:cNvGrpSpPr/>
          <p:nvPr/>
        </p:nvGrpSpPr>
        <p:grpSpPr>
          <a:xfrm>
            <a:off x="3840668" y="4163350"/>
            <a:ext cx="1090761" cy="1228641"/>
            <a:chOff x="3840668" y="4163350"/>
            <a:chExt cx="1090761" cy="122864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BDBD6-8252-4647-A465-F6DC29AB7D73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3840668" y="4163350"/>
              <a:ext cx="1090761" cy="1228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8D2D5F-CB91-4996-8F6A-B14E19C29802}"/>
                </a:ext>
              </a:extLst>
            </p:cNvPr>
            <p:cNvSpPr txBox="1"/>
            <p:nvPr/>
          </p:nvSpPr>
          <p:spPr>
            <a:xfrm>
              <a:off x="3840668" y="462665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保存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E7254F-5715-4B57-97BC-1D904A16F89E}"/>
              </a:ext>
            </a:extLst>
          </p:cNvPr>
          <p:cNvGrpSpPr/>
          <p:nvPr/>
        </p:nvGrpSpPr>
        <p:grpSpPr>
          <a:xfrm>
            <a:off x="6410296" y="4174458"/>
            <a:ext cx="1151825" cy="1217533"/>
            <a:chOff x="7827082" y="3924489"/>
            <a:chExt cx="1151825" cy="1217533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26AECE-80B8-4C10-88D8-1758F520F1B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827082" y="3924489"/>
              <a:ext cx="1045315" cy="12175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D8C1E1-7755-4099-8338-5EBD80FEA370}"/>
                </a:ext>
              </a:extLst>
            </p:cNvPr>
            <p:cNvSpPr txBox="1"/>
            <p:nvPr/>
          </p:nvSpPr>
          <p:spPr>
            <a:xfrm>
              <a:off x="8524937" y="432589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1DBF14-208C-4B4A-8C0B-E201F48D568C}"/>
              </a:ext>
            </a:extLst>
          </p:cNvPr>
          <p:cNvGrpSpPr/>
          <p:nvPr/>
        </p:nvGrpSpPr>
        <p:grpSpPr>
          <a:xfrm>
            <a:off x="4772320" y="5408291"/>
            <a:ext cx="1769521" cy="800562"/>
            <a:chOff x="7272409" y="4009142"/>
            <a:chExt cx="1769521" cy="80056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478979E-8A7C-49A4-A102-DF073AFA0DF7}"/>
                </a:ext>
              </a:extLst>
            </p:cNvPr>
            <p:cNvSpPr/>
            <p:nvPr/>
          </p:nvSpPr>
          <p:spPr>
            <a:xfrm>
              <a:off x="7272409" y="4009142"/>
              <a:ext cx="1769521" cy="507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04040"/>
                  </a:solidFill>
                </a:rPr>
                <a:t>101...10(</a:t>
              </a:r>
              <a:r>
                <a:rPr lang="zh-CN" altLang="en-US">
                  <a:solidFill>
                    <a:srgbClr val="404040"/>
                  </a:solidFill>
                </a:rPr>
                <a:t>二进制</a:t>
              </a:r>
              <a:r>
                <a:rPr lang="en-US" altLang="zh-CN">
                  <a:solidFill>
                    <a:srgbClr val="404040"/>
                  </a:solidFill>
                </a:rPr>
                <a:t>)</a:t>
              </a:r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4E51DDA-023D-4522-B567-8DC711E3D6D2}"/>
                </a:ext>
              </a:extLst>
            </p:cNvPr>
            <p:cNvSpPr txBox="1"/>
            <p:nvPr/>
          </p:nvSpPr>
          <p:spPr>
            <a:xfrm>
              <a:off x="7910947" y="45327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硬盘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5DA92BDC-80A3-4877-BC65-F057D329F277}"/>
              </a:ext>
            </a:extLst>
          </p:cNvPr>
          <p:cNvSpPr txBox="1"/>
          <p:nvPr/>
        </p:nvSpPr>
        <p:spPr>
          <a:xfrm>
            <a:off x="7019322" y="4753617"/>
            <a:ext cx="63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UTF-8</a:t>
            </a:r>
            <a:endParaRPr lang="zh-CN" altLang="en-US" sz="14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ED7F74-E452-4061-A8F6-BF0B362C2E1E}"/>
              </a:ext>
            </a:extLst>
          </p:cNvPr>
          <p:cNvGrpSpPr/>
          <p:nvPr/>
        </p:nvGrpSpPr>
        <p:grpSpPr>
          <a:xfrm>
            <a:off x="2555854" y="3201913"/>
            <a:ext cx="2569628" cy="961437"/>
            <a:chOff x="2555854" y="3201913"/>
            <a:chExt cx="2569628" cy="96143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ABC4CE4-1FA3-4C9F-9ED2-C4876AE55A3D}"/>
                </a:ext>
              </a:extLst>
            </p:cNvPr>
            <p:cNvGrpSpPr/>
            <p:nvPr/>
          </p:nvGrpSpPr>
          <p:grpSpPr>
            <a:xfrm>
              <a:off x="2555854" y="3429000"/>
              <a:ext cx="2569628" cy="734350"/>
              <a:chOff x="6872355" y="2633084"/>
              <a:chExt cx="2569628" cy="73435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8CCC07A-71CB-45B3-A611-5BBA0C0BCDB1}"/>
                  </a:ext>
                </a:extLst>
              </p:cNvPr>
              <p:cNvSpPr/>
              <p:nvPr/>
            </p:nvSpPr>
            <p:spPr>
              <a:xfrm>
                <a:off x="6872355" y="2860171"/>
                <a:ext cx="2569628" cy="50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404040"/>
                    </a:solidFill>
                  </a:rPr>
                  <a:t>&lt;h3&gt;</a:t>
                </a:r>
                <a:r>
                  <a:rPr lang="zh-CN" altLang="en-US">
                    <a:solidFill>
                      <a:srgbClr val="404040"/>
                    </a:solidFill>
                  </a:rPr>
                  <a:t>讨厌，死鬼</a:t>
                </a:r>
                <a:r>
                  <a:rPr lang="en-US" altLang="zh-CN">
                    <a:solidFill>
                      <a:srgbClr val="404040"/>
                    </a:solidFill>
                  </a:rPr>
                  <a:t>&lt;/h3&gt;</a:t>
                </a: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8A8F4A5-01F1-4119-B4AA-A4D3BB30DE52}"/>
                  </a:ext>
                </a:extLst>
              </p:cNvPr>
              <p:cNvSpPr txBox="1"/>
              <p:nvPr/>
            </p:nvSpPr>
            <p:spPr>
              <a:xfrm>
                <a:off x="7732469" y="2633084"/>
                <a:ext cx="8494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index.html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707A756-262F-4D4B-A0C2-8865A745D987}"/>
                </a:ext>
              </a:extLst>
            </p:cNvPr>
            <p:cNvSpPr txBox="1"/>
            <p:nvPr/>
          </p:nvSpPr>
          <p:spPr>
            <a:xfrm>
              <a:off x="3215341" y="3201913"/>
              <a:ext cx="1621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用 </a:t>
              </a: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VSCode </a:t>
              </a: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创建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22FC67-FF10-43F8-B982-71DBAC1DC1DC}"/>
              </a:ext>
            </a:extLst>
          </p:cNvPr>
          <p:cNvGrpSpPr/>
          <p:nvPr/>
        </p:nvGrpSpPr>
        <p:grpSpPr>
          <a:xfrm>
            <a:off x="6260236" y="3218696"/>
            <a:ext cx="2390750" cy="955762"/>
            <a:chOff x="6260236" y="3218696"/>
            <a:chExt cx="2390750" cy="95576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C255ED5-4F3E-4526-B296-153E0FB5D87C}"/>
                </a:ext>
              </a:extLst>
            </p:cNvPr>
            <p:cNvGrpSpPr/>
            <p:nvPr/>
          </p:nvGrpSpPr>
          <p:grpSpPr>
            <a:xfrm>
              <a:off x="6260236" y="3429000"/>
              <a:ext cx="2390750" cy="745458"/>
              <a:chOff x="7272409" y="2628684"/>
              <a:chExt cx="2390750" cy="74545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581352-E93F-435C-8FA9-CC9D7DB66707}"/>
                  </a:ext>
                </a:extLst>
              </p:cNvPr>
              <p:cNvSpPr/>
              <p:nvPr/>
            </p:nvSpPr>
            <p:spPr>
              <a:xfrm>
                <a:off x="7272409" y="2866879"/>
                <a:ext cx="2390750" cy="50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404040"/>
                    </a:solidFill>
                  </a:rPr>
                  <a:t>&lt;h3&gt;</a:t>
                </a:r>
                <a:r>
                  <a:rPr lang="zh-CN" altLang="en-US">
                    <a:solidFill>
                      <a:srgbClr val="404040"/>
                    </a:solidFill>
                  </a:rPr>
                  <a:t>讨厌，死鬼</a:t>
                </a:r>
                <a:r>
                  <a:rPr lang="en-US" altLang="zh-CN">
                    <a:solidFill>
                      <a:srgbClr val="404040"/>
                    </a:solidFill>
                  </a:rPr>
                  <a:t>&lt;/h3&gt;</a:t>
                </a: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0BB041C-6AF8-4E7E-A46A-541A021F8341}"/>
                  </a:ext>
                </a:extLst>
              </p:cNvPr>
              <p:cNvSpPr txBox="1"/>
              <p:nvPr/>
            </p:nvSpPr>
            <p:spPr>
              <a:xfrm>
                <a:off x="8043084" y="2628684"/>
                <a:ext cx="8494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index.html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63420AC-66A3-4D5B-8122-18043C4AAA97}"/>
                </a:ext>
              </a:extLst>
            </p:cNvPr>
            <p:cNvSpPr txBox="1"/>
            <p:nvPr/>
          </p:nvSpPr>
          <p:spPr>
            <a:xfrm>
              <a:off x="6800789" y="3218696"/>
              <a:ext cx="1522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用 浏览器 打开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30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6332C7-E312-42B4-8E8F-7B616DB79CA6}"/>
              </a:ext>
            </a:extLst>
          </p:cNvPr>
          <p:cNvGrpSpPr/>
          <p:nvPr/>
        </p:nvGrpSpPr>
        <p:grpSpPr>
          <a:xfrm>
            <a:off x="5943600" y="2912532"/>
            <a:ext cx="6017852" cy="2980775"/>
            <a:chOff x="2555854" y="3201913"/>
            <a:chExt cx="6095132" cy="300694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3EACC9-5A12-4BA8-8ABD-1B738757B064}"/>
                </a:ext>
              </a:extLst>
            </p:cNvPr>
            <p:cNvSpPr txBox="1"/>
            <p:nvPr/>
          </p:nvSpPr>
          <p:spPr>
            <a:xfrm>
              <a:off x="3752925" y="4790335"/>
              <a:ext cx="63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C00000"/>
                  </a:solidFill>
                  <a:ea typeface="阿里巴巴普惠体" panose="00020600040101010101"/>
                </a:rPr>
                <a:t>UTF-8</a:t>
              </a:r>
              <a:endParaRPr lang="zh-CN" altLang="en-US" sz="14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B30BC43-E250-4B89-81AF-8E4A49A09B21}"/>
                </a:ext>
              </a:extLst>
            </p:cNvPr>
            <p:cNvGrpSpPr/>
            <p:nvPr/>
          </p:nvGrpSpPr>
          <p:grpSpPr>
            <a:xfrm>
              <a:off x="3840668" y="4163350"/>
              <a:ext cx="1090761" cy="1228641"/>
              <a:chOff x="3840668" y="4163350"/>
              <a:chExt cx="1090761" cy="1228641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E7BDBD6-8252-4647-A465-F6DC29AB7D73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3840668" y="4163350"/>
                <a:ext cx="1090761" cy="12286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8D2D5F-CB91-4996-8F6A-B14E19C29802}"/>
                  </a:ext>
                </a:extLst>
              </p:cNvPr>
              <p:cNvSpPr txBox="1"/>
              <p:nvPr/>
            </p:nvSpPr>
            <p:spPr>
              <a:xfrm>
                <a:off x="3840668" y="4626659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保存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FE7254F-5715-4B57-97BC-1D904A16F89E}"/>
                </a:ext>
              </a:extLst>
            </p:cNvPr>
            <p:cNvGrpSpPr/>
            <p:nvPr/>
          </p:nvGrpSpPr>
          <p:grpSpPr>
            <a:xfrm>
              <a:off x="6410296" y="4174458"/>
              <a:ext cx="1151825" cy="1217533"/>
              <a:chOff x="7827082" y="3924489"/>
              <a:chExt cx="1151825" cy="1217533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526AECE-80B8-4C10-88D8-1758F520F1B7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7827082" y="3924489"/>
                <a:ext cx="1045315" cy="1217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D8C1E1-7755-4099-8338-5EBD80FEA370}"/>
                  </a:ext>
                </a:extLst>
              </p:cNvPr>
              <p:cNvSpPr txBox="1"/>
              <p:nvPr/>
            </p:nvSpPr>
            <p:spPr>
              <a:xfrm>
                <a:off x="8524937" y="4325898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读取</a:t>
                </a:r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D1DBF14-208C-4B4A-8C0B-E201F48D568C}"/>
                </a:ext>
              </a:extLst>
            </p:cNvPr>
            <p:cNvGrpSpPr/>
            <p:nvPr/>
          </p:nvGrpSpPr>
          <p:grpSpPr>
            <a:xfrm>
              <a:off x="4772320" y="5408291"/>
              <a:ext cx="1769521" cy="800562"/>
              <a:chOff x="7272409" y="4009142"/>
              <a:chExt cx="1769521" cy="800562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478979E-8A7C-49A4-A102-DF073AFA0DF7}"/>
                  </a:ext>
                </a:extLst>
              </p:cNvPr>
              <p:cNvSpPr/>
              <p:nvPr/>
            </p:nvSpPr>
            <p:spPr>
              <a:xfrm>
                <a:off x="7272409" y="4009142"/>
                <a:ext cx="1769521" cy="50726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rgbClr val="404040"/>
                    </a:solidFill>
                  </a:rPr>
                  <a:t>101...10(</a:t>
                </a:r>
                <a:r>
                  <a:rPr lang="zh-CN" altLang="en-US">
                    <a:solidFill>
                      <a:srgbClr val="404040"/>
                    </a:solidFill>
                  </a:rPr>
                  <a:t>二进制</a:t>
                </a:r>
                <a:r>
                  <a:rPr lang="en-US" altLang="zh-CN">
                    <a:solidFill>
                      <a:srgbClr val="404040"/>
                    </a:solidFill>
                  </a:rPr>
                  <a:t>)</a:t>
                </a: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4E51DDA-023D-4522-B567-8DC711E3D6D2}"/>
                  </a:ext>
                </a:extLst>
              </p:cNvPr>
              <p:cNvSpPr txBox="1"/>
              <p:nvPr/>
            </p:nvSpPr>
            <p:spPr>
              <a:xfrm>
                <a:off x="7910947" y="453270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硬盘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DA92BDC-80A3-4877-BC65-F057D329F277}"/>
                </a:ext>
              </a:extLst>
            </p:cNvPr>
            <p:cNvSpPr txBox="1"/>
            <p:nvPr/>
          </p:nvSpPr>
          <p:spPr>
            <a:xfrm>
              <a:off x="7019322" y="4753617"/>
              <a:ext cx="63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rgbClr val="C00000"/>
                  </a:solidFill>
                  <a:ea typeface="阿里巴巴普惠体" panose="00020600040101010101"/>
                </a:rPr>
                <a:t>UTF-8</a:t>
              </a:r>
              <a:endParaRPr lang="zh-CN" altLang="en-US" sz="14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DED7F74-E452-4061-A8F6-BF0B362C2E1E}"/>
                </a:ext>
              </a:extLst>
            </p:cNvPr>
            <p:cNvGrpSpPr/>
            <p:nvPr/>
          </p:nvGrpSpPr>
          <p:grpSpPr>
            <a:xfrm>
              <a:off x="2555854" y="3201913"/>
              <a:ext cx="2569628" cy="961437"/>
              <a:chOff x="2555854" y="3201913"/>
              <a:chExt cx="2569628" cy="961437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ABC4CE4-1FA3-4C9F-9ED2-C4876AE55A3D}"/>
                  </a:ext>
                </a:extLst>
              </p:cNvPr>
              <p:cNvGrpSpPr/>
              <p:nvPr/>
            </p:nvGrpSpPr>
            <p:grpSpPr>
              <a:xfrm>
                <a:off x="2555854" y="3429000"/>
                <a:ext cx="2569628" cy="734350"/>
                <a:chOff x="6872355" y="2633084"/>
                <a:chExt cx="2569628" cy="734350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8CCC07A-71CB-45B3-A611-5BBA0C0BCDB1}"/>
                    </a:ext>
                  </a:extLst>
                </p:cNvPr>
                <p:cNvSpPr/>
                <p:nvPr/>
              </p:nvSpPr>
              <p:spPr>
                <a:xfrm>
                  <a:off x="6872355" y="2860171"/>
                  <a:ext cx="2569628" cy="5072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rgbClr val="404040"/>
                      </a:solidFill>
                    </a:rPr>
                    <a:t>&lt;h3&gt;</a:t>
                  </a:r>
                  <a:r>
                    <a:rPr lang="zh-CN" altLang="en-US">
                      <a:solidFill>
                        <a:srgbClr val="404040"/>
                      </a:solidFill>
                    </a:rPr>
                    <a:t>讨厌，死鬼</a:t>
                  </a:r>
                  <a:r>
                    <a:rPr lang="en-US" altLang="zh-CN">
                      <a:solidFill>
                        <a:srgbClr val="404040"/>
                      </a:solidFill>
                    </a:rPr>
                    <a:t>&lt;/h3&gt;</a:t>
                  </a:r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8A8F4A5-01F1-4119-B4AA-A4D3BB30DE52}"/>
                    </a:ext>
                  </a:extLst>
                </p:cNvPr>
                <p:cNvSpPr txBox="1"/>
                <p:nvPr/>
              </p:nvSpPr>
              <p:spPr>
                <a:xfrm>
                  <a:off x="7732469" y="2633084"/>
                  <a:ext cx="8494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阿里巴巴普惠体" panose="00020600040101010101"/>
                    </a:rPr>
                    <a:t>index.html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endParaRPr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07A756-262F-4D4B-A0C2-8865A745D987}"/>
                  </a:ext>
                </a:extLst>
              </p:cNvPr>
              <p:cNvSpPr txBox="1"/>
              <p:nvPr/>
            </p:nvSpPr>
            <p:spPr>
              <a:xfrm>
                <a:off x="3215341" y="3201913"/>
                <a:ext cx="1621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用 </a:t>
                </a:r>
                <a:r>
                  <a:rPr lang="en-US" altLang="zh-CN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VSCode </a:t>
                </a: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创建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422FC67-FF10-43F8-B982-71DBAC1DC1DC}"/>
                </a:ext>
              </a:extLst>
            </p:cNvPr>
            <p:cNvGrpSpPr/>
            <p:nvPr/>
          </p:nvGrpSpPr>
          <p:grpSpPr>
            <a:xfrm>
              <a:off x="6260236" y="3218696"/>
              <a:ext cx="2390750" cy="955762"/>
              <a:chOff x="6260236" y="3218696"/>
              <a:chExt cx="2390750" cy="955762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DC255ED5-4F3E-4526-B296-153E0FB5D87C}"/>
                  </a:ext>
                </a:extLst>
              </p:cNvPr>
              <p:cNvGrpSpPr/>
              <p:nvPr/>
            </p:nvGrpSpPr>
            <p:grpSpPr>
              <a:xfrm>
                <a:off x="6260236" y="3429000"/>
                <a:ext cx="2390750" cy="745458"/>
                <a:chOff x="7272409" y="2628684"/>
                <a:chExt cx="2390750" cy="745458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5581352-E93F-435C-8FA9-CC9D7DB66707}"/>
                    </a:ext>
                  </a:extLst>
                </p:cNvPr>
                <p:cNvSpPr/>
                <p:nvPr/>
              </p:nvSpPr>
              <p:spPr>
                <a:xfrm>
                  <a:off x="7272409" y="2866879"/>
                  <a:ext cx="2390750" cy="5072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rgbClr val="404040"/>
                      </a:solidFill>
                    </a:rPr>
                    <a:t>&lt;h3&gt;</a:t>
                  </a:r>
                  <a:r>
                    <a:rPr lang="zh-CN" altLang="en-US">
                      <a:solidFill>
                        <a:srgbClr val="404040"/>
                      </a:solidFill>
                    </a:rPr>
                    <a:t>讨厌，死鬼</a:t>
                  </a:r>
                  <a:r>
                    <a:rPr lang="en-US" altLang="zh-CN">
                      <a:solidFill>
                        <a:srgbClr val="404040"/>
                      </a:solidFill>
                    </a:rPr>
                    <a:t>&lt;/h3&gt;</a:t>
                  </a:r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0BB041C-6AF8-4E7E-A46A-541A021F8341}"/>
                    </a:ext>
                  </a:extLst>
                </p:cNvPr>
                <p:cNvSpPr txBox="1"/>
                <p:nvPr/>
              </p:nvSpPr>
              <p:spPr>
                <a:xfrm>
                  <a:off x="8043084" y="2628684"/>
                  <a:ext cx="8494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阿里巴巴普惠体" panose="00020600040101010101"/>
                    </a:rPr>
                    <a:t>index.html</a:t>
                  </a:r>
                  <a:endPara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endParaRPr>
                </a:p>
              </p:txBody>
            </p: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63420AC-66A3-4D5B-8122-18043C4AAA97}"/>
                  </a:ext>
                </a:extLst>
              </p:cNvPr>
              <p:cNvSpPr txBox="1"/>
              <p:nvPr/>
            </p:nvSpPr>
            <p:spPr>
              <a:xfrm>
                <a:off x="6800789" y="3218696"/>
                <a:ext cx="15226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用 浏览器 打开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</p:grpSp>
      <p:sp>
        <p:nvSpPr>
          <p:cNvPr id="27" name="文本占位符 23">
            <a:extLst>
              <a:ext uri="{FF2B5EF4-FFF2-40B4-BE49-F238E27FC236}">
                <a16:creationId xmlns:a16="http://schemas.microsoft.com/office/drawing/2014/main" id="{D9733190-E4FD-4A66-AC5C-8D6E1264E2ED}"/>
              </a:ext>
            </a:extLst>
          </p:cNvPr>
          <p:cNvSpPr txBox="1">
            <a:spLocks/>
          </p:cNvSpPr>
          <p:nvPr/>
        </p:nvSpPr>
        <p:spPr>
          <a:xfrm>
            <a:off x="838199" y="3327399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常见字符集：</a:t>
            </a:r>
            <a:endParaRPr lang="en-US" altLang="zh-CN">
              <a:sym typeface="+mn-ea"/>
            </a:endParaRPr>
          </a:p>
          <a:p>
            <a:pPr marL="360000" lvl="1" indent="0">
              <a:buNone/>
            </a:pPr>
            <a:r>
              <a:rPr lang="en-US" altLang="zh-CN">
                <a:sym typeface="+mn-ea"/>
              </a:rPr>
              <a:t>GB2312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UTF-8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BIG5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GBK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5020431-B7CA-4176-9287-98F5F9388E05}"/>
              </a:ext>
            </a:extLst>
          </p:cNvPr>
          <p:cNvGrpSpPr/>
          <p:nvPr/>
        </p:nvGrpSpPr>
        <p:grpSpPr>
          <a:xfrm>
            <a:off x="1295026" y="2912533"/>
            <a:ext cx="2547492" cy="414867"/>
            <a:chOff x="1295026" y="2912533"/>
            <a:chExt cx="2547492" cy="4148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F37A29-29C2-4E46-8494-47255CBBD994}"/>
                </a:ext>
              </a:extLst>
            </p:cNvPr>
            <p:cNvSpPr/>
            <p:nvPr/>
          </p:nvSpPr>
          <p:spPr>
            <a:xfrm>
              <a:off x="1295026" y="2912533"/>
              <a:ext cx="2547492" cy="41486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F3C9814-403D-47C9-BB44-B7557F6D7648}"/>
                </a:ext>
              </a:extLst>
            </p:cNvPr>
            <p:cNvSpPr/>
            <p:nvPr/>
          </p:nvSpPr>
          <p:spPr>
            <a:xfrm>
              <a:off x="1295026" y="2958699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charset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"UTF-8"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410651C-FE05-4AE0-8C9E-2BDC2207D574}"/>
              </a:ext>
            </a:extLst>
          </p:cNvPr>
          <p:cNvGrpSpPr/>
          <p:nvPr/>
        </p:nvGrpSpPr>
        <p:grpSpPr>
          <a:xfrm>
            <a:off x="2225300" y="4039381"/>
            <a:ext cx="646331" cy="344735"/>
            <a:chOff x="2225300" y="4039381"/>
            <a:chExt cx="646331" cy="344735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91142DA-8F2A-4DEB-A3CF-6781721C7D11}"/>
                </a:ext>
              </a:extLst>
            </p:cNvPr>
            <p:cNvCxnSpPr/>
            <p:nvPr/>
          </p:nvCxnSpPr>
          <p:spPr>
            <a:xfrm>
              <a:off x="2302933" y="4039381"/>
              <a:ext cx="49106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FC08FDA-9999-42CC-82DA-E2E67A9CEB7C}"/>
                </a:ext>
              </a:extLst>
            </p:cNvPr>
            <p:cNvSpPr txBox="1"/>
            <p:nvPr/>
          </p:nvSpPr>
          <p:spPr>
            <a:xfrm>
              <a:off x="2225300" y="41071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万国码</a:t>
              </a:r>
              <a:endParaRPr lang="zh-CN" altLang="en-US" sz="12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38" name="文本占位符 23">
            <a:extLst>
              <a:ext uri="{FF2B5EF4-FFF2-40B4-BE49-F238E27FC236}">
                <a16:creationId xmlns:a16="http://schemas.microsoft.com/office/drawing/2014/main" id="{4BFD9647-0FC7-46AD-896E-B16445BA6A0C}"/>
              </a:ext>
            </a:extLst>
          </p:cNvPr>
          <p:cNvSpPr txBox="1">
            <a:spLocks/>
          </p:cNvSpPr>
          <p:nvPr/>
        </p:nvSpPr>
        <p:spPr>
          <a:xfrm>
            <a:off x="838199" y="4451851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注意：</a:t>
            </a:r>
            <a:endParaRPr lang="en-US" altLang="zh-CN" b="1">
              <a:sym typeface="+mn-ea"/>
            </a:endParaRPr>
          </a:p>
          <a:p>
            <a:pPr marL="360000" lvl="1" indent="0">
              <a:buNone/>
            </a:pPr>
            <a:r>
              <a:rPr lang="zh-CN" altLang="en-US">
                <a:sym typeface="+mn-ea"/>
              </a:rPr>
              <a:t>保存和读取时的字符集必须一致，否则会出现 </a:t>
            </a:r>
            <a:r>
              <a:rPr lang="zh-CN" altLang="en-US" b="1">
                <a:sym typeface="+mn-ea"/>
              </a:rPr>
              <a:t>乱码</a:t>
            </a:r>
            <a:endParaRPr lang="en-US" altLang="zh-CN" b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725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790"/>
            <a:ext cx="4394200" cy="517190"/>
          </a:xfr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.HTML </a:t>
            </a:r>
            <a:r>
              <a:rPr lang="zh-CN" altLang="en-US"/>
              <a:t>常用标签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>
                <a:ea typeface="阿里巴巴普惠体" panose="00020600040101010101"/>
              </a:rPr>
              <a:t>字符集的设置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989139"/>
            <a:ext cx="9845675" cy="830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字符集：文字与编码数据的映射关系表 ，保存 和 读取 时使用相同或兼容的字符集，才能正确显示文字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</a:p>
        </p:txBody>
      </p:sp>
      <p:sp>
        <p:nvSpPr>
          <p:cNvPr id="19" name="文本占位符 23">
            <a:extLst>
              <a:ext uri="{FF2B5EF4-FFF2-40B4-BE49-F238E27FC236}">
                <a16:creationId xmlns:a16="http://schemas.microsoft.com/office/drawing/2014/main" id="{6A4FC4E8-6635-4268-B737-798CA6E8CFCA}"/>
              </a:ext>
            </a:extLst>
          </p:cNvPr>
          <p:cNvSpPr txBox="1">
            <a:spLocks/>
          </p:cNvSpPr>
          <p:nvPr/>
        </p:nvSpPr>
        <p:spPr>
          <a:xfrm>
            <a:off x="838199" y="3327399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常见字符集：</a:t>
            </a:r>
            <a:endParaRPr lang="en-US" altLang="zh-CN">
              <a:sym typeface="+mn-ea"/>
            </a:endParaRPr>
          </a:p>
          <a:p>
            <a:pPr marL="360000" lvl="1" indent="0">
              <a:buNone/>
            </a:pPr>
            <a:r>
              <a:rPr lang="en-US" altLang="zh-CN">
                <a:sym typeface="+mn-ea"/>
              </a:rPr>
              <a:t>GB2312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UTF-8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BIG5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GBK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5E6504-B3B5-4098-932F-2D840A5B5580}"/>
              </a:ext>
            </a:extLst>
          </p:cNvPr>
          <p:cNvGrpSpPr/>
          <p:nvPr/>
        </p:nvGrpSpPr>
        <p:grpSpPr>
          <a:xfrm>
            <a:off x="1295026" y="2912533"/>
            <a:ext cx="2547492" cy="414867"/>
            <a:chOff x="1295026" y="2912533"/>
            <a:chExt cx="2547492" cy="41486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A29EA8-25BE-443D-9996-A3FACDE12373}"/>
                </a:ext>
              </a:extLst>
            </p:cNvPr>
            <p:cNvSpPr/>
            <p:nvPr/>
          </p:nvSpPr>
          <p:spPr>
            <a:xfrm>
              <a:off x="1295026" y="2912533"/>
              <a:ext cx="2547492" cy="41486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B45AF38-C7F4-4366-8603-1F27BF7B5A31}"/>
                </a:ext>
              </a:extLst>
            </p:cNvPr>
            <p:cNvSpPr/>
            <p:nvPr/>
          </p:nvSpPr>
          <p:spPr>
            <a:xfrm>
              <a:off x="1295026" y="2958699"/>
              <a:ext cx="2547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charset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rgbClr val="FFC107"/>
                  </a:solidFill>
                  <a:latin typeface="Fira Code,Consolas,  Courier New"/>
                </a:rPr>
                <a:t>"UTF-8"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5C7F8A-3021-4EA1-AB3C-FFD7589B81E5}"/>
              </a:ext>
            </a:extLst>
          </p:cNvPr>
          <p:cNvGrpSpPr/>
          <p:nvPr/>
        </p:nvGrpSpPr>
        <p:grpSpPr>
          <a:xfrm>
            <a:off x="7363054" y="3561195"/>
            <a:ext cx="453970" cy="1424458"/>
            <a:chOff x="8271864" y="3327400"/>
            <a:chExt cx="453970" cy="1424458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E7BDBD6-8252-4647-A465-F6DC29AB7D73}"/>
                </a:ext>
              </a:extLst>
            </p:cNvPr>
            <p:cNvCxnSpPr>
              <a:cxnSpLocks/>
            </p:cNvCxnSpPr>
            <p:nvPr/>
          </p:nvCxnSpPr>
          <p:spPr>
            <a:xfrm>
              <a:off x="8682567" y="3327400"/>
              <a:ext cx="0" cy="142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8D2D5F-CB91-4996-8F6A-B14E19C29802}"/>
                </a:ext>
              </a:extLst>
            </p:cNvPr>
            <p:cNvSpPr txBox="1"/>
            <p:nvPr/>
          </p:nvSpPr>
          <p:spPr>
            <a:xfrm>
              <a:off x="8271864" y="389640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保存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FE7254F-5715-4B57-97BC-1D904A16F89E}"/>
              </a:ext>
            </a:extLst>
          </p:cNvPr>
          <p:cNvGrpSpPr/>
          <p:nvPr/>
        </p:nvGrpSpPr>
        <p:grpSpPr>
          <a:xfrm>
            <a:off x="10456889" y="3549482"/>
            <a:ext cx="453970" cy="1436171"/>
            <a:chOff x="9916069" y="3327400"/>
            <a:chExt cx="453970" cy="1436171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26AECE-80B8-4C10-88D8-1758F520F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1393" y="3327400"/>
              <a:ext cx="0" cy="14361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CD8C1E1-7755-4099-8338-5EBD80FEA370}"/>
                </a:ext>
              </a:extLst>
            </p:cNvPr>
            <p:cNvSpPr txBox="1"/>
            <p:nvPr/>
          </p:nvSpPr>
          <p:spPr>
            <a:xfrm>
              <a:off x="9916069" y="3924384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2F063F9-B602-437C-AA85-C2024C5D2C55}"/>
              </a:ext>
            </a:extLst>
          </p:cNvPr>
          <p:cNvGrpSpPr/>
          <p:nvPr/>
        </p:nvGrpSpPr>
        <p:grpSpPr>
          <a:xfrm>
            <a:off x="2225300" y="4039381"/>
            <a:ext cx="646331" cy="344735"/>
            <a:chOff x="2225300" y="4039381"/>
            <a:chExt cx="646331" cy="344735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D5D0CD3-E123-4DFB-BA1D-551370B10171}"/>
                </a:ext>
              </a:extLst>
            </p:cNvPr>
            <p:cNvCxnSpPr/>
            <p:nvPr/>
          </p:nvCxnSpPr>
          <p:spPr>
            <a:xfrm>
              <a:off x="2302933" y="4039381"/>
              <a:ext cx="49106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341D9C-98AA-48D5-A338-C539D1CD5FD3}"/>
                </a:ext>
              </a:extLst>
            </p:cNvPr>
            <p:cNvSpPr txBox="1"/>
            <p:nvPr/>
          </p:nvSpPr>
          <p:spPr>
            <a:xfrm>
              <a:off x="2225300" y="41071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万国码</a:t>
              </a:r>
              <a:endParaRPr lang="zh-CN" altLang="en-US" sz="12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39" name="文本占位符 23">
            <a:extLst>
              <a:ext uri="{FF2B5EF4-FFF2-40B4-BE49-F238E27FC236}">
                <a16:creationId xmlns:a16="http://schemas.microsoft.com/office/drawing/2014/main" id="{8C542A9F-8FEB-4753-A42A-D82EEFEC7CED}"/>
              </a:ext>
            </a:extLst>
          </p:cNvPr>
          <p:cNvSpPr txBox="1">
            <a:spLocks/>
          </p:cNvSpPr>
          <p:nvPr/>
        </p:nvSpPr>
        <p:spPr>
          <a:xfrm>
            <a:off x="838199" y="4451851"/>
            <a:ext cx="5596468" cy="7797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注意：</a:t>
            </a:r>
            <a:endParaRPr lang="en-US" altLang="zh-CN" b="1">
              <a:sym typeface="+mn-ea"/>
            </a:endParaRPr>
          </a:p>
          <a:p>
            <a:pPr marL="360000" lvl="1" indent="0">
              <a:buNone/>
            </a:pPr>
            <a:r>
              <a:rPr lang="zh-CN" altLang="en-US">
                <a:sym typeface="+mn-ea"/>
              </a:rPr>
              <a:t>保存和读取时的字符集必须一致，否则会出现 </a:t>
            </a:r>
            <a:r>
              <a:rPr lang="zh-CN" altLang="en-US" b="1">
                <a:sym typeface="+mn-ea"/>
              </a:rPr>
              <a:t>乱码</a:t>
            </a:r>
            <a:endParaRPr lang="en-US" altLang="zh-CN" b="1">
              <a:sym typeface="+mn-ea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C255ED5-4F3E-4526-B296-153E0FB5D87C}"/>
              </a:ext>
            </a:extLst>
          </p:cNvPr>
          <p:cNvGrpSpPr/>
          <p:nvPr/>
        </p:nvGrpSpPr>
        <p:grpSpPr>
          <a:xfrm>
            <a:off x="7464723" y="2820137"/>
            <a:ext cx="3219151" cy="741058"/>
            <a:chOff x="7272409" y="2633084"/>
            <a:chExt cx="1769521" cy="7410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581352-E93F-435C-8FA9-CC9D7DB66707}"/>
                </a:ext>
              </a:extLst>
            </p:cNvPr>
            <p:cNvSpPr/>
            <p:nvPr/>
          </p:nvSpPr>
          <p:spPr>
            <a:xfrm>
              <a:off x="7272409" y="2866879"/>
              <a:ext cx="1769521" cy="50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404040"/>
                  </a:solidFill>
                </a:rPr>
                <a:t>讨厌，死鬼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0BB041C-6AF8-4E7E-A46A-541A021F8341}"/>
                </a:ext>
              </a:extLst>
            </p:cNvPr>
            <p:cNvSpPr txBox="1"/>
            <p:nvPr/>
          </p:nvSpPr>
          <p:spPr>
            <a:xfrm>
              <a:off x="7910947" y="263308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文件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D1DBF14-208C-4B4A-8C0B-E201F48D568C}"/>
              </a:ext>
            </a:extLst>
          </p:cNvPr>
          <p:cNvGrpSpPr/>
          <p:nvPr/>
        </p:nvGrpSpPr>
        <p:grpSpPr>
          <a:xfrm>
            <a:off x="7464723" y="4985653"/>
            <a:ext cx="3283631" cy="800562"/>
            <a:chOff x="7272409" y="4009142"/>
            <a:chExt cx="1769521" cy="80056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478979E-8A7C-49A4-A102-DF073AFA0DF7}"/>
                </a:ext>
              </a:extLst>
            </p:cNvPr>
            <p:cNvSpPr/>
            <p:nvPr/>
          </p:nvSpPr>
          <p:spPr>
            <a:xfrm>
              <a:off x="7272409" y="4009142"/>
              <a:ext cx="1769521" cy="5072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04040"/>
                  </a:solidFill>
                </a:rPr>
                <a:t>10...11(</a:t>
              </a:r>
              <a:r>
                <a:rPr lang="zh-CN" altLang="en-US">
                  <a:solidFill>
                    <a:srgbClr val="404040"/>
                  </a:solidFill>
                </a:rPr>
                <a:t>二进制</a:t>
              </a:r>
              <a:r>
                <a:rPr lang="en-US" altLang="zh-CN">
                  <a:solidFill>
                    <a:srgbClr val="404040"/>
                  </a:solidFill>
                </a:rPr>
                <a:t>)</a:t>
              </a:r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4E51DDA-023D-4522-B567-8DC711E3D6D2}"/>
                </a:ext>
              </a:extLst>
            </p:cNvPr>
            <p:cNvSpPr txBox="1"/>
            <p:nvPr/>
          </p:nvSpPr>
          <p:spPr>
            <a:xfrm>
              <a:off x="7962499" y="45327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硬盘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7772FA-2E89-4B5D-AB8C-CB2205837E3F}"/>
              </a:ext>
            </a:extLst>
          </p:cNvPr>
          <p:cNvGrpSpPr/>
          <p:nvPr/>
        </p:nvGrpSpPr>
        <p:grpSpPr>
          <a:xfrm>
            <a:off x="8534552" y="3625724"/>
            <a:ext cx="1192380" cy="1192175"/>
            <a:chOff x="8534552" y="3625724"/>
            <a:chExt cx="1192380" cy="119217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3EACC9-5A12-4BA8-8ABD-1B738757B064}"/>
                </a:ext>
              </a:extLst>
            </p:cNvPr>
            <p:cNvSpPr txBox="1"/>
            <p:nvPr/>
          </p:nvSpPr>
          <p:spPr>
            <a:xfrm>
              <a:off x="8534552" y="3625724"/>
              <a:ext cx="1176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字符集</a:t>
              </a:r>
              <a:r>
                <a:rPr lang="en-US" altLang="zh-CN" sz="1200" b="1">
                  <a:solidFill>
                    <a:srgbClr val="C00000"/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 b="1">
                  <a:solidFill>
                    <a:srgbClr val="C00000"/>
                  </a:solidFill>
                  <a:ea typeface="阿里巴巴普惠体" panose="00020600040101010101"/>
                </a:rPr>
                <a:t>映射表</a:t>
              </a:r>
              <a:r>
                <a:rPr lang="en-US" altLang="zh-CN" sz="1200" b="1">
                  <a:solidFill>
                    <a:srgbClr val="C00000"/>
                  </a:solidFill>
                  <a:ea typeface="阿里巴巴普惠体" panose="00020600040101010101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4F5D74-E8A6-4C0D-8D6F-879E262FC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0724" y="3882205"/>
              <a:ext cx="1156208" cy="935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9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1" y="1830980"/>
            <a:ext cx="2639810" cy="3739396"/>
          </a:xfrm>
        </p:spPr>
        <p:txBody>
          <a:bodyPr/>
          <a:lstStyle/>
          <a:p>
            <a:r>
              <a:rPr lang="zh-CN" altLang="en-US">
                <a:solidFill>
                  <a:srgbClr val="404040"/>
                </a:solidFill>
              </a:rPr>
              <a:t>文档声明</a:t>
            </a:r>
            <a:endParaRPr lang="en-US" altLang="zh-CN">
              <a:solidFill>
                <a:srgbClr val="404040"/>
              </a:solidFill>
            </a:endParaRPr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表格标签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75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表格基本使用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表格结构标签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D6B71-4950-402E-B19C-D20D85AE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09" y="1903040"/>
            <a:ext cx="5822185" cy="4305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15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表格基本使用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表格结构标签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D6B71-4950-402E-B19C-D20D85AE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09" y="1903040"/>
            <a:ext cx="5822185" cy="4305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108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表格基本使用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43749" cy="811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场景：主要用在需要 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显示、展示数据 </a:t>
            </a:r>
            <a:r>
              <a:rPr lang="zh-CN" altLang="en-US">
                <a:sym typeface="+mn-ea"/>
              </a:rPr>
              <a:t>的页面</a:t>
            </a:r>
            <a:endParaRPr lang="en-US" altLang="zh-CN" b="1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基本语法：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3B319C-7B2C-452E-B166-48ACB14D5A21}"/>
              </a:ext>
            </a:extLst>
          </p:cNvPr>
          <p:cNvGrpSpPr/>
          <p:nvPr/>
        </p:nvGrpSpPr>
        <p:grpSpPr>
          <a:xfrm>
            <a:off x="1199263" y="2948279"/>
            <a:ext cx="5307197" cy="1873789"/>
            <a:chOff x="1199263" y="2948279"/>
            <a:chExt cx="5307197" cy="18737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7D592DE-1F27-4034-8A4F-593069200711}"/>
                </a:ext>
              </a:extLst>
            </p:cNvPr>
            <p:cNvSpPr/>
            <p:nvPr/>
          </p:nvSpPr>
          <p:spPr>
            <a:xfrm>
              <a:off x="1199263" y="2948279"/>
              <a:ext cx="5307197" cy="1835754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E349F8-6F96-4D7E-B3D0-44E6313B63EE}"/>
                </a:ext>
              </a:extLst>
            </p:cNvPr>
            <p:cNvSpPr/>
            <p:nvPr/>
          </p:nvSpPr>
          <p:spPr>
            <a:xfrm>
              <a:off x="1476374" y="3006186"/>
              <a:ext cx="475297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table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tr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 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td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单元格内容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td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 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td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单元格内容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td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  <a:p>
              <a:r>
                <a:rPr lang="pt-BR" altLang="zh-CN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    n</a:t>
              </a:r>
              <a:r>
                <a:rPr lang="zh-CN" altLang="en-US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个单元格</a:t>
              </a:r>
              <a:r>
                <a:rPr lang="pt-BR" altLang="zh-CN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...</a:t>
              </a: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tr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  <a:p>
              <a:r>
                <a:rPr lang="pt-BR" altLang="zh-CN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  n</a:t>
              </a:r>
              <a:r>
                <a:rPr lang="zh-CN" altLang="en-US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行</a:t>
              </a:r>
              <a:r>
                <a:rPr lang="en-US" altLang="zh-CN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...</a:t>
              </a:r>
              <a:endParaRPr lang="pt-BR" altLang="zh-CN" sz="1400">
                <a:solidFill>
                  <a:srgbClr val="C00000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table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  <p:sp>
        <p:nvSpPr>
          <p:cNvPr id="18" name="文本占位符 23">
            <a:extLst>
              <a:ext uri="{FF2B5EF4-FFF2-40B4-BE49-F238E27FC236}">
                <a16:creationId xmlns:a16="http://schemas.microsoft.com/office/drawing/2014/main" id="{FC810A25-4CC4-4DFA-A7DE-3427D92E94B8}"/>
              </a:ext>
            </a:extLst>
          </p:cNvPr>
          <p:cNvSpPr txBox="1">
            <a:spLocks/>
          </p:cNvSpPr>
          <p:nvPr/>
        </p:nvSpPr>
        <p:spPr>
          <a:xfrm>
            <a:off x="838200" y="4931962"/>
            <a:ext cx="5068078" cy="16892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table </a:t>
            </a:r>
            <a:r>
              <a:rPr lang="zh-CN" altLang="en-US">
                <a:sym typeface="+mn-ea"/>
              </a:rPr>
              <a:t>标签：定义表格，规定表格的范围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tr </a:t>
            </a:r>
            <a:r>
              <a:rPr lang="zh-CN" altLang="en-US">
                <a:sym typeface="+mn-ea"/>
              </a:rPr>
              <a:t>标签：定义表格行，必须包含在 </a:t>
            </a:r>
            <a:r>
              <a:rPr lang="en-US" altLang="zh-CN">
                <a:sym typeface="+mn-ea"/>
              </a:rPr>
              <a:t>table </a:t>
            </a:r>
            <a:r>
              <a:rPr lang="zh-CN" altLang="en-US">
                <a:sym typeface="+mn-ea"/>
              </a:rPr>
              <a:t>标签中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td </a:t>
            </a:r>
            <a:r>
              <a:rPr lang="zh-CN" altLang="en-US">
                <a:sym typeface="+mn-ea"/>
              </a:rPr>
              <a:t>标签：定义单元格，必须包含在</a:t>
            </a:r>
            <a:r>
              <a:rPr lang="en-US" altLang="zh-CN">
                <a:sym typeface="+mn-ea"/>
              </a:rPr>
              <a:t> tr </a:t>
            </a:r>
            <a:r>
              <a:rPr lang="zh-CN" altLang="en-US">
                <a:sym typeface="+mn-ea"/>
              </a:rPr>
              <a:t>标签中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单词：</a:t>
            </a:r>
            <a:r>
              <a:rPr lang="en-US" altLang="zh-CN" b="1">
                <a:sym typeface="+mn-ea"/>
              </a:rPr>
              <a:t>tr</a:t>
            </a:r>
            <a:r>
              <a:rPr lang="en-US" altLang="zh-CN">
                <a:sym typeface="+mn-ea"/>
              </a:rPr>
              <a:t> -&gt; table row , </a:t>
            </a:r>
            <a:r>
              <a:rPr lang="en-US" altLang="zh-CN" b="1">
                <a:sym typeface="+mn-ea"/>
              </a:rPr>
              <a:t>td</a:t>
            </a:r>
            <a:r>
              <a:rPr lang="en-US" altLang="zh-CN">
                <a:sym typeface="+mn-ea"/>
              </a:rPr>
              <a:t> -&gt; table data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B7E544-EA45-4325-9711-8477A378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42" y="2106360"/>
            <a:ext cx="4485474" cy="18357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0AD583F-DE45-4501-80B6-E1D97DFB126E}"/>
              </a:ext>
            </a:extLst>
          </p:cNvPr>
          <p:cNvSpPr txBox="1"/>
          <p:nvPr/>
        </p:nvSpPr>
        <p:spPr>
          <a:xfrm>
            <a:off x="9329354" y="5582947"/>
            <a:ext cx="107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00000"/>
                </a:solidFill>
                <a:ea typeface="阿里巴巴普惠体" panose="00020600040101010101"/>
              </a:rPr>
              <a:t>-&gt; tr * n</a:t>
            </a:r>
            <a:endParaRPr lang="zh-CN" altLang="en-US" sz="20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5ADA48-4339-488A-86EB-796F6668D852}"/>
              </a:ext>
            </a:extLst>
          </p:cNvPr>
          <p:cNvSpPr txBox="1"/>
          <p:nvPr/>
        </p:nvSpPr>
        <p:spPr>
          <a:xfrm>
            <a:off x="10294055" y="5582917"/>
            <a:ext cx="140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00000"/>
                </a:solidFill>
                <a:ea typeface="阿里巴巴普惠体" panose="00020600040101010101"/>
              </a:rPr>
              <a:t>-&gt; td * n</a:t>
            </a:r>
            <a:endParaRPr lang="zh-CN" altLang="en-US" sz="20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FB2B45-CB5A-42A0-B62D-4DBDAEA9A729}"/>
              </a:ext>
            </a:extLst>
          </p:cNvPr>
          <p:cNvGrpSpPr/>
          <p:nvPr/>
        </p:nvGrpSpPr>
        <p:grpSpPr>
          <a:xfrm>
            <a:off x="7145042" y="5598337"/>
            <a:ext cx="1570327" cy="400110"/>
            <a:chOff x="7828904" y="5207418"/>
            <a:chExt cx="1570327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8BD611D-9274-4343-BD34-D5B6AA6FED9E}"/>
                </a:ext>
              </a:extLst>
            </p:cNvPr>
            <p:cNvSpPr txBox="1"/>
            <p:nvPr/>
          </p:nvSpPr>
          <p:spPr>
            <a:xfrm>
              <a:off x="8080635" y="5207418"/>
              <a:ext cx="1318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rgbClr val="C00000"/>
                  </a:solidFill>
                  <a:ea typeface="阿里巴巴普惠体" panose="00020600040101010101"/>
                </a:rPr>
                <a:t>嵌套关系：</a:t>
              </a:r>
              <a:endParaRPr lang="zh-CN" altLang="en-US" sz="20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17" name="Shape 2399">
              <a:extLst>
                <a:ext uri="{FF2B5EF4-FFF2-40B4-BE49-F238E27FC236}">
                  <a16:creationId xmlns:a16="http://schemas.microsoft.com/office/drawing/2014/main" id="{49B5A077-1AE4-4AD6-A6F6-2D9FB10F4D43}"/>
                </a:ext>
              </a:extLst>
            </p:cNvPr>
            <p:cNvSpPr/>
            <p:nvPr/>
          </p:nvSpPr>
          <p:spPr>
            <a:xfrm>
              <a:off x="7828904" y="525235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00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2B9DBDD-45BB-4FA2-9A82-25C56FA86B1D}"/>
              </a:ext>
            </a:extLst>
          </p:cNvPr>
          <p:cNvSpPr txBox="1"/>
          <p:nvPr/>
        </p:nvSpPr>
        <p:spPr>
          <a:xfrm>
            <a:off x="8632630" y="5601417"/>
            <a:ext cx="73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00000"/>
                </a:solidFill>
                <a:ea typeface="阿里巴巴普惠体" panose="00020600040101010101"/>
              </a:rPr>
              <a:t>table</a:t>
            </a:r>
            <a:endParaRPr lang="zh-CN" altLang="en-US" sz="2000" b="1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2077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表格基本使用 </a:t>
            </a:r>
            <a:r>
              <a:rPr lang="en-US" altLang="zh-CN"/>
              <a:t>- </a:t>
            </a:r>
            <a:r>
              <a:rPr lang="zh-CN" altLang="en-US"/>
              <a:t>表头单元格标签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43749" cy="811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场景：用在表格第一行，文本内容会加粗居中显示</a:t>
            </a:r>
            <a:endParaRPr lang="en-US" altLang="zh-CN" b="1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基本语法：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3B319C-7B2C-452E-B166-48ACB14D5A21}"/>
              </a:ext>
            </a:extLst>
          </p:cNvPr>
          <p:cNvGrpSpPr/>
          <p:nvPr/>
        </p:nvGrpSpPr>
        <p:grpSpPr>
          <a:xfrm>
            <a:off x="1199263" y="2948279"/>
            <a:ext cx="5307197" cy="2520120"/>
            <a:chOff x="1199263" y="2948279"/>
            <a:chExt cx="5307197" cy="252012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7D592DE-1F27-4034-8A4F-593069200711}"/>
                </a:ext>
              </a:extLst>
            </p:cNvPr>
            <p:cNvSpPr/>
            <p:nvPr/>
          </p:nvSpPr>
          <p:spPr>
            <a:xfrm>
              <a:off x="1199263" y="2948279"/>
              <a:ext cx="5307197" cy="2520120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E349F8-6F96-4D7E-B3D0-44E6313B63EE}"/>
                </a:ext>
              </a:extLst>
            </p:cNvPr>
            <p:cNvSpPr/>
            <p:nvPr/>
          </p:nvSpPr>
          <p:spPr>
            <a:xfrm>
              <a:off x="1476374" y="3006186"/>
              <a:ext cx="4752976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table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tr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 </a:t>
              </a:r>
              <a:r>
                <a:rPr lang="pt-BR" altLang="zh-CN" sz="1400" b="1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&lt;th&gt;</a:t>
              </a:r>
              <a:r>
                <a:rPr lang="zh-CN" altLang="en-US" sz="1400" b="1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表头单元格内容</a:t>
              </a:r>
              <a:r>
                <a:rPr lang="pt-BR" altLang="zh-CN" sz="1400" b="1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&lt;/th&gt;</a:t>
              </a: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 ...</a:t>
              </a: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tr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tr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 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td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单元格内容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td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 ...</a:t>
              </a: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tr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  <a:p>
              <a:r>
                <a:rPr lang="pt-BR" altLang="zh-CN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  n</a:t>
              </a:r>
              <a:r>
                <a:rPr lang="zh-CN" altLang="en-US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行</a:t>
              </a:r>
              <a:r>
                <a:rPr lang="en-US" altLang="zh-CN" sz="1400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...</a:t>
              </a:r>
              <a:endParaRPr lang="pt-BR" altLang="zh-CN" sz="1400">
                <a:solidFill>
                  <a:srgbClr val="C00000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table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  <p:sp>
        <p:nvSpPr>
          <p:cNvPr id="18" name="文本占位符 23">
            <a:extLst>
              <a:ext uri="{FF2B5EF4-FFF2-40B4-BE49-F238E27FC236}">
                <a16:creationId xmlns:a16="http://schemas.microsoft.com/office/drawing/2014/main" id="{FC810A25-4CC4-4DFA-A7DE-3427D92E94B8}"/>
              </a:ext>
            </a:extLst>
          </p:cNvPr>
          <p:cNvSpPr txBox="1">
            <a:spLocks/>
          </p:cNvSpPr>
          <p:nvPr/>
        </p:nvSpPr>
        <p:spPr>
          <a:xfrm>
            <a:off x="838200" y="5686424"/>
            <a:ext cx="5068078" cy="9347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单词：</a:t>
            </a:r>
            <a:r>
              <a:rPr lang="en-US" altLang="zh-CN" b="1">
                <a:sym typeface="+mn-ea"/>
              </a:rPr>
              <a:t>th</a:t>
            </a:r>
            <a:r>
              <a:rPr lang="en-US" altLang="zh-CN">
                <a:sym typeface="+mn-ea"/>
              </a:rPr>
              <a:t> -&gt; table head </a:t>
            </a:r>
            <a:r>
              <a:rPr lang="zh-CN" altLang="en-US">
                <a:sym typeface="+mn-ea"/>
              </a:rPr>
              <a:t>缩写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注意：本质上也是单元格，所以也放在 </a:t>
            </a:r>
            <a:r>
              <a:rPr lang="en-US" altLang="zh-CN">
                <a:sym typeface="+mn-ea"/>
              </a:rPr>
              <a:t>tr </a:t>
            </a:r>
            <a:r>
              <a:rPr lang="zh-CN" altLang="en-US">
                <a:sym typeface="+mn-ea"/>
              </a:rPr>
              <a:t>标签中</a:t>
            </a:r>
            <a:endParaRPr lang="en-US" altLang="zh-CN"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B7E544-EA45-4325-9711-8477A378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79" y="2948279"/>
            <a:ext cx="4485474" cy="18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表格基本使用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表格结构标签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395C0-14C5-42B8-A204-96E2EA43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00" y="2540036"/>
            <a:ext cx="2802819" cy="1527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762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786049"/>
          </a:xfrm>
        </p:spPr>
        <p:txBody>
          <a:bodyPr/>
          <a:lstStyle/>
          <a:p>
            <a:r>
              <a:rPr lang="zh-CN" altLang="en-US"/>
              <a:t>文档声明</a:t>
            </a:r>
            <a:endParaRPr lang="en-US" altLang="zh-CN"/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表格基本使用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表格相关属性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表格结构标签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045FD-292E-4261-B9FF-CF475E3F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27" y="2455584"/>
            <a:ext cx="3936161" cy="16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1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表格相关属性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43749" cy="1925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场景：设置表格的基本展示效果，但真实开发时主要用 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设置</a:t>
            </a:r>
            <a:endParaRPr lang="en-US" altLang="zh-CN" b="1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目的：</a:t>
            </a:r>
            <a:endParaRPr lang="en-US" altLang="zh-CN">
              <a:sym typeface="+mn-ea"/>
            </a:endParaRPr>
          </a:p>
          <a:p>
            <a:pPr lvl="1">
              <a:buFontTx/>
              <a:buChar char="-"/>
            </a:pPr>
            <a:r>
              <a:rPr lang="zh-CN" altLang="en-US">
                <a:sym typeface="+mn-ea"/>
              </a:rPr>
              <a:t>熟悉这些英文单词，以后学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中会用到</a:t>
            </a:r>
            <a:endParaRPr lang="en-US" altLang="zh-CN">
              <a:sym typeface="+mn-ea"/>
            </a:endParaRPr>
          </a:p>
          <a:p>
            <a:pPr lvl="1">
              <a:buFontTx/>
              <a:buChar char="-"/>
            </a:pPr>
            <a:r>
              <a:rPr lang="zh-CN" altLang="en-US">
                <a:sym typeface="+mn-ea"/>
              </a:rPr>
              <a:t>让表格外观先好看一点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属性：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1348715-E0F2-46F3-8CDA-21BE0804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93" y="3986112"/>
            <a:ext cx="8345128" cy="24580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CE35587-8875-4627-9DF1-7B892C60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67" y="1760626"/>
            <a:ext cx="3122433" cy="13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要求：城市跳伞排行榜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9"/>
            <a:ext cx="5257800" cy="226643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一</a:t>
            </a:r>
            <a:r>
              <a:rPr lang="en-US" altLang="zh-CN" b="1">
                <a:ea typeface="阿里巴巴普惠体" panose="00020600040101010101"/>
              </a:rPr>
              <a:t>.</a:t>
            </a:r>
            <a:r>
              <a:rPr lang="zh-CN" altLang="en-US" b="1">
                <a:ea typeface="阿里巴巴普惠体" panose="00020600040101010101"/>
              </a:rPr>
              <a:t>先结构</a:t>
            </a:r>
            <a:r>
              <a:rPr lang="en-US" altLang="zh-CN" b="1">
                <a:ea typeface="阿里巴巴普惠体" panose="00020600040101010101"/>
              </a:rPr>
              <a:t>+</a:t>
            </a:r>
            <a:r>
              <a:rPr lang="zh-CN" altLang="en-US" b="1">
                <a:ea typeface="阿里巴巴普惠体" panose="00020600040101010101"/>
              </a:rPr>
              <a:t>数据：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创建表格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第一行用 </a:t>
            </a:r>
            <a:r>
              <a:rPr lang="en-US" altLang="zh-CN"/>
              <a:t>th </a:t>
            </a:r>
            <a:r>
              <a:rPr lang="zh-CN" altLang="en-US"/>
              <a:t>表头单元格标签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第二行开始 用 </a:t>
            </a:r>
            <a:r>
              <a:rPr lang="en-US" altLang="zh-CN"/>
              <a:t>td </a:t>
            </a:r>
            <a:r>
              <a:rPr lang="zh-CN" altLang="en-US"/>
              <a:t>单元格标签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单元格内可放标签、文字、链接、图片等</a:t>
            </a:r>
            <a:endParaRPr lang="en-US" altLang="zh-CN"/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628C841B-4556-4A5B-B4EA-BBBAE4007B6B}"/>
              </a:ext>
            </a:extLst>
          </p:cNvPr>
          <p:cNvSpPr txBox="1">
            <a:spLocks/>
          </p:cNvSpPr>
          <p:nvPr/>
        </p:nvSpPr>
        <p:spPr>
          <a:xfrm>
            <a:off x="838200" y="4176528"/>
            <a:ext cx="5257800" cy="226643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二</a:t>
            </a:r>
            <a:r>
              <a:rPr lang="en-US" altLang="zh-CN" b="1">
                <a:ea typeface="阿里巴巴普惠体" panose="00020600040101010101"/>
              </a:rPr>
              <a:t>.</a:t>
            </a:r>
            <a:r>
              <a:rPr lang="zh-CN" altLang="en-US" b="1">
                <a:ea typeface="阿里巴巴普惠体" panose="00020600040101010101"/>
              </a:rPr>
              <a:t>再</a:t>
            </a:r>
            <a:r>
              <a:rPr lang="en-US" altLang="zh-CN" b="1">
                <a:ea typeface="阿里巴巴普惠体" panose="00020600040101010101"/>
              </a:rPr>
              <a:t>"</a:t>
            </a:r>
            <a:r>
              <a:rPr lang="zh-CN" altLang="en-US" b="1">
                <a:ea typeface="阿里巴巴普惠体" panose="00020600040101010101"/>
              </a:rPr>
              <a:t>打扮</a:t>
            </a:r>
            <a:r>
              <a:rPr lang="en-US" altLang="zh-CN" b="1">
                <a:ea typeface="阿里巴巴普惠体" panose="00020600040101010101"/>
              </a:rPr>
              <a:t>"</a:t>
            </a:r>
            <a:r>
              <a:rPr lang="zh-CN" altLang="en-US" b="1">
                <a:ea typeface="阿里巴巴普惠体" panose="00020600040101010101"/>
              </a:rPr>
              <a:t>：</a:t>
            </a:r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表格居中对齐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设置宽高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设置 </a:t>
            </a:r>
            <a:r>
              <a:rPr lang="en-US" altLang="zh-CN"/>
              <a:t>border</a:t>
            </a:r>
            <a:r>
              <a:rPr lang="zh-CN" altLang="en-US"/>
              <a:t>、</a:t>
            </a:r>
            <a:r>
              <a:rPr lang="en-US" altLang="zh-CN"/>
              <a:t>cellpadding </a:t>
            </a:r>
            <a:r>
              <a:rPr lang="zh-CN" altLang="en-US"/>
              <a:t>和 </a:t>
            </a:r>
            <a:r>
              <a:rPr lang="en-US" altLang="zh-CN"/>
              <a:t>cellspacing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F49319-53FB-4497-ABD2-A3D65FEE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41" y="1373638"/>
            <a:ext cx="5159187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表格基本使用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表格相关属性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表格结构标签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7858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表格基本使用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表格结构标签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769262-7ED0-4856-9705-755D574E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27" y="2698595"/>
            <a:ext cx="2403208" cy="13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3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B92388D6-3F46-4C10-B93E-90193F1F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90" y="3243250"/>
            <a:ext cx="3810330" cy="11430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表格结构标签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507941" cy="811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场景：表格数据多时，把表格内部拆成多个部分，方便浏览器逐一加载显示</a:t>
            </a:r>
            <a:endParaRPr lang="en-US" altLang="zh-CN" b="1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基本语法：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表格头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表格体 表格脚</a:t>
            </a:r>
          </a:p>
        </p:txBody>
      </p:sp>
      <p:sp>
        <p:nvSpPr>
          <p:cNvPr id="18" name="文本占位符 23">
            <a:extLst>
              <a:ext uri="{FF2B5EF4-FFF2-40B4-BE49-F238E27FC236}">
                <a16:creationId xmlns:a16="http://schemas.microsoft.com/office/drawing/2014/main" id="{FC810A25-4CC4-4DFA-A7DE-3427D92E94B8}"/>
              </a:ext>
            </a:extLst>
          </p:cNvPr>
          <p:cNvSpPr txBox="1">
            <a:spLocks/>
          </p:cNvSpPr>
          <p:nvPr/>
        </p:nvSpPr>
        <p:spPr>
          <a:xfrm>
            <a:off x="927845" y="4680443"/>
            <a:ext cx="8386484" cy="144245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标签解释：</a:t>
            </a:r>
            <a:endParaRPr lang="en-US" altLang="zh-CN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en-US" altLang="zh-CN">
                <a:sym typeface="+mn-ea"/>
              </a:rPr>
              <a:t>thead </a:t>
            </a:r>
            <a:r>
              <a:rPr lang="zh-CN" altLang="en-US">
                <a:sym typeface="+mn-ea"/>
              </a:rPr>
              <a:t>标签：定义表格头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复杂的表格头可以有多行</a:t>
            </a:r>
            <a:r>
              <a:rPr lang="en-US" altLang="zh-CN">
                <a:sym typeface="+mn-ea"/>
              </a:rPr>
              <a:t>)</a:t>
            </a:r>
          </a:p>
          <a:p>
            <a:pPr marL="538163" lvl="1" indent="-177800">
              <a:buFontTx/>
              <a:buChar char="-"/>
            </a:pPr>
            <a:r>
              <a:rPr lang="en-US" altLang="zh-CN">
                <a:sym typeface="+mn-ea"/>
              </a:rPr>
              <a:t>tbody </a:t>
            </a:r>
            <a:r>
              <a:rPr lang="zh-CN" altLang="en-US">
                <a:sym typeface="+mn-ea"/>
              </a:rPr>
              <a:t>标签：定义表格主体，主要用来包含数据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一个表格可以有多个表格主体</a:t>
            </a:r>
            <a:r>
              <a:rPr lang="en-US" altLang="zh-CN">
                <a:sym typeface="+mn-ea"/>
              </a:rPr>
              <a:t>)</a:t>
            </a:r>
          </a:p>
          <a:p>
            <a:pPr marL="538163" lvl="1" indent="-177800">
              <a:buFontTx/>
              <a:buChar char="-"/>
            </a:pPr>
            <a:r>
              <a:rPr lang="en-US" altLang="zh-CN">
                <a:sym typeface="+mn-ea"/>
              </a:rPr>
              <a:t>tfoot  </a:t>
            </a:r>
            <a:r>
              <a:rPr lang="zh-CN" altLang="en-US">
                <a:sym typeface="+mn-ea"/>
              </a:rPr>
              <a:t>标签：定义表格脚，主要用来包含统计数据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用的少</a:t>
            </a:r>
            <a:r>
              <a:rPr lang="en-US" altLang="zh-CN">
                <a:sym typeface="+mn-ea"/>
              </a:rPr>
              <a:t>)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8DBF83-4E75-4483-AE3D-0AB39B196F09}"/>
              </a:ext>
            </a:extLst>
          </p:cNvPr>
          <p:cNvCxnSpPr>
            <a:cxnSpLocks/>
          </p:cNvCxnSpPr>
          <p:nvPr/>
        </p:nvCxnSpPr>
        <p:spPr>
          <a:xfrm flipV="1">
            <a:off x="5020235" y="2750481"/>
            <a:ext cx="2353889" cy="54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02F3498-7708-41BA-B115-D5E3A2306353}"/>
              </a:ext>
            </a:extLst>
          </p:cNvPr>
          <p:cNvSpPr/>
          <p:nvPr/>
        </p:nvSpPr>
        <p:spPr>
          <a:xfrm>
            <a:off x="7094665" y="2945691"/>
            <a:ext cx="279459" cy="1635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C02E32-3F1C-4762-9A9B-DCD69B64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485" y="2586992"/>
            <a:ext cx="4512731" cy="235326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6EEC4F-88BF-4191-87C1-080AC6136492}"/>
              </a:ext>
            </a:extLst>
          </p:cNvPr>
          <p:cNvCxnSpPr>
            <a:cxnSpLocks/>
          </p:cNvCxnSpPr>
          <p:nvPr/>
        </p:nvCxnSpPr>
        <p:spPr>
          <a:xfrm>
            <a:off x="5289176" y="3763626"/>
            <a:ext cx="1631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F8024F4-7BBD-4C31-B4FC-CA1589734EBD}"/>
              </a:ext>
            </a:extLst>
          </p:cNvPr>
          <p:cNvCxnSpPr>
            <a:cxnSpLocks/>
          </p:cNvCxnSpPr>
          <p:nvPr/>
        </p:nvCxnSpPr>
        <p:spPr>
          <a:xfrm>
            <a:off x="5020235" y="4326750"/>
            <a:ext cx="2353889" cy="468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1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表格结构标签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43749" cy="1439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注意：</a:t>
            </a:r>
            <a:endParaRPr lang="en-US" altLang="zh-CN" b="1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三个表格结构标签的书写顺序，不会影响到显示的顺序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pPr marL="538163" lvl="1" indent="-177800">
              <a:buFontTx/>
              <a:buChar char="-"/>
            </a:pPr>
            <a:r>
              <a:rPr lang="zh-CN" altLang="en-US" b="1">
                <a:solidFill>
                  <a:srgbClr val="C00000"/>
                </a:solidFill>
                <a:sym typeface="+mn-ea"/>
              </a:rPr>
              <a:t>如果表格中没有写结构标签，浏览器会自动生成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tbody 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94241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表格基本使用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表格结构标签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396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表格基本使用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表格结构标签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表格合并单元格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75C61-2E9C-4CD8-95BA-171DB895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56" y="2363234"/>
            <a:ext cx="7079423" cy="18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表格合并单元格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7143749" cy="20955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场景：将横向或纵向的多个单元格合并成一个单元格</a:t>
            </a:r>
            <a:endParaRPr lang="en-US" altLang="zh-CN" b="1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学习路径：</a:t>
            </a:r>
            <a:endParaRPr lang="en-US" altLang="zh-CN">
              <a:sym typeface="+mn-ea"/>
            </a:endParaRPr>
          </a:p>
          <a:p>
            <a:pPr lvl="1">
              <a:buFont typeface="+mj-ea"/>
              <a:buAutoNum type="circleNumDbPlain"/>
            </a:pPr>
            <a:r>
              <a:rPr lang="zh-CN" altLang="en-US">
                <a:sym typeface="+mn-ea"/>
              </a:rPr>
              <a:t>合并单元格的方式</a:t>
            </a:r>
            <a:endParaRPr lang="en-US" altLang="zh-CN">
              <a:sym typeface="+mn-ea"/>
            </a:endParaRPr>
          </a:p>
          <a:p>
            <a:pPr lvl="1">
              <a:buFont typeface="+mj-ea"/>
              <a:buAutoNum type="circleNumDbPlain"/>
            </a:pPr>
            <a:r>
              <a:rPr lang="zh-CN" altLang="en-US">
                <a:sym typeface="+mn-ea"/>
              </a:rPr>
              <a:t>目标单元格</a:t>
            </a:r>
            <a:endParaRPr lang="en-US" altLang="zh-CN">
              <a:sym typeface="+mn-ea"/>
            </a:endParaRPr>
          </a:p>
          <a:p>
            <a:pPr lvl="1">
              <a:buFont typeface="+mj-ea"/>
              <a:buAutoNum type="circleNumDbPlain"/>
            </a:pPr>
            <a:r>
              <a:rPr lang="zh-CN" altLang="en-US">
                <a:sym typeface="+mn-ea"/>
              </a:rPr>
              <a:t>合并单元格的步骤</a:t>
            </a:r>
            <a:endParaRPr lang="en-US" altLang="zh-CN">
              <a:sym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C03C609-4459-4306-9DA9-440DCE66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72" y="2645967"/>
            <a:ext cx="463336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8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702073"/>
          </a:xfrm>
        </p:spPr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文档声明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91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表格合并单元格 </a:t>
            </a:r>
            <a:r>
              <a:rPr lang="en-US" altLang="zh-CN"/>
              <a:t>- </a:t>
            </a:r>
            <a:r>
              <a:rPr lang="zh-CN" altLang="en-US">
                <a:sym typeface="+mn-ea"/>
              </a:rPr>
              <a:t>合并单元格的方式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40"/>
            <a:ext cx="7143749" cy="1165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语法：在单元格标签上 写 合并属性</a:t>
            </a:r>
            <a:endParaRPr lang="en-US" altLang="zh-CN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zh-CN" altLang="en-US">
                <a:sym typeface="+mn-ea"/>
              </a:rPr>
              <a:t>跨行合并（纵向合并）：</a:t>
            </a:r>
            <a:r>
              <a:rPr lang="en-US" altLang="zh-CN">
                <a:sym typeface="+mn-ea"/>
              </a:rPr>
              <a:t>rowspan = "</a:t>
            </a:r>
            <a:r>
              <a:rPr lang="zh-CN" altLang="en-US">
                <a:sym typeface="+mn-ea"/>
              </a:rPr>
              <a:t>要合并的单元格个数</a:t>
            </a:r>
            <a:r>
              <a:rPr lang="en-US" altLang="zh-CN">
                <a:sym typeface="+mn-ea"/>
              </a:rPr>
              <a:t>"</a:t>
            </a:r>
          </a:p>
          <a:p>
            <a:pPr marL="538163" lvl="1" indent="-177800">
              <a:buFontTx/>
              <a:buChar char="-"/>
            </a:pPr>
            <a:r>
              <a:rPr lang="zh-CN" altLang="en-US">
                <a:sym typeface="+mn-ea"/>
              </a:rPr>
              <a:t>跨列合并（横向合并）：</a:t>
            </a:r>
            <a:r>
              <a:rPr lang="en-US" altLang="zh-CN">
                <a:sym typeface="+mn-ea"/>
              </a:rPr>
              <a:t>colspan = "</a:t>
            </a:r>
            <a:r>
              <a:rPr lang="zh-CN" altLang="en-US">
                <a:sym typeface="+mn-ea"/>
              </a:rPr>
              <a:t>要合并的单元格个数</a:t>
            </a:r>
            <a:r>
              <a:rPr lang="en-US" altLang="zh-CN">
                <a:sym typeface="+mn-ea"/>
              </a:rPr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5D650E-E851-4743-AB16-0F2D647ED707}"/>
              </a:ext>
            </a:extLst>
          </p:cNvPr>
          <p:cNvSpPr/>
          <p:nvPr/>
        </p:nvSpPr>
        <p:spPr>
          <a:xfrm>
            <a:off x="8888909" y="3830165"/>
            <a:ext cx="1369848" cy="473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跨列合并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94FA5-A58E-4FFC-A812-149050879028}"/>
              </a:ext>
            </a:extLst>
          </p:cNvPr>
          <p:cNvSpPr/>
          <p:nvPr/>
        </p:nvSpPr>
        <p:spPr>
          <a:xfrm>
            <a:off x="1324647" y="4933804"/>
            <a:ext cx="1162981" cy="478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跨行合并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5838829-84E9-4BD9-989E-BEE5BA3B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31" y="3703175"/>
            <a:ext cx="4826994" cy="247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E17DC52-8CE8-459C-B96F-3C93CF6D67DB}"/>
              </a:ext>
            </a:extLst>
          </p:cNvPr>
          <p:cNvSpPr/>
          <p:nvPr/>
        </p:nvSpPr>
        <p:spPr>
          <a:xfrm>
            <a:off x="4962491" y="3831784"/>
            <a:ext cx="3021284" cy="646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E1C8C4-D61E-47B6-83EF-C632B2D37DFA}"/>
              </a:ext>
            </a:extLst>
          </p:cNvPr>
          <p:cNvSpPr/>
          <p:nvPr/>
        </p:nvSpPr>
        <p:spPr>
          <a:xfrm>
            <a:off x="3393846" y="4633031"/>
            <a:ext cx="1443317" cy="12977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9CCA52E-B17F-421C-A4B1-148620C0EEC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83775" y="4066699"/>
            <a:ext cx="905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F63095-19F6-4B20-9F6A-1558DF36313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87628" y="5172965"/>
            <a:ext cx="906218" cy="74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0679D5D-CE63-42BF-8E51-906D3C44E6A1}"/>
              </a:ext>
            </a:extLst>
          </p:cNvPr>
          <p:cNvSpPr txBox="1"/>
          <p:nvPr/>
        </p:nvSpPr>
        <p:spPr>
          <a:xfrm>
            <a:off x="3490422" y="3408847"/>
            <a:ext cx="447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 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 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310B0E-8715-408B-AAF7-1971C93EFFAD}"/>
              </a:ext>
            </a:extLst>
          </p:cNvPr>
          <p:cNvSpPr txBox="1"/>
          <p:nvPr/>
        </p:nvSpPr>
        <p:spPr>
          <a:xfrm>
            <a:off x="2770553" y="4040456"/>
            <a:ext cx="702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8080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表格合并单元格 </a:t>
            </a:r>
            <a:r>
              <a:rPr lang="en-US" altLang="zh-CN"/>
              <a:t>- </a:t>
            </a:r>
            <a:r>
              <a:rPr lang="zh-CN" altLang="en-US">
                <a:sym typeface="+mn-ea"/>
              </a:rPr>
              <a:t>目标单元格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40"/>
            <a:ext cx="7897427" cy="1165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概念：目标单元格，是指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合并属性</a:t>
            </a:r>
            <a:r>
              <a:rPr lang="zh-CN" altLang="en-US">
                <a:sym typeface="+mn-ea"/>
              </a:rPr>
              <a:t>所在的单元格</a:t>
            </a:r>
            <a:endParaRPr lang="en-US" altLang="zh-CN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zh-CN" altLang="en-US">
                <a:sym typeface="+mn-ea"/>
              </a:rPr>
              <a:t>跨行（纵向）：最上面的第一个单元格 为 目标单元格，添加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rowspan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endParaRPr lang="en-US" altLang="zh-CN">
              <a:solidFill>
                <a:srgbClr val="C00000"/>
              </a:solidFill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zh-CN" altLang="en-US">
                <a:sym typeface="+mn-ea"/>
              </a:rPr>
              <a:t>跨列（横向）：最左边的第一个单元格 为 目标单元格，添加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colspan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endParaRPr lang="en-US" altLang="zh-CN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B764E6-93E3-42D9-93ED-E09C012E1652}"/>
              </a:ext>
            </a:extLst>
          </p:cNvPr>
          <p:cNvGrpSpPr/>
          <p:nvPr/>
        </p:nvGrpSpPr>
        <p:grpSpPr>
          <a:xfrm>
            <a:off x="2770553" y="3408847"/>
            <a:ext cx="5328372" cy="2773820"/>
            <a:chOff x="2770553" y="3408847"/>
            <a:chExt cx="5328372" cy="277382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711B02D-E658-4DDF-AED0-0A77F61397F3}"/>
                </a:ext>
              </a:extLst>
            </p:cNvPr>
            <p:cNvGrpSpPr/>
            <p:nvPr/>
          </p:nvGrpSpPr>
          <p:grpSpPr>
            <a:xfrm>
              <a:off x="2770553" y="3408847"/>
              <a:ext cx="5328372" cy="2773820"/>
              <a:chOff x="2770553" y="3408847"/>
              <a:chExt cx="5328372" cy="2773820"/>
            </a:xfrm>
          </p:grpSpPr>
          <p:pic>
            <p:nvPicPr>
              <p:cNvPr id="12" name="Picture 3">
                <a:extLst>
                  <a:ext uri="{FF2B5EF4-FFF2-40B4-BE49-F238E27FC236}">
                    <a16:creationId xmlns:a16="http://schemas.microsoft.com/office/drawing/2014/main" id="{D5838829-84E9-4BD9-989E-BEE5BA3BD2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1931" y="3703175"/>
                <a:ext cx="4826994" cy="2479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679D5D-CE63-42BF-8E51-906D3C44E6A1}"/>
                  </a:ext>
                </a:extLst>
              </p:cNvPr>
              <p:cNvSpPr txBox="1"/>
              <p:nvPr/>
            </p:nvSpPr>
            <p:spPr>
              <a:xfrm>
                <a:off x="3490422" y="3408847"/>
                <a:ext cx="4474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列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1                           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列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2                           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列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3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310B0E-8715-408B-AAF7-1971C93EFFAD}"/>
                  </a:ext>
                </a:extLst>
              </p:cNvPr>
              <p:cNvSpPr txBox="1"/>
              <p:nvPr/>
            </p:nvSpPr>
            <p:spPr>
              <a:xfrm>
                <a:off x="2770553" y="4040456"/>
                <a:ext cx="70250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行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1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                          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行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2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                          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行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3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17DC52-8CE8-459C-B96F-3C93CF6D67DB}"/>
                </a:ext>
              </a:extLst>
            </p:cNvPr>
            <p:cNvSpPr/>
            <p:nvPr/>
          </p:nvSpPr>
          <p:spPr>
            <a:xfrm>
              <a:off x="4962491" y="3831784"/>
              <a:ext cx="3021284" cy="646682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E1C8C4-D61E-47B6-83EF-C632B2D37DFA}"/>
                </a:ext>
              </a:extLst>
            </p:cNvPr>
            <p:cNvSpPr/>
            <p:nvPr/>
          </p:nvSpPr>
          <p:spPr>
            <a:xfrm>
              <a:off x="3393846" y="4633031"/>
              <a:ext cx="1443317" cy="1297718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E7F3E0-2ECE-4589-B013-CBEBED0DD591}"/>
              </a:ext>
            </a:extLst>
          </p:cNvPr>
          <p:cNvCxnSpPr>
            <a:cxnSpLocks/>
          </p:cNvCxnSpPr>
          <p:nvPr/>
        </p:nvCxnSpPr>
        <p:spPr>
          <a:xfrm>
            <a:off x="4021584" y="4942921"/>
            <a:ext cx="0" cy="84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8DB9A0-E19A-47F6-9A69-A7FF781B37AF}"/>
              </a:ext>
            </a:extLst>
          </p:cNvPr>
          <p:cNvCxnSpPr/>
          <p:nvPr/>
        </p:nvCxnSpPr>
        <p:spPr>
          <a:xfrm>
            <a:off x="5397623" y="4145872"/>
            <a:ext cx="2104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244C723-5CF2-497D-855F-6AC783DD0C38}"/>
              </a:ext>
            </a:extLst>
          </p:cNvPr>
          <p:cNvSpPr/>
          <p:nvPr/>
        </p:nvSpPr>
        <p:spPr>
          <a:xfrm>
            <a:off x="3429662" y="4603310"/>
            <a:ext cx="1407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sym typeface="+mn-ea"/>
              </a:rPr>
              <a:t>rowspan="2"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901F0-3615-4883-B233-2CC673CE67B5}"/>
              </a:ext>
            </a:extLst>
          </p:cNvPr>
          <p:cNvSpPr/>
          <p:nvPr/>
        </p:nvSpPr>
        <p:spPr>
          <a:xfrm>
            <a:off x="4962491" y="3806023"/>
            <a:ext cx="131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sym typeface="+mn-ea"/>
              </a:rPr>
              <a:t>colspan="2"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8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表格合并单元格 </a:t>
            </a:r>
            <a:r>
              <a:rPr lang="en-US" altLang="zh-CN"/>
              <a:t>- </a:t>
            </a:r>
            <a:r>
              <a:rPr lang="zh-CN" altLang="en-US">
                <a:sym typeface="+mn-ea"/>
              </a:rPr>
              <a:t>合并单元格的步骤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40"/>
            <a:ext cx="7143749" cy="16170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合并单元格三部曲：</a:t>
            </a:r>
            <a:endParaRPr lang="en-US" altLang="zh-CN">
              <a:sym typeface="+mn-ea"/>
            </a:endParaRPr>
          </a:p>
          <a:p>
            <a:pPr lvl="1">
              <a:buFont typeface="+mj-lt"/>
              <a:buAutoNum type="alphaLcParenR"/>
            </a:pPr>
            <a:r>
              <a:rPr lang="zh-CN" altLang="en-US">
                <a:sym typeface="+mn-ea"/>
              </a:rPr>
              <a:t>先确定是跨行还是跨列合并</a:t>
            </a:r>
            <a:endParaRPr lang="en-US" altLang="zh-CN">
              <a:sym typeface="+mn-ea"/>
            </a:endParaRPr>
          </a:p>
          <a:p>
            <a:pPr lvl="1">
              <a:buFont typeface="+mj-lt"/>
              <a:buAutoNum type="alphaLcParenR"/>
            </a:pPr>
            <a:r>
              <a:rPr lang="zh-CN" altLang="en-US">
                <a:sym typeface="+mn-ea"/>
              </a:rPr>
              <a:t>确定目标单元格，写上合并属性，如：</a:t>
            </a:r>
            <a:r>
              <a:rPr lang="en-US" altLang="zh-CN">
                <a:sym typeface="+mn-ea"/>
              </a:rPr>
              <a:t>&lt;td colspan="2"&gt; &lt;/td&gt;</a:t>
            </a:r>
          </a:p>
          <a:p>
            <a:pPr lvl="1">
              <a:buFont typeface="+mj-lt"/>
              <a:buAutoNum type="alphaLcParenR"/>
            </a:pPr>
            <a:r>
              <a:rPr lang="zh-CN" altLang="en-US">
                <a:sym typeface="+mn-ea"/>
              </a:rPr>
              <a:t>删除多余的单元格</a:t>
            </a:r>
            <a:endParaRPr lang="en-US" altLang="zh-CN">
              <a:sym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6CE409-8078-4795-97DA-677A72D8E745}"/>
              </a:ext>
            </a:extLst>
          </p:cNvPr>
          <p:cNvGrpSpPr/>
          <p:nvPr/>
        </p:nvGrpSpPr>
        <p:grpSpPr>
          <a:xfrm>
            <a:off x="1992005" y="3723103"/>
            <a:ext cx="7982544" cy="2773820"/>
            <a:chOff x="2311601" y="3849609"/>
            <a:chExt cx="7982544" cy="277382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5D650E-E851-4743-AB16-0F2D647ED707}"/>
                </a:ext>
              </a:extLst>
            </p:cNvPr>
            <p:cNvSpPr/>
            <p:nvPr/>
          </p:nvSpPr>
          <p:spPr>
            <a:xfrm>
              <a:off x="8924297" y="4272546"/>
              <a:ext cx="1369848" cy="473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跨列合并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394FA5-A58E-4FFC-A812-149050879028}"/>
                </a:ext>
              </a:extLst>
            </p:cNvPr>
            <p:cNvSpPr/>
            <p:nvPr/>
          </p:nvSpPr>
          <p:spPr>
            <a:xfrm>
              <a:off x="2311601" y="5447264"/>
              <a:ext cx="1162981" cy="4783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跨行合并</a:t>
              </a: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D5838829-84E9-4BD9-989E-BEE5BA3BD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734" y="4143937"/>
              <a:ext cx="4826994" cy="247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17DC52-8CE8-459C-B96F-3C93CF6D67DB}"/>
                </a:ext>
              </a:extLst>
            </p:cNvPr>
            <p:cNvSpPr/>
            <p:nvPr/>
          </p:nvSpPr>
          <p:spPr>
            <a:xfrm>
              <a:off x="5557294" y="4272546"/>
              <a:ext cx="3021284" cy="646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E1C8C4-D61E-47B6-83EF-C632B2D37DFA}"/>
                </a:ext>
              </a:extLst>
            </p:cNvPr>
            <p:cNvSpPr/>
            <p:nvPr/>
          </p:nvSpPr>
          <p:spPr>
            <a:xfrm>
              <a:off x="3988649" y="5073793"/>
              <a:ext cx="1443317" cy="12977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9CCA52E-B17F-421C-A4B1-148620C0EECC}"/>
                </a:ext>
              </a:extLst>
            </p:cNvPr>
            <p:cNvCxnSpPr>
              <a:cxnSpLocks/>
              <a:stCxn id="9" idx="1"/>
              <a:endCxn id="13" idx="3"/>
            </p:cNvCxnSpPr>
            <p:nvPr/>
          </p:nvCxnSpPr>
          <p:spPr>
            <a:xfrm flipH="1">
              <a:off x="8578578" y="4509080"/>
              <a:ext cx="345719" cy="868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8F63095-19F6-4B20-9F6A-1558DF36313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474582" y="5686425"/>
              <a:ext cx="514067" cy="75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679D5D-CE63-42BF-8E51-906D3C44E6A1}"/>
                </a:ext>
              </a:extLst>
            </p:cNvPr>
            <p:cNvSpPr txBox="1"/>
            <p:nvPr/>
          </p:nvSpPr>
          <p:spPr>
            <a:xfrm>
              <a:off x="4085225" y="3849609"/>
              <a:ext cx="447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列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1                           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列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2                           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列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3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1310B0E-8715-408B-AAF7-1971C93EFFAD}"/>
                </a:ext>
              </a:extLst>
            </p:cNvPr>
            <p:cNvSpPr txBox="1"/>
            <p:nvPr/>
          </p:nvSpPr>
          <p:spPr>
            <a:xfrm>
              <a:off x="3365356" y="4481218"/>
              <a:ext cx="70250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行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                          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行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2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                           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行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3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92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80810"/>
            <a:ext cx="6836203" cy="465266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要求：完成学员信息展示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5257800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通过本案例，主要复习：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表格标签、表格属性、合并单元格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图片和相对路径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补充： </a:t>
            </a:r>
            <a:r>
              <a:rPr lang="en-US" altLang="zh-CN"/>
              <a:t>caption </a:t>
            </a:r>
            <a:r>
              <a:rPr lang="zh-CN" altLang="en-US"/>
              <a:t>标签</a:t>
            </a:r>
            <a:endParaRPr lang="en-US" altLang="zh-CN"/>
          </a:p>
        </p:txBody>
      </p:sp>
      <p:sp>
        <p:nvSpPr>
          <p:cNvPr id="16" name="Shape 2393">
            <a:extLst>
              <a:ext uri="{FF2B5EF4-FFF2-40B4-BE49-F238E27FC236}">
                <a16:creationId xmlns:a16="http://schemas.microsoft.com/office/drawing/2014/main" id="{18450BBA-1CD3-49B7-8869-BC9998B31CAE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D401558-6401-4719-8049-745FEBAC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01" y="1639418"/>
            <a:ext cx="5822185" cy="4305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989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80810"/>
            <a:ext cx="6836203" cy="465266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要求：完成学员信息展示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5257800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实现思路：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先搭建表格基础结构</a:t>
            </a:r>
            <a:r>
              <a:rPr lang="en-US" altLang="zh-CN"/>
              <a:t>+</a:t>
            </a:r>
            <a:r>
              <a:rPr lang="zh-CN" altLang="en-US"/>
              <a:t>设置边框和宽高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按照要求合并单元格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填入文本数据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最后，加入图片</a:t>
            </a:r>
            <a:endParaRPr lang="en-US" altLang="zh-CN"/>
          </a:p>
        </p:txBody>
      </p:sp>
      <p:sp>
        <p:nvSpPr>
          <p:cNvPr id="16" name="Shape 2393">
            <a:extLst>
              <a:ext uri="{FF2B5EF4-FFF2-40B4-BE49-F238E27FC236}">
                <a16:creationId xmlns:a16="http://schemas.microsoft.com/office/drawing/2014/main" id="{18450BBA-1CD3-49B7-8869-BC9998B31CAE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D401558-6401-4719-8049-745FEBAC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01" y="1639418"/>
            <a:ext cx="5822185" cy="4305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01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 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表格标签和单元格合并，能使用表格完成 学员信息展示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4080029" cy="4219575"/>
          </a:xfrm>
        </p:spPr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表格相关标签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表格相关属性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表格合并单元格</a:t>
            </a:r>
            <a:endParaRPr lang="en-US" altLang="zh-CN">
              <a:ea typeface="阿里巴巴普惠体" panose="00020600040101010101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F028B45-B1AB-4B64-82A3-B7B66BDB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10" y="1869749"/>
            <a:ext cx="5822185" cy="4305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08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 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801645" cy="517190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表格标签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40"/>
            <a:ext cx="7143749" cy="1165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  <a:endParaRPr lang="en-US" altLang="zh-CN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en-US" altLang="zh-CN">
                <a:sym typeface="+mn-ea"/>
              </a:rPr>
              <a:t>table </a:t>
            </a:r>
            <a:r>
              <a:rPr lang="zh-CN" altLang="en-US">
                <a:sym typeface="+mn-ea"/>
              </a:rPr>
              <a:t>表格标签 、 </a:t>
            </a:r>
            <a:r>
              <a:rPr lang="en-US" altLang="zh-CN">
                <a:sym typeface="+mn-ea"/>
              </a:rPr>
              <a:t>tr </a:t>
            </a:r>
            <a:r>
              <a:rPr lang="zh-CN" altLang="en-US">
                <a:sym typeface="+mn-ea"/>
              </a:rPr>
              <a:t>行标签、</a:t>
            </a:r>
            <a:r>
              <a:rPr lang="en-US" altLang="zh-CN">
                <a:sym typeface="+mn-ea"/>
              </a:rPr>
              <a:t>td </a:t>
            </a:r>
            <a:r>
              <a:rPr lang="zh-CN" altLang="en-US">
                <a:sym typeface="+mn-ea"/>
              </a:rPr>
              <a:t>单元格标签、</a:t>
            </a:r>
            <a:r>
              <a:rPr lang="en-US" altLang="zh-CN">
                <a:sym typeface="+mn-ea"/>
              </a:rPr>
              <a:t>th </a:t>
            </a:r>
            <a:r>
              <a:rPr lang="zh-CN" altLang="en-US">
                <a:sym typeface="+mn-ea"/>
              </a:rPr>
              <a:t>表头单元格标签</a:t>
            </a:r>
            <a:endParaRPr lang="en-US" altLang="zh-CN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en-US" altLang="zh-CN">
                <a:sym typeface="+mn-ea"/>
              </a:rPr>
              <a:t>thead </a:t>
            </a:r>
            <a:r>
              <a:rPr lang="zh-CN" altLang="en-US">
                <a:sym typeface="+mn-ea"/>
              </a:rPr>
              <a:t>表头标签、</a:t>
            </a:r>
            <a:r>
              <a:rPr lang="en-US" altLang="zh-CN">
                <a:sym typeface="+mn-ea"/>
              </a:rPr>
              <a:t>tbody </a:t>
            </a:r>
            <a:r>
              <a:rPr lang="zh-CN" altLang="en-US">
                <a:sym typeface="+mn-ea"/>
              </a:rPr>
              <a:t>表格主体标签、</a:t>
            </a:r>
            <a:r>
              <a:rPr lang="en-US" altLang="zh-CN">
                <a:sym typeface="+mn-ea"/>
              </a:rPr>
              <a:t>tfoot </a:t>
            </a:r>
            <a:r>
              <a:rPr lang="zh-CN" altLang="en-US">
                <a:sym typeface="+mn-ea"/>
              </a:rPr>
              <a:t>表格脚标签</a:t>
            </a:r>
            <a:endParaRPr lang="en-US" altLang="zh-CN"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E79659-D7D4-431F-8275-9737A68A7C58}"/>
              </a:ext>
            </a:extLst>
          </p:cNvPr>
          <p:cNvSpPr/>
          <p:nvPr/>
        </p:nvSpPr>
        <p:spPr>
          <a:xfrm>
            <a:off x="1509205" y="3429001"/>
            <a:ext cx="6409678" cy="29451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A584CE-09B7-4D0C-8396-2466CE988D93}"/>
              </a:ext>
            </a:extLst>
          </p:cNvPr>
          <p:cNvSpPr/>
          <p:nvPr/>
        </p:nvSpPr>
        <p:spPr>
          <a:xfrm>
            <a:off x="1995129" y="3735230"/>
            <a:ext cx="5160580" cy="735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B32B78-5F25-4DC8-9BF4-CDCA8F137BB5}"/>
              </a:ext>
            </a:extLst>
          </p:cNvPr>
          <p:cNvGrpSpPr/>
          <p:nvPr/>
        </p:nvGrpSpPr>
        <p:grpSpPr>
          <a:xfrm>
            <a:off x="2147529" y="3863292"/>
            <a:ext cx="4851824" cy="459827"/>
            <a:chOff x="2147529" y="3863292"/>
            <a:chExt cx="4851824" cy="45982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A8BCC1-5AA4-4934-A7B9-56193FFD1038}"/>
                </a:ext>
              </a:extLst>
            </p:cNvPr>
            <p:cNvSpPr/>
            <p:nvPr/>
          </p:nvSpPr>
          <p:spPr>
            <a:xfrm>
              <a:off x="2147529" y="3863292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0ED5A73-AE09-4436-BA16-B3F58429A2A1}"/>
                </a:ext>
              </a:extLst>
            </p:cNvPr>
            <p:cNvSpPr/>
            <p:nvPr/>
          </p:nvSpPr>
          <p:spPr>
            <a:xfrm>
              <a:off x="3356219" y="3863292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7CE130-233F-45CD-8308-9FF57275AED5}"/>
                </a:ext>
              </a:extLst>
            </p:cNvPr>
            <p:cNvSpPr/>
            <p:nvPr/>
          </p:nvSpPr>
          <p:spPr>
            <a:xfrm>
              <a:off x="4681823" y="3863292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5A59AF-CAE4-4678-A2CF-212AE66A83B7}"/>
                </a:ext>
              </a:extLst>
            </p:cNvPr>
            <p:cNvSpPr/>
            <p:nvPr/>
          </p:nvSpPr>
          <p:spPr>
            <a:xfrm>
              <a:off x="5943063" y="3865919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470630D-8CC1-4DE9-B06E-6C6561CE3C3F}"/>
              </a:ext>
            </a:extLst>
          </p:cNvPr>
          <p:cNvGrpSpPr/>
          <p:nvPr/>
        </p:nvGrpSpPr>
        <p:grpSpPr>
          <a:xfrm>
            <a:off x="2012193" y="4776493"/>
            <a:ext cx="5160580" cy="609600"/>
            <a:chOff x="2012193" y="4776493"/>
            <a:chExt cx="5160580" cy="6096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F62E138-A3C2-4B0A-8D02-E4A148083376}"/>
                </a:ext>
              </a:extLst>
            </p:cNvPr>
            <p:cNvSpPr/>
            <p:nvPr/>
          </p:nvSpPr>
          <p:spPr>
            <a:xfrm>
              <a:off x="2012193" y="4776493"/>
              <a:ext cx="5160580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F2CC8C9-D372-404D-B3F2-71A0A9180712}"/>
                </a:ext>
              </a:extLst>
            </p:cNvPr>
            <p:cNvSpPr/>
            <p:nvPr/>
          </p:nvSpPr>
          <p:spPr>
            <a:xfrm>
              <a:off x="2164593" y="4852693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4AA8BE-6D22-4BF4-8FC9-CDB31EC3C711}"/>
                </a:ext>
              </a:extLst>
            </p:cNvPr>
            <p:cNvSpPr/>
            <p:nvPr/>
          </p:nvSpPr>
          <p:spPr>
            <a:xfrm>
              <a:off x="3373283" y="4852693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123A6D-511D-4BBD-93C2-57F7C8076917}"/>
                </a:ext>
              </a:extLst>
            </p:cNvPr>
            <p:cNvSpPr/>
            <p:nvPr/>
          </p:nvSpPr>
          <p:spPr>
            <a:xfrm>
              <a:off x="4698887" y="4852693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E13037D-36DC-4EFD-9AE6-0F24DB5D6C9C}"/>
                </a:ext>
              </a:extLst>
            </p:cNvPr>
            <p:cNvSpPr/>
            <p:nvPr/>
          </p:nvSpPr>
          <p:spPr>
            <a:xfrm>
              <a:off x="5960127" y="4855320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A13557-1769-4960-91E3-B985FEC60515}"/>
              </a:ext>
            </a:extLst>
          </p:cNvPr>
          <p:cNvGrpSpPr/>
          <p:nvPr/>
        </p:nvGrpSpPr>
        <p:grpSpPr>
          <a:xfrm>
            <a:off x="2001683" y="5538493"/>
            <a:ext cx="5160580" cy="609600"/>
            <a:chOff x="2001683" y="5538493"/>
            <a:chExt cx="5160580" cy="6096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D13879-1454-4804-8189-4F4F55B03448}"/>
                </a:ext>
              </a:extLst>
            </p:cNvPr>
            <p:cNvSpPr/>
            <p:nvPr/>
          </p:nvSpPr>
          <p:spPr>
            <a:xfrm>
              <a:off x="2001683" y="5538493"/>
              <a:ext cx="5160580" cy="609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A72594B-C11F-4E34-9A51-535CF6682C2A}"/>
                </a:ext>
              </a:extLst>
            </p:cNvPr>
            <p:cNvSpPr/>
            <p:nvPr/>
          </p:nvSpPr>
          <p:spPr>
            <a:xfrm>
              <a:off x="2154083" y="5614693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3147A39-9D31-4217-9B21-FCCE53D84E3C}"/>
                </a:ext>
              </a:extLst>
            </p:cNvPr>
            <p:cNvSpPr/>
            <p:nvPr/>
          </p:nvSpPr>
          <p:spPr>
            <a:xfrm>
              <a:off x="3362773" y="5614693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3442E5-7A73-41C2-BA68-44856D4B273B}"/>
                </a:ext>
              </a:extLst>
            </p:cNvPr>
            <p:cNvSpPr/>
            <p:nvPr/>
          </p:nvSpPr>
          <p:spPr>
            <a:xfrm>
              <a:off x="4688377" y="5614693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5C67852-7339-4D36-BA87-FF6A015EF9A4}"/>
                </a:ext>
              </a:extLst>
            </p:cNvPr>
            <p:cNvSpPr/>
            <p:nvPr/>
          </p:nvSpPr>
          <p:spPr>
            <a:xfrm>
              <a:off x="5949617" y="5617320"/>
              <a:ext cx="105629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9DC1AD8-4418-47B7-ACD1-F69C39002714}"/>
              </a:ext>
            </a:extLst>
          </p:cNvPr>
          <p:cNvGrpSpPr/>
          <p:nvPr/>
        </p:nvGrpSpPr>
        <p:grpSpPr>
          <a:xfrm>
            <a:off x="2154083" y="3856723"/>
            <a:ext cx="4818990" cy="459827"/>
            <a:chOff x="2154083" y="3856723"/>
            <a:chExt cx="4818990" cy="45982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010AED2-7C00-49EB-B71D-BC3E7A6C4026}"/>
                </a:ext>
              </a:extLst>
            </p:cNvPr>
            <p:cNvSpPr/>
            <p:nvPr/>
          </p:nvSpPr>
          <p:spPr>
            <a:xfrm>
              <a:off x="2154083" y="3856723"/>
              <a:ext cx="105629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th</a:t>
              </a:r>
              <a:endParaRPr lang="zh-CN" altLang="en-US" b="1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7DA05CB-0654-4A94-A0B7-0DC29B637699}"/>
                </a:ext>
              </a:extLst>
            </p:cNvPr>
            <p:cNvSpPr/>
            <p:nvPr/>
          </p:nvSpPr>
          <p:spPr>
            <a:xfrm>
              <a:off x="3373283" y="3859350"/>
              <a:ext cx="105629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th</a:t>
              </a:r>
              <a:endParaRPr lang="zh-CN" altLang="en-US" b="1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3A00A2C-9AC8-4F95-9598-F3336E72B70B}"/>
                </a:ext>
              </a:extLst>
            </p:cNvPr>
            <p:cNvSpPr/>
            <p:nvPr/>
          </p:nvSpPr>
          <p:spPr>
            <a:xfrm>
              <a:off x="4655543" y="3859350"/>
              <a:ext cx="105629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th</a:t>
              </a:r>
              <a:endParaRPr lang="zh-CN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E168530-55EB-4DD0-9305-B272CA14F811}"/>
                </a:ext>
              </a:extLst>
            </p:cNvPr>
            <p:cNvSpPr/>
            <p:nvPr/>
          </p:nvSpPr>
          <p:spPr>
            <a:xfrm>
              <a:off x="5916783" y="3859350"/>
              <a:ext cx="105629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th</a:t>
              </a:r>
              <a:endParaRPr lang="zh-CN" altLang="en-US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0DD9086-8D93-40B5-A62C-2C517BA93F0D}"/>
              </a:ext>
            </a:extLst>
          </p:cNvPr>
          <p:cNvGrpSpPr/>
          <p:nvPr/>
        </p:nvGrpSpPr>
        <p:grpSpPr>
          <a:xfrm>
            <a:off x="608117" y="3567436"/>
            <a:ext cx="860035" cy="902828"/>
            <a:chOff x="608117" y="3567436"/>
            <a:chExt cx="860035" cy="90282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37961AA-A2EE-4C6D-8BE5-6C745D95C62A}"/>
                </a:ext>
              </a:extLst>
            </p:cNvPr>
            <p:cNvSpPr txBox="1"/>
            <p:nvPr/>
          </p:nvSpPr>
          <p:spPr>
            <a:xfrm>
              <a:off x="608117" y="3864669"/>
              <a:ext cx="668773" cy="32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thead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926DEB3D-E69C-4C8B-A05C-1626E8F40E21}"/>
                </a:ext>
              </a:extLst>
            </p:cNvPr>
            <p:cNvSpPr/>
            <p:nvPr/>
          </p:nvSpPr>
          <p:spPr>
            <a:xfrm>
              <a:off x="1257704" y="3567436"/>
              <a:ext cx="210448" cy="902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60A5C02-6292-4B47-BA57-0330495C59E8}"/>
              </a:ext>
            </a:extLst>
          </p:cNvPr>
          <p:cNvGrpSpPr/>
          <p:nvPr/>
        </p:nvGrpSpPr>
        <p:grpSpPr>
          <a:xfrm>
            <a:off x="630367" y="4711865"/>
            <a:ext cx="837784" cy="1553650"/>
            <a:chOff x="630367" y="4711865"/>
            <a:chExt cx="837784" cy="155365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66A119D-8ED3-42B6-9902-8D2E0B7850F0}"/>
                </a:ext>
              </a:extLst>
            </p:cNvPr>
            <p:cNvSpPr txBox="1"/>
            <p:nvPr/>
          </p:nvSpPr>
          <p:spPr>
            <a:xfrm>
              <a:off x="630367" y="5309893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tbody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293F2CCF-99D2-41BA-8A8C-4B4B5625BB94}"/>
                </a:ext>
              </a:extLst>
            </p:cNvPr>
            <p:cNvSpPr/>
            <p:nvPr/>
          </p:nvSpPr>
          <p:spPr>
            <a:xfrm>
              <a:off x="1239890" y="4711865"/>
              <a:ext cx="228261" cy="15536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191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 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801645" cy="517190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表格属性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40"/>
            <a:ext cx="7143749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作用：更好的控制表格外观</a:t>
            </a:r>
            <a:endParaRPr lang="en-US" altLang="zh-CN">
              <a:sym typeface="+mn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C274147-4F0C-4620-948B-C5689CC4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93" y="2679705"/>
            <a:ext cx="8345128" cy="2458095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1FFE75E1-CAE4-4509-BE36-C74D7F9F9A65}"/>
              </a:ext>
            </a:extLst>
          </p:cNvPr>
          <p:cNvGrpSpPr/>
          <p:nvPr/>
        </p:nvGrpSpPr>
        <p:grpSpPr>
          <a:xfrm>
            <a:off x="3106442" y="5623736"/>
            <a:ext cx="4945357" cy="338554"/>
            <a:chOff x="7828904" y="5207418"/>
            <a:chExt cx="4945357" cy="33855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45209AD-2D58-4D3C-B68C-13AC7C8F8C89}"/>
                </a:ext>
              </a:extLst>
            </p:cNvPr>
            <p:cNvSpPr txBox="1"/>
            <p:nvPr/>
          </p:nvSpPr>
          <p:spPr>
            <a:xfrm>
              <a:off x="8080634" y="5207418"/>
              <a:ext cx="4693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C00000"/>
                  </a:solidFill>
                  <a:ea typeface="阿里巴巴普惠体" panose="00020600040101010101"/>
                </a:rPr>
                <a:t>注意：表格属性 写在 </a:t>
              </a:r>
              <a:r>
                <a:rPr lang="en-US" altLang="zh-CN" sz="1600" b="1">
                  <a:solidFill>
                    <a:srgbClr val="C00000"/>
                  </a:solidFill>
                  <a:ea typeface="阿里巴巴普惠体" panose="00020600040101010101"/>
                </a:rPr>
                <a:t>&lt;table&gt; </a:t>
              </a:r>
              <a:r>
                <a:rPr lang="zh-CN" altLang="en-US" sz="1600" b="1">
                  <a:solidFill>
                    <a:srgbClr val="C00000"/>
                  </a:solidFill>
                  <a:ea typeface="阿里巴巴普惠体" panose="00020600040101010101"/>
                </a:rPr>
                <a:t>标签中</a:t>
              </a:r>
              <a:endParaRPr lang="zh-CN" altLang="en-US" sz="1600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44" name="Shape 2399">
              <a:extLst>
                <a:ext uri="{FF2B5EF4-FFF2-40B4-BE49-F238E27FC236}">
                  <a16:creationId xmlns:a16="http://schemas.microsoft.com/office/drawing/2014/main" id="{572970DC-34C5-4660-A1A7-C95FF474F04D}"/>
                </a:ext>
              </a:extLst>
            </p:cNvPr>
            <p:cNvSpPr/>
            <p:nvPr/>
          </p:nvSpPr>
          <p:spPr>
            <a:xfrm>
              <a:off x="7828904" y="525235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00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09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表格标签 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801645" cy="517190"/>
          </a:xfr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表格合并单元格</a:t>
            </a:r>
            <a:endParaRPr lang="en-US" altLang="zh-CN"/>
          </a:p>
        </p:txBody>
      </p:sp>
      <p:sp>
        <p:nvSpPr>
          <p:cNvPr id="11" name="文本占位符 23">
            <a:extLst>
              <a:ext uri="{FF2B5EF4-FFF2-40B4-BE49-F238E27FC236}">
                <a16:creationId xmlns:a16="http://schemas.microsoft.com/office/drawing/2014/main" id="{2D54209D-CC4F-423D-A4ED-AAF2766A9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40"/>
            <a:ext cx="7143749" cy="1165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语法：在单元格标签上 写 合并属性</a:t>
            </a:r>
            <a:endParaRPr lang="en-US" altLang="zh-CN">
              <a:sym typeface="+mn-ea"/>
            </a:endParaRPr>
          </a:p>
          <a:p>
            <a:pPr marL="538163" lvl="1" indent="-177800">
              <a:buFontTx/>
              <a:buChar char="-"/>
            </a:pPr>
            <a:r>
              <a:rPr lang="zh-CN" altLang="en-US">
                <a:sym typeface="+mn-ea"/>
              </a:rPr>
              <a:t>跨行合并（纵向合并）：</a:t>
            </a:r>
            <a:r>
              <a:rPr lang="en-US" altLang="zh-CN">
                <a:sym typeface="+mn-ea"/>
              </a:rPr>
              <a:t>rowspan = "</a:t>
            </a:r>
            <a:r>
              <a:rPr lang="zh-CN" altLang="en-US">
                <a:sym typeface="+mn-ea"/>
              </a:rPr>
              <a:t>要合并的单元格个数</a:t>
            </a:r>
            <a:r>
              <a:rPr lang="en-US" altLang="zh-CN">
                <a:sym typeface="+mn-ea"/>
              </a:rPr>
              <a:t>"</a:t>
            </a:r>
          </a:p>
          <a:p>
            <a:pPr marL="538163" lvl="1" indent="-177800">
              <a:buFontTx/>
              <a:buChar char="-"/>
            </a:pPr>
            <a:r>
              <a:rPr lang="zh-CN" altLang="en-US">
                <a:sym typeface="+mn-ea"/>
              </a:rPr>
              <a:t>跨列合并（横向合并）：</a:t>
            </a:r>
            <a:r>
              <a:rPr lang="en-US" altLang="zh-CN">
                <a:sym typeface="+mn-ea"/>
              </a:rPr>
              <a:t>colspan = "</a:t>
            </a:r>
            <a:r>
              <a:rPr lang="zh-CN" altLang="en-US">
                <a:sym typeface="+mn-ea"/>
              </a:rPr>
              <a:t>要合并的单元格个数</a:t>
            </a:r>
            <a:r>
              <a:rPr lang="en-US" altLang="zh-CN">
                <a:sym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9313C0-051D-4594-80A2-FE17AEFBEBDB}"/>
              </a:ext>
            </a:extLst>
          </p:cNvPr>
          <p:cNvSpPr/>
          <p:nvPr/>
        </p:nvSpPr>
        <p:spPr>
          <a:xfrm>
            <a:off x="8888909" y="3830165"/>
            <a:ext cx="1369848" cy="473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跨列合并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C77A4D-909A-4705-AEC5-22E877468BFC}"/>
              </a:ext>
            </a:extLst>
          </p:cNvPr>
          <p:cNvSpPr/>
          <p:nvPr/>
        </p:nvSpPr>
        <p:spPr>
          <a:xfrm>
            <a:off x="1324647" y="4933804"/>
            <a:ext cx="1162981" cy="478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跨行合并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1F474D99-1609-45B5-86FF-8CE9A20B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31" y="3703175"/>
            <a:ext cx="4826994" cy="247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86ECE8D-5CE2-4EA3-80DE-6A3DC5634883}"/>
              </a:ext>
            </a:extLst>
          </p:cNvPr>
          <p:cNvSpPr/>
          <p:nvPr/>
        </p:nvSpPr>
        <p:spPr>
          <a:xfrm>
            <a:off x="4962491" y="3831784"/>
            <a:ext cx="3021284" cy="646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1F2729-572C-431D-A7D1-874957D318F2}"/>
              </a:ext>
            </a:extLst>
          </p:cNvPr>
          <p:cNvSpPr/>
          <p:nvPr/>
        </p:nvSpPr>
        <p:spPr>
          <a:xfrm>
            <a:off x="3393846" y="4633031"/>
            <a:ext cx="1443317" cy="12977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6A0ECC-863E-4682-BA22-A976E2D70E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983775" y="4066699"/>
            <a:ext cx="905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24D8F16-87ED-4EE4-8684-72944B7B9CB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87628" y="5172965"/>
            <a:ext cx="906218" cy="74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2E01156-3630-4054-83A8-B56D74E92690}"/>
              </a:ext>
            </a:extLst>
          </p:cNvPr>
          <p:cNvSpPr txBox="1"/>
          <p:nvPr/>
        </p:nvSpPr>
        <p:spPr>
          <a:xfrm>
            <a:off x="3490422" y="3408847"/>
            <a:ext cx="447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 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 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7FB531-3010-4E25-A683-AE10A9CF835A}"/>
              </a:ext>
            </a:extLst>
          </p:cNvPr>
          <p:cNvSpPr txBox="1"/>
          <p:nvPr/>
        </p:nvSpPr>
        <p:spPr>
          <a:xfrm>
            <a:off x="2770553" y="4040456"/>
            <a:ext cx="702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         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3715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9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714687"/>
          </a:xfrm>
        </p:spPr>
        <p:txBody>
          <a:bodyPr/>
          <a:lstStyle/>
          <a:p>
            <a:r>
              <a:rPr lang="zh-CN" altLang="en-US">
                <a:solidFill>
                  <a:srgbClr val="404040"/>
                </a:solidFill>
              </a:rPr>
              <a:t>文档声明</a:t>
            </a:r>
            <a:endParaRPr lang="en-US" altLang="zh-CN">
              <a:solidFill>
                <a:srgbClr val="404040"/>
              </a:solidFill>
            </a:endParaRPr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表单标签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81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文档声明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5808133" cy="517190"/>
          </a:xfrm>
        </p:spPr>
        <p:txBody>
          <a:bodyPr/>
          <a:lstStyle/>
          <a:p>
            <a:r>
              <a:rPr lang="zh-CN" altLang="en-US"/>
              <a:t>目标：理解什么是文档声明 </a:t>
            </a:r>
            <a:r>
              <a:rPr lang="en-US" altLang="zh-CN"/>
              <a:t>- &lt;!DOCTYPE html&gt;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199" y="1989138"/>
            <a:ext cx="7628814" cy="8916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&lt;</a:t>
            </a:r>
            <a:r>
              <a:rPr lang="en-US" altLang="zh-CN">
                <a:sym typeface="+mn-ea"/>
              </a:rPr>
              <a:t>!DOCTYPE</a:t>
            </a:r>
            <a:r>
              <a:rPr lang="en-US" altLang="zh-CN"/>
              <a:t>&gt; </a:t>
            </a:r>
            <a:r>
              <a:rPr lang="zh-CN" altLang="en-US"/>
              <a:t>文档类型声明，告诉浏览器 使用哪种 </a:t>
            </a:r>
            <a:r>
              <a:rPr lang="en-US" altLang="zh-CN">
                <a:solidFill>
                  <a:srgbClr val="C00000"/>
                </a:solidFill>
              </a:rPr>
              <a:t>HTML</a:t>
            </a:r>
            <a:r>
              <a:rPr lang="zh-CN" altLang="en-US">
                <a:solidFill>
                  <a:srgbClr val="C00000"/>
                </a:solidFill>
              </a:rPr>
              <a:t>版本 </a:t>
            </a:r>
            <a:r>
              <a:rPr lang="zh-CN" altLang="en-US"/>
              <a:t>来显示网页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C00000"/>
                </a:solidFill>
              </a:rPr>
              <a:t>问：什么是 </a:t>
            </a:r>
            <a:r>
              <a:rPr lang="en-US" altLang="zh-CN">
                <a:solidFill>
                  <a:srgbClr val="C00000"/>
                </a:solidFill>
              </a:rPr>
              <a:t>HTML </a:t>
            </a:r>
            <a:r>
              <a:rPr lang="zh-CN" altLang="en-US">
                <a:solidFill>
                  <a:srgbClr val="C00000"/>
                </a:solidFill>
              </a:rPr>
              <a:t>版本？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EEB6B31-B584-4BC9-9289-73D1CB08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13" y="1389252"/>
            <a:ext cx="1760373" cy="594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E53A73-27CC-4C9B-84B2-1ECDF4C7ECC6}"/>
              </a:ext>
            </a:extLst>
          </p:cNvPr>
          <p:cNvCxnSpPr>
            <a:cxnSpLocks/>
          </p:cNvCxnSpPr>
          <p:nvPr/>
        </p:nvCxnSpPr>
        <p:spPr>
          <a:xfrm flipH="1" flipV="1">
            <a:off x="10053822" y="1555560"/>
            <a:ext cx="315026" cy="215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961635B9-D933-4AAA-A008-806DC202E586}"/>
              </a:ext>
            </a:extLst>
          </p:cNvPr>
          <p:cNvSpPr txBox="1">
            <a:spLocks/>
          </p:cNvSpPr>
          <p:nvPr/>
        </p:nvSpPr>
        <p:spPr>
          <a:xfrm>
            <a:off x="838199" y="2880756"/>
            <a:ext cx="10388601" cy="24216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C00000"/>
                </a:solidFill>
              </a:rPr>
              <a:t>答：</a:t>
            </a:r>
            <a:r>
              <a:rPr lang="en-US" altLang="zh-CN">
                <a:solidFill>
                  <a:srgbClr val="C00000"/>
                </a:solidFill>
              </a:rPr>
              <a:t>HTML </a:t>
            </a:r>
            <a:r>
              <a:rPr lang="zh-CN" altLang="en-US">
                <a:solidFill>
                  <a:srgbClr val="C00000"/>
                </a:solidFill>
              </a:rPr>
              <a:t>语言的各种标签语法不是一开始就确定，而是随着需求变化，不断添加升级而成</a:t>
            </a:r>
            <a:endParaRPr lang="en-US" altLang="zh-CN">
              <a:solidFill>
                <a:srgbClr val="C00000"/>
              </a:solidFill>
            </a:endParaRPr>
          </a:p>
          <a:p>
            <a:pPr marL="541338" lvl="1" indent="-182563">
              <a:buFontTx/>
              <a:buChar char="-"/>
            </a:pPr>
            <a:r>
              <a:rPr lang="en-US" altLang="zh-CN" sz="1400" dirty="0"/>
              <a:t>HTML 1.0——</a:t>
            </a:r>
            <a:r>
              <a:rPr lang="zh-CN" altLang="en-US" sz="1400" dirty="0"/>
              <a:t>在</a:t>
            </a:r>
            <a:r>
              <a:rPr lang="en-US" altLang="zh-CN" sz="1400" dirty="0"/>
              <a:t>1993</a:t>
            </a:r>
            <a:r>
              <a:rPr lang="zh-CN" altLang="en-US" sz="1400" dirty="0"/>
              <a:t>年</a:t>
            </a:r>
            <a:r>
              <a:rPr lang="en-US" altLang="zh-CN" sz="1400" dirty="0"/>
              <a:t>6</a:t>
            </a:r>
            <a:r>
              <a:rPr lang="zh-CN" altLang="en-US" sz="1400" dirty="0"/>
              <a:t>月作为互联网工程工作小组（</a:t>
            </a:r>
            <a:r>
              <a:rPr lang="en-US" altLang="zh-CN" sz="1400" dirty="0"/>
              <a:t>IETF</a:t>
            </a:r>
            <a:r>
              <a:rPr lang="zh-CN" altLang="en-US" sz="1400" dirty="0"/>
              <a:t>）工作草案发布（并非标准）</a:t>
            </a:r>
            <a:r>
              <a:rPr lang="zh-CN" altLang="en-US" sz="1400"/>
              <a:t>； </a:t>
            </a:r>
            <a:endParaRPr lang="en-US" altLang="zh-CN" sz="1400"/>
          </a:p>
          <a:p>
            <a:pPr marL="541338" lvl="1" indent="-182563">
              <a:buFontTx/>
              <a:buChar char="-"/>
            </a:pPr>
            <a:r>
              <a:rPr lang="en-US" altLang="zh-CN" sz="1400"/>
              <a:t>HTML </a:t>
            </a:r>
            <a:r>
              <a:rPr lang="en-US" altLang="zh-CN" sz="1400" dirty="0"/>
              <a:t>2.0——1995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月作为</a:t>
            </a:r>
            <a:r>
              <a:rPr lang="en-US" altLang="zh-CN" sz="1400" dirty="0"/>
              <a:t>RFC 1866</a:t>
            </a:r>
            <a:r>
              <a:rPr lang="zh-CN" altLang="en-US" sz="1400" dirty="0"/>
              <a:t>发布，在</a:t>
            </a:r>
            <a:r>
              <a:rPr lang="en-US" altLang="zh-CN" sz="1400" dirty="0"/>
              <a:t>RFC 2854</a:t>
            </a:r>
            <a:r>
              <a:rPr lang="zh-CN" altLang="en-US" sz="1400" dirty="0"/>
              <a:t>于</a:t>
            </a:r>
            <a:r>
              <a:rPr lang="en-US" altLang="zh-CN" sz="1400" dirty="0"/>
              <a:t>2000</a:t>
            </a:r>
            <a:r>
              <a:rPr lang="zh-CN" altLang="en-US" sz="1400" dirty="0"/>
              <a:t>年</a:t>
            </a:r>
            <a:r>
              <a:rPr lang="en-US" altLang="zh-CN" sz="1400" dirty="0"/>
              <a:t>6</a:t>
            </a:r>
            <a:r>
              <a:rPr lang="zh-CN" altLang="en-US" sz="1400" dirty="0"/>
              <a:t>月发布之后被宣布已经过时 </a:t>
            </a:r>
            <a:r>
              <a:rPr lang="zh-CN" altLang="en-US" sz="1400"/>
              <a:t>； </a:t>
            </a:r>
            <a:endParaRPr lang="en-US" altLang="zh-CN" sz="1400"/>
          </a:p>
          <a:p>
            <a:pPr marL="541338" lvl="1" indent="-182563">
              <a:buFontTx/>
              <a:buChar char="-"/>
            </a:pPr>
            <a:r>
              <a:rPr lang="en-US" altLang="zh-CN" sz="1400"/>
              <a:t>HTML </a:t>
            </a:r>
            <a:r>
              <a:rPr lang="en-US" altLang="zh-CN" sz="1400" dirty="0"/>
              <a:t>3.2——1996</a:t>
            </a:r>
            <a:r>
              <a:rPr lang="zh-CN" altLang="en-US" sz="1400" dirty="0"/>
              <a:t>年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14</a:t>
            </a:r>
            <a:r>
              <a:rPr lang="zh-CN" altLang="en-US" sz="1400" dirty="0"/>
              <a:t>日，</a:t>
            </a:r>
            <a:r>
              <a:rPr lang="en-US" altLang="zh-CN" sz="1400" dirty="0"/>
              <a:t>W3C</a:t>
            </a:r>
            <a:r>
              <a:rPr lang="zh-CN" altLang="en-US" sz="1400" dirty="0"/>
              <a:t>推荐标准 ；   </a:t>
            </a:r>
            <a:r>
              <a:rPr lang="en-US" altLang="zh-CN" sz="1400" dirty="0"/>
              <a:t>HTML 4.0——1997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日，</a:t>
            </a:r>
            <a:r>
              <a:rPr lang="en-US" altLang="zh-CN" sz="1400" dirty="0"/>
              <a:t>W3C</a:t>
            </a:r>
            <a:r>
              <a:rPr lang="zh-CN" altLang="en-US" sz="1400" dirty="0"/>
              <a:t>推荐标准 </a:t>
            </a:r>
            <a:r>
              <a:rPr lang="zh-CN" altLang="en-US" sz="1400"/>
              <a:t>； </a:t>
            </a:r>
            <a:endParaRPr lang="en-US" altLang="zh-CN" sz="1400"/>
          </a:p>
          <a:p>
            <a:pPr marL="541338" lvl="1" indent="-182563">
              <a:buFontTx/>
              <a:buChar char="-"/>
            </a:pPr>
            <a:r>
              <a:rPr lang="en-US" altLang="zh-CN" sz="1400"/>
              <a:t>HTML </a:t>
            </a:r>
            <a:r>
              <a:rPr lang="en-US" altLang="zh-CN" sz="1400" dirty="0"/>
              <a:t>4.01——1999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24</a:t>
            </a:r>
            <a:r>
              <a:rPr lang="zh-CN" altLang="en-US" sz="1400" dirty="0"/>
              <a:t>日，是在</a:t>
            </a:r>
            <a:r>
              <a:rPr lang="en-US" altLang="zh-CN" sz="1400" dirty="0"/>
              <a:t>HTML4.0</a:t>
            </a:r>
            <a:r>
              <a:rPr lang="zh-CN" altLang="en-US" sz="1400" dirty="0"/>
              <a:t>基础上的微小改进，</a:t>
            </a:r>
            <a:r>
              <a:rPr lang="en-US" altLang="zh-CN" sz="1400" dirty="0"/>
              <a:t>W3C</a:t>
            </a:r>
            <a:r>
              <a:rPr lang="zh-CN" altLang="en-US" sz="1400" dirty="0"/>
              <a:t>推荐标准 </a:t>
            </a:r>
            <a:r>
              <a:rPr lang="zh-CN" altLang="en-US" sz="1400"/>
              <a:t>； </a:t>
            </a:r>
            <a:endParaRPr lang="en-US" altLang="zh-CN" sz="1400"/>
          </a:p>
          <a:p>
            <a:pPr marL="541338" lvl="1" indent="-182563">
              <a:buFontTx/>
              <a:buChar char="-"/>
            </a:pPr>
            <a:r>
              <a:rPr lang="en-US" altLang="zh-CN" sz="1400"/>
              <a:t>HTML </a:t>
            </a:r>
            <a:r>
              <a:rPr lang="en-US" altLang="zh-CN" sz="1400" dirty="0"/>
              <a:t>5 </a:t>
            </a:r>
            <a:r>
              <a:rPr lang="zh-CN" altLang="en-US" sz="1400" dirty="0"/>
              <a:t>的第一份正式草案已于</a:t>
            </a: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22</a:t>
            </a:r>
            <a:r>
              <a:rPr lang="zh-CN" altLang="en-US" sz="1400" dirty="0"/>
              <a:t>日公布</a:t>
            </a:r>
            <a:r>
              <a:rPr lang="en-US" altLang="zh-CN" sz="1400" dirty="0"/>
              <a:t>,</a:t>
            </a:r>
            <a:r>
              <a:rPr lang="zh-CN" altLang="en-US" sz="1400" dirty="0"/>
              <a:t>仍</a:t>
            </a:r>
            <a:r>
              <a:rPr lang="zh-CN" altLang="en-US" sz="1400"/>
              <a:t>继续完善；</a:t>
            </a:r>
            <a:endParaRPr lang="en-US" altLang="zh-CN" sz="140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5CBADCE-3750-40C5-A74A-5579CCD6EB36}"/>
              </a:ext>
            </a:extLst>
          </p:cNvPr>
          <p:cNvGrpSpPr/>
          <p:nvPr/>
        </p:nvGrpSpPr>
        <p:grpSpPr>
          <a:xfrm>
            <a:off x="3386080" y="5517148"/>
            <a:ext cx="4572587" cy="338554"/>
            <a:chOff x="3301414" y="5133163"/>
            <a:chExt cx="4572587" cy="33855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40582AA-874B-41D8-BC55-26B3FEFA6564}"/>
                </a:ext>
              </a:extLst>
            </p:cNvPr>
            <p:cNvSpPr txBox="1"/>
            <p:nvPr/>
          </p:nvSpPr>
          <p:spPr>
            <a:xfrm>
              <a:off x="3580873" y="5133163"/>
              <a:ext cx="4293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怎么设置网页中</a:t>
              </a:r>
              <a:r>
                <a:rPr lang="en-US" altLang="zh-CN" sz="1600">
                  <a:solidFill>
                    <a:srgbClr val="C00000"/>
                  </a:solidFill>
                  <a:ea typeface="阿里巴巴普惠体" panose="00020600040101010101"/>
                </a:rPr>
                <a:t>HTML</a:t>
              </a: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代码用的是哪个版本呢？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47" name="Shape 2400">
              <a:extLst>
                <a:ext uri="{FF2B5EF4-FFF2-40B4-BE49-F238E27FC236}">
                  <a16:creationId xmlns:a16="http://schemas.microsoft.com/office/drawing/2014/main" id="{ABACEBDE-425F-4091-ADA5-3ACE0036D6DB}"/>
                </a:ext>
              </a:extLst>
            </p:cNvPr>
            <p:cNvSpPr/>
            <p:nvPr/>
          </p:nvSpPr>
          <p:spPr>
            <a:xfrm>
              <a:off x="3301414" y="517269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600" noProof="1">
                <a:solidFill>
                  <a:srgbClr val="F4B246"/>
                </a:solidFill>
                <a:latin typeface="+mn-ea"/>
                <a:ea typeface="阿里巴巴普惠体" panose="00020600040101010101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3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表单介绍和表单域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表单控件</a:t>
            </a:r>
            <a:r>
              <a:rPr lang="en-US" altLang="zh-CN">
                <a:ea typeface="阿里巴巴普惠体" panose="00020600040101010101"/>
              </a:rPr>
              <a:t> - input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select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textarea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D0087-4728-48E5-A500-8CCA1FA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1840459"/>
            <a:ext cx="46181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表单介绍和表单域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表单控件</a:t>
            </a:r>
            <a:r>
              <a:rPr lang="en-US" altLang="zh-CN">
                <a:ea typeface="阿里巴巴普惠体" panose="00020600040101010101"/>
              </a:rPr>
              <a:t> - input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select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textarea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D0087-4728-48E5-A500-8CCA1FA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1840459"/>
            <a:ext cx="46181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表单介绍和表单域 </a:t>
            </a:r>
            <a:r>
              <a:rPr lang="en-US" altLang="zh-CN"/>
              <a:t>- </a:t>
            </a:r>
            <a:r>
              <a:rPr lang="zh-CN" altLang="en-US"/>
              <a:t>表单是啥？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43749" cy="4643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场景：需要收集信息时，可以使用表单</a:t>
            </a:r>
            <a:endParaRPr lang="en-US" altLang="zh-CN" b="1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D02056-627D-44BD-9620-FDEA57F5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43" y="2036071"/>
            <a:ext cx="3286247" cy="448569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6BB4B33-711B-4913-9797-9BE89D688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93" y="2645516"/>
            <a:ext cx="4921907" cy="389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4A927FCF-CE79-4FAD-976B-2A15E8C3D8DF}"/>
              </a:ext>
            </a:extLst>
          </p:cNvPr>
          <p:cNvGrpSpPr/>
          <p:nvPr/>
        </p:nvGrpSpPr>
        <p:grpSpPr>
          <a:xfrm>
            <a:off x="6274639" y="1929024"/>
            <a:ext cx="1912078" cy="338554"/>
            <a:chOff x="5601322" y="1218792"/>
            <a:chExt cx="1912078" cy="33855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811DA6-BA39-4D6D-93D4-61954FB62A6E}"/>
                </a:ext>
              </a:extLst>
            </p:cNvPr>
            <p:cNvSpPr txBox="1"/>
            <p:nvPr/>
          </p:nvSpPr>
          <p:spPr>
            <a:xfrm>
              <a:off x="5601322" y="1218792"/>
              <a:ext cx="1540933" cy="338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ea typeface="阿里巴巴普惠体" panose="00020600040101010101"/>
                </a:rPr>
                <a:t>生活中的表单</a:t>
              </a:r>
              <a:endParaRPr lang="zh-CN" altLang="en-US" sz="16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81E7F39-D794-4CA1-91B8-6D8D7DE8C816}"/>
                </a:ext>
              </a:extLst>
            </p:cNvPr>
            <p:cNvCxnSpPr>
              <a:cxnSpLocks/>
            </p:cNvCxnSpPr>
            <p:nvPr/>
          </p:nvCxnSpPr>
          <p:spPr>
            <a:xfrm>
              <a:off x="7220496" y="1388069"/>
              <a:ext cx="292904" cy="101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B8937D4-3CB9-4DAE-9A58-5E6D4722ADBA}"/>
              </a:ext>
            </a:extLst>
          </p:cNvPr>
          <p:cNvGrpSpPr/>
          <p:nvPr/>
        </p:nvGrpSpPr>
        <p:grpSpPr>
          <a:xfrm>
            <a:off x="5088468" y="2380215"/>
            <a:ext cx="2053787" cy="566101"/>
            <a:chOff x="5088468" y="2380215"/>
            <a:chExt cx="2053787" cy="56610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3BBBC8D-0E9D-40AE-8842-C144FB5A0757}"/>
                </a:ext>
              </a:extLst>
            </p:cNvPr>
            <p:cNvSpPr txBox="1"/>
            <p:nvPr/>
          </p:nvSpPr>
          <p:spPr>
            <a:xfrm>
              <a:off x="5601322" y="2380215"/>
              <a:ext cx="1540933" cy="338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ea typeface="阿里巴巴普惠体" panose="00020600040101010101"/>
                </a:rPr>
                <a:t>网页中的表单</a:t>
              </a:r>
              <a:endParaRPr lang="zh-CN" altLang="en-US" sz="16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B99BC35-DF47-4C72-8842-F12C271F5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468" y="2645516"/>
              <a:ext cx="414865" cy="30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226733" cy="517190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表单介绍和表单域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713133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中，完整的表单由三部分组成：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表单域、表单控件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(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表单元素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)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、提示信息</a:t>
            </a:r>
            <a:endParaRPr lang="en-US" altLang="zh-CN" b="1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AB7B558-92AD-4FEF-822C-A6DD8EAD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49" y="2656874"/>
            <a:ext cx="4479592" cy="354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CEA49722-877A-4613-A378-FCC691DC142F}"/>
              </a:ext>
            </a:extLst>
          </p:cNvPr>
          <p:cNvGrpSpPr/>
          <p:nvPr/>
        </p:nvGrpSpPr>
        <p:grpSpPr>
          <a:xfrm>
            <a:off x="5311487" y="3381767"/>
            <a:ext cx="1562721" cy="338554"/>
            <a:chOff x="5311487" y="3381767"/>
            <a:chExt cx="1562721" cy="338554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A59D3A8-145A-4357-ADAE-C2E5560755D1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6146074" y="3551044"/>
              <a:ext cx="728134" cy="7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7491A7-4AAF-4868-B652-3BDEA6134AC9}"/>
                </a:ext>
              </a:extLst>
            </p:cNvPr>
            <p:cNvSpPr txBox="1"/>
            <p:nvPr/>
          </p:nvSpPr>
          <p:spPr>
            <a:xfrm>
              <a:off x="5311487" y="3381767"/>
              <a:ext cx="834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表单域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3C5C533-DFE1-4B0C-AD5D-F4A41A8943D5}"/>
              </a:ext>
            </a:extLst>
          </p:cNvPr>
          <p:cNvGrpSpPr/>
          <p:nvPr/>
        </p:nvGrpSpPr>
        <p:grpSpPr>
          <a:xfrm>
            <a:off x="5311487" y="4273744"/>
            <a:ext cx="2028387" cy="338554"/>
            <a:chOff x="5311487" y="4273744"/>
            <a:chExt cx="2028387" cy="33855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86C4E60-1DA2-40F3-80A1-25F5208E3A45}"/>
                </a:ext>
              </a:extLst>
            </p:cNvPr>
            <p:cNvSpPr txBox="1"/>
            <p:nvPr/>
          </p:nvSpPr>
          <p:spPr>
            <a:xfrm>
              <a:off x="5311487" y="4273744"/>
              <a:ext cx="1020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表单控件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5347CDF-39FB-4119-A289-AB66E55B506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332341" y="4443021"/>
              <a:ext cx="1007533" cy="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290609-0F35-4023-B641-9569EF509195}"/>
              </a:ext>
            </a:extLst>
          </p:cNvPr>
          <p:cNvGrpSpPr/>
          <p:nvPr/>
        </p:nvGrpSpPr>
        <p:grpSpPr>
          <a:xfrm>
            <a:off x="5317890" y="5003887"/>
            <a:ext cx="1717184" cy="338554"/>
            <a:chOff x="5317890" y="5003887"/>
            <a:chExt cx="1717184" cy="33855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8EF0890-DF37-44A6-AA53-78C162D87535}"/>
                </a:ext>
              </a:extLst>
            </p:cNvPr>
            <p:cNvSpPr txBox="1"/>
            <p:nvPr/>
          </p:nvSpPr>
          <p:spPr>
            <a:xfrm>
              <a:off x="5317890" y="5003887"/>
              <a:ext cx="1020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提示信息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237AD02-7A50-4A7A-BA4A-F684B52CC4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38744" y="5173164"/>
              <a:ext cx="696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BC8AEBC-78DA-4F85-BD00-958B5B3039C8}"/>
              </a:ext>
            </a:extLst>
          </p:cNvPr>
          <p:cNvSpPr/>
          <p:nvPr/>
        </p:nvSpPr>
        <p:spPr>
          <a:xfrm>
            <a:off x="6874208" y="3381767"/>
            <a:ext cx="4479592" cy="2911539"/>
          </a:xfrm>
          <a:prstGeom prst="roundRect">
            <a:avLst>
              <a:gd name="adj" fmla="val 212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23">
            <a:extLst>
              <a:ext uri="{FF2B5EF4-FFF2-40B4-BE49-F238E27FC236}">
                <a16:creationId xmlns:a16="http://schemas.microsoft.com/office/drawing/2014/main" id="{EB109364-E9ED-4A26-BA76-278628A907CB}"/>
              </a:ext>
            </a:extLst>
          </p:cNvPr>
          <p:cNvSpPr txBox="1">
            <a:spLocks/>
          </p:cNvSpPr>
          <p:nvPr/>
        </p:nvSpPr>
        <p:spPr>
          <a:xfrm>
            <a:off x="838200" y="2410617"/>
            <a:ext cx="5068078" cy="14595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概念：</a:t>
            </a:r>
            <a:endParaRPr lang="en-US" altLang="zh-CN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zh-CN" altLang="en-US">
                <a:sym typeface="+mn-ea"/>
              </a:rPr>
              <a:t>表单域：包含表单元素的区域</a:t>
            </a:r>
            <a:endParaRPr lang="en-US" altLang="zh-CN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zh-CN" altLang="en-US">
                <a:sym typeface="+mn-ea"/>
              </a:rPr>
              <a:t>表单控件：接收用户输入信息的控件</a:t>
            </a:r>
            <a:endParaRPr lang="en-US" altLang="zh-CN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zh-CN" altLang="en-US">
                <a:sym typeface="+mn-ea"/>
              </a:rPr>
              <a:t>提示信息：提示用户输入内容</a:t>
            </a:r>
            <a:endParaRPr lang="en-US" altLang="zh-CN"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2974302" y="1251224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表单的组成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8176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323147" cy="517190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表单介绍和表单域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71267" cy="12059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表单域：是一个包含表单元素的区域（可以看成是一个快递包裹箱子）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作用：可以将表单中包含的数据发送给服务器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快递包裹寄给女朋友</a:t>
            </a:r>
            <a:r>
              <a:rPr lang="en-US" altLang="zh-CN">
                <a:sym typeface="+mn-ea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3B319C-7B2C-452E-B166-48ACB14D5A21}"/>
              </a:ext>
            </a:extLst>
          </p:cNvPr>
          <p:cNvGrpSpPr/>
          <p:nvPr/>
        </p:nvGrpSpPr>
        <p:grpSpPr>
          <a:xfrm>
            <a:off x="1199263" y="3257749"/>
            <a:ext cx="6197509" cy="872098"/>
            <a:chOff x="1199263" y="2948279"/>
            <a:chExt cx="6197509" cy="8720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7D592DE-1F27-4034-8A4F-593069200711}"/>
                </a:ext>
              </a:extLst>
            </p:cNvPr>
            <p:cNvSpPr/>
            <p:nvPr/>
          </p:nvSpPr>
          <p:spPr>
            <a:xfrm>
              <a:off x="1199263" y="2948279"/>
              <a:ext cx="6107470" cy="87209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E349F8-6F96-4D7E-B3D0-44E6313B63EE}"/>
                </a:ext>
              </a:extLst>
            </p:cNvPr>
            <p:cNvSpPr/>
            <p:nvPr/>
          </p:nvSpPr>
          <p:spPr>
            <a:xfrm>
              <a:off x="1476373" y="3006186"/>
              <a:ext cx="59203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form action="</a:t>
              </a:r>
              <a:r>
                <a:rPr lang="zh-CN" altLang="en-US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提交地址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" method="</a:t>
              </a:r>
              <a:r>
                <a:rPr lang="zh-CN" altLang="en-US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提交方式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" 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name="</a:t>
              </a:r>
              <a:r>
                <a:rPr lang="zh-CN" altLang="en-US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表单名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   </a:t>
              </a:r>
              <a:r>
                <a:rPr lang="zh-CN" altLang="en-US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各种表单控件的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HTML</a:t>
              </a:r>
              <a:r>
                <a:rPr lang="zh-CN" altLang="en-US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标签</a:t>
              </a:r>
              <a:endParaRPr lang="pt-BR" altLang="zh-CN" sz="1400">
                <a:solidFill>
                  <a:srgbClr val="607D8B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form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  <p:sp>
        <p:nvSpPr>
          <p:cNvPr id="18" name="文本占位符 23">
            <a:extLst>
              <a:ext uri="{FF2B5EF4-FFF2-40B4-BE49-F238E27FC236}">
                <a16:creationId xmlns:a16="http://schemas.microsoft.com/office/drawing/2014/main" id="{FC810A25-4CC4-4DFA-A7DE-3427D92E94B8}"/>
              </a:ext>
            </a:extLst>
          </p:cNvPr>
          <p:cNvSpPr txBox="1">
            <a:spLocks/>
          </p:cNvSpPr>
          <p:nvPr/>
        </p:nvSpPr>
        <p:spPr>
          <a:xfrm>
            <a:off x="838200" y="4129847"/>
            <a:ext cx="5068078" cy="5121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常用属性：</a:t>
            </a:r>
            <a:endParaRPr lang="en-US" altLang="zh-CN">
              <a:sym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6B7378D-390B-4B1E-9134-B8E3649DF42C}"/>
              </a:ext>
            </a:extLst>
          </p:cNvPr>
          <p:cNvGrpSpPr/>
          <p:nvPr/>
        </p:nvGrpSpPr>
        <p:grpSpPr>
          <a:xfrm>
            <a:off x="8286577" y="1430170"/>
            <a:ext cx="2323147" cy="2371928"/>
            <a:chOff x="8286577" y="1739404"/>
            <a:chExt cx="2850470" cy="28548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04C4755-E385-4CE9-B6A0-BE95C0E3C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577" y="1739404"/>
              <a:ext cx="2850470" cy="285485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2B9DBDD-45BB-4FA2-9A82-25C56FA86B1D}"/>
                </a:ext>
              </a:extLst>
            </p:cNvPr>
            <p:cNvSpPr txBox="1"/>
            <p:nvPr/>
          </p:nvSpPr>
          <p:spPr>
            <a:xfrm>
              <a:off x="9518867" y="3344741"/>
              <a:ext cx="991947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chemeClr val="bg1"/>
                  </a:solidFill>
                  <a:ea typeface="阿里巴巴普惠体" panose="00020600040101010101"/>
                </a:rPr>
                <a:t>快递</a:t>
              </a:r>
              <a:endParaRPr lang="zh-CN" altLang="en-US" sz="2000" b="1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EF8C761-B3C9-4206-992C-3A172D96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63" y="4641952"/>
            <a:ext cx="6700137" cy="131927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D10127A-2428-42EE-A404-D0A39E40EA0D}"/>
              </a:ext>
            </a:extLst>
          </p:cNvPr>
          <p:cNvGrpSpPr/>
          <p:nvPr/>
        </p:nvGrpSpPr>
        <p:grpSpPr>
          <a:xfrm>
            <a:off x="1248671" y="6134042"/>
            <a:ext cx="8791404" cy="338554"/>
            <a:chOff x="7828904" y="5207418"/>
            <a:chExt cx="9665760" cy="33855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226135-258E-4BD7-9494-9919262BB25A}"/>
                </a:ext>
              </a:extLst>
            </p:cNvPr>
            <p:cNvSpPr txBox="1"/>
            <p:nvPr/>
          </p:nvSpPr>
          <p:spPr>
            <a:xfrm>
              <a:off x="8080634" y="5207418"/>
              <a:ext cx="9414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注意：基础班暂时用不到表单域提交数据，咱们先写上 </a:t>
              </a:r>
              <a:r>
                <a:rPr lang="en-US" altLang="zh-CN" sz="1600">
                  <a:solidFill>
                    <a:srgbClr val="C00000"/>
                  </a:solidFill>
                  <a:ea typeface="阿里巴巴普惠体" panose="00020600040101010101"/>
                </a:rPr>
                <a:t>form</a:t>
              </a: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标签，就业班会讲解表单传递数据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22" name="Shape 2399">
              <a:extLst>
                <a:ext uri="{FF2B5EF4-FFF2-40B4-BE49-F238E27FC236}">
                  <a16:creationId xmlns:a16="http://schemas.microsoft.com/office/drawing/2014/main" id="{EEDE5D53-4D3D-4136-A268-0352F72A5E78}"/>
                </a:ext>
              </a:extLst>
            </p:cNvPr>
            <p:cNvSpPr/>
            <p:nvPr/>
          </p:nvSpPr>
          <p:spPr>
            <a:xfrm>
              <a:off x="7828904" y="5252354"/>
              <a:ext cx="330638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600" noProof="1">
                <a:solidFill>
                  <a:srgbClr val="F4B246"/>
                </a:solidFill>
                <a:latin typeface="+mn-ea"/>
                <a:ea typeface="阿里巴巴普惠体" panose="00020600040101010101"/>
                <a:cs typeface="Arial" panose="020B0604020202020204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2CE9EEF-E748-4C05-AED8-FD3EC4C44DBA}"/>
              </a:ext>
            </a:extLst>
          </p:cNvPr>
          <p:cNvSpPr txBox="1"/>
          <p:nvPr/>
        </p:nvSpPr>
        <p:spPr>
          <a:xfrm>
            <a:off x="2974302" y="1251224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表单域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0465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表单介绍和表单域</a:t>
            </a:r>
            <a:endParaRPr lang="en-US" altLang="zh-CN" b="1">
              <a:solidFill>
                <a:srgbClr val="C00000"/>
              </a:solidFill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表单控件</a:t>
            </a:r>
            <a:r>
              <a:rPr lang="en-US" altLang="zh-CN">
                <a:ea typeface="阿里巴巴普惠体" panose="00020600040101010101"/>
              </a:rPr>
              <a:t> - input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select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textarea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D0087-4728-48E5-A500-8CCA1FA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1840459"/>
            <a:ext cx="46181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表单介绍和表单域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表单控件</a:t>
            </a:r>
            <a:r>
              <a:rPr lang="en-US" altLang="zh-CN" b="1">
                <a:solidFill>
                  <a:srgbClr val="C00000"/>
                </a:solidFill>
                <a:ea typeface="阿里巴巴普惠体" panose="00020600040101010101"/>
              </a:rPr>
              <a:t> - input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select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textarea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D0087-4728-48E5-A500-8CCA1FA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1840459"/>
            <a:ext cx="46181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6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226733" cy="517190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表单控件 </a:t>
            </a:r>
            <a:r>
              <a:rPr lang="en-US" altLang="zh-CN"/>
              <a:t>input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713133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场景：用于收集用户信息的控件标签，有很多种类型</a:t>
            </a:r>
            <a:endParaRPr lang="en-US" altLang="zh-CN">
              <a:sym typeface="+mn-ea"/>
            </a:endParaRPr>
          </a:p>
        </p:txBody>
      </p:sp>
      <p:sp>
        <p:nvSpPr>
          <p:cNvPr id="48" name="文本占位符 23">
            <a:extLst>
              <a:ext uri="{FF2B5EF4-FFF2-40B4-BE49-F238E27FC236}">
                <a16:creationId xmlns:a16="http://schemas.microsoft.com/office/drawing/2014/main" id="{EB109364-E9ED-4A26-BA76-278628A907CB}"/>
              </a:ext>
            </a:extLst>
          </p:cNvPr>
          <p:cNvSpPr txBox="1">
            <a:spLocks/>
          </p:cNvSpPr>
          <p:nvPr/>
        </p:nvSpPr>
        <p:spPr>
          <a:xfrm>
            <a:off x="838200" y="2410617"/>
            <a:ext cx="5068078" cy="4450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  <a:endParaRPr lang="en-US" altLang="zh-CN"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2974302" y="1251224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type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属性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28B9B6-4D75-438A-B99D-8D06AAF405DB}"/>
              </a:ext>
            </a:extLst>
          </p:cNvPr>
          <p:cNvGrpSpPr/>
          <p:nvPr/>
        </p:nvGrpSpPr>
        <p:grpSpPr>
          <a:xfrm>
            <a:off x="1283930" y="2911509"/>
            <a:ext cx="2559937" cy="365684"/>
            <a:chOff x="1199263" y="2948279"/>
            <a:chExt cx="2559937" cy="36568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D3FE4F-EC28-492F-8350-88B2B740D2BF}"/>
                </a:ext>
              </a:extLst>
            </p:cNvPr>
            <p:cNvSpPr/>
            <p:nvPr/>
          </p:nvSpPr>
          <p:spPr>
            <a:xfrm>
              <a:off x="1199263" y="2948279"/>
              <a:ext cx="2559937" cy="365684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705668-7FCE-474E-9FB1-5847DCB835A7}"/>
                </a:ext>
              </a:extLst>
            </p:cNvPr>
            <p:cNvSpPr/>
            <p:nvPr/>
          </p:nvSpPr>
          <p:spPr>
            <a:xfrm>
              <a:off x="1281641" y="3006186"/>
              <a:ext cx="23336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input type="</a:t>
              </a:r>
              <a:r>
                <a:rPr lang="zh-CN" altLang="en-US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属性值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pt-BR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8ACCF2FA-28CB-4A67-819B-F2FED06D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30" y="3429000"/>
            <a:ext cx="6050525" cy="320145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33D6E9-62DA-4584-BF7E-C6C69BEB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504" y="1251483"/>
            <a:ext cx="3858243" cy="37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5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226733" cy="517190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表单控件 </a:t>
            </a:r>
            <a:r>
              <a:rPr lang="en-US" altLang="zh-CN"/>
              <a:t>input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713133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 还有很多属性，常用属性如下：</a:t>
            </a:r>
            <a:endParaRPr lang="en-US" altLang="zh-CN">
              <a:sym typeface="+mn-ea"/>
            </a:endParaRPr>
          </a:p>
        </p:txBody>
      </p:sp>
      <p:sp>
        <p:nvSpPr>
          <p:cNvPr id="48" name="文本占位符 23">
            <a:extLst>
              <a:ext uri="{FF2B5EF4-FFF2-40B4-BE49-F238E27FC236}">
                <a16:creationId xmlns:a16="http://schemas.microsoft.com/office/drawing/2014/main" id="{EB109364-E9ED-4A26-BA76-278628A907CB}"/>
              </a:ext>
            </a:extLst>
          </p:cNvPr>
          <p:cNvSpPr txBox="1">
            <a:spLocks/>
          </p:cNvSpPr>
          <p:nvPr/>
        </p:nvSpPr>
        <p:spPr>
          <a:xfrm>
            <a:off x="838200" y="4176290"/>
            <a:ext cx="6976304" cy="15101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特点：</a:t>
            </a:r>
            <a:endParaRPr lang="en-US" altLang="zh-CN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en-US" altLang="zh-CN" sz="1400">
                <a:sym typeface="+mn-ea"/>
              </a:rPr>
              <a:t>name </a:t>
            </a:r>
            <a:r>
              <a:rPr lang="zh-CN" altLang="en-US" sz="1400">
                <a:sym typeface="+mn-ea"/>
              </a:rPr>
              <a:t>和 </a:t>
            </a:r>
            <a:r>
              <a:rPr lang="en-US" altLang="zh-CN" sz="1400">
                <a:sym typeface="+mn-ea"/>
              </a:rPr>
              <a:t>value </a:t>
            </a:r>
            <a:r>
              <a:rPr lang="zh-CN" altLang="en-US" sz="1400">
                <a:sym typeface="+mn-ea"/>
              </a:rPr>
              <a:t>是每个表单控件标签都有的属性</a:t>
            </a:r>
            <a:endParaRPr lang="en-US" altLang="zh-CN" sz="1400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en-US" altLang="zh-CN" sz="1400">
                <a:sym typeface="+mn-ea"/>
              </a:rPr>
              <a:t>name </a:t>
            </a:r>
            <a:r>
              <a:rPr lang="zh-CN" altLang="en-US" sz="1400">
                <a:sym typeface="+mn-ea"/>
              </a:rPr>
              <a:t>可以用来 为 单选按钮 和 复选按钮 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分组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2974302" y="1251224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其它属性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18EA7C-DCE9-43F1-88F0-F9914FA1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2" y="2506328"/>
            <a:ext cx="6439174" cy="15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226733" cy="517190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表单控件 </a:t>
            </a:r>
            <a:r>
              <a:rPr lang="en-US" altLang="zh-CN"/>
              <a:t>input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7179733" cy="1491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属性：</a:t>
            </a:r>
            <a:r>
              <a:rPr lang="en-US" altLang="zh-CN">
                <a:sym typeface="+mn-ea"/>
              </a:rPr>
              <a:t> </a:t>
            </a:r>
          </a:p>
          <a:p>
            <a:pPr lvl="1"/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-&gt; HTML</a:t>
            </a:r>
            <a:r>
              <a:rPr lang="zh-CN" altLang="en-US">
                <a:sym typeface="+mn-ea"/>
              </a:rPr>
              <a:t>标签的 唯一标识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同一个页面上标签的 </a:t>
            </a:r>
            <a:r>
              <a:rPr lang="en-US" altLang="zh-CN">
                <a:sym typeface="+mn-ea"/>
              </a:rPr>
              <a:t>id </a:t>
            </a:r>
            <a:r>
              <a:rPr lang="zh-CN" altLang="en-US">
                <a:sym typeface="+mn-ea"/>
              </a:rPr>
              <a:t>不要重复 </a:t>
            </a:r>
            <a:r>
              <a:rPr lang="en-US" altLang="zh-CN">
                <a:sym typeface="+mn-ea"/>
              </a:rPr>
              <a:t>) </a:t>
            </a:r>
          </a:p>
          <a:p>
            <a:pPr lvl="1"/>
            <a:r>
              <a:rPr lang="en-US" altLang="zh-CN">
                <a:sym typeface="+mn-ea"/>
              </a:rPr>
              <a:t>placeholder -&gt; </a:t>
            </a:r>
            <a:r>
              <a:rPr lang="zh-CN" altLang="en-US">
                <a:sym typeface="+mn-ea"/>
              </a:rPr>
              <a:t>可以为 </a:t>
            </a:r>
            <a:r>
              <a:rPr lang="zh-CN" altLang="en-US" b="1">
                <a:sym typeface="+mn-ea"/>
              </a:rPr>
              <a:t>输入框 </a:t>
            </a:r>
            <a:r>
              <a:rPr lang="zh-CN" altLang="en-US">
                <a:sym typeface="+mn-ea"/>
              </a:rPr>
              <a:t>设置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提示文字</a:t>
            </a:r>
            <a:endParaRPr lang="en-US" altLang="zh-CN">
              <a:solidFill>
                <a:srgbClr val="C00000"/>
              </a:solidFill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2821902" y="1248811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扩展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sp>
        <p:nvSpPr>
          <p:cNvPr id="23" name="文本占位符 23">
            <a:extLst>
              <a:ext uri="{FF2B5EF4-FFF2-40B4-BE49-F238E27FC236}">
                <a16:creationId xmlns:a16="http://schemas.microsoft.com/office/drawing/2014/main" id="{37C566F3-C3FA-4021-B729-0ACB82E7230E}"/>
              </a:ext>
            </a:extLst>
          </p:cNvPr>
          <p:cNvSpPr txBox="1">
            <a:spLocks/>
          </p:cNvSpPr>
          <p:nvPr/>
        </p:nvSpPr>
        <p:spPr>
          <a:xfrm>
            <a:off x="838200" y="4223815"/>
            <a:ext cx="8719211" cy="11287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特点：</a:t>
            </a:r>
            <a:endParaRPr lang="en-US" altLang="zh-CN">
              <a:sym typeface="+mn-ea"/>
            </a:endParaRPr>
          </a:p>
          <a:p>
            <a:pPr marL="719138" lvl="1" indent="-363538"/>
            <a:r>
              <a:rPr lang="en-US" altLang="zh-CN">
                <a:sym typeface="+mn-ea"/>
              </a:rPr>
              <a:t>id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name </a:t>
            </a:r>
            <a:r>
              <a:rPr lang="zh-CN" altLang="en-US">
                <a:sym typeface="+mn-ea"/>
              </a:rPr>
              <a:t>不同，页面中标签的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不要重复，而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可以重复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单选按钮分组</a:t>
            </a:r>
            <a:r>
              <a:rPr lang="en-US" altLang="zh-CN">
                <a:sym typeface="+mn-ea"/>
              </a:rPr>
              <a:t>)</a:t>
            </a:r>
          </a:p>
          <a:p>
            <a:pPr marL="719138" lvl="1" indent="-363538"/>
            <a:r>
              <a:rPr lang="en-US" altLang="zh-CN">
                <a:sym typeface="+mn-ea"/>
              </a:rPr>
              <a:t>placeholder</a:t>
            </a:r>
            <a:r>
              <a:rPr lang="zh-CN" altLang="en-US">
                <a:sym typeface="+mn-ea"/>
              </a:rPr>
              <a:t> 的提示文字，会自动显示或隐藏</a:t>
            </a:r>
            <a:endParaRPr lang="en-US" altLang="zh-CN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9CF978-AFB8-4538-9CEC-739A1038416D}"/>
              </a:ext>
            </a:extLst>
          </p:cNvPr>
          <p:cNvGrpSpPr/>
          <p:nvPr/>
        </p:nvGrpSpPr>
        <p:grpSpPr>
          <a:xfrm>
            <a:off x="1434296" y="3601494"/>
            <a:ext cx="6096001" cy="394530"/>
            <a:chOff x="1287942" y="3310418"/>
            <a:chExt cx="6096001" cy="39453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F937A1-35AC-41BA-8713-D282C0718A09}"/>
                </a:ext>
              </a:extLst>
            </p:cNvPr>
            <p:cNvSpPr/>
            <p:nvPr/>
          </p:nvSpPr>
          <p:spPr>
            <a:xfrm>
              <a:off x="1287943" y="3310418"/>
              <a:ext cx="6096000" cy="394530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7EBBB1C-9B3C-4977-B57C-37B2504D52E8}"/>
                </a:ext>
              </a:extLst>
            </p:cNvPr>
            <p:cNvSpPr/>
            <p:nvPr/>
          </p:nvSpPr>
          <p:spPr>
            <a:xfrm>
              <a:off x="1287942" y="3346756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input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id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"usrName"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placeholder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请输入名字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 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type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"text"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zh-CN" altLang="en-US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  <p:sp>
        <p:nvSpPr>
          <p:cNvPr id="26" name="文本占位符 23">
            <a:extLst>
              <a:ext uri="{FF2B5EF4-FFF2-40B4-BE49-F238E27FC236}">
                <a16:creationId xmlns:a16="http://schemas.microsoft.com/office/drawing/2014/main" id="{9138557C-ADC2-42F8-AC7A-D75BCB2803B2}"/>
              </a:ext>
            </a:extLst>
          </p:cNvPr>
          <p:cNvSpPr txBox="1">
            <a:spLocks/>
          </p:cNvSpPr>
          <p:nvPr/>
        </p:nvSpPr>
        <p:spPr>
          <a:xfrm>
            <a:off x="838200" y="3169862"/>
            <a:ext cx="7179733" cy="3828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78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文档声明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5808133" cy="517190"/>
          </a:xfrm>
        </p:spPr>
        <p:txBody>
          <a:bodyPr/>
          <a:lstStyle/>
          <a:p>
            <a:r>
              <a:rPr lang="zh-CN" altLang="en-US"/>
              <a:t>目标：理解什么是文档声明 </a:t>
            </a:r>
            <a:r>
              <a:rPr lang="en-US" altLang="zh-CN"/>
              <a:t>- &lt;!DOCTYPE html&gt;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199" y="1989138"/>
            <a:ext cx="7628814" cy="89161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&lt;</a:t>
            </a:r>
            <a:r>
              <a:rPr lang="en-US" altLang="zh-CN">
                <a:sym typeface="+mn-ea"/>
              </a:rPr>
              <a:t>!DOCTYPE</a:t>
            </a:r>
            <a:r>
              <a:rPr lang="en-US" altLang="zh-CN"/>
              <a:t>&gt; </a:t>
            </a:r>
            <a:r>
              <a:rPr lang="zh-CN" altLang="en-US"/>
              <a:t>文档类型声明，告诉浏览器 使用哪种 </a:t>
            </a:r>
            <a:r>
              <a:rPr lang="en-US" altLang="zh-CN">
                <a:solidFill>
                  <a:srgbClr val="C00000"/>
                </a:solidFill>
              </a:rPr>
              <a:t>HTML</a:t>
            </a:r>
            <a:r>
              <a:rPr lang="zh-CN" altLang="en-US">
                <a:solidFill>
                  <a:srgbClr val="C00000"/>
                </a:solidFill>
              </a:rPr>
              <a:t>版本 </a:t>
            </a:r>
            <a:r>
              <a:rPr lang="zh-CN" altLang="en-US"/>
              <a:t>来显示网页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ACACF8E-F068-4980-9E74-E4235C7976FC}"/>
              </a:ext>
            </a:extLst>
          </p:cNvPr>
          <p:cNvGrpSpPr/>
          <p:nvPr/>
        </p:nvGrpSpPr>
        <p:grpSpPr>
          <a:xfrm>
            <a:off x="1244226" y="2877179"/>
            <a:ext cx="1795684" cy="307777"/>
            <a:chOff x="838199" y="2506329"/>
            <a:chExt cx="1795684" cy="3077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81C91A-16CA-4348-BC20-0E7C03485850}"/>
                </a:ext>
              </a:extLst>
            </p:cNvPr>
            <p:cNvSpPr/>
            <p:nvPr/>
          </p:nvSpPr>
          <p:spPr>
            <a:xfrm>
              <a:off x="838199" y="2506329"/>
              <a:ext cx="1795684" cy="300373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9CAE93-FA9E-461F-8C9C-B1A6BF4793CA}"/>
                </a:ext>
              </a:extLst>
            </p:cNvPr>
            <p:cNvSpPr/>
            <p:nvPr/>
          </p:nvSpPr>
          <p:spPr>
            <a:xfrm>
              <a:off x="838199" y="25063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&lt;!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DOCTYPE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html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EF95A7-181F-42B6-9564-3E4EF18453B8}"/>
              </a:ext>
            </a:extLst>
          </p:cNvPr>
          <p:cNvGrpSpPr/>
          <p:nvPr/>
        </p:nvGrpSpPr>
        <p:grpSpPr>
          <a:xfrm>
            <a:off x="3141134" y="2853639"/>
            <a:ext cx="1650152" cy="338554"/>
            <a:chOff x="3167091" y="2923923"/>
            <a:chExt cx="1650152" cy="33855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7FB1EC-B40D-4B35-8CAC-B7EF868C038E}"/>
                </a:ext>
              </a:extLst>
            </p:cNvPr>
            <p:cNvSpPr txBox="1"/>
            <p:nvPr/>
          </p:nvSpPr>
          <p:spPr>
            <a:xfrm>
              <a:off x="3582610" y="2923923"/>
              <a:ext cx="1234633" cy="338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ea typeface="阿里巴巴普惠体" panose="00020600040101010101"/>
                </a:rPr>
                <a:t>HTML5 </a:t>
              </a:r>
              <a:r>
                <a:rPr lang="zh-CN" altLang="en-US" sz="1600">
                  <a:solidFill>
                    <a:schemeClr val="bg1"/>
                  </a:solidFill>
                  <a:ea typeface="阿里巴巴普惠体" panose="00020600040101010101"/>
                </a:rPr>
                <a:t>语法</a:t>
              </a:r>
              <a:endParaRPr lang="zh-CN" altLang="en-US" sz="16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B8282C6-248B-4A4B-94BD-494E9E6A19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7091" y="3097648"/>
              <a:ext cx="3305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2E0ED03-EC4E-46EC-91D2-1843B5634BFE}"/>
              </a:ext>
            </a:extLst>
          </p:cNvPr>
          <p:cNvGrpSpPr/>
          <p:nvPr/>
        </p:nvGrpSpPr>
        <p:grpSpPr>
          <a:xfrm>
            <a:off x="1218827" y="3348070"/>
            <a:ext cx="6443505" cy="573846"/>
            <a:chOff x="1218827" y="3974604"/>
            <a:chExt cx="6443505" cy="57384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0C9CBF-A667-4FEA-8FAB-CE846EF77375}"/>
                </a:ext>
              </a:extLst>
            </p:cNvPr>
            <p:cNvSpPr/>
            <p:nvPr/>
          </p:nvSpPr>
          <p:spPr>
            <a:xfrm>
              <a:off x="1244225" y="3974604"/>
              <a:ext cx="6418107" cy="57384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B5AEDC-D806-425C-95B2-C4E778C61141}"/>
                </a:ext>
              </a:extLst>
            </p:cNvPr>
            <p:cNvSpPr/>
            <p:nvPr/>
          </p:nvSpPr>
          <p:spPr>
            <a:xfrm>
              <a:off x="1218827" y="4044143"/>
              <a:ext cx="6324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rgbClr val="607D8B"/>
                  </a:solidFill>
                  <a:latin typeface="Fira Code,Consolas,  Courier New"/>
                </a:rPr>
                <a:t>&lt;!</a:t>
              </a:r>
              <a:r>
                <a:rPr lang="en-US" altLang="zh-CN" sz="1200">
                  <a:solidFill>
                    <a:srgbClr val="2196F3"/>
                  </a:solidFill>
                  <a:latin typeface="Fira Code,Consolas,  Courier New"/>
                </a:rPr>
                <a:t>DOCTYPE</a:t>
              </a:r>
              <a:r>
                <a:rPr lang="en-US" altLang="zh-CN" sz="12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200">
                  <a:solidFill>
                    <a:srgbClr val="00BCD4"/>
                  </a:solidFill>
                  <a:latin typeface="Fira Code,Consolas,  Courier New"/>
                </a:rPr>
                <a:t>HTML</a:t>
              </a:r>
              <a:r>
                <a:rPr lang="en-US" altLang="zh-CN" sz="12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200">
                  <a:solidFill>
                    <a:srgbClr val="00BCD4"/>
                  </a:solidFill>
                  <a:latin typeface="Fira Code,Consolas,  Courier New"/>
                </a:rPr>
                <a:t>PUBLIC</a:t>
              </a:r>
              <a:r>
                <a:rPr lang="en-US" altLang="zh-CN" sz="12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2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"-//W3C//DTD HTML 4.01//EN" "http://www.w3.org/TR/html4/strict.dtd"</a:t>
              </a:r>
              <a:r>
                <a:rPr lang="en-US" altLang="zh-CN" sz="12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2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DACF30-9667-4D2D-AF0A-41A030813072}"/>
              </a:ext>
            </a:extLst>
          </p:cNvPr>
          <p:cNvGrpSpPr/>
          <p:nvPr/>
        </p:nvGrpSpPr>
        <p:grpSpPr>
          <a:xfrm>
            <a:off x="7737683" y="3436348"/>
            <a:ext cx="1524850" cy="338554"/>
            <a:chOff x="3167091" y="2923923"/>
            <a:chExt cx="1524850" cy="33855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243336-2759-4A38-8B81-1926EBFE9E8E}"/>
                </a:ext>
              </a:extLst>
            </p:cNvPr>
            <p:cNvSpPr txBox="1"/>
            <p:nvPr/>
          </p:nvSpPr>
          <p:spPr>
            <a:xfrm>
              <a:off x="3582610" y="2923923"/>
              <a:ext cx="1109331" cy="338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ea typeface="阿里巴巴普惠体" panose="00020600040101010101"/>
                </a:rPr>
                <a:t>HTML 4.01</a:t>
              </a:r>
              <a:endParaRPr lang="zh-CN" altLang="en-US" sz="16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224B714-E80F-4696-911A-691B219B4EA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091" y="3097648"/>
              <a:ext cx="3305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8300777-DE5D-4A61-A292-9227B3987EDC}"/>
              </a:ext>
            </a:extLst>
          </p:cNvPr>
          <p:cNvGrpSpPr/>
          <p:nvPr/>
        </p:nvGrpSpPr>
        <p:grpSpPr>
          <a:xfrm>
            <a:off x="1244224" y="4106538"/>
            <a:ext cx="6418107" cy="491404"/>
            <a:chOff x="1244225" y="4870249"/>
            <a:chExt cx="6418107" cy="49140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6C6996E-2F7C-4901-9750-75E45A6630FF}"/>
                </a:ext>
              </a:extLst>
            </p:cNvPr>
            <p:cNvSpPr/>
            <p:nvPr/>
          </p:nvSpPr>
          <p:spPr>
            <a:xfrm>
              <a:off x="1244225" y="4870249"/>
              <a:ext cx="6418107" cy="491404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898C1F9-2B66-4184-9AA2-3174BD87A998}"/>
                </a:ext>
              </a:extLst>
            </p:cNvPr>
            <p:cNvSpPr/>
            <p:nvPr/>
          </p:nvSpPr>
          <p:spPr>
            <a:xfrm>
              <a:off x="1244225" y="4899988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200">
                  <a:solidFill>
                    <a:srgbClr val="607D8B"/>
                  </a:solidFill>
                  <a:latin typeface="Fira Code,Consolas,  Courier New"/>
                </a:rPr>
                <a:t>&lt;!</a:t>
              </a:r>
              <a:r>
                <a:rPr lang="en-US" altLang="zh-CN" sz="1200">
                  <a:solidFill>
                    <a:srgbClr val="2196F3"/>
                  </a:solidFill>
                  <a:latin typeface="Fira Code,Consolas,  Courier New"/>
                </a:rPr>
                <a:t>DOCTYPE</a:t>
              </a:r>
              <a:r>
                <a:rPr lang="en-US" altLang="zh-CN" sz="12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200">
                  <a:solidFill>
                    <a:srgbClr val="00BCD4"/>
                  </a:solidFill>
                  <a:latin typeface="Fira Code,Consolas,  Courier New"/>
                </a:rPr>
                <a:t>html</a:t>
              </a:r>
              <a:r>
                <a:rPr lang="en-US" altLang="zh-CN" sz="12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200">
                  <a:solidFill>
                    <a:srgbClr val="00BCD4"/>
                  </a:solidFill>
                  <a:latin typeface="Fira Code,Consolas,  Courier New"/>
                </a:rPr>
                <a:t>PUBLIC</a:t>
              </a:r>
              <a:r>
                <a:rPr lang="en-US" altLang="zh-CN" sz="12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2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"-//W3C//DTD XHTML 1.0 Strict//EN" </a:t>
              </a:r>
            </a:p>
            <a:p>
              <a:r>
                <a:rPr lang="en-US" altLang="zh-CN" sz="12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"http://www.w3.org/TR/xhtml1/DTD/xhtml1-strict.dtd"</a:t>
              </a:r>
              <a:r>
                <a:rPr lang="en-US" altLang="zh-CN" sz="12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2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584942E-927D-473C-B1E1-1B49568E6A95}"/>
              </a:ext>
            </a:extLst>
          </p:cNvPr>
          <p:cNvGrpSpPr/>
          <p:nvPr/>
        </p:nvGrpSpPr>
        <p:grpSpPr>
          <a:xfrm>
            <a:off x="7737683" y="4136277"/>
            <a:ext cx="1524850" cy="338554"/>
            <a:chOff x="3167091" y="2923923"/>
            <a:chExt cx="1524850" cy="33855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3AD71AA-B88B-4CC9-B320-AC672CB3F9F3}"/>
                </a:ext>
              </a:extLst>
            </p:cNvPr>
            <p:cNvSpPr txBox="1"/>
            <p:nvPr/>
          </p:nvSpPr>
          <p:spPr>
            <a:xfrm>
              <a:off x="3582610" y="2923923"/>
              <a:ext cx="1109331" cy="338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ea typeface="阿里巴巴普惠体" panose="00020600040101010101"/>
                </a:rPr>
                <a:t>XHTML 1.0 </a:t>
              </a:r>
              <a:endParaRPr lang="zh-CN" altLang="en-US" sz="16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74FFF28-AEA1-4C98-B176-1BD7370A95CB}"/>
                </a:ext>
              </a:extLst>
            </p:cNvPr>
            <p:cNvCxnSpPr>
              <a:cxnSpLocks/>
            </p:cNvCxnSpPr>
            <p:nvPr/>
          </p:nvCxnSpPr>
          <p:spPr>
            <a:xfrm>
              <a:off x="3167091" y="3097648"/>
              <a:ext cx="3305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AEEB6B31-B584-4BC9-9289-73D1CB08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13" y="1389252"/>
            <a:ext cx="1760373" cy="594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E53A73-27CC-4C9B-84B2-1ECDF4C7ECC6}"/>
              </a:ext>
            </a:extLst>
          </p:cNvPr>
          <p:cNvCxnSpPr>
            <a:cxnSpLocks/>
          </p:cNvCxnSpPr>
          <p:nvPr/>
        </p:nvCxnSpPr>
        <p:spPr>
          <a:xfrm flipH="1" flipV="1">
            <a:off x="10053822" y="1555560"/>
            <a:ext cx="315026" cy="215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961635B9-D933-4AAA-A008-806DC202E586}"/>
              </a:ext>
            </a:extLst>
          </p:cNvPr>
          <p:cNvSpPr txBox="1">
            <a:spLocks/>
          </p:cNvSpPr>
          <p:nvPr/>
        </p:nvSpPr>
        <p:spPr>
          <a:xfrm>
            <a:off x="838199" y="5194239"/>
            <a:ext cx="8593669" cy="120705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注意：</a:t>
            </a:r>
            <a:endParaRPr lang="en-US" altLang="zh-CN"/>
          </a:p>
          <a:p>
            <a:pPr marL="541338" lvl="1" indent="-182563">
              <a:buFontTx/>
              <a:buChar char="-"/>
            </a:pPr>
            <a:r>
              <a:rPr lang="en-US" altLang="zh-CN"/>
              <a:t>&lt;</a:t>
            </a:r>
            <a:r>
              <a:rPr lang="en-US" altLang="zh-CN">
                <a:sym typeface="+mn-ea"/>
              </a:rPr>
              <a:t>!DOCTYPE</a:t>
            </a:r>
            <a:r>
              <a:rPr lang="en-US" altLang="zh-CN"/>
              <a:t>&gt; </a:t>
            </a:r>
            <a:r>
              <a:rPr lang="zh-CN" altLang="en-US"/>
              <a:t>放在页面的 </a:t>
            </a:r>
            <a:r>
              <a:rPr lang="zh-CN" altLang="en-US" b="1">
                <a:solidFill>
                  <a:srgbClr val="C00000"/>
                </a:solidFill>
              </a:rPr>
              <a:t>第一行</a:t>
            </a:r>
            <a:endParaRPr lang="en-US" altLang="zh-CN" b="1">
              <a:solidFill>
                <a:srgbClr val="C00000"/>
              </a:solidFill>
            </a:endParaRPr>
          </a:p>
          <a:p>
            <a:pPr marL="541338" lvl="1" indent="-182563">
              <a:buFontTx/>
              <a:buChar char="-"/>
            </a:pPr>
            <a:r>
              <a:rPr lang="en-US" altLang="zh-CN"/>
              <a:t>&lt;</a:t>
            </a:r>
            <a:r>
              <a:rPr lang="en-US" altLang="zh-CN">
                <a:sym typeface="+mn-ea"/>
              </a:rPr>
              <a:t>!DOCTYPE</a:t>
            </a:r>
            <a:r>
              <a:rPr lang="en-US" altLang="zh-CN"/>
              <a:t>&gt; </a:t>
            </a:r>
            <a:r>
              <a:rPr lang="zh-CN" altLang="en-US"/>
              <a:t>本身不是 </a:t>
            </a:r>
            <a:r>
              <a:rPr lang="en-US" altLang="zh-CN"/>
              <a:t>HTML</a:t>
            </a:r>
            <a:r>
              <a:rPr lang="zh-CN" altLang="en-US"/>
              <a:t>标签，而是 文档类型 的声明标签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9BD793-A153-4EB2-91CA-B3DC22E79B85}"/>
              </a:ext>
            </a:extLst>
          </p:cNvPr>
          <p:cNvSpPr txBox="1"/>
          <p:nvPr/>
        </p:nvSpPr>
        <p:spPr>
          <a:xfrm>
            <a:off x="2260947" y="4824223"/>
            <a:ext cx="24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html 5 &lt;img src="1.jpg"&gt;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9067FD-2DD7-45C2-AEB6-9A140391DC30}"/>
              </a:ext>
            </a:extLst>
          </p:cNvPr>
          <p:cNvSpPr txBox="1"/>
          <p:nvPr/>
        </p:nvSpPr>
        <p:spPr>
          <a:xfrm>
            <a:off x="4791286" y="4848593"/>
            <a:ext cx="374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html5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之前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&lt;img src="1.jpg"</a:t>
            </a:r>
            <a:r>
              <a:rPr lang="en-US" altLang="zh-CN" sz="1600" b="1">
                <a:solidFill>
                  <a:srgbClr val="C00000"/>
                </a:solidFill>
                <a:ea typeface="阿里巴巴普惠体" panose="00020600040101010101"/>
              </a:rPr>
              <a:t>/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112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226733" cy="517190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表单控件 </a:t>
            </a:r>
            <a:r>
              <a:rPr lang="en-US" altLang="zh-CN"/>
              <a:t>input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179733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标签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label </a:t>
            </a:r>
            <a:r>
              <a:rPr lang="zh-CN" altLang="en-US">
                <a:sym typeface="+mn-ea"/>
              </a:rPr>
              <a:t>标签，可以让 </a:t>
            </a:r>
            <a:r>
              <a:rPr lang="zh-CN" altLang="en-US" b="1">
                <a:sym typeface="+mn-ea"/>
              </a:rPr>
              <a:t>单选和多选按钮 </a:t>
            </a:r>
            <a:r>
              <a:rPr lang="zh-CN" altLang="en-US">
                <a:sym typeface="+mn-ea"/>
              </a:rPr>
              <a:t>更容易点击</a:t>
            </a:r>
            <a:endParaRPr lang="en-US" altLang="zh-CN"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2821902" y="1248811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扩展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BBECBA-9786-4741-B3D6-6F09EAAE5BF1}"/>
              </a:ext>
            </a:extLst>
          </p:cNvPr>
          <p:cNvGrpSpPr/>
          <p:nvPr/>
        </p:nvGrpSpPr>
        <p:grpSpPr>
          <a:xfrm>
            <a:off x="1270440" y="2506328"/>
            <a:ext cx="4825560" cy="528167"/>
            <a:chOff x="1199263" y="2972285"/>
            <a:chExt cx="7065762" cy="52816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790F28-418D-416F-BD4D-6DA6686D472D}"/>
                </a:ext>
              </a:extLst>
            </p:cNvPr>
            <p:cNvSpPr/>
            <p:nvPr/>
          </p:nvSpPr>
          <p:spPr>
            <a:xfrm>
              <a:off x="1287066" y="2972285"/>
              <a:ext cx="6977959" cy="523220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DB31E16-A2C1-4288-A882-515A66887B45}"/>
                </a:ext>
              </a:extLst>
            </p:cNvPr>
            <p:cNvSpPr/>
            <p:nvPr/>
          </p:nvSpPr>
          <p:spPr>
            <a:xfrm>
              <a:off x="1199263" y="2977232"/>
              <a:ext cx="70657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label </a:t>
              </a:r>
              <a:r>
                <a:rPr lang="en-US" altLang="zh-CN" sz="1400" b="1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for="boy"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男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label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  <a:p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input </a:t>
              </a:r>
              <a:r>
                <a:rPr lang="pt-BR" altLang="zh-CN" sz="1400" b="1">
                  <a:solidFill>
                    <a:srgbClr val="C00000"/>
                  </a:solidFill>
                  <a:latin typeface="Fira Code,Consolas,  Courier New"/>
                  <a:ea typeface="阿里巴巴普惠体" panose="00020600040101010101"/>
                </a:rPr>
                <a:t>id="boy" 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type="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radio</a:t>
              </a:r>
              <a:r>
                <a:rPr lang="pt-BR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" name="gender"</a:t>
              </a:r>
              <a:r>
                <a:rPr lang="pt-BR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</p:txBody>
        </p:sp>
      </p:grpSp>
      <p:sp>
        <p:nvSpPr>
          <p:cNvPr id="25" name="文本占位符 23">
            <a:extLst>
              <a:ext uri="{FF2B5EF4-FFF2-40B4-BE49-F238E27FC236}">
                <a16:creationId xmlns:a16="http://schemas.microsoft.com/office/drawing/2014/main" id="{3F17B68C-DE3A-42DF-B1DC-28A7997CEAB7}"/>
              </a:ext>
            </a:extLst>
          </p:cNvPr>
          <p:cNvSpPr txBox="1">
            <a:spLocks/>
          </p:cNvSpPr>
          <p:nvPr/>
        </p:nvSpPr>
        <p:spPr>
          <a:xfrm>
            <a:off x="807776" y="3109526"/>
            <a:ext cx="8719211" cy="4281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特点：点击 </a:t>
            </a:r>
            <a:r>
              <a:rPr lang="en-US" altLang="zh-CN">
                <a:sym typeface="+mn-ea"/>
              </a:rPr>
              <a:t>lable </a:t>
            </a:r>
            <a:r>
              <a:rPr lang="zh-CN" altLang="en-US">
                <a:sym typeface="+mn-ea"/>
              </a:rPr>
              <a:t>中的文本，相当于 点击了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id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</a:t>
            </a:r>
            <a:r>
              <a:rPr lang="zh-CN" altLang="en-US">
                <a:sym typeface="+mn-ea"/>
              </a:rPr>
              <a:t> 与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for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</a:t>
            </a:r>
            <a:r>
              <a:rPr lang="zh-CN" altLang="en-US">
                <a:sym typeface="+mn-ea"/>
              </a:rPr>
              <a:t>一样的 输入框</a:t>
            </a:r>
            <a:endParaRPr lang="en-US" altLang="zh-CN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7F65BE-B402-47B4-AFAB-863601E9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933" y="1157727"/>
            <a:ext cx="3858243" cy="37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表单介绍和表单域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表单控件</a:t>
            </a:r>
            <a:r>
              <a:rPr lang="en-US" altLang="zh-CN">
                <a:ea typeface="阿里巴巴普惠体" panose="00020600040101010101"/>
              </a:rPr>
              <a:t> - input</a:t>
            </a: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表单控件 </a:t>
            </a:r>
            <a:r>
              <a:rPr lang="en-US" altLang="zh-CN" b="1">
                <a:solidFill>
                  <a:srgbClr val="C00000"/>
                </a:solidFill>
                <a:ea typeface="阿里巴巴普惠体" panose="00020600040101010101"/>
              </a:rPr>
              <a:t>- select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textarea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D0087-4728-48E5-A500-8CCA1FA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1840459"/>
            <a:ext cx="46181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226733" cy="517190"/>
          </a:xfr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表单控件 </a:t>
            </a:r>
            <a:r>
              <a:rPr lang="en-US" altLang="zh-CN"/>
              <a:t>select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7713133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场景：可以提供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多个选择项</a:t>
            </a:r>
            <a:r>
              <a:rPr lang="zh-CN" altLang="en-US">
                <a:sym typeface="+mn-ea"/>
              </a:rPr>
              <a:t>给用户选择，节约页面空间</a:t>
            </a:r>
            <a:endParaRPr lang="en-US" altLang="zh-CN">
              <a:sym typeface="+mn-ea"/>
            </a:endParaRPr>
          </a:p>
        </p:txBody>
      </p:sp>
      <p:sp>
        <p:nvSpPr>
          <p:cNvPr id="48" name="文本占位符 23">
            <a:extLst>
              <a:ext uri="{FF2B5EF4-FFF2-40B4-BE49-F238E27FC236}">
                <a16:creationId xmlns:a16="http://schemas.microsoft.com/office/drawing/2014/main" id="{EB109364-E9ED-4A26-BA76-278628A907CB}"/>
              </a:ext>
            </a:extLst>
          </p:cNvPr>
          <p:cNvSpPr txBox="1">
            <a:spLocks/>
          </p:cNvSpPr>
          <p:nvPr/>
        </p:nvSpPr>
        <p:spPr>
          <a:xfrm>
            <a:off x="838200" y="2410617"/>
            <a:ext cx="5068078" cy="4450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  <a:endParaRPr lang="en-US" altLang="zh-CN"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2974302" y="1251224"/>
            <a:ext cx="15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下拉框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833D6E9-62DA-4584-BF7E-C6C69BEB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64" y="1251482"/>
            <a:ext cx="4159684" cy="403612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33DD2EF-0465-42F5-8DAF-135A62E997E1}"/>
              </a:ext>
            </a:extLst>
          </p:cNvPr>
          <p:cNvGrpSpPr/>
          <p:nvPr/>
        </p:nvGrpSpPr>
        <p:grpSpPr>
          <a:xfrm>
            <a:off x="1199263" y="2948278"/>
            <a:ext cx="5269270" cy="2246770"/>
            <a:chOff x="1199263" y="2948278"/>
            <a:chExt cx="5269270" cy="22467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8BF3F4-3083-4FAD-B3DA-80BF4137B539}"/>
                </a:ext>
              </a:extLst>
            </p:cNvPr>
            <p:cNvSpPr/>
            <p:nvPr/>
          </p:nvSpPr>
          <p:spPr>
            <a:xfrm>
              <a:off x="1199264" y="2948278"/>
              <a:ext cx="5269269" cy="224676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631CF6-9C22-4A9A-861D-7DE28656A392}"/>
                </a:ext>
              </a:extLst>
            </p:cNvPr>
            <p:cNvSpPr/>
            <p:nvPr/>
          </p:nvSpPr>
          <p:spPr>
            <a:xfrm>
              <a:off x="1199263" y="2948279"/>
              <a:ext cx="526927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select name="citys"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请选择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北京市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北京市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河北省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河北省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湖南省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 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selected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湖南省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广东省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广东省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河南省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河南省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山西省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山西省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山东省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山东省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select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  <p:sp>
        <p:nvSpPr>
          <p:cNvPr id="16" name="文本占位符 23">
            <a:extLst>
              <a:ext uri="{FF2B5EF4-FFF2-40B4-BE49-F238E27FC236}">
                <a16:creationId xmlns:a16="http://schemas.microsoft.com/office/drawing/2014/main" id="{6C57ED59-B03C-4640-AA53-CE06FBDCA039}"/>
              </a:ext>
            </a:extLst>
          </p:cNvPr>
          <p:cNvSpPr txBox="1">
            <a:spLocks/>
          </p:cNvSpPr>
          <p:nvPr/>
        </p:nvSpPr>
        <p:spPr>
          <a:xfrm>
            <a:off x="1027922" y="5287612"/>
            <a:ext cx="6786582" cy="145185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注意：</a:t>
            </a:r>
            <a:endParaRPr lang="en-US" altLang="zh-CN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en-US" altLang="zh-CN" b="1">
                <a:sym typeface="+mn-ea"/>
              </a:rPr>
              <a:t>select </a:t>
            </a:r>
            <a:r>
              <a:rPr lang="zh-CN" altLang="en-US" b="1">
                <a:sym typeface="+mn-ea"/>
              </a:rPr>
              <a:t>标签 </a:t>
            </a:r>
            <a:r>
              <a:rPr lang="zh-CN" altLang="en-US">
                <a:sym typeface="+mn-ea"/>
              </a:rPr>
              <a:t>至少 包含 一对 </a:t>
            </a:r>
            <a:r>
              <a:rPr lang="en-US" altLang="zh-CN" b="1">
                <a:sym typeface="+mn-ea"/>
              </a:rPr>
              <a:t>option </a:t>
            </a:r>
            <a:r>
              <a:rPr lang="zh-CN" altLang="en-US" b="1">
                <a:sym typeface="+mn-ea"/>
              </a:rPr>
              <a:t>标签</a:t>
            </a:r>
            <a:endParaRPr lang="en-US" altLang="zh-CN" b="1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en-US" altLang="zh-CN">
                <a:sym typeface="+mn-ea"/>
              </a:rPr>
              <a:t>option</a:t>
            </a:r>
            <a:r>
              <a:rPr lang="zh-CN" altLang="en-US">
                <a:sym typeface="+mn-ea"/>
              </a:rPr>
              <a:t>标签 可以通过 添加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selected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 </a:t>
            </a:r>
            <a:r>
              <a:rPr lang="zh-CN" altLang="en-US">
                <a:sym typeface="+mn-ea"/>
              </a:rPr>
              <a:t>设置为 默认选项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72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表单介绍和表单域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表单控件</a:t>
            </a:r>
            <a:r>
              <a:rPr lang="en-US" altLang="zh-CN">
                <a:ea typeface="阿里巴巴普惠体" panose="00020600040101010101"/>
              </a:rPr>
              <a:t> - input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select</a:t>
            </a:r>
          </a:p>
          <a:p>
            <a:r>
              <a:rPr lang="zh-CN" altLang="en-US" b="1">
                <a:solidFill>
                  <a:srgbClr val="C00000"/>
                </a:solidFill>
                <a:ea typeface="阿里巴巴普惠体" panose="00020600040101010101"/>
              </a:rPr>
              <a:t>表单控件 </a:t>
            </a:r>
            <a:r>
              <a:rPr lang="en-US" altLang="zh-CN" b="1">
                <a:solidFill>
                  <a:srgbClr val="C00000"/>
                </a:solidFill>
                <a:ea typeface="阿里巴巴普惠体" panose="00020600040101010101"/>
              </a:rPr>
              <a:t>- textarea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559EFE-48B4-44EC-922C-FC78BE32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6227"/>
            <a:ext cx="4107882" cy="4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2379133" cy="517190"/>
          </a:xfrm>
        </p:spPr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表单控件 </a:t>
            </a:r>
            <a:r>
              <a:rPr lang="en-US" altLang="zh-CN"/>
              <a:t>textarea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5156200" cy="517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场景：可以输入多行文本的</a:t>
            </a:r>
            <a:r>
              <a:rPr lang="en-US" altLang="zh-CN">
                <a:sym typeface="+mn-ea"/>
              </a:rPr>
              <a:t>"</a:t>
            </a:r>
            <a:r>
              <a:rPr lang="zh-CN" altLang="en-US">
                <a:sym typeface="+mn-ea"/>
              </a:rPr>
              <a:t>文本框</a:t>
            </a:r>
            <a:r>
              <a:rPr lang="en-US" altLang="zh-CN">
                <a:sym typeface="+mn-ea"/>
              </a:rPr>
              <a:t>"</a:t>
            </a:r>
          </a:p>
        </p:txBody>
      </p:sp>
      <p:sp>
        <p:nvSpPr>
          <p:cNvPr id="48" name="文本占位符 23">
            <a:extLst>
              <a:ext uri="{FF2B5EF4-FFF2-40B4-BE49-F238E27FC236}">
                <a16:creationId xmlns:a16="http://schemas.microsoft.com/office/drawing/2014/main" id="{EB109364-E9ED-4A26-BA76-278628A907CB}"/>
              </a:ext>
            </a:extLst>
          </p:cNvPr>
          <p:cNvSpPr txBox="1">
            <a:spLocks/>
          </p:cNvSpPr>
          <p:nvPr/>
        </p:nvSpPr>
        <p:spPr>
          <a:xfrm>
            <a:off x="838200" y="2410617"/>
            <a:ext cx="5068078" cy="4450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语法：</a:t>
            </a:r>
            <a:endParaRPr lang="en-US" altLang="zh-CN">
              <a:sym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A37269-90EB-4C8D-BEC5-A803894AA9CC}"/>
              </a:ext>
            </a:extLst>
          </p:cNvPr>
          <p:cNvSpPr txBox="1"/>
          <p:nvPr/>
        </p:nvSpPr>
        <p:spPr>
          <a:xfrm>
            <a:off x="3080515" y="1251483"/>
            <a:ext cx="113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404040"/>
                </a:solidFill>
                <a:ea typeface="阿里巴巴普惠体" panose="00020600040101010101"/>
              </a:rPr>
              <a:t>- </a:t>
            </a:r>
            <a:r>
              <a:rPr lang="zh-CN" altLang="en-US" b="1">
                <a:solidFill>
                  <a:srgbClr val="404040"/>
                </a:solidFill>
                <a:ea typeface="阿里巴巴普惠体" panose="00020600040101010101"/>
              </a:rPr>
              <a:t>文本域</a:t>
            </a:r>
            <a:endParaRPr lang="zh-CN" altLang="en-US" b="1" dirty="0">
              <a:solidFill>
                <a:srgbClr val="404040"/>
              </a:solidFill>
              <a:ea typeface="阿里巴巴普惠体" panose="00020600040101010101"/>
            </a:endParaRPr>
          </a:p>
        </p:txBody>
      </p:sp>
      <p:sp>
        <p:nvSpPr>
          <p:cNvPr id="16" name="文本占位符 23">
            <a:extLst>
              <a:ext uri="{FF2B5EF4-FFF2-40B4-BE49-F238E27FC236}">
                <a16:creationId xmlns:a16="http://schemas.microsoft.com/office/drawing/2014/main" id="{6C57ED59-B03C-4640-AA53-CE06FBDCA039}"/>
              </a:ext>
            </a:extLst>
          </p:cNvPr>
          <p:cNvSpPr txBox="1">
            <a:spLocks/>
          </p:cNvSpPr>
          <p:nvPr/>
        </p:nvSpPr>
        <p:spPr>
          <a:xfrm>
            <a:off x="838200" y="3467279"/>
            <a:ext cx="6786582" cy="17566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注意：</a:t>
            </a:r>
            <a:endParaRPr lang="en-US" altLang="zh-CN">
              <a:sym typeface="+mn-ea"/>
            </a:endParaRPr>
          </a:p>
          <a:p>
            <a:pPr marL="703263" lvl="1" indent="-342900"/>
            <a:r>
              <a:rPr lang="en-US" altLang="zh-CN">
                <a:sym typeface="+mn-ea"/>
              </a:rPr>
              <a:t>cols="</a:t>
            </a:r>
            <a:r>
              <a:rPr lang="zh-CN" altLang="en-US">
                <a:sym typeface="+mn-ea"/>
              </a:rPr>
              <a:t>每行的字符数</a:t>
            </a:r>
            <a:r>
              <a:rPr lang="en-US" altLang="zh-CN">
                <a:sym typeface="+mn-ea"/>
              </a:rPr>
              <a:t>" 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rows="</a:t>
            </a:r>
            <a:r>
              <a:rPr lang="zh-CN" altLang="en-US">
                <a:sym typeface="+mn-ea"/>
              </a:rPr>
              <a:t>显示的行数</a:t>
            </a:r>
            <a:r>
              <a:rPr lang="en-US" altLang="zh-CN">
                <a:sym typeface="+mn-ea"/>
              </a:rPr>
              <a:t>"</a:t>
            </a:r>
          </a:p>
          <a:p>
            <a:pPr marL="703263" lvl="1" indent="-342900"/>
            <a:r>
              <a:rPr lang="zh-CN" altLang="en-US">
                <a:sym typeface="+mn-ea"/>
              </a:rPr>
              <a:t>文本域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默认文本值</a:t>
            </a:r>
            <a:r>
              <a:rPr lang="zh-CN" altLang="en-US">
                <a:sym typeface="+mn-ea"/>
              </a:rPr>
              <a:t> 不用 </a:t>
            </a:r>
            <a:r>
              <a:rPr lang="en-US" altLang="zh-CN">
                <a:sym typeface="+mn-ea"/>
              </a:rPr>
              <a:t>value</a:t>
            </a:r>
            <a:r>
              <a:rPr lang="zh-CN" altLang="en-US">
                <a:sym typeface="+mn-ea"/>
              </a:rPr>
              <a:t>，而是将 默认值 放到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标签中间</a:t>
            </a:r>
            <a:endParaRPr lang="en-US" altLang="zh-CN">
              <a:solidFill>
                <a:srgbClr val="C00000"/>
              </a:solidFill>
              <a:sym typeface="+mn-ea"/>
            </a:endParaRPr>
          </a:p>
          <a:p>
            <a:pPr marL="703263" lvl="1" indent="-342900"/>
            <a:r>
              <a:rPr lang="zh-CN" altLang="en-US">
                <a:sym typeface="+mn-ea"/>
              </a:rPr>
              <a:t>也可以使用 </a:t>
            </a:r>
            <a:r>
              <a:rPr lang="en-US" altLang="zh-CN">
                <a:sym typeface="+mn-ea"/>
              </a:rPr>
              <a:t>placeholder </a:t>
            </a:r>
            <a:r>
              <a:rPr lang="zh-CN" altLang="en-US">
                <a:sym typeface="+mn-ea"/>
              </a:rPr>
              <a:t>设置提示</a:t>
            </a:r>
            <a:endParaRPr lang="en-US" altLang="zh-CN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E22F06-5EE7-4A1D-8FDD-BC1BA6BA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82" y="1187804"/>
            <a:ext cx="4107882" cy="403612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87DC324-E6EE-426C-9987-1381682D3693}"/>
              </a:ext>
            </a:extLst>
          </p:cNvPr>
          <p:cNvGrpSpPr/>
          <p:nvPr/>
        </p:nvGrpSpPr>
        <p:grpSpPr>
          <a:xfrm>
            <a:off x="1199264" y="2948279"/>
            <a:ext cx="5980469" cy="391488"/>
            <a:chOff x="1199264" y="2948279"/>
            <a:chExt cx="5980469" cy="3914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8BF3F4-3083-4FAD-B3DA-80BF4137B539}"/>
                </a:ext>
              </a:extLst>
            </p:cNvPr>
            <p:cNvSpPr/>
            <p:nvPr/>
          </p:nvSpPr>
          <p:spPr>
            <a:xfrm>
              <a:off x="1199264" y="2948279"/>
              <a:ext cx="5980469" cy="39148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ea typeface="阿里巴巴普惠体" panose="00020600040101010101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F343E2-929F-4D55-ABC4-7CD2696EC345}"/>
                </a:ext>
              </a:extLst>
            </p:cNvPr>
            <p:cNvSpPr/>
            <p:nvPr/>
          </p:nvSpPr>
          <p:spPr>
            <a:xfrm>
              <a:off x="1199264" y="2989888"/>
              <a:ext cx="59804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textarea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cols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"20"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rows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"5"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今晚的月亮真圆啊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~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textarea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53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表单标签 小结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目标：熟练掌握 表单和表单控件标签，能使用表单完成 会员注册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4526902" cy="26295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</a:p>
          <a:p>
            <a:r>
              <a:rPr lang="zh-CN" altLang="en-US">
                <a:ea typeface="阿里巴巴普惠体" panose="00020600040101010101"/>
              </a:rPr>
              <a:t>表单介绍和表单域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表单控件</a:t>
            </a:r>
            <a:r>
              <a:rPr lang="en-US" altLang="zh-CN">
                <a:ea typeface="阿里巴巴普惠体" panose="00020600040101010101"/>
              </a:rPr>
              <a:t> - input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select</a:t>
            </a:r>
          </a:p>
          <a:p>
            <a:r>
              <a:rPr lang="zh-CN" altLang="en-US">
                <a:ea typeface="阿里巴巴普惠体" panose="00020600040101010101"/>
              </a:rPr>
              <a:t>表单控件 </a:t>
            </a:r>
            <a:r>
              <a:rPr lang="en-US" altLang="zh-CN">
                <a:ea typeface="阿里巴巴普惠体" panose="00020600040101010101"/>
              </a:rPr>
              <a:t>- textarea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FD0087-4728-48E5-A500-8CCA1FA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02" y="1840459"/>
            <a:ext cx="461812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9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80810"/>
            <a:ext cx="6836203" cy="465266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要求：完成会员注册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5257800" cy="22568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通过本案例，主要复习：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表格、表单和表单控件 等 标签</a:t>
            </a:r>
            <a:endParaRPr lang="en-US" altLang="zh-CN"/>
          </a:p>
          <a:p>
            <a:pPr marL="434975" indent="-342900">
              <a:tabLst>
                <a:tab pos="92075" algn="l"/>
              </a:tabLst>
            </a:pPr>
            <a:r>
              <a:rPr lang="zh-CN" altLang="en-US"/>
              <a:t>补充：</a:t>
            </a:r>
            <a:endParaRPr lang="en-US" altLang="zh-CN"/>
          </a:p>
          <a:p>
            <a:pPr marL="627063" lvl="1" indent="-176213">
              <a:buFontTx/>
              <a:buChar char="-"/>
              <a:tabLst>
                <a:tab pos="92075" algn="l"/>
              </a:tabLst>
            </a:pPr>
            <a:r>
              <a:rPr lang="en-US" altLang="zh-CN"/>
              <a:t>lable </a:t>
            </a:r>
            <a:r>
              <a:rPr lang="zh-CN" altLang="en-US"/>
              <a:t>标签小技巧</a:t>
            </a:r>
            <a:endParaRPr lang="en-US" altLang="zh-CN"/>
          </a:p>
          <a:p>
            <a:pPr marL="627063" lvl="1" indent="-176213">
              <a:buFontTx/>
              <a:buChar char="-"/>
              <a:tabLst>
                <a:tab pos="92075" algn="l"/>
              </a:tabLst>
            </a:pPr>
            <a:r>
              <a:rPr lang="zh-CN" altLang="en-US"/>
              <a:t>两种按钮标签</a:t>
            </a:r>
            <a:endParaRPr lang="en-US" altLang="zh-CN"/>
          </a:p>
          <a:p>
            <a:pPr marL="627063" lvl="1" indent="-176213">
              <a:buFontTx/>
              <a:buChar char="-"/>
              <a:tabLst>
                <a:tab pos="92075" algn="l"/>
              </a:tabLst>
            </a:pPr>
            <a:r>
              <a:rPr lang="zh-CN" altLang="en-US"/>
              <a:t>多选下拉框</a:t>
            </a:r>
            <a:endParaRPr lang="en-US" altLang="zh-CN"/>
          </a:p>
          <a:p>
            <a:pPr marL="627063" lvl="1" indent="-176213">
              <a:buFontTx/>
              <a:buChar char="-"/>
              <a:tabLst>
                <a:tab pos="92075" algn="l"/>
              </a:tabLst>
            </a:pPr>
            <a:endParaRPr lang="en-US" altLang="zh-CN"/>
          </a:p>
        </p:txBody>
      </p:sp>
      <p:sp>
        <p:nvSpPr>
          <p:cNvPr id="16" name="Shape 2393">
            <a:extLst>
              <a:ext uri="{FF2B5EF4-FFF2-40B4-BE49-F238E27FC236}">
                <a16:creationId xmlns:a16="http://schemas.microsoft.com/office/drawing/2014/main" id="{18450BBA-1CD3-49B7-8869-BC9998B31CAE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6663B-EB95-4BB8-A43C-72F4DF4B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21" y="950159"/>
            <a:ext cx="5220152" cy="514394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A37607C-F00B-443F-B30E-EFAAE96293BE}"/>
              </a:ext>
            </a:extLst>
          </p:cNvPr>
          <p:cNvGrpSpPr/>
          <p:nvPr/>
        </p:nvGrpSpPr>
        <p:grpSpPr>
          <a:xfrm>
            <a:off x="1293328" y="4245948"/>
            <a:ext cx="3956665" cy="523221"/>
            <a:chOff x="1199535" y="4576149"/>
            <a:chExt cx="3956665" cy="10140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F065E1-6269-4130-A1D0-0F6FC8C2C51D}"/>
                </a:ext>
              </a:extLst>
            </p:cNvPr>
            <p:cNvSpPr/>
            <p:nvPr/>
          </p:nvSpPr>
          <p:spPr>
            <a:xfrm>
              <a:off x="1199535" y="4576151"/>
              <a:ext cx="3956665" cy="101401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E5D4B6-4261-4CBE-874E-B97BEEEF54D9}"/>
                </a:ext>
              </a:extLst>
            </p:cNvPr>
            <p:cNvSpPr/>
            <p:nvPr/>
          </p:nvSpPr>
          <p:spPr>
            <a:xfrm>
              <a:off x="1266727" y="4576149"/>
              <a:ext cx="3787873" cy="1014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input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type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"button"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value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提交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</a:endParaRPr>
            </a:p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button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</a:rPr>
                <a:t>重置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button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1366FE-39A8-4223-9912-D92ABE7E3DA3}"/>
              </a:ext>
            </a:extLst>
          </p:cNvPr>
          <p:cNvGrpSpPr/>
          <p:nvPr/>
        </p:nvGrpSpPr>
        <p:grpSpPr>
          <a:xfrm>
            <a:off x="1276123" y="5039162"/>
            <a:ext cx="3956665" cy="1169552"/>
            <a:chOff x="1266727" y="5170567"/>
            <a:chExt cx="3956665" cy="116955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08986F-D53A-4DD0-B319-194AF26ACE25}"/>
                </a:ext>
              </a:extLst>
            </p:cNvPr>
            <p:cNvSpPr/>
            <p:nvPr/>
          </p:nvSpPr>
          <p:spPr>
            <a:xfrm>
              <a:off x="1266727" y="5170567"/>
              <a:ext cx="3956665" cy="116955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54A649-77B6-42DB-B4AB-DE4C74AA5302}"/>
                </a:ext>
              </a:extLst>
            </p:cNvPr>
            <p:cNvSpPr/>
            <p:nvPr/>
          </p:nvSpPr>
          <p:spPr>
            <a:xfrm>
              <a:off x="1360520" y="5170568"/>
              <a:ext cx="355861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select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multiple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P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城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Y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城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 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r>
                <a:rPr lang="zh-CN" altLang="en-US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军事基地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option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>
                <a:solidFill>
                  <a:srgbClr val="9E9E9E"/>
                </a:solidFill>
                <a:latin typeface="Fira Code,Consolas,  Courier New"/>
                <a:ea typeface="阿里巴巴普惠体" panose="00020600040101010101"/>
              </a:endParaRPr>
            </a:p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&lt;/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select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67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689287"/>
          </a:xfrm>
        </p:spPr>
        <p:txBody>
          <a:bodyPr/>
          <a:lstStyle/>
          <a:p>
            <a:r>
              <a:rPr lang="zh-CN" altLang="en-US">
                <a:solidFill>
                  <a:srgbClr val="404040"/>
                </a:solidFill>
              </a:rPr>
              <a:t>文档声明</a:t>
            </a:r>
            <a:endParaRPr lang="en-US" altLang="zh-CN">
              <a:solidFill>
                <a:srgbClr val="404040"/>
              </a:solidFill>
            </a:endParaRPr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查阅</a:t>
            </a:r>
            <a:r>
              <a:rPr lang="en-US" altLang="zh-CN" b="1">
                <a:solidFill>
                  <a:srgbClr val="C00000"/>
                </a:solidFill>
              </a:rPr>
              <a:t>W3C</a:t>
            </a:r>
            <a:r>
              <a:rPr lang="zh-CN" altLang="en-US" b="1">
                <a:solidFill>
                  <a:srgbClr val="C00000"/>
                </a:solidFill>
              </a:rPr>
              <a:t>文档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2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1972733" cy="517190"/>
          </a:xfrm>
        </p:spPr>
        <p:txBody>
          <a:bodyPr/>
          <a:lstStyle/>
          <a:p>
            <a:r>
              <a:rPr lang="zh-CN" altLang="en-US"/>
              <a:t>推荐网址</a:t>
            </a:r>
            <a:endParaRPr lang="en-US" altLang="zh-CN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D9E8727-2A8A-4A42-99A1-B00901734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7143749" cy="2350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百度：</a:t>
            </a:r>
            <a:r>
              <a:rPr lang="en-US" altLang="zh-CN">
                <a:solidFill>
                  <a:srgbClr val="0000C4"/>
                </a:solidFill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http://www.baidu.com</a:t>
            </a:r>
            <a:endParaRPr lang="en-US" altLang="zh-CN">
              <a:solidFill>
                <a:srgbClr val="0000C4"/>
              </a:solidFill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zh-CN" altLang="en-US">
                <a:sym typeface="+mn-ea"/>
              </a:rPr>
              <a:t>知道内容，不知道语法</a:t>
            </a:r>
            <a:endParaRPr lang="en-US" altLang="zh-CN">
              <a:sym typeface="+mn-ea"/>
            </a:endParaRPr>
          </a:p>
          <a:p>
            <a:pPr marL="541338" lvl="1" indent="-180975">
              <a:buFontTx/>
              <a:buChar char="-"/>
            </a:pPr>
            <a:r>
              <a:rPr lang="zh-CN" altLang="en-US">
                <a:sym typeface="+mn-ea"/>
              </a:rPr>
              <a:t>知道语法，但不记得细节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rgbClr val="0000C4"/>
                </a:solidFill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http://www.w3school.com.cn</a:t>
            </a:r>
            <a:endParaRPr lang="en-US" altLang="zh-CN">
              <a:solidFill>
                <a:srgbClr val="0000C4"/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MDN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rgbClr val="0000C4"/>
                </a:solidFill>
                <a:sym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</a:t>
            </a:r>
            <a:endParaRPr lang="en-US" altLang="zh-CN">
              <a:solidFill>
                <a:srgbClr val="0000C4"/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ym typeface="+mn-ea"/>
              </a:rPr>
              <a:t>强调：</a:t>
            </a:r>
            <a:r>
              <a:rPr lang="zh-CN" altLang="en-US">
                <a:sym typeface="+mn-ea"/>
              </a:rPr>
              <a:t>查阅文档是开发者的必备技能</a:t>
            </a:r>
            <a:endParaRPr lang="en-US" altLang="zh-CN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>
              <a:solidFill>
                <a:srgbClr val="0000C4"/>
              </a:solidFill>
              <a:sym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FB2B45-CB5A-42A0-B62D-4DBDAEA9A729}"/>
              </a:ext>
            </a:extLst>
          </p:cNvPr>
          <p:cNvGrpSpPr/>
          <p:nvPr/>
        </p:nvGrpSpPr>
        <p:grpSpPr>
          <a:xfrm>
            <a:off x="2713153" y="4640133"/>
            <a:ext cx="6253046" cy="369332"/>
            <a:chOff x="7828904" y="5207418"/>
            <a:chExt cx="6253046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8BD611D-9274-4343-BD34-D5B6AA6FED9E}"/>
                </a:ext>
              </a:extLst>
            </p:cNvPr>
            <p:cNvSpPr txBox="1"/>
            <p:nvPr/>
          </p:nvSpPr>
          <p:spPr>
            <a:xfrm>
              <a:off x="8080634" y="5207418"/>
              <a:ext cx="600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>
                  <a:solidFill>
                    <a:srgbClr val="C00000"/>
                  </a:solidFill>
                  <a:ea typeface="阿里巴巴普惠体" panose="00020600040101010101"/>
                </a:rPr>
                <a:t>切记：文档只是工具，动手写案例才是最高效的学习方式</a:t>
              </a:r>
              <a:endParaRPr lang="zh-CN" altLang="en-US" b="1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  <p:sp>
          <p:nvSpPr>
            <p:cNvPr id="17" name="Shape 2399">
              <a:extLst>
                <a:ext uri="{FF2B5EF4-FFF2-40B4-BE49-F238E27FC236}">
                  <a16:creationId xmlns:a16="http://schemas.microsoft.com/office/drawing/2014/main" id="{49B5A077-1AE4-4AD6-A6F6-2D9FB10F4D43}"/>
                </a:ext>
              </a:extLst>
            </p:cNvPr>
            <p:cNvSpPr/>
            <p:nvPr/>
          </p:nvSpPr>
          <p:spPr>
            <a:xfrm>
              <a:off x="7828904" y="525235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00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00AB20E-060D-4ADE-A92F-926011DF42F0}"/>
              </a:ext>
            </a:extLst>
          </p:cNvPr>
          <p:cNvSpPr txBox="1"/>
          <p:nvPr/>
        </p:nvSpPr>
        <p:spPr>
          <a:xfrm>
            <a:off x="4333874" y="2082800"/>
            <a:ext cx="126188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bg1"/>
                </a:solidFill>
                <a:ea typeface="阿里巴巴普惠体" panose="00020600040101010101"/>
              </a:rPr>
              <a:t>关键字</a:t>
            </a:r>
            <a:r>
              <a:rPr lang="zh-CN" altLang="en-US" sz="1400">
                <a:solidFill>
                  <a:schemeClr val="bg1"/>
                </a:solidFill>
                <a:ea typeface="阿里巴巴普惠体" panose="00020600040101010101"/>
              </a:rPr>
              <a:t>的组织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569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49C2E-07EF-4668-8CC9-27D54AF3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标签 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2EFCF-979C-4C89-9863-5F272EAFB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559" y="1903912"/>
            <a:ext cx="3378005" cy="3196039"/>
          </a:xfrm>
        </p:spPr>
        <p:txBody>
          <a:bodyPr/>
          <a:lstStyle/>
          <a:p>
            <a:r>
              <a:rPr lang="zh-CN" altLang="en-US"/>
              <a:t>什么是网页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基本结构与语法规范</a:t>
            </a:r>
            <a:endParaRPr lang="en-US" altLang="zh-CN"/>
          </a:p>
          <a:p>
            <a:r>
              <a:rPr lang="zh-CN" altLang="en-US"/>
              <a:t>开发环境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常用标签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实体符号</a:t>
            </a:r>
          </a:p>
        </p:txBody>
      </p:sp>
    </p:spTree>
    <p:extLst>
      <p:ext uri="{BB962C8B-B14F-4D97-AF65-F5344CB8AC3E}">
        <p14:creationId xmlns:p14="http://schemas.microsoft.com/office/powerpoint/2010/main" val="816354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文档声明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元数据及作用</a:t>
            </a:r>
            <a:endParaRPr lang="en-US" altLang="zh-CN"/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31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858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412393"/>
            <a:r>
              <a:rPr lang="zh-CN" altLang="en-US" dirty="0">
                <a:sym typeface="Helvetica"/>
              </a:rPr>
              <a:t>图标素材 </a:t>
            </a:r>
            <a:r>
              <a:rPr lang="en-US" altLang="zh-CN" dirty="0">
                <a:sym typeface="Helvetica"/>
              </a:rPr>
              <a:t>–</a:t>
            </a:r>
            <a:r>
              <a:rPr lang="zh-CN" altLang="en-US" dirty="0">
                <a:sym typeface="Helvetica"/>
              </a:rPr>
              <a:t> 请自行取用、改色、放大</a:t>
            </a:r>
          </a:p>
        </p:txBody>
      </p:sp>
      <p:sp>
        <p:nvSpPr>
          <p:cNvPr id="114" name="Shape 2368"/>
          <p:cNvSpPr/>
          <p:nvPr/>
        </p:nvSpPr>
        <p:spPr>
          <a:xfrm>
            <a:off x="879716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15" name="Shape 2369"/>
          <p:cNvSpPr/>
          <p:nvPr/>
        </p:nvSpPr>
        <p:spPr>
          <a:xfrm>
            <a:off x="1413003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16" name="Shape 2370"/>
          <p:cNvSpPr/>
          <p:nvPr/>
        </p:nvSpPr>
        <p:spPr>
          <a:xfrm>
            <a:off x="1946289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17" name="Shape 2371"/>
          <p:cNvSpPr/>
          <p:nvPr/>
        </p:nvSpPr>
        <p:spPr>
          <a:xfrm>
            <a:off x="2518435" y="1426490"/>
            <a:ext cx="202566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18" name="Shape 2372"/>
          <p:cNvSpPr/>
          <p:nvPr/>
        </p:nvSpPr>
        <p:spPr>
          <a:xfrm>
            <a:off x="3051721" y="1426490"/>
            <a:ext cx="202566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19" name="Shape 2373"/>
          <p:cNvSpPr/>
          <p:nvPr/>
        </p:nvSpPr>
        <p:spPr>
          <a:xfrm>
            <a:off x="3571778" y="1426490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0" name="Shape 2374"/>
          <p:cNvSpPr/>
          <p:nvPr/>
        </p:nvSpPr>
        <p:spPr>
          <a:xfrm>
            <a:off x="4105065" y="1426490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1" name="Shape 2375"/>
          <p:cNvSpPr/>
          <p:nvPr/>
        </p:nvSpPr>
        <p:spPr>
          <a:xfrm>
            <a:off x="4639178" y="142649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2" name="Shape 2376"/>
          <p:cNvSpPr/>
          <p:nvPr/>
        </p:nvSpPr>
        <p:spPr>
          <a:xfrm>
            <a:off x="5172464" y="142649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3" name="Shape 2377"/>
          <p:cNvSpPr/>
          <p:nvPr/>
        </p:nvSpPr>
        <p:spPr>
          <a:xfrm>
            <a:off x="5705751" y="142649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4" name="Shape 2378"/>
          <p:cNvSpPr/>
          <p:nvPr/>
        </p:nvSpPr>
        <p:spPr>
          <a:xfrm>
            <a:off x="905347" y="1959776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5" name="Shape 2379"/>
          <p:cNvSpPr/>
          <p:nvPr/>
        </p:nvSpPr>
        <p:spPr>
          <a:xfrm>
            <a:off x="1413003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6" name="Shape 2380"/>
          <p:cNvSpPr/>
          <p:nvPr/>
        </p:nvSpPr>
        <p:spPr>
          <a:xfrm>
            <a:off x="1971920" y="1959776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7" name="Shape 2381"/>
          <p:cNvSpPr/>
          <p:nvPr/>
        </p:nvSpPr>
        <p:spPr>
          <a:xfrm>
            <a:off x="2505206" y="1959776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8" name="Shape 2382"/>
          <p:cNvSpPr/>
          <p:nvPr/>
        </p:nvSpPr>
        <p:spPr>
          <a:xfrm>
            <a:off x="3013688" y="2004423"/>
            <a:ext cx="278632" cy="19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29" name="Shape 2383"/>
          <p:cNvSpPr/>
          <p:nvPr/>
        </p:nvSpPr>
        <p:spPr>
          <a:xfrm>
            <a:off x="3546974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0" name="Shape 2384"/>
          <p:cNvSpPr/>
          <p:nvPr/>
        </p:nvSpPr>
        <p:spPr>
          <a:xfrm>
            <a:off x="4105065" y="1985407"/>
            <a:ext cx="229024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1" name="Shape 2385"/>
          <p:cNvSpPr/>
          <p:nvPr/>
        </p:nvSpPr>
        <p:spPr>
          <a:xfrm>
            <a:off x="4613547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2" name="Shape 2386"/>
          <p:cNvSpPr/>
          <p:nvPr/>
        </p:nvSpPr>
        <p:spPr>
          <a:xfrm>
            <a:off x="5146834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3" name="Shape 2387"/>
          <p:cNvSpPr/>
          <p:nvPr/>
        </p:nvSpPr>
        <p:spPr>
          <a:xfrm>
            <a:off x="5680120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4" name="Shape 2388"/>
          <p:cNvSpPr/>
          <p:nvPr/>
        </p:nvSpPr>
        <p:spPr>
          <a:xfrm>
            <a:off x="879716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5" name="Shape 2389"/>
          <p:cNvSpPr/>
          <p:nvPr/>
        </p:nvSpPr>
        <p:spPr>
          <a:xfrm>
            <a:off x="1413003" y="2518693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6" name="Shape 2390"/>
          <p:cNvSpPr/>
          <p:nvPr/>
        </p:nvSpPr>
        <p:spPr>
          <a:xfrm>
            <a:off x="1946289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7" name="Shape 2391"/>
          <p:cNvSpPr/>
          <p:nvPr/>
        </p:nvSpPr>
        <p:spPr>
          <a:xfrm>
            <a:off x="2479575" y="2600546"/>
            <a:ext cx="279459" cy="63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8" name="Shape 2392"/>
          <p:cNvSpPr/>
          <p:nvPr/>
        </p:nvSpPr>
        <p:spPr>
          <a:xfrm>
            <a:off x="3013688" y="2493062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39" name="Shape 2393"/>
          <p:cNvSpPr/>
          <p:nvPr/>
        </p:nvSpPr>
        <p:spPr>
          <a:xfrm>
            <a:off x="3546974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0" name="Shape 2394"/>
          <p:cNvSpPr/>
          <p:nvPr/>
        </p:nvSpPr>
        <p:spPr>
          <a:xfrm>
            <a:off x="4080261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1" name="Shape 2395"/>
          <p:cNvSpPr/>
          <p:nvPr/>
        </p:nvSpPr>
        <p:spPr>
          <a:xfrm>
            <a:off x="4613547" y="2505464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2" name="Shape 2396"/>
          <p:cNvSpPr/>
          <p:nvPr/>
        </p:nvSpPr>
        <p:spPr>
          <a:xfrm>
            <a:off x="5146834" y="2505464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3" name="Shape 2397"/>
          <p:cNvSpPr/>
          <p:nvPr/>
        </p:nvSpPr>
        <p:spPr>
          <a:xfrm>
            <a:off x="5680120" y="2505464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4" name="Shape 2398"/>
          <p:cNvSpPr/>
          <p:nvPr/>
        </p:nvSpPr>
        <p:spPr>
          <a:xfrm>
            <a:off x="879716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5" name="Shape 2399"/>
          <p:cNvSpPr/>
          <p:nvPr/>
        </p:nvSpPr>
        <p:spPr>
          <a:xfrm>
            <a:off x="1413003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6" name="Shape 2400"/>
          <p:cNvSpPr/>
          <p:nvPr/>
        </p:nvSpPr>
        <p:spPr>
          <a:xfrm>
            <a:off x="1946289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7" name="Shape 2401"/>
          <p:cNvSpPr/>
          <p:nvPr/>
        </p:nvSpPr>
        <p:spPr>
          <a:xfrm>
            <a:off x="2479575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8" name="Shape 2402"/>
          <p:cNvSpPr/>
          <p:nvPr/>
        </p:nvSpPr>
        <p:spPr>
          <a:xfrm>
            <a:off x="3013688" y="3051979"/>
            <a:ext cx="278632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49" name="Shape 2403"/>
          <p:cNvSpPr/>
          <p:nvPr/>
        </p:nvSpPr>
        <p:spPr>
          <a:xfrm>
            <a:off x="3546974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0" name="Shape 2404"/>
          <p:cNvSpPr/>
          <p:nvPr/>
        </p:nvSpPr>
        <p:spPr>
          <a:xfrm>
            <a:off x="4080261" y="3051979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1" name="Shape 2405"/>
          <p:cNvSpPr/>
          <p:nvPr/>
        </p:nvSpPr>
        <p:spPr>
          <a:xfrm>
            <a:off x="4613547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2" name="Shape 2406"/>
          <p:cNvSpPr/>
          <p:nvPr/>
        </p:nvSpPr>
        <p:spPr>
          <a:xfrm>
            <a:off x="5146834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3" name="Shape 2407"/>
          <p:cNvSpPr/>
          <p:nvPr/>
        </p:nvSpPr>
        <p:spPr>
          <a:xfrm>
            <a:off x="5680120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4" name="Shape 2408"/>
          <p:cNvSpPr/>
          <p:nvPr/>
        </p:nvSpPr>
        <p:spPr>
          <a:xfrm>
            <a:off x="879716" y="3585266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5" name="Shape 2409"/>
          <p:cNvSpPr/>
          <p:nvPr/>
        </p:nvSpPr>
        <p:spPr>
          <a:xfrm>
            <a:off x="1413003" y="3585266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6" name="Shape 2410"/>
          <p:cNvSpPr/>
          <p:nvPr/>
        </p:nvSpPr>
        <p:spPr>
          <a:xfrm>
            <a:off x="1946289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7" name="Shape 2411"/>
          <p:cNvSpPr/>
          <p:nvPr/>
        </p:nvSpPr>
        <p:spPr>
          <a:xfrm>
            <a:off x="2479575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8" name="Shape 2412"/>
          <p:cNvSpPr/>
          <p:nvPr/>
        </p:nvSpPr>
        <p:spPr>
          <a:xfrm>
            <a:off x="3013688" y="3559635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59" name="Shape 2413"/>
          <p:cNvSpPr/>
          <p:nvPr/>
        </p:nvSpPr>
        <p:spPr>
          <a:xfrm>
            <a:off x="3546974" y="3566250"/>
            <a:ext cx="279459" cy="272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0" name="Shape 2414"/>
          <p:cNvSpPr/>
          <p:nvPr/>
        </p:nvSpPr>
        <p:spPr>
          <a:xfrm>
            <a:off x="4080261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1" name="Shape 2415"/>
          <p:cNvSpPr/>
          <p:nvPr/>
        </p:nvSpPr>
        <p:spPr>
          <a:xfrm>
            <a:off x="4613547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2" name="Shape 2416"/>
          <p:cNvSpPr/>
          <p:nvPr/>
        </p:nvSpPr>
        <p:spPr>
          <a:xfrm>
            <a:off x="5146834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3" name="Shape 2417"/>
          <p:cNvSpPr/>
          <p:nvPr/>
        </p:nvSpPr>
        <p:spPr>
          <a:xfrm>
            <a:off x="5692522" y="3559635"/>
            <a:ext cx="254655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4" name="Shape 2418"/>
          <p:cNvSpPr/>
          <p:nvPr/>
        </p:nvSpPr>
        <p:spPr>
          <a:xfrm>
            <a:off x="879716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5" name="Shape 2419"/>
          <p:cNvSpPr/>
          <p:nvPr/>
        </p:nvSpPr>
        <p:spPr>
          <a:xfrm>
            <a:off x="1413003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6" name="Shape 2420"/>
          <p:cNvSpPr/>
          <p:nvPr/>
        </p:nvSpPr>
        <p:spPr>
          <a:xfrm>
            <a:off x="1959518" y="4092921"/>
            <a:ext cx="25382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7" name="Shape 2421"/>
          <p:cNvSpPr/>
          <p:nvPr/>
        </p:nvSpPr>
        <p:spPr>
          <a:xfrm>
            <a:off x="2530837" y="4092921"/>
            <a:ext cx="17776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8" name="Shape 2422"/>
          <p:cNvSpPr/>
          <p:nvPr/>
        </p:nvSpPr>
        <p:spPr>
          <a:xfrm>
            <a:off x="3013688" y="4092921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69" name="Shape 2423"/>
          <p:cNvSpPr/>
          <p:nvPr/>
        </p:nvSpPr>
        <p:spPr>
          <a:xfrm>
            <a:off x="3546974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0" name="Shape 2424"/>
          <p:cNvSpPr/>
          <p:nvPr/>
        </p:nvSpPr>
        <p:spPr>
          <a:xfrm>
            <a:off x="4080261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1" name="Shape 2425"/>
          <p:cNvSpPr/>
          <p:nvPr/>
        </p:nvSpPr>
        <p:spPr>
          <a:xfrm>
            <a:off x="4613547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2" name="Shape 2426"/>
          <p:cNvSpPr/>
          <p:nvPr/>
        </p:nvSpPr>
        <p:spPr>
          <a:xfrm>
            <a:off x="5146834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3" name="Shape 2427"/>
          <p:cNvSpPr/>
          <p:nvPr/>
        </p:nvSpPr>
        <p:spPr>
          <a:xfrm>
            <a:off x="5680120" y="409292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4" name="Shape 2428"/>
          <p:cNvSpPr/>
          <p:nvPr/>
        </p:nvSpPr>
        <p:spPr>
          <a:xfrm>
            <a:off x="6277070" y="142649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5" name="Shape 2429"/>
          <p:cNvSpPr/>
          <p:nvPr/>
        </p:nvSpPr>
        <p:spPr>
          <a:xfrm>
            <a:off x="6810356" y="142649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6" name="Shape 2430"/>
          <p:cNvSpPr/>
          <p:nvPr/>
        </p:nvSpPr>
        <p:spPr>
          <a:xfrm>
            <a:off x="7318012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7" name="Shape 2431"/>
          <p:cNvSpPr/>
          <p:nvPr/>
        </p:nvSpPr>
        <p:spPr>
          <a:xfrm>
            <a:off x="7851298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8" name="Shape 2432"/>
          <p:cNvSpPr/>
          <p:nvPr/>
        </p:nvSpPr>
        <p:spPr>
          <a:xfrm>
            <a:off x="8385411" y="1438892"/>
            <a:ext cx="278632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79" name="Shape 2433"/>
          <p:cNvSpPr/>
          <p:nvPr/>
        </p:nvSpPr>
        <p:spPr>
          <a:xfrm>
            <a:off x="8918697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0" name="Shape 2434"/>
          <p:cNvSpPr/>
          <p:nvPr/>
        </p:nvSpPr>
        <p:spPr>
          <a:xfrm>
            <a:off x="9451983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1" name="Shape 2435"/>
          <p:cNvSpPr/>
          <p:nvPr/>
        </p:nvSpPr>
        <p:spPr>
          <a:xfrm>
            <a:off x="9985270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2" name="Shape 2436"/>
          <p:cNvSpPr/>
          <p:nvPr/>
        </p:nvSpPr>
        <p:spPr>
          <a:xfrm>
            <a:off x="10518556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3" name="Shape 2437"/>
          <p:cNvSpPr/>
          <p:nvPr/>
        </p:nvSpPr>
        <p:spPr>
          <a:xfrm>
            <a:off x="11051843" y="1452120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4" name="Shape 2438"/>
          <p:cNvSpPr/>
          <p:nvPr/>
        </p:nvSpPr>
        <p:spPr>
          <a:xfrm>
            <a:off x="6251439" y="197217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5" name="Shape 2439"/>
          <p:cNvSpPr/>
          <p:nvPr/>
        </p:nvSpPr>
        <p:spPr>
          <a:xfrm>
            <a:off x="6784725" y="1997809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6" name="Shape 2440"/>
          <p:cNvSpPr/>
          <p:nvPr/>
        </p:nvSpPr>
        <p:spPr>
          <a:xfrm>
            <a:off x="7318012" y="1985407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7" name="Shape 2441"/>
          <p:cNvSpPr/>
          <p:nvPr/>
        </p:nvSpPr>
        <p:spPr>
          <a:xfrm>
            <a:off x="7851298" y="1985407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8" name="Shape 2442"/>
          <p:cNvSpPr/>
          <p:nvPr/>
        </p:nvSpPr>
        <p:spPr>
          <a:xfrm>
            <a:off x="8385411" y="1959776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89" name="Shape 2443"/>
          <p:cNvSpPr/>
          <p:nvPr/>
        </p:nvSpPr>
        <p:spPr>
          <a:xfrm>
            <a:off x="8918697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0" name="Shape 2444"/>
          <p:cNvSpPr/>
          <p:nvPr/>
        </p:nvSpPr>
        <p:spPr>
          <a:xfrm>
            <a:off x="9451983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1" name="Shape 2445"/>
          <p:cNvSpPr/>
          <p:nvPr/>
        </p:nvSpPr>
        <p:spPr>
          <a:xfrm>
            <a:off x="9985270" y="1985407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2" name="Shape 2446"/>
          <p:cNvSpPr/>
          <p:nvPr/>
        </p:nvSpPr>
        <p:spPr>
          <a:xfrm>
            <a:off x="10518556" y="197217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3" name="Shape 2447"/>
          <p:cNvSpPr/>
          <p:nvPr/>
        </p:nvSpPr>
        <p:spPr>
          <a:xfrm>
            <a:off x="11051843" y="1985407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4" name="Shape 2448"/>
          <p:cNvSpPr/>
          <p:nvPr/>
        </p:nvSpPr>
        <p:spPr>
          <a:xfrm>
            <a:off x="6251439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5" name="Shape 2449"/>
          <p:cNvSpPr/>
          <p:nvPr/>
        </p:nvSpPr>
        <p:spPr>
          <a:xfrm>
            <a:off x="6784725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6" name="Shape 2450"/>
          <p:cNvSpPr/>
          <p:nvPr/>
        </p:nvSpPr>
        <p:spPr>
          <a:xfrm>
            <a:off x="7318012" y="2518693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7" name="Shape 2451"/>
          <p:cNvSpPr/>
          <p:nvPr/>
        </p:nvSpPr>
        <p:spPr>
          <a:xfrm>
            <a:off x="7851298" y="2518693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8" name="Shape 2452"/>
          <p:cNvSpPr/>
          <p:nvPr/>
        </p:nvSpPr>
        <p:spPr>
          <a:xfrm>
            <a:off x="8385411" y="2518693"/>
            <a:ext cx="278632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99" name="Shape 2453"/>
          <p:cNvSpPr/>
          <p:nvPr/>
        </p:nvSpPr>
        <p:spPr>
          <a:xfrm>
            <a:off x="8918697" y="2518693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0" name="Shape 2454"/>
          <p:cNvSpPr/>
          <p:nvPr/>
        </p:nvSpPr>
        <p:spPr>
          <a:xfrm>
            <a:off x="9451983" y="2505464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1" name="Shape 2455"/>
          <p:cNvSpPr/>
          <p:nvPr/>
        </p:nvSpPr>
        <p:spPr>
          <a:xfrm>
            <a:off x="9985270" y="2518693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2" name="Shape 2456"/>
          <p:cNvSpPr/>
          <p:nvPr/>
        </p:nvSpPr>
        <p:spPr>
          <a:xfrm>
            <a:off x="10518556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3" name="Shape 2457"/>
          <p:cNvSpPr/>
          <p:nvPr/>
        </p:nvSpPr>
        <p:spPr>
          <a:xfrm>
            <a:off x="11051843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4" name="Shape 2458"/>
          <p:cNvSpPr/>
          <p:nvPr/>
        </p:nvSpPr>
        <p:spPr>
          <a:xfrm>
            <a:off x="6251439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5" name="Shape 2459"/>
          <p:cNvSpPr/>
          <p:nvPr/>
        </p:nvSpPr>
        <p:spPr>
          <a:xfrm>
            <a:off x="6784725" y="3038750"/>
            <a:ext cx="279459" cy="2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6" name="Shape 2460"/>
          <p:cNvSpPr/>
          <p:nvPr/>
        </p:nvSpPr>
        <p:spPr>
          <a:xfrm>
            <a:off x="7318012" y="3051979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7" name="Shape 2461"/>
          <p:cNvSpPr/>
          <p:nvPr/>
        </p:nvSpPr>
        <p:spPr>
          <a:xfrm>
            <a:off x="7851298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8" name="Shape 2462"/>
          <p:cNvSpPr/>
          <p:nvPr/>
        </p:nvSpPr>
        <p:spPr>
          <a:xfrm>
            <a:off x="8385411" y="3026348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09" name="Shape 2463"/>
          <p:cNvSpPr/>
          <p:nvPr/>
        </p:nvSpPr>
        <p:spPr>
          <a:xfrm>
            <a:off x="8918697" y="3038750"/>
            <a:ext cx="279459" cy="2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0" name="Shape 2464"/>
          <p:cNvSpPr/>
          <p:nvPr/>
        </p:nvSpPr>
        <p:spPr>
          <a:xfrm>
            <a:off x="9451983" y="3076784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1" name="Shape 2465"/>
          <p:cNvSpPr/>
          <p:nvPr/>
        </p:nvSpPr>
        <p:spPr>
          <a:xfrm>
            <a:off x="9985270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2" name="Shape 2466"/>
          <p:cNvSpPr/>
          <p:nvPr/>
        </p:nvSpPr>
        <p:spPr>
          <a:xfrm>
            <a:off x="10518556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3" name="Shape 2467"/>
          <p:cNvSpPr/>
          <p:nvPr/>
        </p:nvSpPr>
        <p:spPr>
          <a:xfrm>
            <a:off x="11051843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4" name="Shape 2468"/>
          <p:cNvSpPr/>
          <p:nvPr/>
        </p:nvSpPr>
        <p:spPr>
          <a:xfrm>
            <a:off x="6251439" y="3585266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5" name="Shape 2469"/>
          <p:cNvSpPr/>
          <p:nvPr/>
        </p:nvSpPr>
        <p:spPr>
          <a:xfrm>
            <a:off x="6810356" y="3559635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6" name="Shape 2470"/>
          <p:cNvSpPr/>
          <p:nvPr/>
        </p:nvSpPr>
        <p:spPr>
          <a:xfrm>
            <a:off x="7362659" y="3559635"/>
            <a:ext cx="19099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7" name="Shape 2471"/>
          <p:cNvSpPr/>
          <p:nvPr/>
        </p:nvSpPr>
        <p:spPr>
          <a:xfrm>
            <a:off x="7851298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8" name="Shape 2472"/>
          <p:cNvSpPr/>
          <p:nvPr/>
        </p:nvSpPr>
        <p:spPr>
          <a:xfrm>
            <a:off x="8385411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19" name="Shape 2473"/>
          <p:cNvSpPr/>
          <p:nvPr/>
        </p:nvSpPr>
        <p:spPr>
          <a:xfrm>
            <a:off x="8981534" y="3559635"/>
            <a:ext cx="15295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20" name="Shape 2474"/>
          <p:cNvSpPr/>
          <p:nvPr/>
        </p:nvSpPr>
        <p:spPr>
          <a:xfrm>
            <a:off x="9451983" y="3585266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21" name="Shape 2475"/>
          <p:cNvSpPr/>
          <p:nvPr/>
        </p:nvSpPr>
        <p:spPr>
          <a:xfrm>
            <a:off x="10010901" y="3559635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22" name="Shape 2476"/>
          <p:cNvSpPr/>
          <p:nvPr/>
        </p:nvSpPr>
        <p:spPr>
          <a:xfrm>
            <a:off x="10518556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23" name="Shape 2477"/>
          <p:cNvSpPr/>
          <p:nvPr/>
        </p:nvSpPr>
        <p:spPr>
          <a:xfrm>
            <a:off x="11051843" y="3559635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974288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412393"/>
            <a:r>
              <a:rPr lang="zh-CN" altLang="en-US" dirty="0">
                <a:sym typeface="Helvetica"/>
              </a:rPr>
              <a:t>图标素材 </a:t>
            </a:r>
            <a:r>
              <a:rPr lang="en-US" altLang="zh-CN" dirty="0">
                <a:sym typeface="Helvetica"/>
              </a:rPr>
              <a:t>–</a:t>
            </a:r>
            <a:r>
              <a:rPr lang="zh-CN" altLang="en-US" dirty="0">
                <a:sym typeface="Helvetica"/>
              </a:rPr>
              <a:t> 请自行取用、改色、放大</a:t>
            </a:r>
          </a:p>
        </p:txBody>
      </p:sp>
      <p:sp>
        <p:nvSpPr>
          <p:cNvPr id="4" name="Shape 2480"/>
          <p:cNvSpPr/>
          <p:nvPr/>
        </p:nvSpPr>
        <p:spPr>
          <a:xfrm>
            <a:off x="943380" y="1426490"/>
            <a:ext cx="15213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" name="Shape 2481"/>
          <p:cNvSpPr/>
          <p:nvPr/>
        </p:nvSpPr>
        <p:spPr>
          <a:xfrm>
            <a:off x="1413003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" name="Shape 2482"/>
          <p:cNvSpPr/>
          <p:nvPr/>
        </p:nvSpPr>
        <p:spPr>
          <a:xfrm>
            <a:off x="1946289" y="1476925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" name="Shape 2483"/>
          <p:cNvSpPr/>
          <p:nvPr/>
        </p:nvSpPr>
        <p:spPr>
          <a:xfrm>
            <a:off x="2479575" y="1476925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Shape 2484"/>
          <p:cNvSpPr/>
          <p:nvPr/>
        </p:nvSpPr>
        <p:spPr>
          <a:xfrm>
            <a:off x="3013688" y="1476925"/>
            <a:ext cx="278632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" name="Shape 2485"/>
          <p:cNvSpPr/>
          <p:nvPr/>
        </p:nvSpPr>
        <p:spPr>
          <a:xfrm>
            <a:off x="3546974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" name="Shape 2486"/>
          <p:cNvSpPr/>
          <p:nvPr/>
        </p:nvSpPr>
        <p:spPr>
          <a:xfrm>
            <a:off x="4143924" y="1426490"/>
            <a:ext cx="15213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" name="Shape 2487"/>
          <p:cNvSpPr/>
          <p:nvPr/>
        </p:nvSpPr>
        <p:spPr>
          <a:xfrm>
            <a:off x="4651580" y="1426490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" name="Shape 2488"/>
          <p:cNvSpPr/>
          <p:nvPr/>
        </p:nvSpPr>
        <p:spPr>
          <a:xfrm>
            <a:off x="5146834" y="1464523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" name="Shape 2489"/>
          <p:cNvSpPr/>
          <p:nvPr/>
        </p:nvSpPr>
        <p:spPr>
          <a:xfrm>
            <a:off x="5680120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" name="Shape 2490"/>
          <p:cNvSpPr/>
          <p:nvPr/>
        </p:nvSpPr>
        <p:spPr>
          <a:xfrm>
            <a:off x="879716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" name="Shape 2491"/>
          <p:cNvSpPr/>
          <p:nvPr/>
        </p:nvSpPr>
        <p:spPr>
          <a:xfrm>
            <a:off x="1413003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6" name="Shape 2492"/>
          <p:cNvSpPr/>
          <p:nvPr/>
        </p:nvSpPr>
        <p:spPr>
          <a:xfrm>
            <a:off x="1946289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" name="Shape 2493"/>
          <p:cNvSpPr/>
          <p:nvPr/>
        </p:nvSpPr>
        <p:spPr>
          <a:xfrm>
            <a:off x="2479575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8" name="Shape 2494"/>
          <p:cNvSpPr/>
          <p:nvPr/>
        </p:nvSpPr>
        <p:spPr>
          <a:xfrm>
            <a:off x="3013688" y="1959776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9" name="Shape 2495"/>
          <p:cNvSpPr/>
          <p:nvPr/>
        </p:nvSpPr>
        <p:spPr>
          <a:xfrm>
            <a:off x="3546974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" name="Shape 2496"/>
          <p:cNvSpPr/>
          <p:nvPr/>
        </p:nvSpPr>
        <p:spPr>
          <a:xfrm>
            <a:off x="4080261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" name="Shape 2497"/>
          <p:cNvSpPr/>
          <p:nvPr/>
        </p:nvSpPr>
        <p:spPr>
          <a:xfrm>
            <a:off x="4613547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2" name="Shape 2498"/>
          <p:cNvSpPr/>
          <p:nvPr/>
        </p:nvSpPr>
        <p:spPr>
          <a:xfrm>
            <a:off x="5146834" y="1985407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3" name="Shape 2499"/>
          <p:cNvSpPr/>
          <p:nvPr/>
        </p:nvSpPr>
        <p:spPr>
          <a:xfrm>
            <a:off x="5680120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4" name="Shape 2500"/>
          <p:cNvSpPr/>
          <p:nvPr/>
        </p:nvSpPr>
        <p:spPr>
          <a:xfrm>
            <a:off x="879716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5" name="Shape 2501"/>
          <p:cNvSpPr/>
          <p:nvPr/>
        </p:nvSpPr>
        <p:spPr>
          <a:xfrm>
            <a:off x="1413003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6" name="Shape 2502"/>
          <p:cNvSpPr/>
          <p:nvPr/>
        </p:nvSpPr>
        <p:spPr>
          <a:xfrm>
            <a:off x="1946289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7" name="Shape 2503"/>
          <p:cNvSpPr/>
          <p:nvPr/>
        </p:nvSpPr>
        <p:spPr>
          <a:xfrm>
            <a:off x="2479575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8" name="Shape 2504"/>
          <p:cNvSpPr/>
          <p:nvPr/>
        </p:nvSpPr>
        <p:spPr>
          <a:xfrm>
            <a:off x="3013688" y="2493062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9" name="Shape 2505"/>
          <p:cNvSpPr/>
          <p:nvPr/>
        </p:nvSpPr>
        <p:spPr>
          <a:xfrm>
            <a:off x="3546974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0" name="Shape 2506"/>
          <p:cNvSpPr/>
          <p:nvPr/>
        </p:nvSpPr>
        <p:spPr>
          <a:xfrm>
            <a:off x="4080261" y="2556726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1" name="Shape 2507"/>
          <p:cNvSpPr/>
          <p:nvPr/>
        </p:nvSpPr>
        <p:spPr>
          <a:xfrm>
            <a:off x="4613547" y="2556726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2" name="Shape 2508"/>
          <p:cNvSpPr/>
          <p:nvPr/>
        </p:nvSpPr>
        <p:spPr>
          <a:xfrm>
            <a:off x="5146834" y="2556726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3" name="Shape 2509"/>
          <p:cNvSpPr/>
          <p:nvPr/>
        </p:nvSpPr>
        <p:spPr>
          <a:xfrm>
            <a:off x="5680120" y="2556726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4" name="Shape 2510"/>
          <p:cNvSpPr/>
          <p:nvPr/>
        </p:nvSpPr>
        <p:spPr>
          <a:xfrm>
            <a:off x="879716" y="3090012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5" name="Shape 2511"/>
          <p:cNvSpPr/>
          <p:nvPr/>
        </p:nvSpPr>
        <p:spPr>
          <a:xfrm>
            <a:off x="1413003" y="3090012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6" name="Shape 2512"/>
          <p:cNvSpPr/>
          <p:nvPr/>
        </p:nvSpPr>
        <p:spPr>
          <a:xfrm>
            <a:off x="1959518" y="3026348"/>
            <a:ext cx="25382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7" name="Shape 2513"/>
          <p:cNvSpPr/>
          <p:nvPr/>
        </p:nvSpPr>
        <p:spPr>
          <a:xfrm>
            <a:off x="2479575" y="3064381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8" name="Shape 2514"/>
          <p:cNvSpPr/>
          <p:nvPr/>
        </p:nvSpPr>
        <p:spPr>
          <a:xfrm>
            <a:off x="3013688" y="3026348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9" name="Shape 2515"/>
          <p:cNvSpPr/>
          <p:nvPr/>
        </p:nvSpPr>
        <p:spPr>
          <a:xfrm>
            <a:off x="3546974" y="3064381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0" name="Shape 2516"/>
          <p:cNvSpPr/>
          <p:nvPr/>
        </p:nvSpPr>
        <p:spPr>
          <a:xfrm>
            <a:off x="4080261" y="3026348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1" name="Shape 2517"/>
          <p:cNvSpPr/>
          <p:nvPr/>
        </p:nvSpPr>
        <p:spPr>
          <a:xfrm>
            <a:off x="4625950" y="3026348"/>
            <a:ext cx="25382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2" name="Shape 2518"/>
          <p:cNvSpPr/>
          <p:nvPr/>
        </p:nvSpPr>
        <p:spPr>
          <a:xfrm>
            <a:off x="5210497" y="3026348"/>
            <a:ext cx="15213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3" name="Shape 2519"/>
          <p:cNvSpPr/>
          <p:nvPr/>
        </p:nvSpPr>
        <p:spPr>
          <a:xfrm>
            <a:off x="5718153" y="3026348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4" name="Shape 2520"/>
          <p:cNvSpPr/>
          <p:nvPr/>
        </p:nvSpPr>
        <p:spPr>
          <a:xfrm>
            <a:off x="6289472" y="1426490"/>
            <a:ext cx="254655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5" name="Shape 2521"/>
          <p:cNvSpPr/>
          <p:nvPr/>
        </p:nvSpPr>
        <p:spPr>
          <a:xfrm>
            <a:off x="6810356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6" name="Shape 2522"/>
          <p:cNvSpPr/>
          <p:nvPr/>
        </p:nvSpPr>
        <p:spPr>
          <a:xfrm>
            <a:off x="7343642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7" name="Shape 2523"/>
          <p:cNvSpPr/>
          <p:nvPr/>
        </p:nvSpPr>
        <p:spPr>
          <a:xfrm>
            <a:off x="7876929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8" name="Shape 2524"/>
          <p:cNvSpPr/>
          <p:nvPr/>
        </p:nvSpPr>
        <p:spPr>
          <a:xfrm>
            <a:off x="8410215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9" name="Shape 2525"/>
          <p:cNvSpPr/>
          <p:nvPr/>
        </p:nvSpPr>
        <p:spPr>
          <a:xfrm>
            <a:off x="8943501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0" name="Shape 2526"/>
          <p:cNvSpPr/>
          <p:nvPr/>
        </p:nvSpPr>
        <p:spPr>
          <a:xfrm>
            <a:off x="9515648" y="1426490"/>
            <a:ext cx="202566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1" name="Shape 2527"/>
          <p:cNvSpPr/>
          <p:nvPr/>
        </p:nvSpPr>
        <p:spPr>
          <a:xfrm>
            <a:off x="10010901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2" name="Shape 2528"/>
          <p:cNvSpPr/>
          <p:nvPr/>
        </p:nvSpPr>
        <p:spPr>
          <a:xfrm>
            <a:off x="10544187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3" name="Shape 2529"/>
          <p:cNvSpPr/>
          <p:nvPr/>
        </p:nvSpPr>
        <p:spPr>
          <a:xfrm>
            <a:off x="11077473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4" name="Shape 2530"/>
          <p:cNvSpPr/>
          <p:nvPr/>
        </p:nvSpPr>
        <p:spPr>
          <a:xfrm>
            <a:off x="6277070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5" name="Shape 2531"/>
          <p:cNvSpPr/>
          <p:nvPr/>
        </p:nvSpPr>
        <p:spPr>
          <a:xfrm>
            <a:off x="6810356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6" name="Shape 2532"/>
          <p:cNvSpPr/>
          <p:nvPr/>
        </p:nvSpPr>
        <p:spPr>
          <a:xfrm>
            <a:off x="7343642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7" name="Shape 2533"/>
          <p:cNvSpPr/>
          <p:nvPr/>
        </p:nvSpPr>
        <p:spPr>
          <a:xfrm>
            <a:off x="7876929" y="197217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8" name="Shape 2534"/>
          <p:cNvSpPr/>
          <p:nvPr/>
        </p:nvSpPr>
        <p:spPr>
          <a:xfrm>
            <a:off x="8473879" y="1959776"/>
            <a:ext cx="15213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9" name="Shape 2535"/>
          <p:cNvSpPr/>
          <p:nvPr/>
        </p:nvSpPr>
        <p:spPr>
          <a:xfrm>
            <a:off x="8969132" y="1959776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0" name="Shape 2536"/>
          <p:cNvSpPr/>
          <p:nvPr/>
        </p:nvSpPr>
        <p:spPr>
          <a:xfrm>
            <a:off x="9477615" y="1959776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1" name="Shape 2537"/>
          <p:cNvSpPr/>
          <p:nvPr/>
        </p:nvSpPr>
        <p:spPr>
          <a:xfrm>
            <a:off x="10010901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2" name="Shape 2538"/>
          <p:cNvSpPr/>
          <p:nvPr/>
        </p:nvSpPr>
        <p:spPr>
          <a:xfrm>
            <a:off x="10544187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3" name="Shape 2539"/>
          <p:cNvSpPr/>
          <p:nvPr/>
        </p:nvSpPr>
        <p:spPr>
          <a:xfrm>
            <a:off x="11077473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4" name="Shape 2540"/>
          <p:cNvSpPr/>
          <p:nvPr/>
        </p:nvSpPr>
        <p:spPr>
          <a:xfrm>
            <a:off x="6289472" y="2493062"/>
            <a:ext cx="254655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5" name="Shape 2541"/>
          <p:cNvSpPr/>
          <p:nvPr/>
        </p:nvSpPr>
        <p:spPr>
          <a:xfrm>
            <a:off x="6822758" y="2493062"/>
            <a:ext cx="254655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6" name="Shape 2542"/>
          <p:cNvSpPr/>
          <p:nvPr/>
        </p:nvSpPr>
        <p:spPr>
          <a:xfrm>
            <a:off x="7343642" y="2518693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7" name="Shape 2543"/>
          <p:cNvSpPr/>
          <p:nvPr/>
        </p:nvSpPr>
        <p:spPr>
          <a:xfrm>
            <a:off x="7876929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8" name="Shape 2544"/>
          <p:cNvSpPr/>
          <p:nvPr/>
        </p:nvSpPr>
        <p:spPr>
          <a:xfrm>
            <a:off x="8410215" y="2562514"/>
            <a:ext cx="279459" cy="12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9" name="Shape 2545"/>
          <p:cNvSpPr/>
          <p:nvPr/>
        </p:nvSpPr>
        <p:spPr>
          <a:xfrm>
            <a:off x="8943501" y="2505464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" name="Shape 2546"/>
          <p:cNvSpPr/>
          <p:nvPr/>
        </p:nvSpPr>
        <p:spPr>
          <a:xfrm>
            <a:off x="9490017" y="2493062"/>
            <a:ext cx="25382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1" name="Shape 2547"/>
          <p:cNvSpPr/>
          <p:nvPr/>
        </p:nvSpPr>
        <p:spPr>
          <a:xfrm>
            <a:off x="10010901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2" name="Shape 2548"/>
          <p:cNvSpPr/>
          <p:nvPr/>
        </p:nvSpPr>
        <p:spPr>
          <a:xfrm>
            <a:off x="10544187" y="249306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3" name="Shape 2549"/>
          <p:cNvSpPr/>
          <p:nvPr/>
        </p:nvSpPr>
        <p:spPr>
          <a:xfrm>
            <a:off x="11115506" y="2493062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4" name="Shape 2551"/>
          <p:cNvSpPr/>
          <p:nvPr/>
        </p:nvSpPr>
        <p:spPr>
          <a:xfrm>
            <a:off x="879716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5" name="Shape 2552"/>
          <p:cNvSpPr/>
          <p:nvPr/>
        </p:nvSpPr>
        <p:spPr>
          <a:xfrm>
            <a:off x="1413003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6" name="Shape 2553"/>
          <p:cNvSpPr/>
          <p:nvPr/>
        </p:nvSpPr>
        <p:spPr>
          <a:xfrm>
            <a:off x="1946289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7" name="Shape 2554"/>
          <p:cNvSpPr/>
          <p:nvPr/>
        </p:nvSpPr>
        <p:spPr>
          <a:xfrm>
            <a:off x="2479575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8" name="Shape 2555"/>
          <p:cNvSpPr/>
          <p:nvPr/>
        </p:nvSpPr>
        <p:spPr>
          <a:xfrm>
            <a:off x="3013688" y="4106150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9" name="Shape 2556"/>
          <p:cNvSpPr/>
          <p:nvPr/>
        </p:nvSpPr>
        <p:spPr>
          <a:xfrm>
            <a:off x="3546974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0" name="Shape 2557"/>
          <p:cNvSpPr/>
          <p:nvPr/>
        </p:nvSpPr>
        <p:spPr>
          <a:xfrm>
            <a:off x="4080261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1" name="Shape 2558"/>
          <p:cNvSpPr/>
          <p:nvPr/>
        </p:nvSpPr>
        <p:spPr>
          <a:xfrm>
            <a:off x="4613547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2" name="Shape 2559"/>
          <p:cNvSpPr/>
          <p:nvPr/>
        </p:nvSpPr>
        <p:spPr>
          <a:xfrm>
            <a:off x="5146834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3" name="Shape 2560"/>
          <p:cNvSpPr/>
          <p:nvPr/>
        </p:nvSpPr>
        <p:spPr>
          <a:xfrm>
            <a:off x="5680120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4" name="Shape 2561"/>
          <p:cNvSpPr/>
          <p:nvPr/>
        </p:nvSpPr>
        <p:spPr>
          <a:xfrm>
            <a:off x="879716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5" name="Shape 2562"/>
          <p:cNvSpPr/>
          <p:nvPr/>
        </p:nvSpPr>
        <p:spPr>
          <a:xfrm>
            <a:off x="1413003" y="4639436"/>
            <a:ext cx="278632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6" name="Shape 2563"/>
          <p:cNvSpPr/>
          <p:nvPr/>
        </p:nvSpPr>
        <p:spPr>
          <a:xfrm>
            <a:off x="1946289" y="4639436"/>
            <a:ext cx="278632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7" name="Shape 2564"/>
          <p:cNvSpPr/>
          <p:nvPr/>
        </p:nvSpPr>
        <p:spPr>
          <a:xfrm>
            <a:off x="2479575" y="4639436"/>
            <a:ext cx="278632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8" name="Shape 2565"/>
          <p:cNvSpPr/>
          <p:nvPr/>
        </p:nvSpPr>
        <p:spPr>
          <a:xfrm>
            <a:off x="3013688" y="4639436"/>
            <a:ext cx="277805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9" name="Shape 2566"/>
          <p:cNvSpPr/>
          <p:nvPr/>
        </p:nvSpPr>
        <p:spPr>
          <a:xfrm>
            <a:off x="3546974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0" name="Shape 2567"/>
          <p:cNvSpPr/>
          <p:nvPr/>
        </p:nvSpPr>
        <p:spPr>
          <a:xfrm>
            <a:off x="4080261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1" name="Shape 2568"/>
          <p:cNvSpPr/>
          <p:nvPr/>
        </p:nvSpPr>
        <p:spPr>
          <a:xfrm>
            <a:off x="4613547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2" name="Shape 2569"/>
          <p:cNvSpPr/>
          <p:nvPr/>
        </p:nvSpPr>
        <p:spPr>
          <a:xfrm>
            <a:off x="5172464" y="4639436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3" name="Shape 2570"/>
          <p:cNvSpPr/>
          <p:nvPr/>
        </p:nvSpPr>
        <p:spPr>
          <a:xfrm>
            <a:off x="5680120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4" name="Shape 2571"/>
          <p:cNvSpPr/>
          <p:nvPr/>
        </p:nvSpPr>
        <p:spPr>
          <a:xfrm>
            <a:off x="879716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5" name="Shape 2572"/>
          <p:cNvSpPr/>
          <p:nvPr/>
        </p:nvSpPr>
        <p:spPr>
          <a:xfrm>
            <a:off x="1413003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6" name="Shape 2573"/>
          <p:cNvSpPr/>
          <p:nvPr/>
        </p:nvSpPr>
        <p:spPr>
          <a:xfrm>
            <a:off x="1946289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7" name="Shape 2574"/>
          <p:cNvSpPr/>
          <p:nvPr/>
        </p:nvSpPr>
        <p:spPr>
          <a:xfrm>
            <a:off x="2479575" y="5185125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8" name="Shape 2575"/>
          <p:cNvSpPr/>
          <p:nvPr/>
        </p:nvSpPr>
        <p:spPr>
          <a:xfrm>
            <a:off x="3013688" y="5248789"/>
            <a:ext cx="278632" cy="12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9" name="Shape 2576"/>
          <p:cNvSpPr/>
          <p:nvPr/>
        </p:nvSpPr>
        <p:spPr>
          <a:xfrm>
            <a:off x="3635442" y="5172723"/>
            <a:ext cx="1016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0" name="Shape 2577"/>
          <p:cNvSpPr/>
          <p:nvPr/>
        </p:nvSpPr>
        <p:spPr>
          <a:xfrm>
            <a:off x="4080261" y="5210756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1" name="Shape 2578"/>
          <p:cNvSpPr/>
          <p:nvPr/>
        </p:nvSpPr>
        <p:spPr>
          <a:xfrm>
            <a:off x="4613547" y="5198354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2" name="Shape 2579"/>
          <p:cNvSpPr/>
          <p:nvPr/>
        </p:nvSpPr>
        <p:spPr>
          <a:xfrm>
            <a:off x="5146834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3" name="Shape 2580"/>
          <p:cNvSpPr/>
          <p:nvPr/>
        </p:nvSpPr>
        <p:spPr>
          <a:xfrm>
            <a:off x="5680120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4" name="Shape 2581"/>
          <p:cNvSpPr/>
          <p:nvPr/>
        </p:nvSpPr>
        <p:spPr>
          <a:xfrm>
            <a:off x="879716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5" name="Shape 2582"/>
          <p:cNvSpPr/>
          <p:nvPr/>
        </p:nvSpPr>
        <p:spPr>
          <a:xfrm>
            <a:off x="1413003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6" name="Shape 2583"/>
          <p:cNvSpPr/>
          <p:nvPr/>
        </p:nvSpPr>
        <p:spPr>
          <a:xfrm>
            <a:off x="1946289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7" name="Shape 2584"/>
          <p:cNvSpPr/>
          <p:nvPr/>
        </p:nvSpPr>
        <p:spPr>
          <a:xfrm>
            <a:off x="2479575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8" name="Shape 2585"/>
          <p:cNvSpPr/>
          <p:nvPr/>
        </p:nvSpPr>
        <p:spPr>
          <a:xfrm>
            <a:off x="3013688" y="5706009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9" name="Shape 2586"/>
          <p:cNvSpPr/>
          <p:nvPr/>
        </p:nvSpPr>
        <p:spPr>
          <a:xfrm>
            <a:off x="3546974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0" name="Shape 2587"/>
          <p:cNvSpPr/>
          <p:nvPr/>
        </p:nvSpPr>
        <p:spPr>
          <a:xfrm>
            <a:off x="4080261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1" name="Shape 2588"/>
          <p:cNvSpPr/>
          <p:nvPr/>
        </p:nvSpPr>
        <p:spPr>
          <a:xfrm>
            <a:off x="4613547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2" name="Shape 2589"/>
          <p:cNvSpPr/>
          <p:nvPr/>
        </p:nvSpPr>
        <p:spPr>
          <a:xfrm>
            <a:off x="5146834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3" name="Shape 2590"/>
          <p:cNvSpPr/>
          <p:nvPr/>
        </p:nvSpPr>
        <p:spPr>
          <a:xfrm>
            <a:off x="5680120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4" name="Shape 2591"/>
          <p:cNvSpPr/>
          <p:nvPr/>
        </p:nvSpPr>
        <p:spPr>
          <a:xfrm>
            <a:off x="6239037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5" name="Shape 2592"/>
          <p:cNvSpPr/>
          <p:nvPr/>
        </p:nvSpPr>
        <p:spPr>
          <a:xfrm>
            <a:off x="6822758" y="4106150"/>
            <a:ext cx="17776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6" name="Shape 2593"/>
          <p:cNvSpPr/>
          <p:nvPr/>
        </p:nvSpPr>
        <p:spPr>
          <a:xfrm>
            <a:off x="7381675" y="4106150"/>
            <a:ext cx="12732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7" name="Shape 2594"/>
          <p:cNvSpPr/>
          <p:nvPr/>
        </p:nvSpPr>
        <p:spPr>
          <a:xfrm>
            <a:off x="7890158" y="4106150"/>
            <a:ext cx="17776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8" name="Shape 2595"/>
          <p:cNvSpPr/>
          <p:nvPr/>
        </p:nvSpPr>
        <p:spPr>
          <a:xfrm>
            <a:off x="8397813" y="410615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9" name="Shape 2596"/>
          <p:cNvSpPr/>
          <p:nvPr/>
        </p:nvSpPr>
        <p:spPr>
          <a:xfrm>
            <a:off x="8931099" y="4106150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0" name="Shape 2597"/>
          <p:cNvSpPr/>
          <p:nvPr/>
        </p:nvSpPr>
        <p:spPr>
          <a:xfrm>
            <a:off x="9451984" y="4106150"/>
            <a:ext cx="25382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1" name="Shape 2598"/>
          <p:cNvSpPr/>
          <p:nvPr/>
        </p:nvSpPr>
        <p:spPr>
          <a:xfrm>
            <a:off x="9997672" y="4106150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2" name="Shape 2599"/>
          <p:cNvSpPr/>
          <p:nvPr/>
        </p:nvSpPr>
        <p:spPr>
          <a:xfrm>
            <a:off x="10506154" y="4182216"/>
            <a:ext cx="278632" cy="12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3" name="Shape 2600"/>
          <p:cNvSpPr/>
          <p:nvPr/>
        </p:nvSpPr>
        <p:spPr>
          <a:xfrm>
            <a:off x="11039440" y="410615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4" name="Shape 2601"/>
          <p:cNvSpPr/>
          <p:nvPr/>
        </p:nvSpPr>
        <p:spPr>
          <a:xfrm>
            <a:off x="6239037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5" name="Shape 2602"/>
          <p:cNvSpPr/>
          <p:nvPr/>
        </p:nvSpPr>
        <p:spPr>
          <a:xfrm>
            <a:off x="6772323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6" name="Shape 2603"/>
          <p:cNvSpPr/>
          <p:nvPr/>
        </p:nvSpPr>
        <p:spPr>
          <a:xfrm>
            <a:off x="7305609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7" name="Shape 2604"/>
          <p:cNvSpPr/>
          <p:nvPr/>
        </p:nvSpPr>
        <p:spPr>
          <a:xfrm>
            <a:off x="7838896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8" name="Shape 2605"/>
          <p:cNvSpPr/>
          <p:nvPr/>
        </p:nvSpPr>
        <p:spPr>
          <a:xfrm>
            <a:off x="8372182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9" name="Shape 2606"/>
          <p:cNvSpPr/>
          <p:nvPr/>
        </p:nvSpPr>
        <p:spPr>
          <a:xfrm>
            <a:off x="8905469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0" name="Shape 2607"/>
          <p:cNvSpPr/>
          <p:nvPr/>
        </p:nvSpPr>
        <p:spPr>
          <a:xfrm>
            <a:off x="9438755" y="465183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1" name="Shape 2608"/>
          <p:cNvSpPr/>
          <p:nvPr/>
        </p:nvSpPr>
        <p:spPr>
          <a:xfrm>
            <a:off x="9972041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2" name="Shape 2609"/>
          <p:cNvSpPr/>
          <p:nvPr/>
        </p:nvSpPr>
        <p:spPr>
          <a:xfrm>
            <a:off x="10506154" y="4639436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3" name="Shape 2610"/>
          <p:cNvSpPr/>
          <p:nvPr/>
        </p:nvSpPr>
        <p:spPr>
          <a:xfrm>
            <a:off x="11039440" y="463943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4" name="Shape 2611"/>
          <p:cNvSpPr/>
          <p:nvPr/>
        </p:nvSpPr>
        <p:spPr>
          <a:xfrm>
            <a:off x="6239037" y="5261191"/>
            <a:ext cx="279459" cy="101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5" name="Shape 2612"/>
          <p:cNvSpPr/>
          <p:nvPr/>
        </p:nvSpPr>
        <p:spPr>
          <a:xfrm>
            <a:off x="6810356" y="5172723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6" name="Shape 2613"/>
          <p:cNvSpPr/>
          <p:nvPr/>
        </p:nvSpPr>
        <p:spPr>
          <a:xfrm>
            <a:off x="7305609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7" name="Shape 2614"/>
          <p:cNvSpPr/>
          <p:nvPr/>
        </p:nvSpPr>
        <p:spPr>
          <a:xfrm>
            <a:off x="7838896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8" name="Shape 2615"/>
          <p:cNvSpPr/>
          <p:nvPr/>
        </p:nvSpPr>
        <p:spPr>
          <a:xfrm>
            <a:off x="8372182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9" name="Shape 2616"/>
          <p:cNvSpPr/>
          <p:nvPr/>
        </p:nvSpPr>
        <p:spPr>
          <a:xfrm>
            <a:off x="8905469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0" name="Shape 2617"/>
          <p:cNvSpPr/>
          <p:nvPr/>
        </p:nvSpPr>
        <p:spPr>
          <a:xfrm>
            <a:off x="9438755" y="517272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1" name="Shape 2618"/>
          <p:cNvSpPr/>
          <p:nvPr/>
        </p:nvSpPr>
        <p:spPr>
          <a:xfrm>
            <a:off x="9972041" y="5217370"/>
            <a:ext cx="279459" cy="202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2" name="Shape 2619"/>
          <p:cNvSpPr/>
          <p:nvPr/>
        </p:nvSpPr>
        <p:spPr>
          <a:xfrm>
            <a:off x="10568991" y="5172723"/>
            <a:ext cx="15295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3" name="Shape 2620"/>
          <p:cNvSpPr/>
          <p:nvPr/>
        </p:nvSpPr>
        <p:spPr>
          <a:xfrm>
            <a:off x="11077473" y="5172723"/>
            <a:ext cx="202566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4" name="Shape 2621"/>
          <p:cNvSpPr/>
          <p:nvPr/>
        </p:nvSpPr>
        <p:spPr>
          <a:xfrm>
            <a:off x="6239037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5" name="Shape 2622"/>
          <p:cNvSpPr/>
          <p:nvPr/>
        </p:nvSpPr>
        <p:spPr>
          <a:xfrm>
            <a:off x="6810356" y="5706009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6" name="Shape 2623"/>
          <p:cNvSpPr/>
          <p:nvPr/>
        </p:nvSpPr>
        <p:spPr>
          <a:xfrm>
            <a:off x="7381675" y="5706009"/>
            <a:ext cx="12732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7" name="Shape 2624"/>
          <p:cNvSpPr/>
          <p:nvPr/>
        </p:nvSpPr>
        <p:spPr>
          <a:xfrm>
            <a:off x="7838896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8" name="Shape 2625"/>
          <p:cNvSpPr/>
          <p:nvPr/>
        </p:nvSpPr>
        <p:spPr>
          <a:xfrm>
            <a:off x="8372182" y="5725025"/>
            <a:ext cx="279459" cy="24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9" name="Shape 2626"/>
          <p:cNvSpPr/>
          <p:nvPr/>
        </p:nvSpPr>
        <p:spPr>
          <a:xfrm>
            <a:off x="8905469" y="5725025"/>
            <a:ext cx="279459" cy="24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0" name="Shape 2627"/>
          <p:cNvSpPr/>
          <p:nvPr/>
        </p:nvSpPr>
        <p:spPr>
          <a:xfrm>
            <a:off x="9438755" y="5706009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1" name="Shape 2628"/>
          <p:cNvSpPr/>
          <p:nvPr/>
        </p:nvSpPr>
        <p:spPr>
          <a:xfrm>
            <a:off x="9972041" y="5731640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2" name="Shape 2629"/>
          <p:cNvSpPr/>
          <p:nvPr/>
        </p:nvSpPr>
        <p:spPr>
          <a:xfrm>
            <a:off x="10506154" y="5718411"/>
            <a:ext cx="278632" cy="254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3" name="Shape 2630"/>
          <p:cNvSpPr/>
          <p:nvPr/>
        </p:nvSpPr>
        <p:spPr>
          <a:xfrm>
            <a:off x="11039440" y="5706009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77788952"/>
      </p:ext>
    </p:extLst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defTabSz="412393"/>
            <a:r>
              <a:rPr lang="zh-CN" altLang="en-US" dirty="0">
                <a:sym typeface="Helvetica"/>
              </a:rPr>
              <a:t>图标素材 </a:t>
            </a:r>
            <a:r>
              <a:rPr lang="en-US" altLang="zh-CN" dirty="0">
                <a:sym typeface="Helvetica"/>
              </a:rPr>
              <a:t>–</a:t>
            </a:r>
            <a:r>
              <a:rPr lang="zh-CN" altLang="en-US" dirty="0">
                <a:sym typeface="Helvetica"/>
              </a:rPr>
              <a:t> 请自行取用、改色、放大</a:t>
            </a:r>
          </a:p>
        </p:txBody>
      </p:sp>
      <p:sp>
        <p:nvSpPr>
          <p:cNvPr id="4" name="Shape 2633"/>
          <p:cNvSpPr/>
          <p:nvPr/>
        </p:nvSpPr>
        <p:spPr>
          <a:xfrm>
            <a:off x="879716" y="1464523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" name="Shape 2634"/>
          <p:cNvSpPr/>
          <p:nvPr/>
        </p:nvSpPr>
        <p:spPr>
          <a:xfrm>
            <a:off x="1413003" y="1452120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" name="Shape 2635"/>
          <p:cNvSpPr/>
          <p:nvPr/>
        </p:nvSpPr>
        <p:spPr>
          <a:xfrm>
            <a:off x="1946289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" name="Shape 2636"/>
          <p:cNvSpPr/>
          <p:nvPr/>
        </p:nvSpPr>
        <p:spPr>
          <a:xfrm>
            <a:off x="2479575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" name="Shape 2637"/>
          <p:cNvSpPr/>
          <p:nvPr/>
        </p:nvSpPr>
        <p:spPr>
          <a:xfrm>
            <a:off x="3013688" y="1426490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" name="Shape 2638"/>
          <p:cNvSpPr/>
          <p:nvPr/>
        </p:nvSpPr>
        <p:spPr>
          <a:xfrm>
            <a:off x="3546974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" name="Shape 2639"/>
          <p:cNvSpPr/>
          <p:nvPr/>
        </p:nvSpPr>
        <p:spPr>
          <a:xfrm>
            <a:off x="4080261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" name="Shape 2640"/>
          <p:cNvSpPr/>
          <p:nvPr/>
        </p:nvSpPr>
        <p:spPr>
          <a:xfrm>
            <a:off x="4613547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" name="Shape 2641"/>
          <p:cNvSpPr/>
          <p:nvPr/>
        </p:nvSpPr>
        <p:spPr>
          <a:xfrm>
            <a:off x="5146834" y="1490153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" name="Shape 2642"/>
          <p:cNvSpPr/>
          <p:nvPr/>
        </p:nvSpPr>
        <p:spPr>
          <a:xfrm>
            <a:off x="5680120" y="1464523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" name="Shape 2643"/>
          <p:cNvSpPr/>
          <p:nvPr/>
        </p:nvSpPr>
        <p:spPr>
          <a:xfrm>
            <a:off x="879716" y="2010211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" name="Shape 2644"/>
          <p:cNvSpPr/>
          <p:nvPr/>
        </p:nvSpPr>
        <p:spPr>
          <a:xfrm>
            <a:off x="1413003" y="2023440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6" name="Shape 2645"/>
          <p:cNvSpPr/>
          <p:nvPr/>
        </p:nvSpPr>
        <p:spPr>
          <a:xfrm>
            <a:off x="1946289" y="1997809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7" name="Shape 2646"/>
          <p:cNvSpPr/>
          <p:nvPr/>
        </p:nvSpPr>
        <p:spPr>
          <a:xfrm>
            <a:off x="2479575" y="2010211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8" name="Shape 2647"/>
          <p:cNvSpPr/>
          <p:nvPr/>
        </p:nvSpPr>
        <p:spPr>
          <a:xfrm>
            <a:off x="3013688" y="2023440"/>
            <a:ext cx="278632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9" name="Shape 2648"/>
          <p:cNvSpPr/>
          <p:nvPr/>
        </p:nvSpPr>
        <p:spPr>
          <a:xfrm>
            <a:off x="3546974" y="1997809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0" name="Shape 2649"/>
          <p:cNvSpPr/>
          <p:nvPr/>
        </p:nvSpPr>
        <p:spPr>
          <a:xfrm>
            <a:off x="4080261" y="2010211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1" name="Shape 2650"/>
          <p:cNvSpPr/>
          <p:nvPr/>
        </p:nvSpPr>
        <p:spPr>
          <a:xfrm>
            <a:off x="4613547" y="1997809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2" name="Shape 2651"/>
          <p:cNvSpPr/>
          <p:nvPr/>
        </p:nvSpPr>
        <p:spPr>
          <a:xfrm>
            <a:off x="5146834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3" name="Shape 2652"/>
          <p:cNvSpPr/>
          <p:nvPr/>
        </p:nvSpPr>
        <p:spPr>
          <a:xfrm>
            <a:off x="5680120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4" name="Shape 2653"/>
          <p:cNvSpPr/>
          <p:nvPr/>
        </p:nvSpPr>
        <p:spPr>
          <a:xfrm>
            <a:off x="6229115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5" name="Shape 2654"/>
          <p:cNvSpPr/>
          <p:nvPr/>
        </p:nvSpPr>
        <p:spPr>
          <a:xfrm>
            <a:off x="6762402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6" name="Shape 2655"/>
          <p:cNvSpPr/>
          <p:nvPr/>
        </p:nvSpPr>
        <p:spPr>
          <a:xfrm>
            <a:off x="7295688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7" name="Shape 2656"/>
          <p:cNvSpPr/>
          <p:nvPr/>
        </p:nvSpPr>
        <p:spPr>
          <a:xfrm>
            <a:off x="7828974" y="1457908"/>
            <a:ext cx="279459" cy="22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8" name="Shape 2657"/>
          <p:cNvSpPr/>
          <p:nvPr/>
        </p:nvSpPr>
        <p:spPr>
          <a:xfrm>
            <a:off x="8387891" y="1426490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29" name="Shape 2658"/>
          <p:cNvSpPr/>
          <p:nvPr/>
        </p:nvSpPr>
        <p:spPr>
          <a:xfrm>
            <a:off x="8908776" y="1426490"/>
            <a:ext cx="253828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0" name="Shape 2659"/>
          <p:cNvSpPr/>
          <p:nvPr/>
        </p:nvSpPr>
        <p:spPr>
          <a:xfrm>
            <a:off x="9423046" y="1426490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1" name="Shape 2660"/>
          <p:cNvSpPr/>
          <p:nvPr/>
        </p:nvSpPr>
        <p:spPr>
          <a:xfrm>
            <a:off x="9962946" y="1452120"/>
            <a:ext cx="279459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2" name="Shape 2661"/>
          <p:cNvSpPr/>
          <p:nvPr/>
        </p:nvSpPr>
        <p:spPr>
          <a:xfrm>
            <a:off x="10496233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3" name="Shape 2662"/>
          <p:cNvSpPr/>
          <p:nvPr/>
        </p:nvSpPr>
        <p:spPr>
          <a:xfrm>
            <a:off x="11029519" y="1438892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4" name="Shape 2663"/>
          <p:cNvSpPr/>
          <p:nvPr/>
        </p:nvSpPr>
        <p:spPr>
          <a:xfrm>
            <a:off x="6229115" y="197217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5" name="Shape 2664"/>
          <p:cNvSpPr/>
          <p:nvPr/>
        </p:nvSpPr>
        <p:spPr>
          <a:xfrm>
            <a:off x="6762402" y="197217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6" name="Shape 2665"/>
          <p:cNvSpPr/>
          <p:nvPr/>
        </p:nvSpPr>
        <p:spPr>
          <a:xfrm>
            <a:off x="7295688" y="1972178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7" name="Shape 2666"/>
          <p:cNvSpPr/>
          <p:nvPr/>
        </p:nvSpPr>
        <p:spPr>
          <a:xfrm>
            <a:off x="7828974" y="1991194"/>
            <a:ext cx="279459" cy="22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8" name="Shape 2667"/>
          <p:cNvSpPr/>
          <p:nvPr/>
        </p:nvSpPr>
        <p:spPr>
          <a:xfrm>
            <a:off x="8362260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39" name="Shape 2668"/>
          <p:cNvSpPr/>
          <p:nvPr/>
        </p:nvSpPr>
        <p:spPr>
          <a:xfrm>
            <a:off x="8895547" y="1997809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0" name="Shape 2669"/>
          <p:cNvSpPr/>
          <p:nvPr/>
        </p:nvSpPr>
        <p:spPr>
          <a:xfrm>
            <a:off x="9429660" y="1985407"/>
            <a:ext cx="278632" cy="22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1" name="Shape 2670"/>
          <p:cNvSpPr/>
          <p:nvPr/>
        </p:nvSpPr>
        <p:spPr>
          <a:xfrm>
            <a:off x="10000979" y="1959776"/>
            <a:ext cx="202566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2" name="Shape 2671"/>
          <p:cNvSpPr/>
          <p:nvPr/>
        </p:nvSpPr>
        <p:spPr>
          <a:xfrm>
            <a:off x="10521037" y="1959776"/>
            <a:ext cx="229024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3" name="Shape 2672"/>
          <p:cNvSpPr/>
          <p:nvPr/>
        </p:nvSpPr>
        <p:spPr>
          <a:xfrm>
            <a:off x="11029519" y="195977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4" name="Shape 2674"/>
          <p:cNvSpPr/>
          <p:nvPr/>
        </p:nvSpPr>
        <p:spPr>
          <a:xfrm>
            <a:off x="917749" y="3331438"/>
            <a:ext cx="203393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5" name="Shape 2675"/>
          <p:cNvSpPr/>
          <p:nvPr/>
        </p:nvSpPr>
        <p:spPr>
          <a:xfrm>
            <a:off x="1451036" y="3331438"/>
            <a:ext cx="203393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6" name="Shape 2676"/>
          <p:cNvSpPr/>
          <p:nvPr/>
        </p:nvSpPr>
        <p:spPr>
          <a:xfrm>
            <a:off x="1946289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7" name="Shape 2677"/>
          <p:cNvSpPr/>
          <p:nvPr/>
        </p:nvSpPr>
        <p:spPr>
          <a:xfrm>
            <a:off x="2479575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8" name="Shape 2678"/>
          <p:cNvSpPr/>
          <p:nvPr/>
        </p:nvSpPr>
        <p:spPr>
          <a:xfrm>
            <a:off x="3013688" y="3331438"/>
            <a:ext cx="278632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49" name="Shape 2679"/>
          <p:cNvSpPr/>
          <p:nvPr/>
        </p:nvSpPr>
        <p:spPr>
          <a:xfrm>
            <a:off x="3546974" y="3369471"/>
            <a:ext cx="279459" cy="202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0" name="Shape 2680"/>
          <p:cNvSpPr/>
          <p:nvPr/>
        </p:nvSpPr>
        <p:spPr>
          <a:xfrm>
            <a:off x="4080261" y="3362857"/>
            <a:ext cx="279459" cy="215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1" name="Shape 2681"/>
          <p:cNvSpPr/>
          <p:nvPr/>
        </p:nvSpPr>
        <p:spPr>
          <a:xfrm>
            <a:off x="4613547" y="3356242"/>
            <a:ext cx="279459" cy="22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2" name="Shape 2682"/>
          <p:cNvSpPr/>
          <p:nvPr/>
        </p:nvSpPr>
        <p:spPr>
          <a:xfrm>
            <a:off x="5146834" y="3343840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3" name="Shape 2683"/>
          <p:cNvSpPr/>
          <p:nvPr/>
        </p:nvSpPr>
        <p:spPr>
          <a:xfrm>
            <a:off x="5680120" y="3343840"/>
            <a:ext cx="279459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4" name="Shape 2684"/>
          <p:cNvSpPr/>
          <p:nvPr/>
        </p:nvSpPr>
        <p:spPr>
          <a:xfrm>
            <a:off x="879716" y="3889528"/>
            <a:ext cx="279459" cy="22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5" name="Shape 2685"/>
          <p:cNvSpPr/>
          <p:nvPr/>
        </p:nvSpPr>
        <p:spPr>
          <a:xfrm>
            <a:off x="1413003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6" name="Shape 2686"/>
          <p:cNvSpPr/>
          <p:nvPr/>
        </p:nvSpPr>
        <p:spPr>
          <a:xfrm>
            <a:off x="1946289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7" name="Shape 2687"/>
          <p:cNvSpPr/>
          <p:nvPr/>
        </p:nvSpPr>
        <p:spPr>
          <a:xfrm>
            <a:off x="2479575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8" name="Shape 2688"/>
          <p:cNvSpPr/>
          <p:nvPr/>
        </p:nvSpPr>
        <p:spPr>
          <a:xfrm>
            <a:off x="3038492" y="3864724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59" name="Shape 2689"/>
          <p:cNvSpPr/>
          <p:nvPr/>
        </p:nvSpPr>
        <p:spPr>
          <a:xfrm>
            <a:off x="3571778" y="3864724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0" name="Shape 2690"/>
          <p:cNvSpPr/>
          <p:nvPr/>
        </p:nvSpPr>
        <p:spPr>
          <a:xfrm>
            <a:off x="4080261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1" name="Shape 2691"/>
          <p:cNvSpPr/>
          <p:nvPr/>
        </p:nvSpPr>
        <p:spPr>
          <a:xfrm>
            <a:off x="4613547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2" name="Shape 2692"/>
          <p:cNvSpPr/>
          <p:nvPr/>
        </p:nvSpPr>
        <p:spPr>
          <a:xfrm>
            <a:off x="5146834" y="3883741"/>
            <a:ext cx="279459" cy="24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3" name="Shape 2693"/>
          <p:cNvSpPr/>
          <p:nvPr/>
        </p:nvSpPr>
        <p:spPr>
          <a:xfrm>
            <a:off x="5680120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4" name="Shape 2694"/>
          <p:cNvSpPr/>
          <p:nvPr/>
        </p:nvSpPr>
        <p:spPr>
          <a:xfrm>
            <a:off x="879716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5" name="Shape 2695"/>
          <p:cNvSpPr/>
          <p:nvPr/>
        </p:nvSpPr>
        <p:spPr>
          <a:xfrm>
            <a:off x="1426232" y="4398011"/>
            <a:ext cx="253828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6" name="Shape 2696"/>
          <p:cNvSpPr/>
          <p:nvPr/>
        </p:nvSpPr>
        <p:spPr>
          <a:xfrm>
            <a:off x="1971920" y="4398011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7" name="Shape 2697"/>
          <p:cNvSpPr/>
          <p:nvPr/>
        </p:nvSpPr>
        <p:spPr>
          <a:xfrm>
            <a:off x="2479575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8" name="Shape 2698"/>
          <p:cNvSpPr/>
          <p:nvPr/>
        </p:nvSpPr>
        <p:spPr>
          <a:xfrm>
            <a:off x="3026090" y="4398011"/>
            <a:ext cx="253828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69" name="Shape 2699"/>
          <p:cNvSpPr/>
          <p:nvPr/>
        </p:nvSpPr>
        <p:spPr>
          <a:xfrm>
            <a:off x="3546974" y="439801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0" name="Shape 2700"/>
          <p:cNvSpPr/>
          <p:nvPr/>
        </p:nvSpPr>
        <p:spPr>
          <a:xfrm>
            <a:off x="4080261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1" name="Shape 2701"/>
          <p:cNvSpPr/>
          <p:nvPr/>
        </p:nvSpPr>
        <p:spPr>
          <a:xfrm>
            <a:off x="4639178" y="4398011"/>
            <a:ext cx="228197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2" name="Shape 2702"/>
          <p:cNvSpPr/>
          <p:nvPr/>
        </p:nvSpPr>
        <p:spPr>
          <a:xfrm>
            <a:off x="5146834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3" name="Shape 2703"/>
          <p:cNvSpPr/>
          <p:nvPr/>
        </p:nvSpPr>
        <p:spPr>
          <a:xfrm>
            <a:off x="5680120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4" name="Shape 2704"/>
          <p:cNvSpPr/>
          <p:nvPr/>
        </p:nvSpPr>
        <p:spPr>
          <a:xfrm>
            <a:off x="6251439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5" name="Shape 2705"/>
          <p:cNvSpPr/>
          <p:nvPr/>
        </p:nvSpPr>
        <p:spPr>
          <a:xfrm>
            <a:off x="6784725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6" name="Shape 2706"/>
          <p:cNvSpPr/>
          <p:nvPr/>
        </p:nvSpPr>
        <p:spPr>
          <a:xfrm>
            <a:off x="7318012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7" name="Shape 2707"/>
          <p:cNvSpPr/>
          <p:nvPr/>
        </p:nvSpPr>
        <p:spPr>
          <a:xfrm>
            <a:off x="7851298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8" name="Shape 2708"/>
          <p:cNvSpPr/>
          <p:nvPr/>
        </p:nvSpPr>
        <p:spPr>
          <a:xfrm>
            <a:off x="8385411" y="3331438"/>
            <a:ext cx="278632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79" name="Shape 2709"/>
          <p:cNvSpPr/>
          <p:nvPr/>
        </p:nvSpPr>
        <p:spPr>
          <a:xfrm>
            <a:off x="8918697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0" name="Shape 2710"/>
          <p:cNvSpPr/>
          <p:nvPr/>
        </p:nvSpPr>
        <p:spPr>
          <a:xfrm>
            <a:off x="9451983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1" name="Shape 2711"/>
          <p:cNvSpPr/>
          <p:nvPr/>
        </p:nvSpPr>
        <p:spPr>
          <a:xfrm>
            <a:off x="9985270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2" name="Shape 2712"/>
          <p:cNvSpPr/>
          <p:nvPr/>
        </p:nvSpPr>
        <p:spPr>
          <a:xfrm>
            <a:off x="10518556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3" name="Shape 2713"/>
          <p:cNvSpPr/>
          <p:nvPr/>
        </p:nvSpPr>
        <p:spPr>
          <a:xfrm>
            <a:off x="11051843" y="3331438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4" name="Shape 2714"/>
          <p:cNvSpPr/>
          <p:nvPr/>
        </p:nvSpPr>
        <p:spPr>
          <a:xfrm>
            <a:off x="6251439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5" name="Shape 2715"/>
          <p:cNvSpPr/>
          <p:nvPr/>
        </p:nvSpPr>
        <p:spPr>
          <a:xfrm>
            <a:off x="6784725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6" name="Shape 2716"/>
          <p:cNvSpPr/>
          <p:nvPr/>
        </p:nvSpPr>
        <p:spPr>
          <a:xfrm>
            <a:off x="7318012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7" name="Shape 2717"/>
          <p:cNvSpPr/>
          <p:nvPr/>
        </p:nvSpPr>
        <p:spPr>
          <a:xfrm>
            <a:off x="7851298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8" name="Shape 2718"/>
          <p:cNvSpPr/>
          <p:nvPr/>
        </p:nvSpPr>
        <p:spPr>
          <a:xfrm>
            <a:off x="8385411" y="3864724"/>
            <a:ext cx="278632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89" name="Shape 2719"/>
          <p:cNvSpPr/>
          <p:nvPr/>
        </p:nvSpPr>
        <p:spPr>
          <a:xfrm>
            <a:off x="8918697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0" name="Shape 2720"/>
          <p:cNvSpPr/>
          <p:nvPr/>
        </p:nvSpPr>
        <p:spPr>
          <a:xfrm>
            <a:off x="9451983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1" name="Shape 2721"/>
          <p:cNvSpPr/>
          <p:nvPr/>
        </p:nvSpPr>
        <p:spPr>
          <a:xfrm>
            <a:off x="9985270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2" name="Shape 2722"/>
          <p:cNvSpPr/>
          <p:nvPr/>
        </p:nvSpPr>
        <p:spPr>
          <a:xfrm>
            <a:off x="10518556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3" name="Shape 2723"/>
          <p:cNvSpPr/>
          <p:nvPr/>
        </p:nvSpPr>
        <p:spPr>
          <a:xfrm>
            <a:off x="11051843" y="386472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4" name="Shape 2724"/>
          <p:cNvSpPr/>
          <p:nvPr/>
        </p:nvSpPr>
        <p:spPr>
          <a:xfrm>
            <a:off x="6251439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5" name="Shape 2725"/>
          <p:cNvSpPr/>
          <p:nvPr/>
        </p:nvSpPr>
        <p:spPr>
          <a:xfrm>
            <a:off x="6784725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6" name="Shape 2726"/>
          <p:cNvSpPr/>
          <p:nvPr/>
        </p:nvSpPr>
        <p:spPr>
          <a:xfrm>
            <a:off x="7318012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7" name="Shape 2727"/>
          <p:cNvSpPr/>
          <p:nvPr/>
        </p:nvSpPr>
        <p:spPr>
          <a:xfrm>
            <a:off x="7851298" y="4398011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8" name="Shape 2728"/>
          <p:cNvSpPr/>
          <p:nvPr/>
        </p:nvSpPr>
        <p:spPr>
          <a:xfrm>
            <a:off x="8410215" y="4398011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99" name="Shape 2729"/>
          <p:cNvSpPr/>
          <p:nvPr/>
        </p:nvSpPr>
        <p:spPr>
          <a:xfrm>
            <a:off x="8943501" y="4398011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0" name="Shape 2730"/>
          <p:cNvSpPr/>
          <p:nvPr/>
        </p:nvSpPr>
        <p:spPr>
          <a:xfrm>
            <a:off x="9476787" y="4398011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1" name="Shape 2731"/>
          <p:cNvSpPr/>
          <p:nvPr/>
        </p:nvSpPr>
        <p:spPr>
          <a:xfrm>
            <a:off x="10010901" y="4398011"/>
            <a:ext cx="228197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2" name="Shape 2732"/>
          <p:cNvSpPr/>
          <p:nvPr/>
        </p:nvSpPr>
        <p:spPr>
          <a:xfrm>
            <a:off x="10544187" y="4398011"/>
            <a:ext cx="228197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3" name="Shape 2733"/>
          <p:cNvSpPr/>
          <p:nvPr/>
        </p:nvSpPr>
        <p:spPr>
          <a:xfrm>
            <a:off x="11077473" y="4398011"/>
            <a:ext cx="228197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4" name="Shape 2777"/>
          <p:cNvSpPr/>
          <p:nvPr/>
        </p:nvSpPr>
        <p:spPr>
          <a:xfrm>
            <a:off x="917749" y="2508771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5" name="Shape 2778"/>
          <p:cNvSpPr/>
          <p:nvPr/>
        </p:nvSpPr>
        <p:spPr>
          <a:xfrm>
            <a:off x="1413003" y="250877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6" name="Shape 2779"/>
          <p:cNvSpPr/>
          <p:nvPr/>
        </p:nvSpPr>
        <p:spPr>
          <a:xfrm>
            <a:off x="2023181" y="2508771"/>
            <a:ext cx="12650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7" name="Shape 2780"/>
          <p:cNvSpPr/>
          <p:nvPr/>
        </p:nvSpPr>
        <p:spPr>
          <a:xfrm>
            <a:off x="2479575" y="250877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8" name="Shape 2781"/>
          <p:cNvSpPr/>
          <p:nvPr/>
        </p:nvSpPr>
        <p:spPr>
          <a:xfrm>
            <a:off x="3013688" y="2508771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09" name="Shape 2782"/>
          <p:cNvSpPr/>
          <p:nvPr/>
        </p:nvSpPr>
        <p:spPr>
          <a:xfrm>
            <a:off x="3546974" y="250877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0" name="Shape 2783"/>
          <p:cNvSpPr/>
          <p:nvPr/>
        </p:nvSpPr>
        <p:spPr>
          <a:xfrm>
            <a:off x="4080261" y="250877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1" name="Shape 2784"/>
          <p:cNvSpPr/>
          <p:nvPr/>
        </p:nvSpPr>
        <p:spPr>
          <a:xfrm>
            <a:off x="4613547" y="250877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2" name="Shape 2785"/>
          <p:cNvSpPr/>
          <p:nvPr/>
        </p:nvSpPr>
        <p:spPr>
          <a:xfrm>
            <a:off x="5172464" y="2508771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3" name="Shape 2786"/>
          <p:cNvSpPr/>
          <p:nvPr/>
        </p:nvSpPr>
        <p:spPr>
          <a:xfrm>
            <a:off x="5705751" y="2508771"/>
            <a:ext cx="228197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4" name="Shape 2787"/>
          <p:cNvSpPr/>
          <p:nvPr/>
        </p:nvSpPr>
        <p:spPr>
          <a:xfrm>
            <a:off x="6251439" y="250298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5" name="Shape 2788"/>
          <p:cNvSpPr/>
          <p:nvPr/>
        </p:nvSpPr>
        <p:spPr>
          <a:xfrm>
            <a:off x="6784725" y="250298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6" name="Shape 2789"/>
          <p:cNvSpPr/>
          <p:nvPr/>
        </p:nvSpPr>
        <p:spPr>
          <a:xfrm>
            <a:off x="7318012" y="250298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7" name="Shape 2790"/>
          <p:cNvSpPr/>
          <p:nvPr/>
        </p:nvSpPr>
        <p:spPr>
          <a:xfrm>
            <a:off x="7851298" y="250298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8" name="Shape 2791"/>
          <p:cNvSpPr/>
          <p:nvPr/>
        </p:nvSpPr>
        <p:spPr>
          <a:xfrm>
            <a:off x="8423444" y="2502984"/>
            <a:ext cx="202566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19" name="Shape 2792"/>
          <p:cNvSpPr/>
          <p:nvPr/>
        </p:nvSpPr>
        <p:spPr>
          <a:xfrm>
            <a:off x="8943501" y="2502984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0" name="Shape 2793"/>
          <p:cNvSpPr/>
          <p:nvPr/>
        </p:nvSpPr>
        <p:spPr>
          <a:xfrm>
            <a:off x="9476787" y="2502984"/>
            <a:ext cx="229024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1" name="Shape 2794"/>
          <p:cNvSpPr/>
          <p:nvPr/>
        </p:nvSpPr>
        <p:spPr>
          <a:xfrm>
            <a:off x="9985270" y="2527788"/>
            <a:ext cx="279459" cy="22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2" name="Shape 2795"/>
          <p:cNvSpPr/>
          <p:nvPr/>
        </p:nvSpPr>
        <p:spPr>
          <a:xfrm>
            <a:off x="10518556" y="250298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3" name="Shape 2796"/>
          <p:cNvSpPr/>
          <p:nvPr/>
        </p:nvSpPr>
        <p:spPr>
          <a:xfrm>
            <a:off x="11051843" y="2502984"/>
            <a:ext cx="279459" cy="27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4" name="Shape 2736"/>
          <p:cNvSpPr/>
          <p:nvPr/>
        </p:nvSpPr>
        <p:spPr>
          <a:xfrm>
            <a:off x="879716" y="515370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5" name="Shape 2737"/>
          <p:cNvSpPr/>
          <p:nvPr/>
        </p:nvSpPr>
        <p:spPr>
          <a:xfrm>
            <a:off x="1413003" y="515370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6" name="Shape 2738"/>
          <p:cNvSpPr/>
          <p:nvPr/>
        </p:nvSpPr>
        <p:spPr>
          <a:xfrm>
            <a:off x="2016567" y="5153706"/>
            <a:ext cx="139730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7" name="Shape 2739"/>
          <p:cNvSpPr/>
          <p:nvPr/>
        </p:nvSpPr>
        <p:spPr>
          <a:xfrm>
            <a:off x="2549853" y="5153706"/>
            <a:ext cx="139730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8" name="Shape 2740"/>
          <p:cNvSpPr/>
          <p:nvPr/>
        </p:nvSpPr>
        <p:spPr>
          <a:xfrm>
            <a:off x="3013688" y="5223984"/>
            <a:ext cx="278632" cy="139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29" name="Shape 2741"/>
          <p:cNvSpPr/>
          <p:nvPr/>
        </p:nvSpPr>
        <p:spPr>
          <a:xfrm>
            <a:off x="3546974" y="5223984"/>
            <a:ext cx="279459" cy="139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0" name="Shape 2742"/>
          <p:cNvSpPr/>
          <p:nvPr/>
        </p:nvSpPr>
        <p:spPr>
          <a:xfrm>
            <a:off x="4092663" y="5229772"/>
            <a:ext cx="253828" cy="12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1" name="Shape 2743"/>
          <p:cNvSpPr/>
          <p:nvPr/>
        </p:nvSpPr>
        <p:spPr>
          <a:xfrm>
            <a:off x="4625950" y="5229772"/>
            <a:ext cx="253828" cy="12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2" name="Shape 2744"/>
          <p:cNvSpPr/>
          <p:nvPr/>
        </p:nvSpPr>
        <p:spPr>
          <a:xfrm>
            <a:off x="5222900" y="5166935"/>
            <a:ext cx="127327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3" name="Shape 2745"/>
          <p:cNvSpPr/>
          <p:nvPr/>
        </p:nvSpPr>
        <p:spPr>
          <a:xfrm>
            <a:off x="5756186" y="5166935"/>
            <a:ext cx="127327" cy="25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4" name="Shape 2746"/>
          <p:cNvSpPr/>
          <p:nvPr/>
        </p:nvSpPr>
        <p:spPr>
          <a:xfrm>
            <a:off x="879716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5" name="Shape 2747"/>
          <p:cNvSpPr/>
          <p:nvPr/>
        </p:nvSpPr>
        <p:spPr>
          <a:xfrm>
            <a:off x="1413003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6" name="Shape 2748"/>
          <p:cNvSpPr/>
          <p:nvPr/>
        </p:nvSpPr>
        <p:spPr>
          <a:xfrm>
            <a:off x="1946289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7" name="Shape 2749"/>
          <p:cNvSpPr/>
          <p:nvPr/>
        </p:nvSpPr>
        <p:spPr>
          <a:xfrm>
            <a:off x="2479575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8" name="Shape 2750"/>
          <p:cNvSpPr/>
          <p:nvPr/>
        </p:nvSpPr>
        <p:spPr>
          <a:xfrm>
            <a:off x="3013688" y="5686992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39" name="Shape 2751"/>
          <p:cNvSpPr/>
          <p:nvPr/>
        </p:nvSpPr>
        <p:spPr>
          <a:xfrm>
            <a:off x="3546974" y="5750656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0" name="Shape 2752"/>
          <p:cNvSpPr/>
          <p:nvPr/>
        </p:nvSpPr>
        <p:spPr>
          <a:xfrm>
            <a:off x="4080261" y="5750656"/>
            <a:ext cx="279459" cy="15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1" name="Shape 2753"/>
          <p:cNvSpPr/>
          <p:nvPr/>
        </p:nvSpPr>
        <p:spPr>
          <a:xfrm>
            <a:off x="4677211" y="5686992"/>
            <a:ext cx="15213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2" name="Shape 2754"/>
          <p:cNvSpPr/>
          <p:nvPr/>
        </p:nvSpPr>
        <p:spPr>
          <a:xfrm>
            <a:off x="5210497" y="5686992"/>
            <a:ext cx="15213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3" name="Shape 2755"/>
          <p:cNvSpPr/>
          <p:nvPr/>
        </p:nvSpPr>
        <p:spPr>
          <a:xfrm>
            <a:off x="5680120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4" name="Shape 2756"/>
          <p:cNvSpPr/>
          <p:nvPr/>
        </p:nvSpPr>
        <p:spPr>
          <a:xfrm>
            <a:off x="6213406" y="515370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5" name="Shape 2757"/>
          <p:cNvSpPr/>
          <p:nvPr/>
        </p:nvSpPr>
        <p:spPr>
          <a:xfrm>
            <a:off x="6746692" y="515370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6" name="Shape 2758"/>
          <p:cNvSpPr/>
          <p:nvPr/>
        </p:nvSpPr>
        <p:spPr>
          <a:xfrm>
            <a:off x="7279979" y="515370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7" name="Shape 2759"/>
          <p:cNvSpPr/>
          <p:nvPr/>
        </p:nvSpPr>
        <p:spPr>
          <a:xfrm>
            <a:off x="7813265" y="5153706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8" name="Shape 2760"/>
          <p:cNvSpPr/>
          <p:nvPr/>
        </p:nvSpPr>
        <p:spPr>
          <a:xfrm>
            <a:off x="8391199" y="5153706"/>
            <a:ext cx="19099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49" name="Shape 2761"/>
          <p:cNvSpPr/>
          <p:nvPr/>
        </p:nvSpPr>
        <p:spPr>
          <a:xfrm>
            <a:off x="8924485" y="5153706"/>
            <a:ext cx="190991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0" name="Shape 2762"/>
          <p:cNvSpPr/>
          <p:nvPr/>
        </p:nvSpPr>
        <p:spPr>
          <a:xfrm>
            <a:off x="9413951" y="5198354"/>
            <a:ext cx="279459" cy="19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1" name="Shape 2763"/>
          <p:cNvSpPr/>
          <p:nvPr/>
        </p:nvSpPr>
        <p:spPr>
          <a:xfrm>
            <a:off x="9947237" y="5198354"/>
            <a:ext cx="279459" cy="19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2" name="Shape 2764"/>
          <p:cNvSpPr/>
          <p:nvPr/>
        </p:nvSpPr>
        <p:spPr>
          <a:xfrm>
            <a:off x="10518556" y="5153706"/>
            <a:ext cx="203393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3" name="Shape 2765"/>
          <p:cNvSpPr/>
          <p:nvPr/>
        </p:nvSpPr>
        <p:spPr>
          <a:xfrm>
            <a:off x="11013810" y="5191739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4" name="Shape 2766"/>
          <p:cNvSpPr/>
          <p:nvPr/>
        </p:nvSpPr>
        <p:spPr>
          <a:xfrm>
            <a:off x="6213406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5" name="Shape 2767"/>
          <p:cNvSpPr/>
          <p:nvPr/>
        </p:nvSpPr>
        <p:spPr>
          <a:xfrm>
            <a:off x="6746692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6" name="Shape 2768"/>
          <p:cNvSpPr/>
          <p:nvPr/>
        </p:nvSpPr>
        <p:spPr>
          <a:xfrm>
            <a:off x="7279979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7" name="Shape 2769"/>
          <p:cNvSpPr/>
          <p:nvPr/>
        </p:nvSpPr>
        <p:spPr>
          <a:xfrm>
            <a:off x="7813265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8" name="Shape 2770"/>
          <p:cNvSpPr/>
          <p:nvPr/>
        </p:nvSpPr>
        <p:spPr>
          <a:xfrm>
            <a:off x="8346551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59" name="Shape 2771"/>
          <p:cNvSpPr/>
          <p:nvPr/>
        </p:nvSpPr>
        <p:spPr>
          <a:xfrm>
            <a:off x="8880665" y="5686992"/>
            <a:ext cx="278632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60" name="Shape 2772"/>
          <p:cNvSpPr/>
          <p:nvPr/>
        </p:nvSpPr>
        <p:spPr>
          <a:xfrm>
            <a:off x="9413951" y="5686992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61" name="Shape 2773"/>
          <p:cNvSpPr/>
          <p:nvPr/>
        </p:nvSpPr>
        <p:spPr>
          <a:xfrm>
            <a:off x="9947237" y="5738254"/>
            <a:ext cx="279459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62" name="Shape 2774"/>
          <p:cNvSpPr/>
          <p:nvPr/>
        </p:nvSpPr>
        <p:spPr>
          <a:xfrm>
            <a:off x="10480523" y="5725025"/>
            <a:ext cx="279459" cy="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  <p:sp>
        <p:nvSpPr>
          <p:cNvPr id="163" name="Shape 2775"/>
          <p:cNvSpPr/>
          <p:nvPr/>
        </p:nvSpPr>
        <p:spPr>
          <a:xfrm>
            <a:off x="11013810" y="5712623"/>
            <a:ext cx="279459" cy="229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1376585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702073"/>
          </a:xfrm>
        </p:spPr>
        <p:txBody>
          <a:bodyPr/>
          <a:lstStyle/>
          <a:p>
            <a:r>
              <a:rPr lang="zh-CN" altLang="en-US"/>
              <a:t>文档声明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元数据及作用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文档编码</a:t>
            </a:r>
            <a:endParaRPr lang="en-US" altLang="zh-CN"/>
          </a:p>
          <a:p>
            <a:r>
              <a:rPr lang="zh-CN" altLang="en-US"/>
              <a:t>表格标签</a:t>
            </a:r>
            <a:endParaRPr lang="en-US" altLang="zh-CN"/>
          </a:p>
          <a:p>
            <a:r>
              <a:rPr lang="zh-CN" altLang="en-US"/>
              <a:t>表单标签</a:t>
            </a:r>
            <a:endParaRPr lang="en-US" altLang="zh-CN"/>
          </a:p>
          <a:p>
            <a:r>
              <a:rPr lang="zh-CN" altLang="en-US"/>
              <a:t>查阅</a:t>
            </a:r>
            <a:r>
              <a:rPr lang="en-US" altLang="zh-CN"/>
              <a:t>W3C</a:t>
            </a:r>
            <a:r>
              <a:rPr lang="zh-CN" altLang="en-US"/>
              <a:t>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1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元数据及作用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目标：熟悉元数据常见用法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199" y="1989138"/>
            <a:ext cx="7213603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ea typeface="阿里巴巴普惠体" panose="00020600040101010101"/>
              </a:rPr>
              <a:t>元数据标签 ：</a:t>
            </a:r>
            <a:r>
              <a:rPr lang="zh-CN" altLang="en-US">
                <a:ea typeface="阿里巴巴普惠体" panose="00020600040101010101"/>
              </a:rPr>
              <a:t>描述网页相关信息的数据，如网页编码、关键字、描述信息等</a:t>
            </a:r>
            <a:endParaRPr lang="en-US" altLang="zh-CN">
              <a:ea typeface="阿里巴巴普惠体" panose="00020600040101010101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CBEDF2-0884-486D-B8F0-A156A35B6368}"/>
              </a:ext>
            </a:extLst>
          </p:cNvPr>
          <p:cNvGrpSpPr/>
          <p:nvPr/>
        </p:nvGrpSpPr>
        <p:grpSpPr>
          <a:xfrm>
            <a:off x="1261159" y="2997097"/>
            <a:ext cx="7738908" cy="316244"/>
            <a:chOff x="947892" y="2506329"/>
            <a:chExt cx="7738908" cy="3162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9C1C2E-5AF9-4AE1-973E-959BD31FCCE7}"/>
                </a:ext>
              </a:extLst>
            </p:cNvPr>
            <p:cNvSpPr/>
            <p:nvPr/>
          </p:nvSpPr>
          <p:spPr>
            <a:xfrm>
              <a:off x="947892" y="2506329"/>
              <a:ext cx="7738908" cy="316244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68D40B-E5CE-45E8-B449-31B72C760679}"/>
                </a:ext>
              </a:extLst>
            </p:cNvPr>
            <p:cNvSpPr/>
            <p:nvPr/>
          </p:nvSpPr>
          <p:spPr>
            <a:xfrm>
              <a:off x="947892" y="2514796"/>
              <a:ext cx="77389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name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"keywords"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content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设定网页内容的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【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关键字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】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，有利于搜索引擎收录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zh-CN" altLang="en-US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3540AAF-0170-4678-A93B-0B06A3F83BD4}"/>
              </a:ext>
            </a:extLst>
          </p:cNvPr>
          <p:cNvGrpSpPr/>
          <p:nvPr/>
        </p:nvGrpSpPr>
        <p:grpSpPr>
          <a:xfrm>
            <a:off x="1261159" y="3865557"/>
            <a:ext cx="7933266" cy="316246"/>
            <a:chOff x="947892" y="3339762"/>
            <a:chExt cx="7933266" cy="31624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22DE25-A39D-4A71-9991-74F10ADA04D8}"/>
                </a:ext>
              </a:extLst>
            </p:cNvPr>
            <p:cNvSpPr/>
            <p:nvPr/>
          </p:nvSpPr>
          <p:spPr>
            <a:xfrm>
              <a:off x="947892" y="3339764"/>
              <a:ext cx="7738908" cy="316244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0C4E99-6C89-423A-BB67-E3ACCF929237}"/>
                </a:ext>
              </a:extLst>
            </p:cNvPr>
            <p:cNvSpPr/>
            <p:nvPr/>
          </p:nvSpPr>
          <p:spPr>
            <a:xfrm>
              <a:off x="947892" y="3339762"/>
              <a:ext cx="79332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  <a:ea typeface="阿里巴巴普惠体" panose="00020600040101010101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name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"description"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  <a:ea typeface="阿里巴巴普惠体" panose="00020600040101010101"/>
                </a:rPr>
                <a:t>content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  <a:ea typeface="阿里巴巴普惠体" panose="00020600040101010101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设定网页内容的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【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描述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】</a:t>
              </a:r>
              <a:r>
                <a:rPr lang="zh-CN" altLang="en-US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，有利于搜索引擎收录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  <a:ea typeface="阿里巴巴普惠体" panose="00020600040101010101"/>
                </a:rPr>
                <a:t>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  <a:ea typeface="阿里巴巴普惠体" panose="00020600040101010101"/>
                </a:rPr>
                <a:t>&gt;</a:t>
              </a:r>
              <a:endParaRPr lang="zh-CN" altLang="en-US" sz="1400" b="0">
                <a:solidFill>
                  <a:srgbClr val="9E9E9E"/>
                </a:solidFill>
                <a:effectLst/>
                <a:latin typeface="Fira Code,Consolas,  Courier New"/>
                <a:ea typeface="阿里巴巴普惠体" panose="00020600040101010101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4607B1-BFCB-4D2F-8FFD-6EC53D4F1C30}"/>
              </a:ext>
            </a:extLst>
          </p:cNvPr>
          <p:cNvGrpSpPr/>
          <p:nvPr/>
        </p:nvGrpSpPr>
        <p:grpSpPr>
          <a:xfrm>
            <a:off x="1261159" y="4808708"/>
            <a:ext cx="7239377" cy="316244"/>
            <a:chOff x="947890" y="4471320"/>
            <a:chExt cx="7239377" cy="3162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222435-2AE1-4680-9FB2-A9BD237FA425}"/>
                </a:ext>
              </a:extLst>
            </p:cNvPr>
            <p:cNvSpPr/>
            <p:nvPr/>
          </p:nvSpPr>
          <p:spPr>
            <a:xfrm>
              <a:off x="947891" y="4471320"/>
              <a:ext cx="7103909" cy="316244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100" b="0" i="0" u="none" strike="noStrike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ea typeface="阿里巴巴普惠体" panose="00020600040101010101"/>
                  <a:cs typeface="Courier New" panose="02070309020205020404" pitchFamily="49" charset="0"/>
                  <a:sym typeface="+mn-ea"/>
                </a:rPr>
                <a:t> </a:t>
              </a:r>
              <a:endParaRPr kumimoji="0" sz="110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5606BE-97B1-4E20-9D9E-D05AE8E8C315}"/>
                </a:ext>
              </a:extLst>
            </p:cNvPr>
            <p:cNvSpPr/>
            <p:nvPr/>
          </p:nvSpPr>
          <p:spPr>
            <a:xfrm>
              <a:off x="947890" y="4471320"/>
              <a:ext cx="72393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&lt;</a:t>
              </a:r>
              <a:r>
                <a:rPr lang="en-US" altLang="zh-CN" sz="1400">
                  <a:solidFill>
                    <a:srgbClr val="2196F3"/>
                  </a:solidFill>
                  <a:latin typeface="Fira Code,Consolas,  Courier New"/>
                </a:rPr>
                <a:t>meta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http-equiv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"refresh"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 </a:t>
              </a:r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content</a:t>
              </a:r>
              <a:r>
                <a:rPr lang="en-US" altLang="zh-CN" sz="1400">
                  <a:solidFill>
                    <a:srgbClr val="9E9E9E"/>
                  </a:solidFill>
                  <a:latin typeface="Fira Code,Consolas,  Courier New"/>
                </a:rPr>
                <a:t>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"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3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, 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url=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http://web.itcast.cn"</a:t>
              </a:r>
              <a:r>
                <a:rPr lang="en-US" altLang="zh-CN" sz="1400">
                  <a:solidFill>
                    <a:srgbClr val="607D8B"/>
                  </a:solidFill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164BE69C-64F1-4F40-BC67-7989C63520C6}"/>
              </a:ext>
            </a:extLst>
          </p:cNvPr>
          <p:cNvSpPr txBox="1">
            <a:spLocks/>
          </p:cNvSpPr>
          <p:nvPr/>
        </p:nvSpPr>
        <p:spPr>
          <a:xfrm>
            <a:off x="893044" y="2527655"/>
            <a:ext cx="2175935" cy="4420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ea typeface="阿里巴巴普惠体" panose="00020600040101010101"/>
              </a:rPr>
              <a:t>设置网页关键字：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C6EE2C2-EDC2-4587-89AD-F63A5EEB4B24}"/>
              </a:ext>
            </a:extLst>
          </p:cNvPr>
          <p:cNvSpPr txBox="1">
            <a:spLocks/>
          </p:cNvSpPr>
          <p:nvPr/>
        </p:nvSpPr>
        <p:spPr>
          <a:xfrm>
            <a:off x="893045" y="3350221"/>
            <a:ext cx="7213603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ea typeface="阿里巴巴普惠体" panose="00020600040101010101"/>
              </a:rPr>
              <a:t>设置网页内容描述：</a:t>
            </a:r>
            <a:endParaRPr lang="en-US" altLang="zh-CN">
              <a:ea typeface="阿里巴巴普惠体" panose="00020600040101010101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CF2A9F4-3EB5-4CF3-833C-8271C65B104A}"/>
              </a:ext>
            </a:extLst>
          </p:cNvPr>
          <p:cNvSpPr txBox="1">
            <a:spLocks/>
          </p:cNvSpPr>
          <p:nvPr/>
        </p:nvSpPr>
        <p:spPr>
          <a:xfrm>
            <a:off x="893044" y="4267518"/>
            <a:ext cx="7213603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ea typeface="阿里巴巴普惠体" panose="00020600040101010101"/>
              </a:rPr>
              <a:t>设置网页重定向：</a:t>
            </a:r>
            <a:endParaRPr lang="en-US" altLang="zh-CN">
              <a:ea typeface="阿里巴巴普惠体" panose="00020600040101010101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1AEA7F8-B00A-4F19-B02C-6516594BA8DF}"/>
              </a:ext>
            </a:extLst>
          </p:cNvPr>
          <p:cNvGrpSpPr/>
          <p:nvPr/>
        </p:nvGrpSpPr>
        <p:grpSpPr>
          <a:xfrm>
            <a:off x="4669712" y="5054601"/>
            <a:ext cx="1107996" cy="563481"/>
            <a:chOff x="4669712" y="5054601"/>
            <a:chExt cx="1107996" cy="56348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D842409-437D-41B6-A82A-E8158D0F5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710" y="5054601"/>
              <a:ext cx="0" cy="24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CFC911-F5FA-48E5-9AB7-7793359EAC59}"/>
                </a:ext>
              </a:extLst>
            </p:cNvPr>
            <p:cNvSpPr txBox="1"/>
            <p:nvPr/>
          </p:nvSpPr>
          <p:spPr>
            <a:xfrm>
              <a:off x="4669712" y="534108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倒计时秒钟数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E5093F7-3C38-4C95-A486-E46A5E8017AF}"/>
              </a:ext>
            </a:extLst>
          </p:cNvPr>
          <p:cNvGrpSpPr/>
          <p:nvPr/>
        </p:nvGrpSpPr>
        <p:grpSpPr>
          <a:xfrm>
            <a:off x="5761037" y="4454077"/>
            <a:ext cx="1435980" cy="354631"/>
            <a:chOff x="5761037" y="4454077"/>
            <a:chExt cx="1435980" cy="354631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B7A9EB5-C31E-46E1-BC6F-8F936D926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1037" y="4621673"/>
              <a:ext cx="174096" cy="18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244437-2B3C-42D0-93B4-80D72C6A08FE}"/>
                </a:ext>
              </a:extLst>
            </p:cNvPr>
            <p:cNvSpPr txBox="1"/>
            <p:nvPr/>
          </p:nvSpPr>
          <p:spPr>
            <a:xfrm>
              <a:off x="5935133" y="445407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跳转的目标地址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6105B9-0208-4FBA-8174-1B8CDC39A2C0}"/>
              </a:ext>
            </a:extLst>
          </p:cNvPr>
          <p:cNvCxnSpPr/>
          <p:nvPr/>
        </p:nvCxnSpPr>
        <p:spPr>
          <a:xfrm>
            <a:off x="1981011" y="5054601"/>
            <a:ext cx="202372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08885B5-7A95-4FD0-B9D6-969C541038BD}"/>
              </a:ext>
            </a:extLst>
          </p:cNvPr>
          <p:cNvGrpSpPr/>
          <p:nvPr/>
        </p:nvGrpSpPr>
        <p:grpSpPr>
          <a:xfrm>
            <a:off x="2438874" y="5089104"/>
            <a:ext cx="800219" cy="557033"/>
            <a:chOff x="4792608" y="5054601"/>
            <a:chExt cx="800219" cy="557033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DF5603C-4F10-42E4-9F67-23A0F796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710" y="5054601"/>
              <a:ext cx="0" cy="24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22D273-A2C1-4D8F-992D-C7ACEAD1CA0D}"/>
                </a:ext>
              </a:extLst>
            </p:cNvPr>
            <p:cNvSpPr txBox="1"/>
            <p:nvPr/>
          </p:nvSpPr>
          <p:spPr>
            <a:xfrm>
              <a:off x="4792608" y="533463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rgbClr val="C00000"/>
                  </a:solidFill>
                  <a:ea typeface="阿里巴巴普惠体" panose="00020600040101010101"/>
                </a:rPr>
                <a:t>设置动作</a:t>
              </a:r>
              <a:endParaRPr lang="zh-CN" altLang="en-US" sz="12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20C7602A-439F-43F3-A4DB-587D7C76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22" y="753980"/>
            <a:ext cx="3520745" cy="899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228FB9-C46B-4E5A-AD4C-7AF84B3ECBCB}"/>
              </a:ext>
            </a:extLst>
          </p:cNvPr>
          <p:cNvSpPr/>
          <p:nvPr/>
        </p:nvSpPr>
        <p:spPr>
          <a:xfrm>
            <a:off x="2438874" y="5890323"/>
            <a:ext cx="1157843" cy="5066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注册页面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DC519F-1256-4662-A865-B1205FE98B31}"/>
              </a:ext>
            </a:extLst>
          </p:cNvPr>
          <p:cNvSpPr/>
          <p:nvPr/>
        </p:nvSpPr>
        <p:spPr>
          <a:xfrm>
            <a:off x="4234192" y="5890323"/>
            <a:ext cx="1157843" cy="5066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注册成功</a:t>
            </a:r>
            <a:endParaRPr lang="en-US" altLang="zh-CN" sz="1400">
              <a:ea typeface="阿里巴巴普惠体" panose="00020600040101010101"/>
            </a:endParaRPr>
          </a:p>
          <a:p>
            <a:pPr algn="ctr"/>
            <a:r>
              <a:rPr lang="en-US" altLang="zh-CN" sz="1400" b="1">
                <a:ea typeface="阿里巴巴普惠体" panose="00020600040101010101"/>
              </a:rPr>
              <a:t>3</a:t>
            </a:r>
            <a:r>
              <a:rPr lang="zh-CN" altLang="en-US" sz="1400" b="1">
                <a:ea typeface="阿里巴巴普惠体" panose="00020600040101010101"/>
              </a:rPr>
              <a:t>秒后跳转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E572B54-956B-4126-9822-22D6E72FE378}"/>
              </a:ext>
            </a:extLst>
          </p:cNvPr>
          <p:cNvSpPr/>
          <p:nvPr/>
        </p:nvSpPr>
        <p:spPr>
          <a:xfrm>
            <a:off x="6029510" y="5890323"/>
            <a:ext cx="1157843" cy="5066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用户首页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71E9F70-C4D1-4135-A484-DDD8D31BCDE9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3596717" y="6143651"/>
            <a:ext cx="637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CFA4B32-EA90-4DC2-B2AA-0E444BA34AFB}"/>
              </a:ext>
            </a:extLst>
          </p:cNvPr>
          <p:cNvCxnSpPr/>
          <p:nvPr/>
        </p:nvCxnSpPr>
        <p:spPr>
          <a:xfrm>
            <a:off x="5404146" y="6143651"/>
            <a:ext cx="637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2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9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28617</TotalTime>
  <Words>4111</Words>
  <Application>Microsoft Office PowerPoint</Application>
  <PresentationFormat>宽屏</PresentationFormat>
  <Paragraphs>671</Paragraphs>
  <Slides>73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73</vt:i4>
      </vt:variant>
    </vt:vector>
  </HeadingPairs>
  <TitlesOfParts>
    <vt:vector size="89" baseType="lpstr">
      <vt:lpstr>Alibaba PuHuiTi</vt:lpstr>
      <vt:lpstr>Fira Code,Consolas,  Courier New</vt:lpstr>
      <vt:lpstr>阿里巴巴普惠体</vt:lpstr>
      <vt:lpstr>等线</vt:lpstr>
      <vt:lpstr>黑体</vt:lpstr>
      <vt:lpstr>微软雅黑</vt:lpstr>
      <vt:lpstr>Arial</vt:lpstr>
      <vt:lpstr>Calibri</vt:lpstr>
      <vt:lpstr>Courier New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HTML 下</vt:lpstr>
      <vt:lpstr>PowerPoint 演示文稿</vt:lpstr>
      <vt:lpstr>PowerPoint 演示文稿</vt:lpstr>
      <vt:lpstr>PowerPoint 演示文稿</vt:lpstr>
      <vt:lpstr>一.文档声明</vt:lpstr>
      <vt:lpstr>一.文档声明</vt:lpstr>
      <vt:lpstr>PowerPoint 演示文稿</vt:lpstr>
      <vt:lpstr>PowerPoint 演示文稿</vt:lpstr>
      <vt:lpstr>二.元数据及作用</vt:lpstr>
      <vt:lpstr>PowerPoint 演示文稿</vt:lpstr>
      <vt:lpstr>PowerPoint 演示文稿</vt:lpstr>
      <vt:lpstr>三.语言与字符集</vt:lpstr>
      <vt:lpstr>四.HTML 常用标签</vt:lpstr>
      <vt:lpstr>四.HTML 常用标签</vt:lpstr>
      <vt:lpstr>四.HTML 常用标签</vt:lpstr>
      <vt:lpstr>四.HTML 常用标签</vt:lpstr>
      <vt:lpstr>四.HTML 常用标签</vt:lpstr>
      <vt:lpstr>三.语言与字符集</vt:lpstr>
      <vt:lpstr>三.语言与字符集</vt:lpstr>
      <vt:lpstr>四.HTML 常用标签</vt:lpstr>
      <vt:lpstr>四.HTML 常用标签</vt:lpstr>
      <vt:lpstr>四.HTML 常用标签</vt:lpstr>
      <vt:lpstr>四.HTML 常用标签</vt:lpstr>
      <vt:lpstr>PowerPoint 演示文稿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课堂案例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四.表格标签</vt:lpstr>
      <vt:lpstr>综合案例</vt:lpstr>
      <vt:lpstr>综合案例</vt:lpstr>
      <vt:lpstr>四.表格标签 小结</vt:lpstr>
      <vt:lpstr>四.表格标签 小结</vt:lpstr>
      <vt:lpstr>四.表格标签 小结</vt:lpstr>
      <vt:lpstr>四.表格标签 小结</vt:lpstr>
      <vt:lpstr>PowerPoint 演示文稿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</vt:lpstr>
      <vt:lpstr>五.表单标签 小结</vt:lpstr>
      <vt:lpstr>综合案例</vt:lpstr>
      <vt:lpstr>PowerPoint 演示文稿</vt:lpstr>
      <vt:lpstr>六.查阅W3C文档</vt:lpstr>
      <vt:lpstr>HTML 标签 上</vt:lpstr>
      <vt:lpstr>PowerPoint 演示文稿</vt:lpstr>
      <vt:lpstr>图标素材 – 请自行取用、改色、放大</vt:lpstr>
      <vt:lpstr>图标素材 – 请自行取用、改色、放大</vt:lpstr>
      <vt:lpstr>图标素材 – 请自行取用、改色、放大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james zou</cp:lastModifiedBy>
  <cp:revision>1453</cp:revision>
  <dcterms:created xsi:type="dcterms:W3CDTF">2020-03-31T02:23:27Z</dcterms:created>
  <dcterms:modified xsi:type="dcterms:W3CDTF">2020-05-14T01:59:44Z</dcterms:modified>
</cp:coreProperties>
</file>