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46"/>
  </p:notesMasterIdLst>
  <p:sldIdLst>
    <p:sldId id="260" r:id="rId6"/>
    <p:sldId id="424" r:id="rId7"/>
    <p:sldId id="641" r:id="rId8"/>
    <p:sldId id="268" r:id="rId9"/>
    <p:sldId id="1097" r:id="rId10"/>
    <p:sldId id="545" r:id="rId11"/>
    <p:sldId id="1099" r:id="rId12"/>
    <p:sldId id="1098" r:id="rId13"/>
    <p:sldId id="1100" r:id="rId14"/>
    <p:sldId id="1101" r:id="rId15"/>
    <p:sldId id="1110" r:id="rId16"/>
    <p:sldId id="639" r:id="rId17"/>
    <p:sldId id="1102" r:id="rId18"/>
    <p:sldId id="642" r:id="rId19"/>
    <p:sldId id="1103" r:id="rId20"/>
    <p:sldId id="1104" r:id="rId21"/>
    <p:sldId id="1106" r:id="rId22"/>
    <p:sldId id="1107" r:id="rId23"/>
    <p:sldId id="1111" r:id="rId24"/>
    <p:sldId id="1115" r:id="rId25"/>
    <p:sldId id="1112" r:id="rId26"/>
    <p:sldId id="1114" r:id="rId27"/>
    <p:sldId id="1105" r:id="rId28"/>
    <p:sldId id="1108" r:id="rId29"/>
    <p:sldId id="1109" r:id="rId30"/>
    <p:sldId id="1117" r:id="rId31"/>
    <p:sldId id="1118" r:id="rId32"/>
    <p:sldId id="1121" r:id="rId33"/>
    <p:sldId id="1122" r:id="rId34"/>
    <p:sldId id="1119" r:id="rId35"/>
    <p:sldId id="1120" r:id="rId36"/>
    <p:sldId id="1086" r:id="rId37"/>
    <p:sldId id="1129" r:id="rId38"/>
    <p:sldId id="1128" r:id="rId39"/>
    <p:sldId id="1130" r:id="rId40"/>
    <p:sldId id="1131" r:id="rId41"/>
    <p:sldId id="1132" r:id="rId42"/>
    <p:sldId id="1133" r:id="rId43"/>
    <p:sldId id="487" r:id="rId44"/>
    <p:sldId id="48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篇" id="{7BDEAADC-4A18-444C-BFF8-5CE744FBE439}">
          <p14:sldIdLst>
            <p14:sldId id="260"/>
            <p14:sldId id="424"/>
            <p14:sldId id="641"/>
            <p14:sldId id="268"/>
          </p14:sldIdLst>
        </p14:section>
        <p14:section name="伪元素" id="{57C743D5-A88F-433F-AB52-88FD602808F3}">
          <p14:sldIdLst>
            <p14:sldId id="1097"/>
            <p14:sldId id="545"/>
            <p14:sldId id="1099"/>
            <p14:sldId id="1098"/>
            <p14:sldId id="1100"/>
            <p14:sldId id="1101"/>
          </p14:sldIdLst>
        </p14:section>
        <p14:section name="元素定位" id="{3D36535F-9D8F-44B9-8236-24F3DD6516C1}">
          <p14:sldIdLst>
            <p14:sldId id="1110"/>
            <p14:sldId id="639"/>
            <p14:sldId id="1102"/>
          </p14:sldIdLst>
        </p14:section>
        <p14:section name="静态与相对定位" id="{61F1AD3C-800A-4B19-9BE3-A346FF912F63}">
          <p14:sldIdLst>
            <p14:sldId id="642"/>
            <p14:sldId id="1103"/>
            <p14:sldId id="1104"/>
            <p14:sldId id="1106"/>
          </p14:sldIdLst>
        </p14:section>
        <p14:section name="绝对定位" id="{F7412C68-5A48-49C0-BE95-00B3D9CEA4A2}">
          <p14:sldIdLst>
            <p14:sldId id="1107"/>
            <p14:sldId id="1111"/>
            <p14:sldId id="1115"/>
            <p14:sldId id="1112"/>
            <p14:sldId id="1114"/>
          </p14:sldIdLst>
        </p14:section>
        <p14:section name="fiex与sticky定位" id="{9C1A88CC-89D7-4D4F-AAEE-AE38C01DA88C}">
          <p14:sldIdLst>
            <p14:sldId id="1105"/>
            <p14:sldId id="1108"/>
          </p14:sldIdLst>
        </p14:section>
        <p14:section name="z-index" id="{DD16B1DF-AECF-4B28-B692-98C7B8859E4F}">
          <p14:sldIdLst>
            <p14:sldId id="1109"/>
            <p14:sldId id="1117"/>
            <p14:sldId id="1118"/>
          </p14:sldIdLst>
        </p14:section>
        <p14:section name="定位应用技巧" id="{70F605BC-F324-4FCD-BCDC-96ACDFBDDA3D}">
          <p14:sldIdLst>
            <p14:sldId id="1121"/>
            <p14:sldId id="1122"/>
          </p14:sldIdLst>
        </p14:section>
        <p14:section name="元素定位小结" id="{0696A978-FB1B-42C9-8F10-01E29FC625FB}">
          <p14:sldIdLst>
            <p14:sldId id="1119"/>
            <p14:sldId id="1120"/>
          </p14:sldIdLst>
        </p14:section>
        <p14:section name="综合案例" id="{51F8C43C-7407-4074-B43A-46585251F3F1}">
          <p14:sldIdLst>
            <p14:sldId id="1086"/>
            <p14:sldId id="1129"/>
            <p14:sldId id="1128"/>
            <p14:sldId id="1130"/>
            <p14:sldId id="1131"/>
            <p14:sldId id="1132"/>
            <p14:sldId id="1133"/>
          </p14:sldIdLst>
        </p14:section>
        <p14:section name="总结" id="{CD7DCD6D-2576-4FB7-B989-A1ABFDAFD611}">
          <p14:sldIdLst>
            <p14:sldId id="487"/>
            <p14:sldId id="4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zou" initials="jz" lastIdx="1" clrIdx="0">
    <p:extLst>
      <p:ext uri="{19B8F6BF-5375-455C-9EA6-DF929625EA0E}">
        <p15:presenceInfo xmlns:p15="http://schemas.microsoft.com/office/powerpoint/2012/main" userId="7a90b96531d146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E7F1FA"/>
    <a:srgbClr val="0000C4"/>
    <a:srgbClr val="F13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9" autoAdjust="0"/>
    <p:restoredTop sz="91892" autoAdjust="0"/>
  </p:normalViewPr>
  <p:slideViewPr>
    <p:cSldViewPr snapToGrid="0">
      <p:cViewPr>
        <p:scale>
          <a:sx n="100" d="100"/>
          <a:sy n="100" d="100"/>
        </p:scale>
        <p:origin x="197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9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23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02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35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80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304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41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605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03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94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不同字体的文字显示效果是不一样的，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中允许为文字指定不同的字体，首先我们了解一些字体的基础知识。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60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977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805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325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277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156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773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70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用</a:t>
            </a:r>
            <a:r>
              <a:rPr lang="en-US" altLang="zh-CN"/>
              <a:t>html</a:t>
            </a:r>
            <a:r>
              <a:rPr lang="zh-CN" altLang="en-US"/>
              <a:t>标签语言编写的文件，用浏览器打开，就可以看到界面了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基本结构：</a:t>
            </a:r>
            <a:r>
              <a:rPr lang="en-US" altLang="zh-CN"/>
              <a:t>html - head , body , </a:t>
            </a:r>
            <a:r>
              <a:rPr lang="zh-CN" altLang="en-US"/>
              <a:t>语法规范：双标签 和 单标签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开发环境：</a:t>
            </a:r>
            <a:r>
              <a:rPr lang="en-US" altLang="zh-CN"/>
              <a:t>vscode</a:t>
            </a:r>
          </a:p>
          <a:p>
            <a:r>
              <a:rPr lang="en-US" altLang="zh-CN"/>
              <a:t>4.html</a:t>
            </a:r>
            <a:r>
              <a:rPr lang="zh-CN" altLang="en-US"/>
              <a:t>常用标签 ：标题、注释、段落、换行、无序列表、有序列表、自定义列表、图片、相对路径、音频和视频、超链接、符号实体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3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680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55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69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45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85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138" indent="-358775"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48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624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812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375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6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96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27757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23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9" r:id="rId2"/>
    <p:sldLayoutId id="214748369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4" r:id="rId3"/>
    <p:sldLayoutId id="214748369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  <p:sldLayoutId id="2147483690" r:id="rId11"/>
    <p:sldLayoutId id="2147483693" r:id="rId12"/>
    <p:sldLayoutId id="214748369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22" y="2935491"/>
            <a:ext cx="7344662" cy="811171"/>
          </a:xfrm>
        </p:spPr>
        <p:txBody>
          <a:bodyPr>
            <a:normAutofit/>
          </a:bodyPr>
          <a:lstStyle/>
          <a:p>
            <a:r>
              <a:rPr lang="en-US" altLang="zh-CN"/>
              <a:t>Day07 </a:t>
            </a:r>
            <a:r>
              <a:rPr lang="zh-CN" altLang="en-US"/>
              <a:t>伪元素与元素定位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伪元素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::placeholder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8"/>
            <a:ext cx="4986252" cy="1569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作用：</a:t>
            </a:r>
            <a:endParaRPr lang="en-US" altLang="zh-CN" b="1"/>
          </a:p>
          <a:p>
            <a:pPr marL="534988" lvl="1" indent="-174625">
              <a:buFontTx/>
              <a:buChar char="-"/>
            </a:pPr>
            <a:r>
              <a:rPr lang="zh-CN" altLang="en-US"/>
              <a:t>设置 </a:t>
            </a:r>
            <a:r>
              <a:rPr lang="en-US" altLang="zh-CN">
                <a:solidFill>
                  <a:srgbClr val="C00000"/>
                </a:solidFill>
              </a:rPr>
              <a:t>input</a:t>
            </a:r>
            <a:r>
              <a:rPr lang="zh-CN" altLang="en-US">
                <a:solidFill>
                  <a:srgbClr val="C00000"/>
                </a:solidFill>
              </a:rPr>
              <a:t>标签 </a:t>
            </a:r>
            <a:r>
              <a:rPr lang="zh-CN" altLang="en-US"/>
              <a:t>中</a:t>
            </a:r>
            <a:r>
              <a:rPr lang="en-US" altLang="zh-CN">
                <a:solidFill>
                  <a:srgbClr val="C00000"/>
                </a:solidFill>
              </a:rPr>
              <a:t> placeholder</a:t>
            </a:r>
            <a:r>
              <a:rPr lang="zh-CN" altLang="en-US">
                <a:solidFill>
                  <a:srgbClr val="C00000"/>
                </a:solidFill>
              </a:rPr>
              <a:t>属性值</a:t>
            </a:r>
            <a:r>
              <a:rPr lang="zh-CN" altLang="en-US"/>
              <a:t> 的样式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48D682-52E5-4B1D-873B-A29B6ADA8A27}"/>
              </a:ext>
            </a:extLst>
          </p:cNvPr>
          <p:cNvSpPr/>
          <p:nvPr/>
        </p:nvSpPr>
        <p:spPr>
          <a:xfrm>
            <a:off x="838200" y="808889"/>
            <a:ext cx="7525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before 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after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selection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 b="1">
                <a:solidFill>
                  <a:srgbClr val="C00000"/>
                </a:solidFill>
                <a:ea typeface="阿里巴巴普惠体" panose="00020600040101010101"/>
              </a:rPr>
              <a:t>placeholder</a:t>
            </a:r>
            <a:endParaRPr lang="zh-CN" altLang="en-US" sz="1400" b="1">
              <a:solidFill>
                <a:srgbClr val="C00000"/>
              </a:solidFill>
              <a:ea typeface="阿里巴巴普惠体" panose="00020600040101010101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CA1185-FA64-41D0-A3F4-32394D6978B6}"/>
              </a:ext>
            </a:extLst>
          </p:cNvPr>
          <p:cNvGrpSpPr/>
          <p:nvPr/>
        </p:nvGrpSpPr>
        <p:grpSpPr>
          <a:xfrm>
            <a:off x="1300757" y="3590753"/>
            <a:ext cx="2676517" cy="954108"/>
            <a:chOff x="1376737" y="4218115"/>
            <a:chExt cx="2676517" cy="95410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539761-13CE-40D8-B6FC-4DECF5957043}"/>
                </a:ext>
              </a:extLst>
            </p:cNvPr>
            <p:cNvSpPr/>
            <p:nvPr/>
          </p:nvSpPr>
          <p:spPr>
            <a:xfrm>
              <a:off x="1376737" y="4218116"/>
              <a:ext cx="2676517" cy="954107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F2CC35D-B4A3-40DE-996C-D2FEA20A026E}"/>
                </a:ext>
              </a:extLst>
            </p:cNvPr>
            <p:cNvSpPr txBox="1"/>
            <p:nvPr/>
          </p:nvSpPr>
          <p:spPr>
            <a:xfrm>
              <a:off x="1376737" y="4218115"/>
              <a:ext cx="249247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input</a:t>
              </a:r>
              <a:r>
                <a:rPr lang="en-US" altLang="zh-CN" sz="1400" b="1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::placeholder 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{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color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red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font-size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14px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}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0D88700-173F-48BC-B0CD-1345CF0D3AB8}"/>
              </a:ext>
            </a:extLst>
          </p:cNvPr>
          <p:cNvGrpSpPr/>
          <p:nvPr/>
        </p:nvGrpSpPr>
        <p:grpSpPr>
          <a:xfrm>
            <a:off x="1300757" y="3089266"/>
            <a:ext cx="4909763" cy="339734"/>
            <a:chOff x="1538149" y="3243155"/>
            <a:chExt cx="4909763" cy="33973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031844-1E41-41DF-A6D9-03E1BC4C5C37}"/>
                </a:ext>
              </a:extLst>
            </p:cNvPr>
            <p:cNvSpPr/>
            <p:nvPr/>
          </p:nvSpPr>
          <p:spPr>
            <a:xfrm>
              <a:off x="1538149" y="3243155"/>
              <a:ext cx="4909763" cy="339734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0C48048-8A3E-401E-8C4A-5E7D904E303C}"/>
                </a:ext>
              </a:extLst>
            </p:cNvPr>
            <p:cNvSpPr txBox="1"/>
            <p:nvPr/>
          </p:nvSpPr>
          <p:spPr>
            <a:xfrm>
              <a:off x="1538149" y="3275111"/>
              <a:ext cx="4909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&lt;</a:t>
              </a:r>
              <a:r>
                <a:rPr lang="en-US" altLang="zh-CN" sz="1400" b="0">
                  <a:solidFill>
                    <a:srgbClr val="2196F3"/>
                  </a:solidFill>
                  <a:effectLst/>
                  <a:latin typeface="Fira Code,Consolas,  Courier New"/>
                </a:rPr>
                <a:t>input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type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=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"text"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placeholder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=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"</a:t>
              </a:r>
              <a:r>
                <a:rPr lang="zh-CN" altLang="en-US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请输入用户名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"</a:t>
              </a:r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&gt;</a:t>
              </a:r>
              <a:endParaRPr lang="zh-CN" altLang="en-US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DC4D631-4235-44C6-A852-D97CC586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75" y="2955602"/>
            <a:ext cx="3200677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37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08EDB286-3744-415C-9278-F31D4E3B0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2769576"/>
            <a:ext cx="3982227" cy="1292469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伪元素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元素定位</a:t>
            </a:r>
            <a:endParaRPr lang="en-US" altLang="zh-C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977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目标：能够区分不同</a:t>
            </a:r>
            <a:r>
              <a:rPr lang="zh-CN" altLang="en-US">
                <a:solidFill>
                  <a:srgbClr val="C00000"/>
                </a:solidFill>
              </a:rPr>
              <a:t>定位方式</a:t>
            </a:r>
            <a:r>
              <a:rPr lang="zh-CN" altLang="en-US"/>
              <a:t>的参照原点，通过 </a:t>
            </a:r>
            <a:r>
              <a:rPr lang="en-US" altLang="zh-CN">
                <a:solidFill>
                  <a:srgbClr val="C00000"/>
                </a:solidFill>
              </a:rPr>
              <a:t>z-index</a:t>
            </a:r>
            <a:r>
              <a:rPr lang="en-US" altLang="zh-CN"/>
              <a:t> </a:t>
            </a:r>
            <a:r>
              <a:rPr lang="zh-CN" altLang="en-US"/>
              <a:t>调整定位的层叠顺序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2362200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静态定位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相对定位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8775" indent="-266700">
              <a:tabLst>
                <a:tab pos="92075" algn="l"/>
              </a:tabLst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绝对定位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固定定位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8775" indent="-266700">
              <a:tabLst>
                <a:tab pos="92075" algn="l"/>
              </a:tabLst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粘性定位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8775" indent="-266700">
              <a:tabLst>
                <a:tab pos="92075" algn="l"/>
              </a:tabLst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定位层叠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2CDE20-7E48-4BA6-A818-D317B7FF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10" y="1925831"/>
            <a:ext cx="6211444" cy="321343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871E892-BE96-4EE4-B055-1DE012D6D617}"/>
              </a:ext>
            </a:extLst>
          </p:cNvPr>
          <p:cNvSpPr/>
          <p:nvPr/>
        </p:nvSpPr>
        <p:spPr>
          <a:xfrm>
            <a:off x="5223710" y="1925831"/>
            <a:ext cx="6211444" cy="2972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1B15F0-38D4-407D-95E2-1DFF047D7AF9}"/>
              </a:ext>
            </a:extLst>
          </p:cNvPr>
          <p:cNvSpPr/>
          <p:nvPr/>
        </p:nvSpPr>
        <p:spPr>
          <a:xfrm>
            <a:off x="5223710" y="2223082"/>
            <a:ext cx="942198" cy="291618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4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目标：能够区分不同定位方式的参照原点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2362200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静态定位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相对定位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8775" indent="-266700">
              <a:tabLst>
                <a:tab pos="92075" algn="l"/>
              </a:tabLst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绝对定位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固定定位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8775" indent="-266700">
              <a:tabLst>
                <a:tab pos="92075" algn="l"/>
              </a:tabLst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粘性定位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58775" indent="-266700">
              <a:tabLst>
                <a:tab pos="92075" algn="l"/>
              </a:tabLst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定位层叠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6494ED-1724-4E8A-9E3F-35890924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710" y="1925830"/>
            <a:ext cx="6211444" cy="377928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325F379-8E15-4D4A-BE03-BC56D161686C}"/>
              </a:ext>
            </a:extLst>
          </p:cNvPr>
          <p:cNvSpPr/>
          <p:nvPr/>
        </p:nvSpPr>
        <p:spPr>
          <a:xfrm>
            <a:off x="5223710" y="1925831"/>
            <a:ext cx="6211444" cy="2972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6F4226-6A05-46E4-88FA-FD92FBDC5905}"/>
              </a:ext>
            </a:extLst>
          </p:cNvPr>
          <p:cNvSpPr/>
          <p:nvPr/>
        </p:nvSpPr>
        <p:spPr>
          <a:xfrm>
            <a:off x="5223710" y="2223082"/>
            <a:ext cx="942198" cy="291618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519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3048000" cy="517190"/>
          </a:xfrm>
        </p:spPr>
        <p:txBody>
          <a:bodyPr/>
          <a:lstStyle/>
          <a:p>
            <a:r>
              <a:rPr lang="zh-CN" altLang="en-US"/>
              <a:t>什么是元素定位？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9"/>
            <a:ext cx="5480303" cy="11837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/>
              <a:t>所谓定位</a:t>
            </a:r>
            <a:endParaRPr lang="en-US" altLang="zh-CN" b="1"/>
          </a:p>
          <a:p>
            <a:pPr marL="534988" lvl="1" indent="-174625">
              <a:buFontTx/>
              <a:buChar char="-"/>
            </a:pPr>
            <a:r>
              <a:rPr lang="zh-CN" altLang="en-US"/>
              <a:t>就是按照某种方式来</a:t>
            </a:r>
            <a:r>
              <a:rPr lang="zh-CN" altLang="en-US" b="1">
                <a:solidFill>
                  <a:srgbClr val="C00000"/>
                </a:solidFill>
              </a:rPr>
              <a:t>摆放</a:t>
            </a:r>
            <a:r>
              <a:rPr lang="zh-CN" altLang="en-US"/>
              <a:t>盒子</a:t>
            </a:r>
            <a:endParaRPr lang="en-US" altLang="zh-CN"/>
          </a:p>
          <a:p>
            <a:pPr marL="534988" lvl="1" indent="-174625">
              <a:buFontTx/>
              <a:buChar char="-"/>
            </a:pPr>
            <a:r>
              <a:rPr lang="zh-CN" altLang="en-US"/>
              <a:t>定位 </a:t>
            </a:r>
            <a:r>
              <a:rPr lang="en-US" altLang="zh-CN"/>
              <a:t>= </a:t>
            </a:r>
            <a:r>
              <a:rPr lang="zh-CN" altLang="en-US"/>
              <a:t>定位类型 </a:t>
            </a:r>
            <a:r>
              <a:rPr lang="en-US" altLang="zh-CN"/>
              <a:t>+ </a:t>
            </a:r>
            <a:r>
              <a:rPr lang="zh-CN" altLang="en-US"/>
              <a:t>偏移量</a:t>
            </a:r>
            <a:endParaRPr lang="en-US" altLang="zh-CN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84C71C50-84B0-4E18-B460-F895AF9B9BDC}"/>
              </a:ext>
            </a:extLst>
          </p:cNvPr>
          <p:cNvSpPr txBox="1">
            <a:spLocks/>
          </p:cNvSpPr>
          <p:nvPr/>
        </p:nvSpPr>
        <p:spPr>
          <a:xfrm>
            <a:off x="838201" y="3520353"/>
            <a:ext cx="4447031" cy="57972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1"/>
              <a:t>定位类型</a:t>
            </a:r>
            <a:r>
              <a:rPr lang="en-US" altLang="zh-CN" b="1"/>
              <a:t>(position)</a:t>
            </a:r>
            <a:endParaRPr lang="zh-CN" altLang="en-US" b="1"/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99645F6A-9699-4714-A4F4-513412411B12}"/>
              </a:ext>
            </a:extLst>
          </p:cNvPr>
          <p:cNvSpPr txBox="1">
            <a:spLocks/>
          </p:cNvSpPr>
          <p:nvPr/>
        </p:nvSpPr>
        <p:spPr>
          <a:xfrm>
            <a:off x="6179596" y="3556841"/>
            <a:ext cx="4194047" cy="51223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1"/>
              <a:t>偏移量</a:t>
            </a:r>
            <a:r>
              <a:rPr lang="en-US" altLang="zh-CN" b="1"/>
              <a:t>(4</a:t>
            </a:r>
            <a:r>
              <a:rPr lang="zh-CN" altLang="en-US" b="1"/>
              <a:t>个属性</a:t>
            </a:r>
            <a:r>
              <a:rPr lang="en-US" altLang="zh-CN" b="1"/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1B97E4-A141-4165-9442-19B7717BF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19" y="4041736"/>
            <a:ext cx="3612193" cy="2171888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2FFDAD0-8590-474F-9DEF-5A14C65C5BC9}"/>
              </a:ext>
            </a:extLst>
          </p:cNvPr>
          <p:cNvGrpSpPr/>
          <p:nvPr/>
        </p:nvGrpSpPr>
        <p:grpSpPr>
          <a:xfrm>
            <a:off x="6590381" y="2449338"/>
            <a:ext cx="2285999" cy="775153"/>
            <a:chOff x="5367529" y="1409410"/>
            <a:chExt cx="2285999" cy="77515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AD88ED-C83F-4276-B3AC-03632EE7B01E}"/>
                </a:ext>
              </a:extLst>
            </p:cNvPr>
            <p:cNvSpPr/>
            <p:nvPr/>
          </p:nvSpPr>
          <p:spPr>
            <a:xfrm>
              <a:off x="5367529" y="1409411"/>
              <a:ext cx="2285999" cy="775152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24F401-9103-4B43-9BC6-16C1B36AFED5}"/>
                </a:ext>
              </a:extLst>
            </p:cNvPr>
            <p:cNvSpPr txBox="1"/>
            <p:nvPr/>
          </p:nvSpPr>
          <p:spPr>
            <a:xfrm>
              <a:off x="5367529" y="1409410"/>
              <a:ext cx="228599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position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absolute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left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10px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top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10px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881FA619-DE1B-41E9-9DC9-FBF9CA56AACB}"/>
              </a:ext>
            </a:extLst>
          </p:cNvPr>
          <p:cNvSpPr txBox="1">
            <a:spLocks/>
          </p:cNvSpPr>
          <p:nvPr/>
        </p:nvSpPr>
        <p:spPr>
          <a:xfrm>
            <a:off x="6179597" y="1988709"/>
            <a:ext cx="2543780" cy="51223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b="1"/>
              <a:t>用法</a:t>
            </a:r>
            <a:endParaRPr lang="en-US" altLang="zh-CN" b="1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69EE648-9F4C-4672-80B3-402F412997C2}"/>
              </a:ext>
            </a:extLst>
          </p:cNvPr>
          <p:cNvGrpSpPr/>
          <p:nvPr/>
        </p:nvGrpSpPr>
        <p:grpSpPr>
          <a:xfrm>
            <a:off x="7020692" y="6024983"/>
            <a:ext cx="3251660" cy="482074"/>
            <a:chOff x="1419974" y="4828157"/>
            <a:chExt cx="3251660" cy="482074"/>
          </a:xfrm>
        </p:grpSpPr>
        <p:sp>
          <p:nvSpPr>
            <p:cNvPr id="27" name="文本占位符 3">
              <a:extLst>
                <a:ext uri="{FF2B5EF4-FFF2-40B4-BE49-F238E27FC236}">
                  <a16:creationId xmlns:a16="http://schemas.microsoft.com/office/drawing/2014/main" id="{880ED8E3-D1A7-4CD7-BFC9-2A90F1B9C4A0}"/>
                </a:ext>
              </a:extLst>
            </p:cNvPr>
            <p:cNvSpPr txBox="1">
              <a:spLocks/>
            </p:cNvSpPr>
            <p:nvPr/>
          </p:nvSpPr>
          <p:spPr>
            <a:xfrm>
              <a:off x="1648998" y="4828157"/>
              <a:ext cx="3022636" cy="482074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sz="1600" kern="1200">
                  <a:solidFill>
                    <a:srgbClr val="40404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defRPr>
              </a:lvl1pPr>
              <a:lvl2pPr marL="720000" indent="-360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600" b="0" kern="1200" dirty="0">
                  <a:solidFill>
                    <a:srgbClr val="404040"/>
                  </a:solidFill>
                  <a:latin typeface="Alibaba PuHuiTi" pitchFamily="18" charset="-122"/>
                  <a:ea typeface="Alibaba PuHuiTi" pitchFamily="18" charset="-122"/>
                  <a:cs typeface="Alibaba PuHuiTi" pitchFamily="18" charset="-122"/>
                </a:defRPr>
              </a:lvl2pPr>
              <a:lvl3pPr marL="1079500" indent="-358775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sz="1600" b="0" kern="120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>
                  <a:solidFill>
                    <a:srgbClr val="C00000"/>
                  </a:solidFill>
                </a:rPr>
                <a:t>注意：使用时 不需要</a:t>
              </a:r>
              <a:r>
                <a:rPr lang="en-US" altLang="zh-CN">
                  <a:solidFill>
                    <a:srgbClr val="C00000"/>
                  </a:solidFill>
                </a:rPr>
                <a:t>4</a:t>
              </a:r>
              <a:r>
                <a:rPr lang="zh-CN" altLang="en-US">
                  <a:solidFill>
                    <a:srgbClr val="C00000"/>
                  </a:solidFill>
                </a:rPr>
                <a:t>个都写上</a:t>
              </a:r>
              <a:endParaRPr lang="en-US" altLang="zh-CN">
                <a:solidFill>
                  <a:srgbClr val="C00000"/>
                </a:solidFill>
              </a:endParaRPr>
            </a:p>
          </p:txBody>
        </p:sp>
        <p:sp>
          <p:nvSpPr>
            <p:cNvPr id="28" name="Shape 2381">
              <a:extLst>
                <a:ext uri="{FF2B5EF4-FFF2-40B4-BE49-F238E27FC236}">
                  <a16:creationId xmlns:a16="http://schemas.microsoft.com/office/drawing/2014/main" id="{E88FAB5E-2552-492B-A645-46EE1BDA7EA9}"/>
                </a:ext>
              </a:extLst>
            </p:cNvPr>
            <p:cNvSpPr/>
            <p:nvPr/>
          </p:nvSpPr>
          <p:spPr>
            <a:xfrm>
              <a:off x="1419974" y="4929465"/>
              <a:ext cx="229024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5891"/>
                  </a:moveTo>
                  <a:lnTo>
                    <a:pt x="1200" y="5891"/>
                  </a:lnTo>
                  <a:lnTo>
                    <a:pt x="1200" y="3927"/>
                  </a:lnTo>
                  <a:lnTo>
                    <a:pt x="6000" y="3927"/>
                  </a:lnTo>
                  <a:cubicBezTo>
                    <a:pt x="6000" y="4469"/>
                    <a:pt x="6538" y="4909"/>
                    <a:pt x="7200" y="4909"/>
                  </a:cubicBezTo>
                  <a:lnTo>
                    <a:pt x="14400" y="4909"/>
                  </a:lnTo>
                  <a:cubicBezTo>
                    <a:pt x="15062" y="4909"/>
                    <a:pt x="15600" y="4469"/>
                    <a:pt x="15600" y="3927"/>
                  </a:cubicBezTo>
                  <a:lnTo>
                    <a:pt x="20400" y="3927"/>
                  </a:lnTo>
                  <a:cubicBezTo>
                    <a:pt x="20400" y="3927"/>
                    <a:pt x="20400" y="5891"/>
                    <a:pt x="20400" y="5891"/>
                  </a:cubicBezTo>
                  <a:close/>
                  <a:moveTo>
                    <a:pt x="20400" y="20618"/>
                  </a:moveTo>
                  <a:lnTo>
                    <a:pt x="1200" y="20618"/>
                  </a:lnTo>
                  <a:lnTo>
                    <a:pt x="1200" y="6873"/>
                  </a:lnTo>
                  <a:lnTo>
                    <a:pt x="20400" y="6873"/>
                  </a:lnTo>
                  <a:cubicBezTo>
                    <a:pt x="20400" y="6873"/>
                    <a:pt x="20400" y="20618"/>
                    <a:pt x="20400" y="20618"/>
                  </a:cubicBezTo>
                  <a:close/>
                  <a:moveTo>
                    <a:pt x="7200" y="1964"/>
                  </a:moveTo>
                  <a:lnTo>
                    <a:pt x="14400" y="1964"/>
                  </a:lnTo>
                  <a:lnTo>
                    <a:pt x="14400" y="3927"/>
                  </a:lnTo>
                  <a:lnTo>
                    <a:pt x="7200" y="3927"/>
                  </a:lnTo>
                  <a:cubicBezTo>
                    <a:pt x="7200" y="3927"/>
                    <a:pt x="7200" y="1964"/>
                    <a:pt x="7200" y="1964"/>
                  </a:cubicBezTo>
                  <a:close/>
                  <a:moveTo>
                    <a:pt x="20400" y="2945"/>
                  </a:moveTo>
                  <a:lnTo>
                    <a:pt x="15600" y="2945"/>
                  </a:lnTo>
                  <a:lnTo>
                    <a:pt x="15600" y="1964"/>
                  </a:lnTo>
                  <a:cubicBezTo>
                    <a:pt x="15600" y="1422"/>
                    <a:pt x="15062" y="982"/>
                    <a:pt x="14400" y="982"/>
                  </a:cubicBezTo>
                  <a:lnTo>
                    <a:pt x="12000" y="982"/>
                  </a:lnTo>
                  <a:cubicBezTo>
                    <a:pt x="12000" y="440"/>
                    <a:pt x="11462" y="0"/>
                    <a:pt x="10800" y="0"/>
                  </a:cubicBezTo>
                  <a:cubicBezTo>
                    <a:pt x="10138" y="0"/>
                    <a:pt x="9600" y="440"/>
                    <a:pt x="9600" y="982"/>
                  </a:cubicBezTo>
                  <a:lnTo>
                    <a:pt x="7200" y="982"/>
                  </a:lnTo>
                  <a:cubicBezTo>
                    <a:pt x="6538" y="982"/>
                    <a:pt x="6000" y="1422"/>
                    <a:pt x="6000" y="1964"/>
                  </a:cubicBezTo>
                  <a:lnTo>
                    <a:pt x="6000" y="2945"/>
                  </a:lnTo>
                  <a:lnTo>
                    <a:pt x="1200" y="2945"/>
                  </a:lnTo>
                  <a:cubicBezTo>
                    <a:pt x="538" y="2945"/>
                    <a:pt x="0" y="3386"/>
                    <a:pt x="0" y="3927"/>
                  </a:cubicBezTo>
                  <a:lnTo>
                    <a:pt x="0" y="20618"/>
                  </a:lnTo>
                  <a:cubicBezTo>
                    <a:pt x="0" y="21160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0"/>
                    <a:pt x="21600" y="20618"/>
                  </a:cubicBezTo>
                  <a:lnTo>
                    <a:pt x="21600" y="3927"/>
                  </a:lnTo>
                  <a:cubicBezTo>
                    <a:pt x="21600" y="3386"/>
                    <a:pt x="21062" y="2945"/>
                    <a:pt x="20400" y="2945"/>
                  </a:cubicBezTo>
                  <a:moveTo>
                    <a:pt x="4200" y="16691"/>
                  </a:moveTo>
                  <a:lnTo>
                    <a:pt x="15000" y="16691"/>
                  </a:lnTo>
                  <a:cubicBezTo>
                    <a:pt x="15331" y="16691"/>
                    <a:pt x="15600" y="16472"/>
                    <a:pt x="15600" y="16200"/>
                  </a:cubicBezTo>
                  <a:cubicBezTo>
                    <a:pt x="15600" y="15929"/>
                    <a:pt x="15331" y="15709"/>
                    <a:pt x="15000" y="15709"/>
                  </a:cubicBezTo>
                  <a:lnTo>
                    <a:pt x="4200" y="15709"/>
                  </a:lnTo>
                  <a:cubicBezTo>
                    <a:pt x="3869" y="15709"/>
                    <a:pt x="3600" y="15929"/>
                    <a:pt x="3600" y="16200"/>
                  </a:cubicBezTo>
                  <a:cubicBezTo>
                    <a:pt x="3600" y="16472"/>
                    <a:pt x="3869" y="16691"/>
                    <a:pt x="4200" y="16691"/>
                  </a:cubicBezTo>
                  <a:moveTo>
                    <a:pt x="4200" y="13745"/>
                  </a:moveTo>
                  <a:lnTo>
                    <a:pt x="17400" y="13745"/>
                  </a:lnTo>
                  <a:cubicBezTo>
                    <a:pt x="17731" y="13745"/>
                    <a:pt x="18000" y="13526"/>
                    <a:pt x="18000" y="13255"/>
                  </a:cubicBezTo>
                  <a:cubicBezTo>
                    <a:pt x="18000" y="12984"/>
                    <a:pt x="17731" y="12764"/>
                    <a:pt x="17400" y="12764"/>
                  </a:cubicBezTo>
                  <a:lnTo>
                    <a:pt x="4200" y="12764"/>
                  </a:lnTo>
                  <a:cubicBezTo>
                    <a:pt x="3869" y="12764"/>
                    <a:pt x="3600" y="12984"/>
                    <a:pt x="3600" y="13255"/>
                  </a:cubicBezTo>
                  <a:cubicBezTo>
                    <a:pt x="3600" y="13526"/>
                    <a:pt x="3869" y="13745"/>
                    <a:pt x="4200" y="13745"/>
                  </a:cubicBezTo>
                  <a:moveTo>
                    <a:pt x="4200" y="10800"/>
                  </a:moveTo>
                  <a:lnTo>
                    <a:pt x="11400" y="10800"/>
                  </a:lnTo>
                  <a:cubicBezTo>
                    <a:pt x="11731" y="10800"/>
                    <a:pt x="12000" y="10581"/>
                    <a:pt x="12000" y="10309"/>
                  </a:cubicBezTo>
                  <a:cubicBezTo>
                    <a:pt x="12000" y="10038"/>
                    <a:pt x="11731" y="9818"/>
                    <a:pt x="11400" y="9818"/>
                  </a:cubicBezTo>
                  <a:lnTo>
                    <a:pt x="4200" y="9818"/>
                  </a:lnTo>
                  <a:cubicBezTo>
                    <a:pt x="3869" y="9818"/>
                    <a:pt x="3600" y="10038"/>
                    <a:pt x="3600" y="10309"/>
                  </a:cubicBezTo>
                  <a:cubicBezTo>
                    <a:pt x="3600" y="10581"/>
                    <a:pt x="3869" y="10800"/>
                    <a:pt x="4200" y="10800"/>
                  </a:cubicBezTo>
                </a:path>
              </a:pathLst>
            </a:custGeom>
            <a:solidFill>
              <a:srgbClr val="C00000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858866C9-2E43-43BD-B8D7-D3F0DD20B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381" y="4041921"/>
            <a:ext cx="4031329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3087848" cy="517190"/>
          </a:xfrm>
        </p:spPr>
        <p:txBody>
          <a:bodyPr/>
          <a:lstStyle/>
          <a:p>
            <a:r>
              <a:rPr lang="zh-CN" altLang="en-US"/>
              <a:t>静态定位 </a:t>
            </a:r>
            <a:r>
              <a:rPr lang="en-US" altLang="zh-CN"/>
              <a:t>static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9"/>
            <a:ext cx="6418276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作用：没有定位效果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B235454-D056-4D44-BA07-B3DF0B2E45C7}"/>
              </a:ext>
            </a:extLst>
          </p:cNvPr>
          <p:cNvGrpSpPr/>
          <p:nvPr/>
        </p:nvGrpSpPr>
        <p:grpSpPr>
          <a:xfrm>
            <a:off x="1286861" y="2892045"/>
            <a:ext cx="2285999" cy="307777"/>
            <a:chOff x="5367529" y="1409410"/>
            <a:chExt cx="2285999" cy="30777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A6EB715-BA5F-4406-AB5E-341322131E54}"/>
                </a:ext>
              </a:extLst>
            </p:cNvPr>
            <p:cNvSpPr/>
            <p:nvPr/>
          </p:nvSpPr>
          <p:spPr>
            <a:xfrm>
              <a:off x="5367529" y="1409411"/>
              <a:ext cx="2285999" cy="307776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78EDC9C-B5AE-446A-8A51-05628FCD78D9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position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static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D186B51E-89E7-4098-A07D-A2A3991EDDEF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6184392" cy="26151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静态定位按照标准流特性摆放位置，没有偏移量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用的比较少，因为默认就是它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C510A2-3B87-4A4C-92B5-92A7BC94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977" y="1983263"/>
            <a:ext cx="3116850" cy="1615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503809-3A0F-4796-8058-33C460673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196" y="2028986"/>
            <a:ext cx="153937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相对定位 </a:t>
            </a:r>
            <a:r>
              <a:rPr lang="en-US" altLang="zh-CN"/>
              <a:t>relative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9"/>
            <a:ext cx="9220199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作用：元素相对于</a:t>
            </a:r>
            <a:r>
              <a:rPr lang="zh-CN" altLang="en-US">
                <a:solidFill>
                  <a:srgbClr val="C00000"/>
                </a:solidFill>
              </a:rPr>
              <a:t>原来位置</a:t>
            </a:r>
            <a:r>
              <a:rPr lang="zh-CN" altLang="en-US"/>
              <a:t>进行偏移，通过 </a:t>
            </a:r>
            <a:r>
              <a:rPr lang="en-US" altLang="zh-CN"/>
              <a:t>top,right,bottom,left</a:t>
            </a:r>
            <a:r>
              <a:rPr lang="zh-CN" altLang="en-US"/>
              <a:t>调整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B235454-D056-4D44-BA07-B3DF0B2E45C7}"/>
              </a:ext>
            </a:extLst>
          </p:cNvPr>
          <p:cNvGrpSpPr/>
          <p:nvPr/>
        </p:nvGrpSpPr>
        <p:grpSpPr>
          <a:xfrm>
            <a:off x="1286861" y="2892045"/>
            <a:ext cx="2285999" cy="766133"/>
            <a:chOff x="5367529" y="1409410"/>
            <a:chExt cx="2285999" cy="76613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A6EB715-BA5F-4406-AB5E-341322131E54}"/>
                </a:ext>
              </a:extLst>
            </p:cNvPr>
            <p:cNvSpPr/>
            <p:nvPr/>
          </p:nvSpPr>
          <p:spPr>
            <a:xfrm>
              <a:off x="5367529" y="1409410"/>
              <a:ext cx="2285999" cy="766133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78EDC9C-B5AE-446A-8A51-05628FCD78D9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position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relative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top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2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  <a:endParaRPr lang="en-US" altLang="zh-CN" sz="1400" b="0">
                <a:solidFill>
                  <a:srgbClr val="00BCD4"/>
                </a:solidFill>
                <a:effectLst/>
                <a:latin typeface="Fira Code,Consolas,  Courier New"/>
              </a:endParaRPr>
            </a:p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left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30px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F31FF12-BDBC-48AF-B3F7-A4A22CB4C589}"/>
              </a:ext>
            </a:extLst>
          </p:cNvPr>
          <p:cNvGrpSpPr/>
          <p:nvPr/>
        </p:nvGrpSpPr>
        <p:grpSpPr>
          <a:xfrm>
            <a:off x="8122915" y="1654768"/>
            <a:ext cx="2677746" cy="2474553"/>
            <a:chOff x="8006129" y="3870479"/>
            <a:chExt cx="2677746" cy="247455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38672A7-E016-4A80-B25A-29CE17FF7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6129" y="3870479"/>
              <a:ext cx="2632026" cy="2474553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77E42F1-7AEF-48B0-9AD1-A0EC77542B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5017" y="4023360"/>
              <a:ext cx="268858" cy="73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56EB1DBE-C74B-4F30-96CD-9BF9D3D3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977" y="1983263"/>
            <a:ext cx="3116850" cy="161558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985505A-AC4F-4A92-A90C-2DBA480D7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196" y="2028986"/>
            <a:ext cx="153937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7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相对定位 </a:t>
            </a:r>
            <a:r>
              <a:rPr lang="en-US" altLang="zh-CN"/>
              <a:t>relative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9"/>
            <a:ext cx="9220199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作用：元素相对于</a:t>
            </a:r>
            <a:r>
              <a:rPr lang="zh-CN" altLang="en-US">
                <a:solidFill>
                  <a:srgbClr val="C00000"/>
                </a:solidFill>
              </a:rPr>
              <a:t>原来位置</a:t>
            </a:r>
            <a:r>
              <a:rPr lang="zh-CN" altLang="en-US"/>
              <a:t>进行偏移，通过 </a:t>
            </a:r>
            <a:r>
              <a:rPr lang="en-US" altLang="zh-CN"/>
              <a:t>top,right,bottom,left</a:t>
            </a:r>
            <a:r>
              <a:rPr lang="zh-CN" altLang="en-US"/>
              <a:t>调整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4C7ADF96-2D51-443A-9419-677D54156B2C}"/>
              </a:ext>
            </a:extLst>
          </p:cNvPr>
          <p:cNvSpPr txBox="1">
            <a:spLocks/>
          </p:cNvSpPr>
          <p:nvPr/>
        </p:nvSpPr>
        <p:spPr>
          <a:xfrm>
            <a:off x="838200" y="3741151"/>
            <a:ext cx="6678168" cy="16367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</a:p>
          <a:p>
            <a:pPr marL="539750" lvl="1" indent="-179388">
              <a:buFontTx/>
              <a:buChar char="-"/>
            </a:pPr>
            <a:r>
              <a:rPr lang="zh-CN" altLang="en-US"/>
              <a:t>是相对于</a:t>
            </a:r>
            <a:r>
              <a:rPr lang="zh-CN" altLang="en-US">
                <a:solidFill>
                  <a:srgbClr val="C00000"/>
                </a:solidFill>
              </a:rPr>
              <a:t>原来位置</a:t>
            </a:r>
            <a:r>
              <a:rPr lang="zh-CN" altLang="en-US"/>
              <a:t>，与父容器无关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相对定位</a:t>
            </a:r>
            <a:r>
              <a:rPr lang="zh-CN" altLang="en-US">
                <a:solidFill>
                  <a:srgbClr val="C00000"/>
                </a:solidFill>
              </a:rPr>
              <a:t>不脱离文档流</a:t>
            </a:r>
            <a:r>
              <a:rPr lang="zh-CN" altLang="en-US"/>
              <a:t>，位移后原来的位置仍被当前元素占有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如果把 </a:t>
            </a:r>
            <a:r>
              <a:rPr lang="en-US" altLang="zh-CN"/>
              <a:t>4</a:t>
            </a:r>
            <a:r>
              <a:rPr lang="zh-CN" altLang="en-US"/>
              <a:t>个偏移属性 同时使用，那么 </a:t>
            </a:r>
            <a:r>
              <a:rPr lang="en-US" altLang="zh-CN"/>
              <a:t>left </a:t>
            </a:r>
            <a:r>
              <a:rPr lang="zh-CN" altLang="en-US"/>
              <a:t>和 </a:t>
            </a:r>
            <a:r>
              <a:rPr lang="en-US" altLang="zh-CN"/>
              <a:t>top </a:t>
            </a:r>
            <a:r>
              <a:rPr lang="zh-CN" altLang="en-US"/>
              <a:t>生效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en-US" altLang="zh-CN"/>
              <a:t>4</a:t>
            </a:r>
            <a:r>
              <a:rPr lang="zh-CN" altLang="en-US"/>
              <a:t>个偏移属性的值 可以为负值（</a:t>
            </a:r>
            <a:r>
              <a:rPr lang="en-US" altLang="zh-CN"/>
              <a:t>left:-10px;</a:t>
            </a:r>
            <a:r>
              <a:rPr lang="zh-CN" altLang="en-US"/>
              <a:t>）</a:t>
            </a:r>
            <a:endParaRPr lang="en-US" altLang="zh-CN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B0F0CFF-82E5-4F5B-9EF2-7281DD61E9E5}"/>
              </a:ext>
            </a:extLst>
          </p:cNvPr>
          <p:cNvGrpSpPr/>
          <p:nvPr/>
        </p:nvGrpSpPr>
        <p:grpSpPr>
          <a:xfrm>
            <a:off x="1286861" y="2892045"/>
            <a:ext cx="2285999" cy="766133"/>
            <a:chOff x="5367529" y="1409410"/>
            <a:chExt cx="2285999" cy="76613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A2D74D7-1432-4BA0-8AB6-72D4C4387A20}"/>
                </a:ext>
              </a:extLst>
            </p:cNvPr>
            <p:cNvSpPr/>
            <p:nvPr/>
          </p:nvSpPr>
          <p:spPr>
            <a:xfrm>
              <a:off x="5367529" y="1409410"/>
              <a:ext cx="2285999" cy="766133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D0844EE-67CE-4A89-BA16-55B17B596525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position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relative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top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2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  <a:endParaRPr lang="en-US" altLang="zh-CN" sz="1400" b="0">
                <a:solidFill>
                  <a:srgbClr val="00BCD4"/>
                </a:solidFill>
                <a:effectLst/>
                <a:latin typeface="Fira Code,Consolas,  Courier New"/>
              </a:endParaRPr>
            </a:p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left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30px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79FBB48F-A381-4A39-B98A-E04B843B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977" y="1983263"/>
            <a:ext cx="3116850" cy="16155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C5D08F3-A8C1-4560-A2F4-506BE3C5B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626" y="2166647"/>
            <a:ext cx="153937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绝对定位 </a:t>
            </a:r>
            <a:r>
              <a:rPr lang="en-US" altLang="zh-CN"/>
              <a:t>absolute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9"/>
            <a:ext cx="5257798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定义：相对离自己</a:t>
            </a:r>
            <a:r>
              <a:rPr lang="zh-CN" altLang="en-US" b="1">
                <a:solidFill>
                  <a:srgbClr val="C00000"/>
                </a:solidFill>
              </a:rPr>
              <a:t>最近已定位的祖先元素</a:t>
            </a:r>
            <a:r>
              <a:rPr lang="zh-CN" altLang="en-US"/>
              <a:t>进行偏移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93FF37-4D5F-4E59-8E68-769C0D856170}"/>
              </a:ext>
            </a:extLst>
          </p:cNvPr>
          <p:cNvGrpSpPr/>
          <p:nvPr/>
        </p:nvGrpSpPr>
        <p:grpSpPr>
          <a:xfrm>
            <a:off x="1286861" y="2892045"/>
            <a:ext cx="2285999" cy="766133"/>
            <a:chOff x="5367529" y="1409410"/>
            <a:chExt cx="2285999" cy="76613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B771AF-367F-4BD7-9559-9FACA96973BF}"/>
                </a:ext>
              </a:extLst>
            </p:cNvPr>
            <p:cNvSpPr/>
            <p:nvPr/>
          </p:nvSpPr>
          <p:spPr>
            <a:xfrm>
              <a:off x="5367529" y="1409410"/>
              <a:ext cx="2285999" cy="766133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64266B9-CD87-4730-B76D-3192CBD646E0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position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absolute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top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3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  <a:endParaRPr lang="en-US" altLang="zh-CN" sz="1400" b="0">
                <a:solidFill>
                  <a:srgbClr val="00BCD4"/>
                </a:solidFill>
                <a:effectLst/>
                <a:latin typeface="Fira Code,Consolas,  Courier New"/>
              </a:endParaRPr>
            </a:p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left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20px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4C4DE712-18BF-4448-B894-6004C277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92" y="2106360"/>
            <a:ext cx="3810330" cy="230143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F60A0C4-1131-4499-8FD8-1F41AFD79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053" y="2495013"/>
            <a:ext cx="2682472" cy="152413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038715F-A1D2-42CD-A5E5-9B3DFDD52A60}"/>
              </a:ext>
            </a:extLst>
          </p:cNvPr>
          <p:cNvSpPr txBox="1"/>
          <p:nvPr/>
        </p:nvSpPr>
        <p:spPr>
          <a:xfrm>
            <a:off x="7923942" y="211706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父元素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11B2AF8-D5CD-4E9B-96A3-169D56AD1569}"/>
              </a:ext>
            </a:extLst>
          </p:cNvPr>
          <p:cNvSpPr txBox="1"/>
          <p:nvPr/>
        </p:nvSpPr>
        <p:spPr>
          <a:xfrm>
            <a:off x="7923941" y="250572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ea typeface="阿里巴巴普惠体" panose="00020600040101010101"/>
              </a:rPr>
              <a:t>子元素</a:t>
            </a:r>
            <a:endParaRPr lang="zh-CN" altLang="en-US" sz="1050" dirty="0">
              <a:ea typeface="阿里巴巴普惠体" panose="00020600040101010101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3A1154-7999-4DAC-87D5-CAE4E95ABD9A}"/>
              </a:ext>
            </a:extLst>
          </p:cNvPr>
          <p:cNvSpPr txBox="1"/>
          <p:nvPr/>
        </p:nvSpPr>
        <p:spPr>
          <a:xfrm>
            <a:off x="8359413" y="2117069"/>
            <a:ext cx="1409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(</a:t>
            </a: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设置了定位</a:t>
            </a: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-</a:t>
            </a: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非</a:t>
            </a: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static)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2876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3096237" cy="517190"/>
          </a:xfrm>
        </p:spPr>
        <p:txBody>
          <a:bodyPr/>
          <a:lstStyle/>
          <a:p>
            <a:r>
              <a:rPr lang="zh-CN" altLang="en-US"/>
              <a:t>绝对定位 </a:t>
            </a:r>
            <a:r>
              <a:rPr lang="en-US" altLang="zh-CN"/>
              <a:t>absolute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9"/>
            <a:ext cx="5257798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定义：相对离自己</a:t>
            </a:r>
            <a:r>
              <a:rPr lang="zh-CN" altLang="en-US" b="1">
                <a:solidFill>
                  <a:srgbClr val="C00000"/>
                </a:solidFill>
              </a:rPr>
              <a:t>最近已定位的祖先元素</a:t>
            </a:r>
            <a:r>
              <a:rPr lang="zh-CN" altLang="en-US"/>
              <a:t>进行偏移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D186B51E-89E7-4098-A07D-A2A3991EDDEF}"/>
              </a:ext>
            </a:extLst>
          </p:cNvPr>
          <p:cNvSpPr txBox="1">
            <a:spLocks/>
          </p:cNvSpPr>
          <p:nvPr/>
        </p:nvSpPr>
        <p:spPr>
          <a:xfrm>
            <a:off x="838200" y="3822383"/>
            <a:ext cx="5471456" cy="170596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相对于离自己最近</a:t>
            </a:r>
            <a:r>
              <a:rPr lang="zh-CN" altLang="en-US" b="1"/>
              <a:t>定位</a:t>
            </a:r>
            <a:r>
              <a:rPr lang="zh-CN" altLang="en-US">
                <a:solidFill>
                  <a:srgbClr val="C00000"/>
                </a:solidFill>
              </a:rPr>
              <a:t>祖元素</a:t>
            </a:r>
            <a:r>
              <a:rPr lang="zh-CN" altLang="en-US"/>
              <a:t>的位置</a:t>
            </a:r>
            <a:endParaRPr lang="en-US" altLang="zh-CN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93FF37-4D5F-4E59-8E68-769C0D856170}"/>
              </a:ext>
            </a:extLst>
          </p:cNvPr>
          <p:cNvGrpSpPr/>
          <p:nvPr/>
        </p:nvGrpSpPr>
        <p:grpSpPr>
          <a:xfrm>
            <a:off x="1286861" y="2892045"/>
            <a:ext cx="2285999" cy="766133"/>
            <a:chOff x="5367529" y="1409410"/>
            <a:chExt cx="2285999" cy="76613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B771AF-367F-4BD7-9559-9FACA96973BF}"/>
                </a:ext>
              </a:extLst>
            </p:cNvPr>
            <p:cNvSpPr/>
            <p:nvPr/>
          </p:nvSpPr>
          <p:spPr>
            <a:xfrm>
              <a:off x="5367529" y="1409410"/>
              <a:ext cx="2285999" cy="766133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64266B9-CD87-4730-B76D-3192CBD646E0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position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absolute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top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3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  <a:endParaRPr lang="en-US" altLang="zh-CN" sz="1400" b="0">
                <a:solidFill>
                  <a:srgbClr val="00BCD4"/>
                </a:solidFill>
                <a:effectLst/>
                <a:latin typeface="Fira Code,Consolas,  Courier New"/>
              </a:endParaRPr>
            </a:p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left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20px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7F548941-F55D-4A49-81D9-0F40ACCE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92" y="2106360"/>
            <a:ext cx="3810330" cy="230143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509675A-1145-42F1-B328-5A1FA1F9C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053" y="2495013"/>
            <a:ext cx="2682472" cy="152413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65B2F48-7617-485B-8373-A1E3BD9A8721}"/>
              </a:ext>
            </a:extLst>
          </p:cNvPr>
          <p:cNvSpPr txBox="1"/>
          <p:nvPr/>
        </p:nvSpPr>
        <p:spPr>
          <a:xfrm>
            <a:off x="7923942" y="211706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父元素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3E06E5-D189-4C74-B02A-DEA3E5A63281}"/>
              </a:ext>
            </a:extLst>
          </p:cNvPr>
          <p:cNvSpPr txBox="1"/>
          <p:nvPr/>
        </p:nvSpPr>
        <p:spPr>
          <a:xfrm>
            <a:off x="7923941" y="250572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ea typeface="阿里巴巴普惠体" panose="00020600040101010101"/>
              </a:rPr>
              <a:t>子元素</a:t>
            </a:r>
            <a:endParaRPr lang="zh-CN" altLang="en-US" sz="1050" dirty="0">
              <a:ea typeface="阿里巴巴普惠体" panose="00020600040101010101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287DA12-7405-4D1E-9FDC-59B474E7AA5C}"/>
              </a:ext>
            </a:extLst>
          </p:cNvPr>
          <p:cNvSpPr txBox="1"/>
          <p:nvPr/>
        </p:nvSpPr>
        <p:spPr>
          <a:xfrm>
            <a:off x="8359413" y="2117069"/>
            <a:ext cx="1409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(</a:t>
            </a: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设置了定位</a:t>
            </a: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-</a:t>
            </a: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非</a:t>
            </a: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static)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977BF09-901F-4898-928C-00F570366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988" y="2777585"/>
            <a:ext cx="1771639" cy="77730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E93D2A7-A559-4FB4-AF80-16ADF86D26F2}"/>
              </a:ext>
            </a:extLst>
          </p:cNvPr>
          <p:cNvSpPr txBox="1"/>
          <p:nvPr/>
        </p:nvSpPr>
        <p:spPr>
          <a:xfrm>
            <a:off x="7923941" y="280429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子元素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FA7987-C8AA-4BAD-BA54-0E89FDCD826E}"/>
              </a:ext>
            </a:extLst>
          </p:cNvPr>
          <p:cNvSpPr txBox="1"/>
          <p:nvPr/>
        </p:nvSpPr>
        <p:spPr>
          <a:xfrm>
            <a:off x="7923940" y="250818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ea typeface="阿里巴巴普惠体" panose="00020600040101010101"/>
              </a:rPr>
              <a:t>父元素</a:t>
            </a:r>
            <a:endParaRPr lang="zh-CN" altLang="en-US" sz="1050" dirty="0">
              <a:ea typeface="阿里巴巴普惠体" panose="00020600040101010101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ED5C65D-0FFC-4030-8679-3088B30F69FB}"/>
              </a:ext>
            </a:extLst>
          </p:cNvPr>
          <p:cNvSpPr txBox="1"/>
          <p:nvPr/>
        </p:nvSpPr>
        <p:spPr>
          <a:xfrm>
            <a:off x="7923939" y="211785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祖元素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14D0F1-129B-434F-9727-9DB964EE28BA}"/>
              </a:ext>
            </a:extLst>
          </p:cNvPr>
          <p:cNvSpPr txBox="1"/>
          <p:nvPr/>
        </p:nvSpPr>
        <p:spPr>
          <a:xfrm>
            <a:off x="8340244" y="2505722"/>
            <a:ext cx="1409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ea typeface="阿里巴巴普惠体" panose="00020600040101010101"/>
              </a:rPr>
              <a:t>(</a:t>
            </a:r>
            <a:r>
              <a:rPr lang="zh-CN" altLang="en-US" sz="1050">
                <a:ea typeface="阿里巴巴普惠体" panose="00020600040101010101"/>
              </a:rPr>
              <a:t>设置了定位</a:t>
            </a:r>
            <a:r>
              <a:rPr lang="en-US" altLang="zh-CN" sz="1050">
                <a:ea typeface="阿里巴巴普惠体" panose="00020600040101010101"/>
              </a:rPr>
              <a:t>-</a:t>
            </a:r>
            <a:r>
              <a:rPr lang="zh-CN" altLang="en-US" sz="1050">
                <a:ea typeface="阿里巴巴普惠体" panose="00020600040101010101"/>
              </a:rPr>
              <a:t>非</a:t>
            </a:r>
            <a:r>
              <a:rPr lang="en-US" altLang="zh-CN" sz="1050">
                <a:ea typeface="阿里巴巴普惠体" panose="00020600040101010101"/>
              </a:rPr>
              <a:t>static)</a:t>
            </a:r>
            <a:endParaRPr lang="zh-CN" altLang="en-US" sz="1050" dirty="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33783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9" grpId="0"/>
      <p:bldP spid="30" grpId="0"/>
      <p:bldP spid="31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1879" y="2327633"/>
            <a:ext cx="5630484" cy="2464175"/>
          </a:xfrm>
        </p:spPr>
        <p:txBody>
          <a:bodyPr/>
          <a:lstStyle/>
          <a:p>
            <a:r>
              <a:rPr lang="zh-CN" altLang="en-US" sz="1600"/>
              <a:t>能使用 </a:t>
            </a:r>
            <a:r>
              <a:rPr lang="en-US" altLang="zh-CN" sz="1600">
                <a:solidFill>
                  <a:srgbClr val="C00000"/>
                </a:solidFill>
              </a:rPr>
              <a:t>before</a:t>
            </a:r>
            <a:r>
              <a:rPr lang="en-US" altLang="zh-CN" sz="1600"/>
              <a:t> </a:t>
            </a:r>
            <a:r>
              <a:rPr lang="zh-CN" altLang="en-US" sz="1600"/>
              <a:t>和 </a:t>
            </a:r>
            <a:r>
              <a:rPr lang="en-US" altLang="zh-CN" sz="1600">
                <a:solidFill>
                  <a:srgbClr val="C00000"/>
                </a:solidFill>
              </a:rPr>
              <a:t>after</a:t>
            </a:r>
            <a:r>
              <a:rPr lang="en-US" altLang="zh-CN" sz="1600"/>
              <a:t> </a:t>
            </a:r>
            <a:r>
              <a:rPr lang="zh-CN" altLang="en-US" sz="1600"/>
              <a:t>简化 </a:t>
            </a:r>
            <a:r>
              <a:rPr lang="en-US" altLang="zh-CN" sz="1600"/>
              <a:t>HTML </a:t>
            </a:r>
            <a:r>
              <a:rPr lang="zh-CN" altLang="en-US" sz="1600"/>
              <a:t>结构</a:t>
            </a:r>
            <a:endParaRPr lang="en-US" altLang="zh-CN" sz="1600"/>
          </a:p>
          <a:p>
            <a:r>
              <a:rPr lang="zh-CN" altLang="en-US" sz="1600"/>
              <a:t>能够区分不同</a:t>
            </a:r>
            <a:r>
              <a:rPr lang="zh-CN" altLang="en-US" sz="1600">
                <a:solidFill>
                  <a:srgbClr val="C00000"/>
                </a:solidFill>
              </a:rPr>
              <a:t>定位方式</a:t>
            </a:r>
            <a:r>
              <a:rPr lang="zh-CN" altLang="en-US" sz="1600"/>
              <a:t>的参照原点</a:t>
            </a:r>
            <a:endParaRPr lang="en-US" altLang="zh-CN" sz="1600"/>
          </a:p>
          <a:p>
            <a:r>
              <a:rPr lang="zh-CN" altLang="en-US" sz="1600"/>
              <a:t>能够通过 </a:t>
            </a:r>
            <a:r>
              <a:rPr lang="en-US" altLang="zh-CN" sz="1600">
                <a:solidFill>
                  <a:srgbClr val="C00000"/>
                </a:solidFill>
              </a:rPr>
              <a:t>z-index</a:t>
            </a:r>
            <a:r>
              <a:rPr lang="en-US" altLang="zh-CN" sz="1600"/>
              <a:t> </a:t>
            </a:r>
            <a:r>
              <a:rPr lang="zh-CN" altLang="en-US" sz="1600"/>
              <a:t>调整定位的层叠顺序</a:t>
            </a:r>
            <a:endParaRPr lang="en-US" altLang="zh-CN" sz="1600"/>
          </a:p>
          <a:p>
            <a:r>
              <a:rPr lang="zh-CN" altLang="en-US" sz="1600"/>
              <a:t>使用</a:t>
            </a:r>
            <a:r>
              <a:rPr lang="zh-CN" altLang="en-US" sz="1600">
                <a:solidFill>
                  <a:srgbClr val="C00000"/>
                </a:solidFill>
              </a:rPr>
              <a:t>定位</a:t>
            </a:r>
            <a:r>
              <a:rPr lang="zh-CN" altLang="en-US" sz="1600"/>
              <a:t>编写自适度布局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7F548941-F55D-4A49-81D9-0F40ACCE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92" y="2106360"/>
            <a:ext cx="3810330" cy="230143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ED5C65D-0FFC-4030-8679-3088B30F69FB}"/>
              </a:ext>
            </a:extLst>
          </p:cNvPr>
          <p:cNvSpPr txBox="1"/>
          <p:nvPr/>
        </p:nvSpPr>
        <p:spPr>
          <a:xfrm>
            <a:off x="7923939" y="211785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祖元素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3096237" cy="517190"/>
          </a:xfrm>
        </p:spPr>
        <p:txBody>
          <a:bodyPr/>
          <a:lstStyle/>
          <a:p>
            <a:r>
              <a:rPr lang="zh-CN" altLang="en-US"/>
              <a:t>绝对定位 </a:t>
            </a:r>
            <a:r>
              <a:rPr lang="en-US" altLang="zh-CN"/>
              <a:t>absolute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9"/>
            <a:ext cx="5257798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定义：相对离自己</a:t>
            </a:r>
            <a:r>
              <a:rPr lang="zh-CN" altLang="en-US" b="1">
                <a:solidFill>
                  <a:srgbClr val="C00000"/>
                </a:solidFill>
              </a:rPr>
              <a:t>最近已定位的祖先元素</a:t>
            </a:r>
            <a:r>
              <a:rPr lang="zh-CN" altLang="en-US"/>
              <a:t>进行偏移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D186B51E-89E7-4098-A07D-A2A3991EDDEF}"/>
              </a:ext>
            </a:extLst>
          </p:cNvPr>
          <p:cNvSpPr txBox="1">
            <a:spLocks/>
          </p:cNvSpPr>
          <p:nvPr/>
        </p:nvSpPr>
        <p:spPr>
          <a:xfrm>
            <a:off x="838200" y="3822383"/>
            <a:ext cx="5471456" cy="170596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相对于离自己最近</a:t>
            </a:r>
            <a:r>
              <a:rPr lang="zh-CN" altLang="en-US" b="1"/>
              <a:t>定位</a:t>
            </a:r>
            <a:r>
              <a:rPr lang="zh-CN" altLang="en-US">
                <a:solidFill>
                  <a:srgbClr val="C00000"/>
                </a:solidFill>
              </a:rPr>
              <a:t>祖元素</a:t>
            </a:r>
            <a:r>
              <a:rPr lang="zh-CN" altLang="en-US"/>
              <a:t>的位置</a:t>
            </a:r>
            <a:endParaRPr lang="en-US" altLang="zh-CN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93FF37-4D5F-4E59-8E68-769C0D856170}"/>
              </a:ext>
            </a:extLst>
          </p:cNvPr>
          <p:cNvGrpSpPr/>
          <p:nvPr/>
        </p:nvGrpSpPr>
        <p:grpSpPr>
          <a:xfrm>
            <a:off x="1286861" y="2892045"/>
            <a:ext cx="2285999" cy="766133"/>
            <a:chOff x="5367529" y="1409410"/>
            <a:chExt cx="2285999" cy="76613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B771AF-367F-4BD7-9559-9FACA96973BF}"/>
                </a:ext>
              </a:extLst>
            </p:cNvPr>
            <p:cNvSpPr/>
            <p:nvPr/>
          </p:nvSpPr>
          <p:spPr>
            <a:xfrm>
              <a:off x="5367529" y="1409410"/>
              <a:ext cx="2285999" cy="766133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64266B9-CD87-4730-B76D-3192CBD646E0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position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absolute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top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3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  <a:endParaRPr lang="en-US" altLang="zh-CN" sz="1400" b="0">
                <a:solidFill>
                  <a:srgbClr val="00BCD4"/>
                </a:solidFill>
                <a:effectLst/>
                <a:latin typeface="Fira Code,Consolas,  Courier New"/>
              </a:endParaRPr>
            </a:p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left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20px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5509675A-1145-42F1-B328-5A1FA1F9C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053" y="2495013"/>
            <a:ext cx="2682472" cy="152413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977BF09-901F-4898-928C-00F570366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988" y="2777585"/>
            <a:ext cx="1771639" cy="77730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E93D2A7-A559-4FB4-AF80-16ADF86D26F2}"/>
              </a:ext>
            </a:extLst>
          </p:cNvPr>
          <p:cNvSpPr txBox="1"/>
          <p:nvPr/>
        </p:nvSpPr>
        <p:spPr>
          <a:xfrm>
            <a:off x="7923941" y="280429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子元素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FA7987-C8AA-4BAD-BA54-0E89FDCD826E}"/>
              </a:ext>
            </a:extLst>
          </p:cNvPr>
          <p:cNvSpPr txBox="1"/>
          <p:nvPr/>
        </p:nvSpPr>
        <p:spPr>
          <a:xfrm>
            <a:off x="7923940" y="2508182"/>
            <a:ext cx="588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ea typeface="阿里巴巴普惠体" panose="00020600040101010101"/>
              </a:rPr>
              <a:t>父元素</a:t>
            </a:r>
            <a:endParaRPr lang="zh-CN" altLang="en-US" sz="1050" dirty="0"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14D0F1-129B-434F-9727-9DB964EE28BA}"/>
              </a:ext>
            </a:extLst>
          </p:cNvPr>
          <p:cNvSpPr txBox="1"/>
          <p:nvPr/>
        </p:nvSpPr>
        <p:spPr>
          <a:xfrm>
            <a:off x="8340244" y="2505722"/>
            <a:ext cx="1409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ea typeface="阿里巴巴普惠体" panose="00020600040101010101"/>
              </a:rPr>
              <a:t>(</a:t>
            </a:r>
            <a:r>
              <a:rPr lang="zh-CN" altLang="en-US" sz="1050">
                <a:ea typeface="阿里巴巴普惠体" panose="00020600040101010101"/>
              </a:rPr>
              <a:t>设置了定位</a:t>
            </a:r>
            <a:r>
              <a:rPr lang="en-US" altLang="zh-CN" sz="1050">
                <a:ea typeface="阿里巴巴普惠体" panose="00020600040101010101"/>
              </a:rPr>
              <a:t>-</a:t>
            </a:r>
            <a:r>
              <a:rPr lang="zh-CN" altLang="en-US" sz="1050">
                <a:ea typeface="阿里巴巴普惠体" panose="00020600040101010101"/>
              </a:rPr>
              <a:t>非</a:t>
            </a:r>
            <a:r>
              <a:rPr lang="en-US" altLang="zh-CN" sz="1050">
                <a:ea typeface="阿里巴巴普惠体" panose="00020600040101010101"/>
              </a:rPr>
              <a:t>static)</a:t>
            </a:r>
            <a:endParaRPr lang="zh-CN" altLang="en-US" sz="1050" dirty="0">
              <a:ea typeface="阿里巴巴普惠体" panose="00020600040101010101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22BA17-8978-4674-A5FD-E0F374D0D732}"/>
              </a:ext>
            </a:extLst>
          </p:cNvPr>
          <p:cNvSpPr txBox="1"/>
          <p:nvPr/>
        </p:nvSpPr>
        <p:spPr>
          <a:xfrm>
            <a:off x="8340244" y="2515280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ea typeface="阿里巴巴普惠体" panose="00020600040101010101"/>
              </a:rPr>
              <a:t>(</a:t>
            </a:r>
            <a:r>
              <a:rPr lang="zh-CN" altLang="en-US" sz="1050">
                <a:ea typeface="阿里巴巴普惠体" panose="00020600040101010101"/>
              </a:rPr>
              <a:t>未设置定位</a:t>
            </a:r>
            <a:r>
              <a:rPr lang="en-US" altLang="zh-CN" sz="1050">
                <a:ea typeface="阿里巴巴普惠体" panose="00020600040101010101"/>
              </a:rPr>
              <a:t>)</a:t>
            </a:r>
            <a:endParaRPr lang="zh-CN" altLang="en-US" sz="1050" dirty="0">
              <a:ea typeface="阿里巴巴普惠体" panose="00020600040101010101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44E006-4981-41B4-A175-8F9C1F423276}"/>
              </a:ext>
            </a:extLst>
          </p:cNvPr>
          <p:cNvSpPr txBox="1"/>
          <p:nvPr/>
        </p:nvSpPr>
        <p:spPr>
          <a:xfrm>
            <a:off x="8359413" y="2117069"/>
            <a:ext cx="1409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(</a:t>
            </a: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设置了定位</a:t>
            </a: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-</a:t>
            </a: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非</a:t>
            </a: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static)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7FFF81F-89CB-417F-BF3B-0741AE573A29}"/>
              </a:ext>
            </a:extLst>
          </p:cNvPr>
          <p:cNvSpPr txBox="1"/>
          <p:nvPr/>
        </p:nvSpPr>
        <p:spPr>
          <a:xfrm>
            <a:off x="8356991" y="2115751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(</a:t>
            </a: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未设置定位</a:t>
            </a: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)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92989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3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0A4A07-630B-433A-B220-3EFF94301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68" y="1362618"/>
            <a:ext cx="4961050" cy="339119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3096237" cy="517190"/>
          </a:xfrm>
        </p:spPr>
        <p:txBody>
          <a:bodyPr/>
          <a:lstStyle/>
          <a:p>
            <a:r>
              <a:rPr lang="zh-CN" altLang="en-US"/>
              <a:t>绝对定位 </a:t>
            </a:r>
            <a:r>
              <a:rPr lang="en-US" altLang="zh-CN"/>
              <a:t>absolute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9"/>
            <a:ext cx="5257798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定义：相对离自己</a:t>
            </a:r>
            <a:r>
              <a:rPr lang="zh-CN" altLang="en-US" b="1">
                <a:solidFill>
                  <a:srgbClr val="C00000"/>
                </a:solidFill>
              </a:rPr>
              <a:t>最近已定位的祖先元素</a:t>
            </a:r>
            <a:r>
              <a:rPr lang="zh-CN" altLang="en-US"/>
              <a:t>进行偏移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D186B51E-89E7-4098-A07D-A2A3991EDDEF}"/>
              </a:ext>
            </a:extLst>
          </p:cNvPr>
          <p:cNvSpPr txBox="1">
            <a:spLocks/>
          </p:cNvSpPr>
          <p:nvPr/>
        </p:nvSpPr>
        <p:spPr>
          <a:xfrm>
            <a:off x="838200" y="3822383"/>
            <a:ext cx="5471456" cy="170596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相对于离自己最近</a:t>
            </a:r>
            <a:r>
              <a:rPr lang="zh-CN" altLang="en-US" b="1"/>
              <a:t>定位</a:t>
            </a:r>
            <a:r>
              <a:rPr lang="zh-CN" altLang="en-US">
                <a:solidFill>
                  <a:srgbClr val="C00000"/>
                </a:solidFill>
              </a:rPr>
              <a:t>祖元素</a:t>
            </a:r>
            <a:r>
              <a:rPr lang="zh-CN" altLang="en-US"/>
              <a:t>的位置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所有</a:t>
            </a:r>
            <a:r>
              <a:rPr lang="zh-CN" altLang="en-US">
                <a:solidFill>
                  <a:srgbClr val="C00000"/>
                </a:solidFill>
              </a:rPr>
              <a:t>祖元素</a:t>
            </a:r>
            <a:r>
              <a:rPr lang="zh-CN" altLang="en-US"/>
              <a:t>都未定位时，参考</a:t>
            </a:r>
            <a:r>
              <a:rPr lang="zh-CN" altLang="en-US">
                <a:solidFill>
                  <a:srgbClr val="C00000"/>
                </a:solidFill>
              </a:rPr>
              <a:t>浏览器窗口</a:t>
            </a:r>
            <a:r>
              <a:rPr lang="zh-CN" altLang="en-US"/>
              <a:t>进行偏移</a:t>
            </a:r>
            <a:endParaRPr lang="en-US" altLang="zh-CN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93FF37-4D5F-4E59-8E68-769C0D856170}"/>
              </a:ext>
            </a:extLst>
          </p:cNvPr>
          <p:cNvGrpSpPr/>
          <p:nvPr/>
        </p:nvGrpSpPr>
        <p:grpSpPr>
          <a:xfrm>
            <a:off x="1286861" y="2892045"/>
            <a:ext cx="2285999" cy="766133"/>
            <a:chOff x="5367529" y="1409410"/>
            <a:chExt cx="2285999" cy="76613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B771AF-367F-4BD7-9559-9FACA96973BF}"/>
                </a:ext>
              </a:extLst>
            </p:cNvPr>
            <p:cNvSpPr/>
            <p:nvPr/>
          </p:nvSpPr>
          <p:spPr>
            <a:xfrm>
              <a:off x="5367529" y="1409410"/>
              <a:ext cx="2285999" cy="766133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64266B9-CD87-4730-B76D-3192CBD646E0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position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absolute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top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3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  <a:endParaRPr lang="en-US" altLang="zh-CN" sz="1400" b="0">
                <a:solidFill>
                  <a:srgbClr val="00BCD4"/>
                </a:solidFill>
                <a:effectLst/>
                <a:latin typeface="Fira Code,Consolas,  Courier New"/>
              </a:endParaRPr>
            </a:p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left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20px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7F548941-F55D-4A49-81D9-0F40ACCE3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592" y="2106360"/>
            <a:ext cx="3810330" cy="230143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509675A-1145-42F1-B328-5A1FA1F9C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053" y="2495013"/>
            <a:ext cx="2682472" cy="152413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65B2F48-7617-485B-8373-A1E3BD9A8721}"/>
              </a:ext>
            </a:extLst>
          </p:cNvPr>
          <p:cNvSpPr txBox="1"/>
          <p:nvPr/>
        </p:nvSpPr>
        <p:spPr>
          <a:xfrm>
            <a:off x="7923942" y="211706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祖元素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977BF09-901F-4898-928C-00F570366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8988" y="2777585"/>
            <a:ext cx="1771639" cy="77730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E93D2A7-A559-4FB4-AF80-16ADF86D26F2}"/>
              </a:ext>
            </a:extLst>
          </p:cNvPr>
          <p:cNvSpPr txBox="1"/>
          <p:nvPr/>
        </p:nvSpPr>
        <p:spPr>
          <a:xfrm>
            <a:off x="7923941" y="280429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子元素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94057D-385B-4291-AB4E-7CC009E8FBFD}"/>
              </a:ext>
            </a:extLst>
          </p:cNvPr>
          <p:cNvSpPr txBox="1"/>
          <p:nvPr/>
        </p:nvSpPr>
        <p:spPr>
          <a:xfrm>
            <a:off x="8356991" y="2115751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(</a:t>
            </a: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未设置定位</a:t>
            </a: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)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69904A-4629-4778-8CB3-CE36B33EDE26}"/>
              </a:ext>
            </a:extLst>
          </p:cNvPr>
          <p:cNvSpPr txBox="1"/>
          <p:nvPr/>
        </p:nvSpPr>
        <p:spPr>
          <a:xfrm>
            <a:off x="7923940" y="2508182"/>
            <a:ext cx="588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ea typeface="阿里巴巴普惠体" panose="00020600040101010101"/>
              </a:rPr>
              <a:t>父元素</a:t>
            </a:r>
            <a:endParaRPr lang="zh-CN" altLang="en-US" sz="1050" dirty="0">
              <a:ea typeface="阿里巴巴普惠体" panose="00020600040101010101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583709-F463-485C-9E7A-CCAA94A151E8}"/>
              </a:ext>
            </a:extLst>
          </p:cNvPr>
          <p:cNvSpPr txBox="1"/>
          <p:nvPr/>
        </p:nvSpPr>
        <p:spPr>
          <a:xfrm>
            <a:off x="8340244" y="2515280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ea typeface="阿里巴巴普惠体" panose="00020600040101010101"/>
              </a:rPr>
              <a:t>(</a:t>
            </a:r>
            <a:r>
              <a:rPr lang="zh-CN" altLang="en-US" sz="1050">
                <a:ea typeface="阿里巴巴普惠体" panose="00020600040101010101"/>
              </a:rPr>
              <a:t>未设置定位</a:t>
            </a:r>
            <a:r>
              <a:rPr lang="en-US" altLang="zh-CN" sz="1050">
                <a:ea typeface="阿里巴巴普惠体" panose="00020600040101010101"/>
              </a:rPr>
              <a:t>)</a:t>
            </a:r>
            <a:endParaRPr lang="zh-CN" altLang="en-US" sz="1050" dirty="0"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6882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0A4A07-630B-433A-B220-3EFF94301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68" y="1362618"/>
            <a:ext cx="4961050" cy="339119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3096237" cy="517190"/>
          </a:xfrm>
        </p:spPr>
        <p:txBody>
          <a:bodyPr/>
          <a:lstStyle/>
          <a:p>
            <a:r>
              <a:rPr lang="zh-CN" altLang="en-US"/>
              <a:t>绝对定位 </a:t>
            </a:r>
            <a:r>
              <a:rPr lang="en-US" altLang="zh-CN"/>
              <a:t>absolute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9"/>
            <a:ext cx="5257798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定义：相对离自己</a:t>
            </a:r>
            <a:r>
              <a:rPr lang="zh-CN" altLang="en-US" b="1">
                <a:solidFill>
                  <a:srgbClr val="C00000"/>
                </a:solidFill>
              </a:rPr>
              <a:t>最近已定位的祖先元素</a:t>
            </a:r>
            <a:r>
              <a:rPr lang="zh-CN" altLang="en-US"/>
              <a:t>进行偏移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D186B51E-89E7-4098-A07D-A2A3991EDDEF}"/>
              </a:ext>
            </a:extLst>
          </p:cNvPr>
          <p:cNvSpPr txBox="1">
            <a:spLocks/>
          </p:cNvSpPr>
          <p:nvPr/>
        </p:nvSpPr>
        <p:spPr>
          <a:xfrm>
            <a:off x="838200" y="3822383"/>
            <a:ext cx="5471456" cy="170596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相对于离自己最近</a:t>
            </a:r>
            <a:r>
              <a:rPr lang="zh-CN" altLang="en-US" b="1"/>
              <a:t>定位</a:t>
            </a:r>
            <a:r>
              <a:rPr lang="zh-CN" altLang="en-US">
                <a:solidFill>
                  <a:srgbClr val="C00000"/>
                </a:solidFill>
              </a:rPr>
              <a:t>祖元素</a:t>
            </a:r>
            <a:r>
              <a:rPr lang="zh-CN" altLang="en-US"/>
              <a:t>的位置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所有</a:t>
            </a:r>
            <a:r>
              <a:rPr lang="zh-CN" altLang="en-US">
                <a:solidFill>
                  <a:srgbClr val="C00000"/>
                </a:solidFill>
              </a:rPr>
              <a:t>祖元素</a:t>
            </a:r>
            <a:r>
              <a:rPr lang="zh-CN" altLang="en-US"/>
              <a:t>都未定位时，参考</a:t>
            </a:r>
            <a:r>
              <a:rPr lang="zh-CN" altLang="en-US">
                <a:solidFill>
                  <a:srgbClr val="C00000"/>
                </a:solidFill>
              </a:rPr>
              <a:t>浏览器窗口</a:t>
            </a:r>
            <a:r>
              <a:rPr lang="zh-CN" altLang="en-US"/>
              <a:t>进行偏移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绝对定位</a:t>
            </a:r>
            <a:r>
              <a:rPr lang="zh-CN" altLang="en-US">
                <a:solidFill>
                  <a:srgbClr val="C00000"/>
                </a:solidFill>
              </a:rPr>
              <a:t>会脱离文档流</a:t>
            </a:r>
            <a:r>
              <a:rPr lang="zh-CN" altLang="en-US"/>
              <a:t>，原来位置不再占有</a:t>
            </a:r>
          </a:p>
          <a:p>
            <a:pPr marL="539750" lvl="1" indent="-179388">
              <a:buFontTx/>
              <a:buChar char="-"/>
            </a:pPr>
            <a:r>
              <a:rPr lang="zh-CN" altLang="en-US"/>
              <a:t>默认位置不变</a:t>
            </a:r>
            <a:endParaRPr lang="en-US" altLang="zh-CN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93FF37-4D5F-4E59-8E68-769C0D856170}"/>
              </a:ext>
            </a:extLst>
          </p:cNvPr>
          <p:cNvGrpSpPr/>
          <p:nvPr/>
        </p:nvGrpSpPr>
        <p:grpSpPr>
          <a:xfrm>
            <a:off x="1286861" y="2892045"/>
            <a:ext cx="2285999" cy="766133"/>
            <a:chOff x="5367529" y="1409410"/>
            <a:chExt cx="2285999" cy="76613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B771AF-367F-4BD7-9559-9FACA96973BF}"/>
                </a:ext>
              </a:extLst>
            </p:cNvPr>
            <p:cNvSpPr/>
            <p:nvPr/>
          </p:nvSpPr>
          <p:spPr>
            <a:xfrm>
              <a:off x="5367529" y="1409410"/>
              <a:ext cx="2285999" cy="766133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64266B9-CD87-4730-B76D-3192CBD646E0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position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absolute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top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3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  <a:endParaRPr lang="en-US" altLang="zh-CN" sz="1400" b="0">
                <a:solidFill>
                  <a:srgbClr val="00BCD4"/>
                </a:solidFill>
                <a:effectLst/>
                <a:latin typeface="Fira Code,Consolas,  Courier New"/>
              </a:endParaRPr>
            </a:p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left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20px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E67CF83-973E-42AC-842F-9D840DF64475}"/>
              </a:ext>
            </a:extLst>
          </p:cNvPr>
          <p:cNvGrpSpPr/>
          <p:nvPr/>
        </p:nvGrpSpPr>
        <p:grpSpPr>
          <a:xfrm>
            <a:off x="3285595" y="5791796"/>
            <a:ext cx="6323626" cy="307777"/>
            <a:chOff x="3064214" y="5937661"/>
            <a:chExt cx="6323626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AF97BE0-DE6B-4AE7-AA4C-1DAA2B768232}"/>
                </a:ext>
              </a:extLst>
            </p:cNvPr>
            <p:cNvSpPr txBox="1"/>
            <p:nvPr/>
          </p:nvSpPr>
          <p:spPr>
            <a:xfrm>
              <a:off x="3293238" y="5937661"/>
              <a:ext cx="60946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>
                  <a:solidFill>
                    <a:srgbClr val="C00000"/>
                  </a:solidFill>
                  <a:ea typeface="阿里巴巴普惠体" panose="00020600040101010101"/>
                </a:rPr>
                <a:t>由于 </a:t>
              </a:r>
              <a:r>
                <a:rPr lang="zh-CN" altLang="en-US" sz="1400" i="1">
                  <a:solidFill>
                    <a:srgbClr val="C00000"/>
                  </a:solidFill>
                  <a:ea typeface="阿里巴巴普惠体" panose="00020600040101010101"/>
                </a:rPr>
                <a:t>相对定位 </a:t>
              </a:r>
              <a:r>
                <a:rPr lang="zh-CN" altLang="en-US" sz="1400">
                  <a:solidFill>
                    <a:srgbClr val="C00000"/>
                  </a:solidFill>
                  <a:ea typeface="阿里巴巴普惠体" panose="00020600040101010101"/>
                </a:rPr>
                <a:t>未脱离文档流，所以</a:t>
              </a:r>
              <a:r>
                <a:rPr lang="zh-CN" altLang="en-US" sz="1400" b="1">
                  <a:solidFill>
                    <a:srgbClr val="C00000"/>
                  </a:solidFill>
                  <a:ea typeface="阿里巴巴普惠体" panose="00020600040101010101"/>
                </a:rPr>
                <a:t>绝对定位</a:t>
              </a:r>
              <a:r>
                <a:rPr lang="zh-CN" altLang="en-US" sz="1400">
                  <a:solidFill>
                    <a:srgbClr val="C00000"/>
                  </a:solidFill>
                  <a:ea typeface="阿里巴巴普惠体" panose="00020600040101010101"/>
                </a:rPr>
                <a:t>通常配合 </a:t>
              </a:r>
              <a:r>
                <a:rPr lang="zh-CN" altLang="en-US" sz="1400" i="1">
                  <a:solidFill>
                    <a:srgbClr val="C00000"/>
                  </a:solidFill>
                  <a:ea typeface="阿里巴巴普惠体" panose="00020600040101010101"/>
                </a:rPr>
                <a:t>相对定位 </a:t>
              </a:r>
              <a:r>
                <a:rPr lang="zh-CN" altLang="en-US" sz="1400">
                  <a:solidFill>
                    <a:srgbClr val="C00000"/>
                  </a:solidFill>
                  <a:ea typeface="阿里巴巴普惠体" panose="00020600040101010101"/>
                </a:rPr>
                <a:t>使用</a:t>
              </a:r>
            </a:p>
          </p:txBody>
        </p:sp>
        <p:sp>
          <p:nvSpPr>
            <p:cNvPr id="15" name="Shape 2381">
              <a:extLst>
                <a:ext uri="{FF2B5EF4-FFF2-40B4-BE49-F238E27FC236}">
                  <a16:creationId xmlns:a16="http://schemas.microsoft.com/office/drawing/2014/main" id="{A667EC6E-9BB7-43B9-8029-473381843AE1}"/>
                </a:ext>
              </a:extLst>
            </p:cNvPr>
            <p:cNvSpPr/>
            <p:nvPr/>
          </p:nvSpPr>
          <p:spPr>
            <a:xfrm>
              <a:off x="3064214" y="5937661"/>
              <a:ext cx="229024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0" y="5891"/>
                  </a:moveTo>
                  <a:lnTo>
                    <a:pt x="1200" y="5891"/>
                  </a:lnTo>
                  <a:lnTo>
                    <a:pt x="1200" y="3927"/>
                  </a:lnTo>
                  <a:lnTo>
                    <a:pt x="6000" y="3927"/>
                  </a:lnTo>
                  <a:cubicBezTo>
                    <a:pt x="6000" y="4469"/>
                    <a:pt x="6538" y="4909"/>
                    <a:pt x="7200" y="4909"/>
                  </a:cubicBezTo>
                  <a:lnTo>
                    <a:pt x="14400" y="4909"/>
                  </a:lnTo>
                  <a:cubicBezTo>
                    <a:pt x="15062" y="4909"/>
                    <a:pt x="15600" y="4469"/>
                    <a:pt x="15600" y="3927"/>
                  </a:cubicBezTo>
                  <a:lnTo>
                    <a:pt x="20400" y="3927"/>
                  </a:lnTo>
                  <a:cubicBezTo>
                    <a:pt x="20400" y="3927"/>
                    <a:pt x="20400" y="5891"/>
                    <a:pt x="20400" y="5891"/>
                  </a:cubicBezTo>
                  <a:close/>
                  <a:moveTo>
                    <a:pt x="20400" y="20618"/>
                  </a:moveTo>
                  <a:lnTo>
                    <a:pt x="1200" y="20618"/>
                  </a:lnTo>
                  <a:lnTo>
                    <a:pt x="1200" y="6873"/>
                  </a:lnTo>
                  <a:lnTo>
                    <a:pt x="20400" y="6873"/>
                  </a:lnTo>
                  <a:cubicBezTo>
                    <a:pt x="20400" y="6873"/>
                    <a:pt x="20400" y="20618"/>
                    <a:pt x="20400" y="20618"/>
                  </a:cubicBezTo>
                  <a:close/>
                  <a:moveTo>
                    <a:pt x="7200" y="1964"/>
                  </a:moveTo>
                  <a:lnTo>
                    <a:pt x="14400" y="1964"/>
                  </a:lnTo>
                  <a:lnTo>
                    <a:pt x="14400" y="3927"/>
                  </a:lnTo>
                  <a:lnTo>
                    <a:pt x="7200" y="3927"/>
                  </a:lnTo>
                  <a:cubicBezTo>
                    <a:pt x="7200" y="3927"/>
                    <a:pt x="7200" y="1964"/>
                    <a:pt x="7200" y="1964"/>
                  </a:cubicBezTo>
                  <a:close/>
                  <a:moveTo>
                    <a:pt x="20400" y="2945"/>
                  </a:moveTo>
                  <a:lnTo>
                    <a:pt x="15600" y="2945"/>
                  </a:lnTo>
                  <a:lnTo>
                    <a:pt x="15600" y="1964"/>
                  </a:lnTo>
                  <a:cubicBezTo>
                    <a:pt x="15600" y="1422"/>
                    <a:pt x="15062" y="982"/>
                    <a:pt x="14400" y="982"/>
                  </a:cubicBezTo>
                  <a:lnTo>
                    <a:pt x="12000" y="982"/>
                  </a:lnTo>
                  <a:cubicBezTo>
                    <a:pt x="12000" y="440"/>
                    <a:pt x="11462" y="0"/>
                    <a:pt x="10800" y="0"/>
                  </a:cubicBezTo>
                  <a:cubicBezTo>
                    <a:pt x="10138" y="0"/>
                    <a:pt x="9600" y="440"/>
                    <a:pt x="9600" y="982"/>
                  </a:cubicBezTo>
                  <a:lnTo>
                    <a:pt x="7200" y="982"/>
                  </a:lnTo>
                  <a:cubicBezTo>
                    <a:pt x="6538" y="982"/>
                    <a:pt x="6000" y="1422"/>
                    <a:pt x="6000" y="1964"/>
                  </a:cubicBezTo>
                  <a:lnTo>
                    <a:pt x="6000" y="2945"/>
                  </a:lnTo>
                  <a:lnTo>
                    <a:pt x="1200" y="2945"/>
                  </a:lnTo>
                  <a:cubicBezTo>
                    <a:pt x="538" y="2945"/>
                    <a:pt x="0" y="3386"/>
                    <a:pt x="0" y="3927"/>
                  </a:cubicBezTo>
                  <a:lnTo>
                    <a:pt x="0" y="20618"/>
                  </a:lnTo>
                  <a:cubicBezTo>
                    <a:pt x="0" y="21160"/>
                    <a:pt x="538" y="21600"/>
                    <a:pt x="1200" y="21600"/>
                  </a:cubicBezTo>
                  <a:lnTo>
                    <a:pt x="20400" y="21600"/>
                  </a:lnTo>
                  <a:cubicBezTo>
                    <a:pt x="21062" y="21600"/>
                    <a:pt x="21600" y="21160"/>
                    <a:pt x="21600" y="20618"/>
                  </a:cubicBezTo>
                  <a:lnTo>
                    <a:pt x="21600" y="3927"/>
                  </a:lnTo>
                  <a:cubicBezTo>
                    <a:pt x="21600" y="3386"/>
                    <a:pt x="21062" y="2945"/>
                    <a:pt x="20400" y="2945"/>
                  </a:cubicBezTo>
                  <a:moveTo>
                    <a:pt x="4200" y="16691"/>
                  </a:moveTo>
                  <a:lnTo>
                    <a:pt x="15000" y="16691"/>
                  </a:lnTo>
                  <a:cubicBezTo>
                    <a:pt x="15331" y="16691"/>
                    <a:pt x="15600" y="16472"/>
                    <a:pt x="15600" y="16200"/>
                  </a:cubicBezTo>
                  <a:cubicBezTo>
                    <a:pt x="15600" y="15929"/>
                    <a:pt x="15331" y="15709"/>
                    <a:pt x="15000" y="15709"/>
                  </a:cubicBezTo>
                  <a:lnTo>
                    <a:pt x="4200" y="15709"/>
                  </a:lnTo>
                  <a:cubicBezTo>
                    <a:pt x="3869" y="15709"/>
                    <a:pt x="3600" y="15929"/>
                    <a:pt x="3600" y="16200"/>
                  </a:cubicBezTo>
                  <a:cubicBezTo>
                    <a:pt x="3600" y="16472"/>
                    <a:pt x="3869" y="16691"/>
                    <a:pt x="4200" y="16691"/>
                  </a:cubicBezTo>
                  <a:moveTo>
                    <a:pt x="4200" y="13745"/>
                  </a:moveTo>
                  <a:lnTo>
                    <a:pt x="17400" y="13745"/>
                  </a:lnTo>
                  <a:cubicBezTo>
                    <a:pt x="17731" y="13745"/>
                    <a:pt x="18000" y="13526"/>
                    <a:pt x="18000" y="13255"/>
                  </a:cubicBezTo>
                  <a:cubicBezTo>
                    <a:pt x="18000" y="12984"/>
                    <a:pt x="17731" y="12764"/>
                    <a:pt x="17400" y="12764"/>
                  </a:cubicBezTo>
                  <a:lnTo>
                    <a:pt x="4200" y="12764"/>
                  </a:lnTo>
                  <a:cubicBezTo>
                    <a:pt x="3869" y="12764"/>
                    <a:pt x="3600" y="12984"/>
                    <a:pt x="3600" y="13255"/>
                  </a:cubicBezTo>
                  <a:cubicBezTo>
                    <a:pt x="3600" y="13526"/>
                    <a:pt x="3869" y="13745"/>
                    <a:pt x="4200" y="13745"/>
                  </a:cubicBezTo>
                  <a:moveTo>
                    <a:pt x="4200" y="10800"/>
                  </a:moveTo>
                  <a:lnTo>
                    <a:pt x="11400" y="10800"/>
                  </a:lnTo>
                  <a:cubicBezTo>
                    <a:pt x="11731" y="10800"/>
                    <a:pt x="12000" y="10581"/>
                    <a:pt x="12000" y="10309"/>
                  </a:cubicBezTo>
                  <a:cubicBezTo>
                    <a:pt x="12000" y="10038"/>
                    <a:pt x="11731" y="9818"/>
                    <a:pt x="11400" y="9818"/>
                  </a:cubicBezTo>
                  <a:lnTo>
                    <a:pt x="4200" y="9818"/>
                  </a:lnTo>
                  <a:cubicBezTo>
                    <a:pt x="3869" y="9818"/>
                    <a:pt x="3600" y="10038"/>
                    <a:pt x="3600" y="10309"/>
                  </a:cubicBezTo>
                  <a:cubicBezTo>
                    <a:pt x="3600" y="10581"/>
                    <a:pt x="3869" y="10800"/>
                    <a:pt x="4200" y="10800"/>
                  </a:cubicBezTo>
                </a:path>
              </a:pathLst>
            </a:custGeom>
            <a:solidFill>
              <a:srgbClr val="C00000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7F548941-F55D-4A49-81D9-0F40ACCE3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592" y="2106360"/>
            <a:ext cx="3810330" cy="230143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509675A-1145-42F1-B328-5A1FA1F9C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053" y="2495013"/>
            <a:ext cx="2682472" cy="152413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65B2F48-7617-485B-8373-A1E3BD9A8721}"/>
              </a:ext>
            </a:extLst>
          </p:cNvPr>
          <p:cNvSpPr txBox="1"/>
          <p:nvPr/>
        </p:nvSpPr>
        <p:spPr>
          <a:xfrm>
            <a:off x="7923942" y="211706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祖元素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3E06E5-D189-4C74-B02A-DEA3E5A63281}"/>
              </a:ext>
            </a:extLst>
          </p:cNvPr>
          <p:cNvSpPr txBox="1"/>
          <p:nvPr/>
        </p:nvSpPr>
        <p:spPr>
          <a:xfrm>
            <a:off x="7923941" y="2505722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ea typeface="阿里巴巴普惠体" panose="00020600040101010101"/>
              </a:rPr>
              <a:t>父元素</a:t>
            </a:r>
            <a:endParaRPr lang="zh-CN" altLang="en-US" sz="1050" dirty="0">
              <a:ea typeface="阿里巴巴普惠体" panose="00020600040101010101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1CED861-9DB1-4BD3-AD5D-AF4EF500C9CB}"/>
              </a:ext>
            </a:extLst>
          </p:cNvPr>
          <p:cNvSpPr txBox="1"/>
          <p:nvPr/>
        </p:nvSpPr>
        <p:spPr>
          <a:xfrm>
            <a:off x="8340244" y="2505722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ea typeface="阿里巴巴普惠体" panose="00020600040101010101"/>
              </a:rPr>
              <a:t>(</a:t>
            </a:r>
            <a:r>
              <a:rPr lang="zh-CN" altLang="en-US" sz="1050">
                <a:ea typeface="阿里巴巴普惠体" panose="00020600040101010101"/>
              </a:rPr>
              <a:t>未设置定位</a:t>
            </a:r>
            <a:r>
              <a:rPr lang="en-US" altLang="zh-CN" sz="1050">
                <a:ea typeface="阿里巴巴普惠体" panose="00020600040101010101"/>
              </a:rPr>
              <a:t>)</a:t>
            </a:r>
            <a:endParaRPr lang="zh-CN" altLang="en-US" sz="1050" dirty="0"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94057D-385B-4291-AB4E-7CC009E8FBFD}"/>
              </a:ext>
            </a:extLst>
          </p:cNvPr>
          <p:cNvSpPr txBox="1"/>
          <p:nvPr/>
        </p:nvSpPr>
        <p:spPr>
          <a:xfrm>
            <a:off x="8356991" y="2115751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(</a:t>
            </a: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未设置定位</a:t>
            </a:r>
            <a:r>
              <a:rPr lang="en-US" altLang="zh-CN" sz="1050">
                <a:solidFill>
                  <a:schemeClr val="bg1"/>
                </a:solidFill>
                <a:ea typeface="阿里巴巴普惠体" panose="00020600040101010101"/>
              </a:rPr>
              <a:t>)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E3AAEF0-3D5E-4691-9AF2-E69D16E9B5A4}"/>
              </a:ext>
            </a:extLst>
          </p:cNvPr>
          <p:cNvCxnSpPr/>
          <p:nvPr/>
        </p:nvCxnSpPr>
        <p:spPr>
          <a:xfrm>
            <a:off x="6749314" y="1862356"/>
            <a:ext cx="0" cy="18379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9820859-A723-4EE6-B237-C2B784B8C1D5}"/>
              </a:ext>
            </a:extLst>
          </p:cNvPr>
          <p:cNvCxnSpPr>
            <a:cxnSpLocks/>
          </p:cNvCxnSpPr>
          <p:nvPr/>
        </p:nvCxnSpPr>
        <p:spPr>
          <a:xfrm flipH="1">
            <a:off x="6583568" y="2083318"/>
            <a:ext cx="15735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7977BF09-901F-4898-928C-00F570366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475" y="2051938"/>
            <a:ext cx="1771639" cy="77730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2E93D2A7-A559-4FB4-AF80-16ADF86D26F2}"/>
              </a:ext>
            </a:extLst>
          </p:cNvPr>
          <p:cNvSpPr txBox="1"/>
          <p:nvPr/>
        </p:nvSpPr>
        <p:spPr>
          <a:xfrm>
            <a:off x="6962431" y="211575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ea typeface="阿里巴巴普惠体" panose="00020600040101010101"/>
              </a:rPr>
              <a:t>子元素</a:t>
            </a:r>
            <a:endParaRPr lang="zh-CN" altLang="en-US" sz="1050" dirty="0">
              <a:solidFill>
                <a:schemeClr val="bg1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78176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固定定位 </a:t>
            </a:r>
            <a:r>
              <a:rPr lang="en-US" altLang="zh-CN"/>
              <a:t>fixed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9"/>
            <a:ext cx="4868916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定义：相对于</a:t>
            </a:r>
            <a:r>
              <a:rPr lang="zh-CN" altLang="en-US" b="1">
                <a:solidFill>
                  <a:srgbClr val="C00000"/>
                </a:solidFill>
              </a:rPr>
              <a:t>浏览器窗口</a:t>
            </a:r>
            <a:r>
              <a:rPr lang="zh-CN" altLang="en-US"/>
              <a:t>进行偏移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D186B51E-89E7-4098-A07D-A2A3991EDDEF}"/>
              </a:ext>
            </a:extLst>
          </p:cNvPr>
          <p:cNvSpPr txBox="1">
            <a:spLocks/>
          </p:cNvSpPr>
          <p:nvPr/>
        </p:nvSpPr>
        <p:spPr>
          <a:xfrm>
            <a:off x="863188" y="3739896"/>
            <a:ext cx="6184392" cy="26151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会脱离文档流，位置移动后原来位置不再占有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默认位置为自身原来位置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如果同时设置相对方向的偏移量，则以</a:t>
            </a:r>
            <a:r>
              <a:rPr lang="en-US" altLang="zh-CN"/>
              <a:t> top </a:t>
            </a:r>
            <a:r>
              <a:rPr lang="zh-CN" altLang="en-US"/>
              <a:t>和 </a:t>
            </a:r>
            <a:r>
              <a:rPr lang="en-US" altLang="zh-CN"/>
              <a:t>left </a:t>
            </a:r>
            <a:r>
              <a:rPr lang="zh-CN" altLang="en-US"/>
              <a:t>为准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7DCB05-958E-4900-8A90-363C4675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670" y="1698890"/>
            <a:ext cx="3040643" cy="34292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703C99-FF42-4CDF-B263-1D71870CEBFE}"/>
              </a:ext>
            </a:extLst>
          </p:cNvPr>
          <p:cNvSpPr/>
          <p:nvPr/>
        </p:nvSpPr>
        <p:spPr>
          <a:xfrm>
            <a:off x="10305288" y="1847088"/>
            <a:ext cx="502920" cy="3200400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FA59685-1248-4EF8-A9B9-DB5086D147E8}"/>
              </a:ext>
            </a:extLst>
          </p:cNvPr>
          <p:cNvGrpSpPr/>
          <p:nvPr/>
        </p:nvGrpSpPr>
        <p:grpSpPr>
          <a:xfrm>
            <a:off x="1286861" y="2892045"/>
            <a:ext cx="2285999" cy="766133"/>
            <a:chOff x="5367529" y="1409410"/>
            <a:chExt cx="2285999" cy="76613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1AB6640-AB2F-4A06-B14F-4C5C17C8980C}"/>
                </a:ext>
              </a:extLst>
            </p:cNvPr>
            <p:cNvSpPr/>
            <p:nvPr/>
          </p:nvSpPr>
          <p:spPr>
            <a:xfrm>
              <a:off x="5367529" y="1409410"/>
              <a:ext cx="2285999" cy="766133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53D6E8-EEEF-48A6-B5D5-199D60416053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position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fixed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top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2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  <a:endParaRPr lang="en-US" altLang="zh-CN" sz="1400" b="0">
                <a:solidFill>
                  <a:srgbClr val="00BCD4"/>
                </a:solidFill>
                <a:effectLst/>
                <a:latin typeface="Fira Code,Consolas,  Courier New"/>
              </a:endParaRPr>
            </a:p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right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20px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46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2920068" cy="517190"/>
          </a:xfrm>
        </p:spPr>
        <p:txBody>
          <a:bodyPr/>
          <a:lstStyle/>
          <a:p>
            <a:r>
              <a:rPr lang="zh-CN" altLang="en-US"/>
              <a:t>粘性定位 </a:t>
            </a:r>
            <a:r>
              <a:rPr lang="en-US" altLang="zh-CN"/>
              <a:t>sticky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9"/>
            <a:ext cx="6200161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定义：可以看成</a:t>
            </a:r>
            <a:r>
              <a:rPr lang="zh-CN" altLang="en-US">
                <a:solidFill>
                  <a:srgbClr val="C00000"/>
                </a:solidFill>
              </a:rPr>
              <a:t>相对定位</a:t>
            </a:r>
            <a:r>
              <a:rPr lang="en-US" altLang="zh-CN">
                <a:solidFill>
                  <a:srgbClr val="C00000"/>
                </a:solidFill>
              </a:rPr>
              <a:t>-relative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固定定位</a:t>
            </a:r>
            <a:r>
              <a:rPr lang="en-US" altLang="zh-CN">
                <a:solidFill>
                  <a:srgbClr val="C00000"/>
                </a:solidFill>
              </a:rPr>
              <a:t>-fixed</a:t>
            </a:r>
            <a:r>
              <a:rPr lang="zh-CN" altLang="en-US"/>
              <a:t>的结合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D186B51E-89E7-4098-A07D-A2A3991EDDEF}"/>
              </a:ext>
            </a:extLst>
          </p:cNvPr>
          <p:cNvSpPr txBox="1">
            <a:spLocks/>
          </p:cNvSpPr>
          <p:nvPr/>
        </p:nvSpPr>
        <p:spPr>
          <a:xfrm>
            <a:off x="888982" y="3511990"/>
            <a:ext cx="5973212" cy="20583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</a:p>
          <a:p>
            <a:pPr marL="539750" lvl="1" indent="-179388">
              <a:buFontTx/>
              <a:buChar char="-"/>
            </a:pPr>
            <a:r>
              <a:rPr lang="zh-CN" altLang="en-US"/>
              <a:t>需要设置 偏移量</a:t>
            </a:r>
            <a:r>
              <a:rPr lang="en-US" altLang="zh-CN"/>
              <a:t>(top,bottom</a:t>
            </a:r>
            <a:r>
              <a:rPr lang="zh-CN" altLang="en-US"/>
              <a:t>等</a:t>
            </a:r>
            <a:r>
              <a:rPr lang="en-US" altLang="zh-CN"/>
              <a:t>) </a:t>
            </a:r>
            <a:r>
              <a:rPr lang="zh-CN" altLang="en-US"/>
              <a:t>才有效果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偏移量可以是负值 </a:t>
            </a:r>
            <a:r>
              <a:rPr lang="en-US" altLang="zh-CN"/>
              <a:t>top:-5px</a:t>
            </a:r>
          </a:p>
          <a:p>
            <a:pPr marL="539750" lvl="1" indent="-179388">
              <a:buFontTx/>
              <a:buChar char="-"/>
            </a:pPr>
            <a:r>
              <a:rPr lang="zh-CN" altLang="en-US"/>
              <a:t>以</a:t>
            </a:r>
            <a:r>
              <a:rPr lang="zh-CN" altLang="en-US">
                <a:solidFill>
                  <a:srgbClr val="C00000"/>
                </a:solidFill>
              </a:rPr>
              <a:t>最近的具有滚动条的祖元素</a:t>
            </a:r>
            <a:r>
              <a:rPr lang="zh-CN" altLang="en-US"/>
              <a:t>作为位移参考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不会脱离文档流，原位置不会被占据</a:t>
            </a:r>
            <a:endParaRPr lang="en-US" altLang="zh-CN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93FF37-4D5F-4E59-8E68-769C0D856170}"/>
              </a:ext>
            </a:extLst>
          </p:cNvPr>
          <p:cNvGrpSpPr/>
          <p:nvPr/>
        </p:nvGrpSpPr>
        <p:grpSpPr>
          <a:xfrm>
            <a:off x="1286861" y="2892045"/>
            <a:ext cx="2285999" cy="536955"/>
            <a:chOff x="5367529" y="1409410"/>
            <a:chExt cx="2285999" cy="5369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B771AF-367F-4BD7-9559-9FACA96973BF}"/>
                </a:ext>
              </a:extLst>
            </p:cNvPr>
            <p:cNvSpPr/>
            <p:nvPr/>
          </p:nvSpPr>
          <p:spPr>
            <a:xfrm>
              <a:off x="5367529" y="1409410"/>
              <a:ext cx="2285999" cy="536955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64266B9-CD87-4730-B76D-3192CBD646E0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position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>
                  <a:solidFill>
                    <a:schemeClr val="accent6">
                      <a:lumMod val="75000"/>
                    </a:schemeClr>
                  </a:solidFill>
                  <a:latin typeface="Fira Code,Consolas,  Courier New"/>
                </a:rPr>
                <a:t>sticky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>
                  <a:solidFill>
                    <a:srgbClr val="00BCD4"/>
                  </a:solidFill>
                  <a:latin typeface="Fira Code,Consolas,  Courier New"/>
                </a:rPr>
                <a:t>top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  <a:endParaRPr lang="en-US" altLang="zh-CN" sz="1400" b="0">
                <a:solidFill>
                  <a:srgbClr val="00BCD4"/>
                </a:solidFill>
                <a:effectLst/>
                <a:latin typeface="Fira Code,Consolas,  Courier New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2960B3-3051-423B-9362-B91FBEE3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170" y="2145258"/>
            <a:ext cx="4966350" cy="140814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306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定位层叠 </a:t>
            </a:r>
            <a:r>
              <a:rPr lang="en-US" altLang="zh-CN"/>
              <a:t>z-index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9"/>
            <a:ext cx="6778302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问题：如果多个元素使用 定位时，位置重合了，那怎么调整层次呢？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10A5C-B9CE-454D-A9B0-79FC41A34460}"/>
              </a:ext>
            </a:extLst>
          </p:cNvPr>
          <p:cNvSpPr/>
          <p:nvPr/>
        </p:nvSpPr>
        <p:spPr>
          <a:xfrm>
            <a:off x="8221211" y="2097248"/>
            <a:ext cx="2223083" cy="1331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4C9803-D024-4E0B-86D7-882D67945DBF}"/>
              </a:ext>
            </a:extLst>
          </p:cNvPr>
          <p:cNvSpPr/>
          <p:nvPr/>
        </p:nvSpPr>
        <p:spPr>
          <a:xfrm>
            <a:off x="8763002" y="2399251"/>
            <a:ext cx="2285999" cy="14382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2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052F31C-ADA2-412D-A1D7-A8B35F1C7E4A}"/>
              </a:ext>
            </a:extLst>
          </p:cNvPr>
          <p:cNvSpPr/>
          <p:nvPr/>
        </p:nvSpPr>
        <p:spPr>
          <a:xfrm>
            <a:off x="8763002" y="2399251"/>
            <a:ext cx="2285999" cy="14382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定位层叠 </a:t>
            </a:r>
            <a:r>
              <a:rPr lang="en-US" altLang="zh-CN"/>
              <a:t>z-index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8"/>
            <a:ext cx="6778302" cy="14398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问题：如果多个元素使用 定位时，位置重合了，那怎么调整层次呢？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解决：多个元素如果定位重合，可以通过 </a:t>
            </a:r>
            <a:r>
              <a:rPr lang="en-US" altLang="zh-CN">
                <a:solidFill>
                  <a:srgbClr val="C00000"/>
                </a:solidFill>
              </a:rPr>
              <a:t>z-index</a:t>
            </a:r>
            <a:r>
              <a:rPr lang="en-US" altLang="zh-CN"/>
              <a:t> </a:t>
            </a:r>
            <a:r>
              <a:rPr lang="zh-CN" altLang="en-US"/>
              <a:t>调整层次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FE6F4397-FB59-4CA0-AA9C-00A15156DBF5}"/>
              </a:ext>
            </a:extLst>
          </p:cNvPr>
          <p:cNvSpPr txBox="1">
            <a:spLocks/>
          </p:cNvSpPr>
          <p:nvPr/>
        </p:nvSpPr>
        <p:spPr>
          <a:xfrm>
            <a:off x="863188" y="3728068"/>
            <a:ext cx="6184392" cy="26151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en-US" altLang="zh-CN"/>
              <a:t>z-index </a:t>
            </a:r>
            <a:r>
              <a:rPr lang="zh-CN" altLang="en-US"/>
              <a:t>数值越大，层级越高，可以是负值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en-US" altLang="zh-CN"/>
              <a:t>z-index </a:t>
            </a:r>
            <a:r>
              <a:rPr lang="zh-CN" altLang="en-US"/>
              <a:t>只针对定位元素生效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默认情况，书写顺序靠后的层级高于靠前的</a:t>
            </a:r>
            <a:endParaRPr lang="en-US" altLang="zh-CN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D25EDB1-D26E-46EF-BFCE-ECAC2B9B0C3C}"/>
              </a:ext>
            </a:extLst>
          </p:cNvPr>
          <p:cNvGrpSpPr/>
          <p:nvPr/>
        </p:nvGrpSpPr>
        <p:grpSpPr>
          <a:xfrm>
            <a:off x="1286861" y="3328273"/>
            <a:ext cx="2285999" cy="307777"/>
            <a:chOff x="5367529" y="1409410"/>
            <a:chExt cx="2285999" cy="30777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A0631E6-03AA-415B-AA18-52D4B7D7E700}"/>
                </a:ext>
              </a:extLst>
            </p:cNvPr>
            <p:cNvSpPr/>
            <p:nvPr/>
          </p:nvSpPr>
          <p:spPr>
            <a:xfrm>
              <a:off x="5367529" y="1409410"/>
              <a:ext cx="2285999" cy="307777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0A3369F-4D1F-41B9-BA46-40C751DBC1BC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z-index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zh-CN" altLang="en-US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数值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CE317A0-0867-4245-807E-5389E35FFBB0}"/>
              </a:ext>
            </a:extLst>
          </p:cNvPr>
          <p:cNvSpPr/>
          <p:nvPr/>
        </p:nvSpPr>
        <p:spPr>
          <a:xfrm>
            <a:off x="8221211" y="2097248"/>
            <a:ext cx="2223083" cy="1331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5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定位层叠 </a:t>
            </a:r>
            <a:r>
              <a:rPr lang="en-US" altLang="zh-CN"/>
              <a:t>z-index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8"/>
            <a:ext cx="6778302" cy="14398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问题：如果多个元素使用 定位时，位置重合了，那怎么调整层次呢？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解决：多个元素如果定位重合，可以通过 </a:t>
            </a:r>
            <a:r>
              <a:rPr lang="en-US" altLang="zh-CN">
                <a:solidFill>
                  <a:srgbClr val="C00000"/>
                </a:solidFill>
              </a:rPr>
              <a:t>z-index</a:t>
            </a:r>
            <a:r>
              <a:rPr lang="en-US" altLang="zh-CN"/>
              <a:t> </a:t>
            </a:r>
            <a:r>
              <a:rPr lang="zh-CN" altLang="en-US"/>
              <a:t>调整层次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FE6F4397-FB59-4CA0-AA9C-00A15156DBF5}"/>
              </a:ext>
            </a:extLst>
          </p:cNvPr>
          <p:cNvSpPr txBox="1">
            <a:spLocks/>
          </p:cNvSpPr>
          <p:nvPr/>
        </p:nvSpPr>
        <p:spPr>
          <a:xfrm>
            <a:off x="863188" y="3728068"/>
            <a:ext cx="6184392" cy="26151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en-US" altLang="zh-CN"/>
              <a:t>z-index </a:t>
            </a:r>
            <a:r>
              <a:rPr lang="zh-CN" altLang="en-US"/>
              <a:t>数值越大，层级越高，可以是负值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en-US" altLang="zh-CN"/>
              <a:t>z-index </a:t>
            </a:r>
            <a:r>
              <a:rPr lang="zh-CN" altLang="en-US"/>
              <a:t>只针对定位元素生效</a:t>
            </a:r>
            <a:endParaRPr lang="en-US" altLang="zh-CN"/>
          </a:p>
          <a:p>
            <a:pPr marL="539750" lvl="1" indent="-179388">
              <a:buFontTx/>
              <a:buChar char="-"/>
            </a:pPr>
            <a:r>
              <a:rPr lang="zh-CN" altLang="en-US"/>
              <a:t>默认情况，书写顺序靠后的层级高于靠前的</a:t>
            </a:r>
            <a:endParaRPr lang="en-US" altLang="zh-CN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D25EDB1-D26E-46EF-BFCE-ECAC2B9B0C3C}"/>
              </a:ext>
            </a:extLst>
          </p:cNvPr>
          <p:cNvGrpSpPr/>
          <p:nvPr/>
        </p:nvGrpSpPr>
        <p:grpSpPr>
          <a:xfrm>
            <a:off x="1286861" y="3328273"/>
            <a:ext cx="2285999" cy="307777"/>
            <a:chOff x="5367529" y="1409410"/>
            <a:chExt cx="2285999" cy="30777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A0631E6-03AA-415B-AA18-52D4B7D7E700}"/>
                </a:ext>
              </a:extLst>
            </p:cNvPr>
            <p:cNvSpPr/>
            <p:nvPr/>
          </p:nvSpPr>
          <p:spPr>
            <a:xfrm>
              <a:off x="5367529" y="1409410"/>
              <a:ext cx="2285999" cy="307777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0A3369F-4D1F-41B9-BA46-40C751DBC1BC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z-index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zh-CN" altLang="en-US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数值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A7322D7-FEF3-45F3-88DC-5303EAC13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36" y="3328273"/>
            <a:ext cx="44386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2920068" cy="517190"/>
          </a:xfrm>
        </p:spPr>
        <p:txBody>
          <a:bodyPr/>
          <a:lstStyle/>
          <a:p>
            <a:r>
              <a:rPr lang="zh-CN" altLang="en-US"/>
              <a:t>实际应用小技巧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8"/>
            <a:ext cx="6200161" cy="15642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用于 对齐方式 微调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跟随父盒子大小自适应宽高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两栏布局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97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2920068" cy="517190"/>
          </a:xfrm>
        </p:spPr>
        <p:txBody>
          <a:bodyPr/>
          <a:lstStyle/>
          <a:p>
            <a:r>
              <a:rPr lang="zh-CN" altLang="en-US"/>
              <a:t>实际应用小技巧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8"/>
            <a:ext cx="4060969" cy="2280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用于 对齐方式 微调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跟随父盒子大小自适应宽高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C00000"/>
                </a:solidFill>
              </a:rPr>
              <a:t>两栏布局</a:t>
            </a:r>
            <a:endParaRPr lang="en-US" altLang="zh-CN" b="1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补充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6575" lvl="1" indent="-176213">
              <a:buFontTx/>
              <a:buChar char="-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超链接锚定：</a:t>
            </a:r>
            <a:b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点击链接，定位到页面中的某个位置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928E2D-3454-4C6D-A87E-A89E6C150929}"/>
              </a:ext>
            </a:extLst>
          </p:cNvPr>
          <p:cNvSpPr/>
          <p:nvPr/>
        </p:nvSpPr>
        <p:spPr>
          <a:xfrm>
            <a:off x="5356003" y="1897047"/>
            <a:ext cx="6115573" cy="32623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624EE7-147A-494C-B54D-750EFABD34A6}"/>
              </a:ext>
            </a:extLst>
          </p:cNvPr>
          <p:cNvSpPr/>
          <p:nvPr/>
        </p:nvSpPr>
        <p:spPr>
          <a:xfrm>
            <a:off x="5508404" y="2049446"/>
            <a:ext cx="1118900" cy="2967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6086F2-6C2C-445E-AC42-FFF8ABAC232F}"/>
              </a:ext>
            </a:extLst>
          </p:cNvPr>
          <p:cNvSpPr/>
          <p:nvPr/>
        </p:nvSpPr>
        <p:spPr>
          <a:xfrm>
            <a:off x="6750157" y="2049446"/>
            <a:ext cx="4549813" cy="2967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8E0FFD-34AF-46C0-86A1-4055E77AAB81}"/>
              </a:ext>
            </a:extLst>
          </p:cNvPr>
          <p:cNvSpPr txBox="1"/>
          <p:nvPr/>
        </p:nvSpPr>
        <p:spPr>
          <a:xfrm>
            <a:off x="5530608" y="2133326"/>
            <a:ext cx="1096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ea typeface="阿里巴巴普惠体" panose="00020600040101010101"/>
              </a:rPr>
              <a:t>侧边栏：</a:t>
            </a:r>
            <a:endParaRPr lang="en-US" altLang="zh-CN" sz="1400" b="1">
              <a:solidFill>
                <a:schemeClr val="bg1"/>
              </a:solidFill>
              <a:ea typeface="阿里巴巴普惠体" panose="00020600040101010101"/>
            </a:endParaRPr>
          </a:p>
          <a:p>
            <a:endParaRPr lang="en-US" altLang="zh-CN" sz="1400">
              <a:solidFill>
                <a:schemeClr val="bg1"/>
              </a:solidFill>
              <a:ea typeface="阿里巴巴普惠体" panose="00020600040101010101"/>
            </a:endParaRPr>
          </a:p>
          <a:p>
            <a:r>
              <a:rPr lang="en-US" altLang="zh-CN" sz="1400">
                <a:solidFill>
                  <a:schemeClr val="bg1"/>
                </a:solidFill>
                <a:ea typeface="阿里巴巴普惠体" panose="00020600040101010101"/>
              </a:rPr>
              <a:t>1.</a:t>
            </a:r>
            <a:r>
              <a:rPr lang="zh-CN" altLang="en-US" sz="1400">
                <a:solidFill>
                  <a:schemeClr val="bg1"/>
                </a:solidFill>
                <a:ea typeface="阿里巴巴普惠体" panose="00020600040101010101"/>
              </a:rPr>
              <a:t>不随页面</a:t>
            </a:r>
            <a:endParaRPr lang="en-US" altLang="zh-CN" sz="1400">
              <a:solidFill>
                <a:schemeClr val="bg1"/>
              </a:solidFill>
              <a:ea typeface="阿里巴巴普惠体" panose="00020600040101010101"/>
            </a:endParaRPr>
          </a:p>
          <a:p>
            <a:r>
              <a:rPr lang="zh-CN" altLang="en-US" sz="1400">
                <a:solidFill>
                  <a:schemeClr val="bg1"/>
                </a:solidFill>
                <a:ea typeface="阿里巴巴普惠体" panose="00020600040101010101"/>
              </a:rPr>
              <a:t>滚动条滚动</a:t>
            </a:r>
            <a:endParaRPr lang="en-US" altLang="zh-CN" sz="1400">
              <a:solidFill>
                <a:schemeClr val="bg1"/>
              </a:solidFill>
              <a:ea typeface="阿里巴巴普惠体" panose="00020600040101010101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AB9DB2-D324-46BD-8BAB-ADBD50ECC554}"/>
              </a:ext>
            </a:extLst>
          </p:cNvPr>
          <p:cNvSpPr txBox="1"/>
          <p:nvPr/>
        </p:nvSpPr>
        <p:spPr>
          <a:xfrm>
            <a:off x="6798909" y="2128858"/>
            <a:ext cx="23283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内容区：</a:t>
            </a:r>
            <a:endParaRPr lang="en-US" altLang="zh-CN" sz="1400" b="1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跟随页面滚动条滚动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4A2D4B-189C-4BEE-A8C6-0489188C8510}"/>
              </a:ext>
            </a:extLst>
          </p:cNvPr>
          <p:cNvSpPr txBox="1"/>
          <p:nvPr/>
        </p:nvSpPr>
        <p:spPr>
          <a:xfrm>
            <a:off x="5547817" y="3087433"/>
            <a:ext cx="10966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ea typeface="阿里巴巴普惠体" panose="00020600040101010101"/>
              </a:rPr>
              <a:t>2.</a:t>
            </a:r>
            <a:r>
              <a:rPr lang="zh-CN" altLang="en-US" sz="1400">
                <a:solidFill>
                  <a:schemeClr val="bg1"/>
                </a:solidFill>
                <a:ea typeface="阿里巴巴普惠体" panose="00020600040101010101"/>
              </a:rPr>
              <a:t>点击链接能让内容区跳转</a:t>
            </a:r>
          </a:p>
        </p:txBody>
      </p:sp>
    </p:spTree>
    <p:extLst>
      <p:ext uri="{BB962C8B-B14F-4D97-AF65-F5344CB8AC3E}">
        <p14:creationId xmlns:p14="http://schemas.microsoft.com/office/powerpoint/2010/main" val="211277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31DB747-E62E-45A1-B439-4BDE9AF7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今日综合案例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5CE9CF-0B42-4F38-9B9D-4B7FF801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48" y="1328615"/>
            <a:ext cx="8039473" cy="455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1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52B8A36-AA97-4AE3-B499-35E9B9F0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756" y="1208539"/>
            <a:ext cx="4610100" cy="24574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5654879" cy="517190"/>
          </a:xfrm>
        </p:spPr>
        <p:txBody>
          <a:bodyPr/>
          <a:lstStyle/>
          <a:p>
            <a:r>
              <a:rPr lang="zh-CN" altLang="en-US"/>
              <a:t>小结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5648" y="4035969"/>
            <a:ext cx="8163185" cy="2087994"/>
          </a:xfrm>
        </p:spPr>
        <p:txBody>
          <a:bodyPr/>
          <a:lstStyle/>
          <a:p>
            <a:pPr marL="286112" indent="-285750">
              <a:buFont typeface="Wingdings" panose="05000000000000000000" pitchFamily="2" charset="2"/>
              <a:buChar char="l"/>
            </a:pPr>
            <a:r>
              <a:rPr lang="zh-CN" altLang="en-US" sz="1400" b="1">
                <a:ea typeface="阿里巴巴普惠体" panose="00020600040101010101"/>
              </a:rPr>
              <a:t>子绝父相</a:t>
            </a:r>
            <a:endParaRPr lang="en-US" altLang="zh-CN" sz="1400">
              <a:solidFill>
                <a:srgbClr val="C00000"/>
              </a:solidFill>
              <a:ea typeface="阿里巴巴普惠体" panose="00020600040101010101"/>
            </a:endParaRPr>
          </a:p>
          <a:p>
            <a:pPr marL="536575" lvl="1" indent="-177800">
              <a:buFontTx/>
              <a:buChar char="-"/>
            </a:pPr>
            <a:r>
              <a:rPr lang="zh-CN" altLang="en-US" sz="1400">
                <a:ea typeface="阿里巴巴普惠体" panose="00020600040101010101"/>
              </a:rPr>
              <a:t>定义：子盒子是 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绝对定位 </a:t>
            </a:r>
            <a:r>
              <a:rPr lang="zh-CN" altLang="en-US" sz="1400">
                <a:ea typeface="阿里巴巴普惠体" panose="00020600040101010101"/>
              </a:rPr>
              <a:t>的话，父盒子 最好用 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相对定位</a:t>
            </a:r>
            <a:endParaRPr lang="en-US" altLang="zh-CN" sz="1400">
              <a:solidFill>
                <a:srgbClr val="C00000"/>
              </a:solidFill>
              <a:ea typeface="阿里巴巴普惠体" panose="00020600040101010101"/>
            </a:endParaRPr>
          </a:p>
          <a:p>
            <a:pPr marL="536575" lvl="1" indent="-177800">
              <a:buFontTx/>
              <a:buChar char="-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好处：子盒子 绝对定位，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不占位置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，可以放到父盒子的任何一个地方，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不影响其他兄弟盒子</a:t>
            </a:r>
            <a:endParaRPr lang="en-US" altLang="zh-CN" sz="1400">
              <a:solidFill>
                <a:srgbClr val="C00000"/>
              </a:solidFill>
              <a:ea typeface="阿里巴巴普惠体" panose="00020600040101010101"/>
            </a:endParaRPr>
          </a:p>
          <a:p>
            <a:pPr marL="536575" lvl="1" indent="-177800">
              <a:buFontTx/>
              <a:buChar char="-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关于父盒子：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720725" lvl="2" indent="-184150">
              <a:buFont typeface="黑体" panose="02010609060101010101" pitchFamily="49" charset="-122"/>
              <a:buChar char="｜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父盒子需要加定位来限制子盒子在父盒子内显示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720725" lvl="2" indent="-184150">
              <a:buFont typeface="黑体" panose="02010609060101010101" pitchFamily="49" charset="-122"/>
              <a:buChar char="｜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另外，父盒子布局时需要占据位置，所以父盒子只能是相对定位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536575" lvl="1" indent="-177800">
              <a:buFontTx/>
              <a:buChar char="-"/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24341F3-1ED2-4F06-856A-0A9CED3F8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48" y="1772612"/>
            <a:ext cx="6363251" cy="217950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A668D55-3012-4EAE-9CBF-6A30ECD8F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627" y="1836986"/>
            <a:ext cx="2706358" cy="1829003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10B43D3D-EE2E-42E7-AD56-22CAFA99B717}"/>
              </a:ext>
            </a:extLst>
          </p:cNvPr>
          <p:cNvSpPr/>
          <p:nvPr/>
        </p:nvSpPr>
        <p:spPr>
          <a:xfrm>
            <a:off x="8435627" y="2617263"/>
            <a:ext cx="151003" cy="26844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11F8E7A-58FE-4031-9483-EE6F54392F91}"/>
              </a:ext>
            </a:extLst>
          </p:cNvPr>
          <p:cNvSpPr/>
          <p:nvPr/>
        </p:nvSpPr>
        <p:spPr>
          <a:xfrm>
            <a:off x="11009165" y="2617263"/>
            <a:ext cx="151003" cy="26844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782027F-9BC8-4572-AF3A-B04C1FFCCFA2}"/>
              </a:ext>
            </a:extLst>
          </p:cNvPr>
          <p:cNvSpPr/>
          <p:nvPr/>
        </p:nvSpPr>
        <p:spPr>
          <a:xfrm>
            <a:off x="8417444" y="1836986"/>
            <a:ext cx="2742724" cy="18290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元素定位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5654879" cy="517190"/>
          </a:xfrm>
        </p:spPr>
        <p:txBody>
          <a:bodyPr/>
          <a:lstStyle/>
          <a:p>
            <a:r>
              <a:rPr lang="zh-CN" altLang="en-US"/>
              <a:t>小结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5648" y="4035969"/>
            <a:ext cx="9060807" cy="1760824"/>
          </a:xfrm>
        </p:spPr>
        <p:txBody>
          <a:bodyPr/>
          <a:lstStyle/>
          <a:p>
            <a:pPr marL="286112" indent="-285750">
              <a:buFont typeface="Wingdings" panose="05000000000000000000" pitchFamily="2" charset="2"/>
              <a:buChar char="l"/>
            </a:pPr>
            <a:r>
              <a:rPr lang="zh-CN" altLang="en-US" sz="1400" b="1">
                <a:ea typeface="阿里巴巴普惠体" panose="00020600040101010101"/>
              </a:rPr>
              <a:t>子绝父相</a:t>
            </a:r>
            <a:endParaRPr lang="en-US" altLang="zh-CN" sz="1400">
              <a:solidFill>
                <a:srgbClr val="C00000"/>
              </a:solidFill>
              <a:ea typeface="阿里巴巴普惠体" panose="00020600040101010101"/>
            </a:endParaRPr>
          </a:p>
          <a:p>
            <a:pPr marL="536575" lvl="1" indent="-177800">
              <a:buFontTx/>
              <a:buChar char="-"/>
            </a:pPr>
            <a:r>
              <a:rPr lang="zh-CN" altLang="en-US" sz="1400">
                <a:ea typeface="阿里巴巴普惠体" panose="00020600040101010101"/>
              </a:rPr>
              <a:t>定义：子盒子是 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绝对定位 </a:t>
            </a:r>
            <a:r>
              <a:rPr lang="zh-CN" altLang="en-US" sz="1400">
                <a:ea typeface="阿里巴巴普惠体" panose="00020600040101010101"/>
              </a:rPr>
              <a:t>的话，父盒子 最好用 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相对定位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536575" lvl="1" indent="-177800">
              <a:buFontTx/>
              <a:buChar char="-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作用：子盒子 绝对定位，不占位置，可以放到父盒子的任何一个地方，不影响其他兄弟盒子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536575" lvl="1" indent="-177800">
              <a:buFontTx/>
              <a:buChar char="-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关于父盒子：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720725" lvl="2" indent="-184150">
              <a:buFont typeface="黑体" panose="02010609060101010101" pitchFamily="49" charset="-122"/>
              <a:buChar char="｜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父盒子需要加定位来限制子盒子在父盒子内显示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720725" lvl="2" indent="-184150">
              <a:buFont typeface="黑体" panose="02010609060101010101" pitchFamily="49" charset="-122"/>
              <a:buChar char="｜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另外，父盒子布局时需要占据位置，所以父盒子只能是相对定位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24341F3-1ED2-4F06-856A-0A9CED3F8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8" y="1772612"/>
            <a:ext cx="6363251" cy="217950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415153B-CFE9-483F-B0B5-030950D2AE88}"/>
              </a:ext>
            </a:extLst>
          </p:cNvPr>
          <p:cNvSpPr/>
          <p:nvPr/>
        </p:nvSpPr>
        <p:spPr>
          <a:xfrm>
            <a:off x="8305101" y="1772612"/>
            <a:ext cx="3238150" cy="226502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E21AC7A-370C-4AAB-A0CF-960D7C704B19}"/>
              </a:ext>
            </a:extLst>
          </p:cNvPr>
          <p:cNvGrpSpPr/>
          <p:nvPr/>
        </p:nvGrpSpPr>
        <p:grpSpPr>
          <a:xfrm>
            <a:off x="8744049" y="1772612"/>
            <a:ext cx="383084" cy="272903"/>
            <a:chOff x="8744049" y="1772612"/>
            <a:chExt cx="383084" cy="272903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543EDD-5DDF-4B8A-B4B2-0B5DAF4DFAB3}"/>
                </a:ext>
              </a:extLst>
            </p:cNvPr>
            <p:cNvCxnSpPr/>
            <p:nvPr/>
          </p:nvCxnSpPr>
          <p:spPr>
            <a:xfrm flipV="1">
              <a:off x="8744049" y="1772612"/>
              <a:ext cx="0" cy="272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E0A2080-01B7-42E0-A9E6-8C5D74B9C8F3}"/>
                </a:ext>
              </a:extLst>
            </p:cNvPr>
            <p:cNvSpPr txBox="1"/>
            <p:nvPr/>
          </p:nvSpPr>
          <p:spPr>
            <a:xfrm>
              <a:off x="8756519" y="1783211"/>
              <a:ext cx="3706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bg1"/>
                  </a:solidFill>
                  <a:latin typeface="+mn-lt"/>
                  <a:ea typeface="+mn-ea"/>
                </a:rPr>
                <a:t>top</a:t>
              </a:r>
              <a:endParaRPr lang="zh-CN" altLang="en-US" sz="105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8064091-5A03-4EED-9CE2-5517C1B8C89A}"/>
              </a:ext>
            </a:extLst>
          </p:cNvPr>
          <p:cNvGrpSpPr/>
          <p:nvPr/>
        </p:nvGrpSpPr>
        <p:grpSpPr>
          <a:xfrm>
            <a:off x="8305103" y="2045516"/>
            <a:ext cx="438945" cy="272905"/>
            <a:chOff x="8305103" y="2045516"/>
            <a:chExt cx="438945" cy="272905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1B29663-2DF3-4F57-876E-862610121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5103" y="2045516"/>
              <a:ext cx="4389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710575D-2F1F-4977-BD75-E971F3C542AD}"/>
                </a:ext>
              </a:extLst>
            </p:cNvPr>
            <p:cNvSpPr txBox="1"/>
            <p:nvPr/>
          </p:nvSpPr>
          <p:spPr>
            <a:xfrm>
              <a:off x="8340069" y="2064505"/>
              <a:ext cx="3690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bg1"/>
                  </a:solidFill>
                  <a:latin typeface="+mn-lt"/>
                  <a:ea typeface="+mn-ea"/>
                </a:rPr>
                <a:t>left</a:t>
              </a:r>
              <a:endParaRPr lang="zh-CN" altLang="en-US" sz="105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772A89C2-A5FA-4B5B-AA57-448E7D70503D}"/>
              </a:ext>
            </a:extLst>
          </p:cNvPr>
          <p:cNvSpPr txBox="1"/>
          <p:nvPr/>
        </p:nvSpPr>
        <p:spPr>
          <a:xfrm>
            <a:off x="10482990" y="1771214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position:relative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8D5C770-5132-4FBF-BB50-A2E375335CEF}"/>
              </a:ext>
            </a:extLst>
          </p:cNvPr>
          <p:cNvGrpSpPr/>
          <p:nvPr/>
        </p:nvGrpSpPr>
        <p:grpSpPr>
          <a:xfrm>
            <a:off x="8744048" y="2999195"/>
            <a:ext cx="1679196" cy="859610"/>
            <a:chOff x="8744048" y="3003255"/>
            <a:chExt cx="1679196" cy="859610"/>
          </a:xfrm>
          <a:solidFill>
            <a:schemeClr val="accent2">
              <a:lumMod val="75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FBDFA9C-D941-4B92-BF70-162F5BC5E6E0}"/>
                </a:ext>
              </a:extLst>
            </p:cNvPr>
            <p:cNvSpPr/>
            <p:nvPr/>
          </p:nvSpPr>
          <p:spPr>
            <a:xfrm>
              <a:off x="8744048" y="3003255"/>
              <a:ext cx="1679196" cy="859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2AEDB93-A6B6-4E8A-98DD-65B9EF3A58D5}"/>
                </a:ext>
              </a:extLst>
            </p:cNvPr>
            <p:cNvSpPr txBox="1"/>
            <p:nvPr/>
          </p:nvSpPr>
          <p:spPr>
            <a:xfrm>
              <a:off x="9087356" y="3267770"/>
              <a:ext cx="992579" cy="2539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/>
                  </a:solidFill>
                  <a:ea typeface="阿里巴巴普惠体" panose="00020600040101010101"/>
                </a:rPr>
                <a:t>其它兄弟元素</a:t>
              </a:r>
              <a:endParaRPr lang="zh-CN" altLang="en-US" sz="1050" dirty="0">
                <a:solidFill>
                  <a:schemeClr val="bg1"/>
                </a:solidFill>
                <a:ea typeface="阿里巴巴普惠体" panose="00020600040101010101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2E8602AD-7561-4334-AA44-EF0AF8E91BCA}"/>
              </a:ext>
            </a:extLst>
          </p:cNvPr>
          <p:cNvSpPr/>
          <p:nvPr/>
        </p:nvSpPr>
        <p:spPr>
          <a:xfrm>
            <a:off x="8744049" y="2045515"/>
            <a:ext cx="1679195" cy="859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76CCAFF-9987-4F46-BB59-09DA6DFB2E63}"/>
              </a:ext>
            </a:extLst>
          </p:cNvPr>
          <p:cNvSpPr txBox="1"/>
          <p:nvPr/>
        </p:nvSpPr>
        <p:spPr>
          <a:xfrm>
            <a:off x="9358155" y="2014100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position:absolute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8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3" grpId="0"/>
      <p:bldP spid="20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535" y="1171575"/>
            <a:ext cx="6902050" cy="51719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要求：虾米音乐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8" name="Shape 2393">
            <a:extLst>
              <a:ext uri="{FF2B5EF4-FFF2-40B4-BE49-F238E27FC236}">
                <a16:creationId xmlns:a16="http://schemas.microsoft.com/office/drawing/2014/main" id="{C3725421-4925-493E-8B4C-012540044959}"/>
              </a:ext>
            </a:extLst>
          </p:cNvPr>
          <p:cNvSpPr/>
          <p:nvPr/>
        </p:nvSpPr>
        <p:spPr>
          <a:xfrm>
            <a:off x="920076" y="128595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E4289A-77BC-4B07-A46B-C31DB623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65" y="2033069"/>
            <a:ext cx="7710522" cy="3164961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401371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535" y="1171575"/>
            <a:ext cx="6902050" cy="51719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要求：虾米音乐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8" name="Shape 2393">
            <a:extLst>
              <a:ext uri="{FF2B5EF4-FFF2-40B4-BE49-F238E27FC236}">
                <a16:creationId xmlns:a16="http://schemas.microsoft.com/office/drawing/2014/main" id="{C3725421-4925-493E-8B4C-012540044959}"/>
              </a:ext>
            </a:extLst>
          </p:cNvPr>
          <p:cNvSpPr/>
          <p:nvPr/>
        </p:nvSpPr>
        <p:spPr>
          <a:xfrm>
            <a:off x="920076" y="128595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E4289A-77BC-4B07-A46B-C31DB623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05" y="1803141"/>
            <a:ext cx="7710522" cy="3164961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C8A1CE-C9D5-4D92-80BC-510F68B2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58" y="2852302"/>
            <a:ext cx="8487937" cy="33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5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535" y="1171575"/>
            <a:ext cx="6902050" cy="51719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要求：虾米音乐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892371"/>
            <a:ext cx="5257800" cy="210164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ea typeface="阿里巴巴普惠体" panose="00020600040101010101"/>
              </a:rPr>
              <a:t>通过本案例，主要复习：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组合选择器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定位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精灵图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伪元素</a:t>
            </a:r>
            <a:endParaRPr lang="en-US" altLang="zh-CN"/>
          </a:p>
        </p:txBody>
      </p:sp>
      <p:sp>
        <p:nvSpPr>
          <p:cNvPr id="8" name="Shape 2393">
            <a:extLst>
              <a:ext uri="{FF2B5EF4-FFF2-40B4-BE49-F238E27FC236}">
                <a16:creationId xmlns:a16="http://schemas.microsoft.com/office/drawing/2014/main" id="{C3725421-4925-493E-8B4C-012540044959}"/>
              </a:ext>
            </a:extLst>
          </p:cNvPr>
          <p:cNvSpPr/>
          <p:nvPr/>
        </p:nvSpPr>
        <p:spPr>
          <a:xfrm>
            <a:off x="920076" y="128595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80AEE-BC4C-4FFD-9AB9-BE85F3F0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61" y="2015726"/>
            <a:ext cx="8345241" cy="33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45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535" y="1171575"/>
            <a:ext cx="6902050" cy="51719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要求：虾米音乐</a:t>
            </a:r>
            <a:r>
              <a:rPr lang="en-US" altLang="zh-CN">
                <a:solidFill>
                  <a:srgbClr val="C00000"/>
                </a:solidFill>
              </a:rPr>
              <a:t>.</a:t>
            </a:r>
            <a:r>
              <a:rPr lang="zh-CN" altLang="en-US">
                <a:solidFill>
                  <a:srgbClr val="C00000"/>
                </a:solidFill>
              </a:rPr>
              <a:t>底部布局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1199534" y="5230865"/>
            <a:ext cx="9078321" cy="152655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外部大盒子 用来整体定位</a:t>
            </a:r>
            <a:r>
              <a:rPr lang="zh-CN" altLang="en-US" sz="1200"/>
              <a:t> </a:t>
            </a:r>
            <a:r>
              <a:rPr lang="en-US" altLang="zh-CN" sz="1200"/>
              <a:t>( </a:t>
            </a:r>
            <a:r>
              <a:rPr lang="zh-CN" altLang="en-US" sz="1200"/>
              <a:t>绝对定位 </a:t>
            </a:r>
            <a:r>
              <a:rPr lang="en-US" altLang="zh-CN" sz="1200"/>
              <a:t>bottom 0 </a:t>
            </a:r>
            <a:r>
              <a:rPr lang="zh-CN" altLang="en-US" sz="1200"/>
              <a:t>宽度</a:t>
            </a:r>
            <a:r>
              <a:rPr lang="en-US" altLang="zh-CN" sz="1200"/>
              <a:t>100%</a:t>
            </a:r>
            <a:r>
              <a:rPr lang="zh-CN" altLang="en-US" sz="1200"/>
              <a:t> 高度</a:t>
            </a:r>
            <a:r>
              <a:rPr lang="en-US" altLang="zh-CN" sz="1200"/>
              <a:t>80px 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内部一个包装器 用来帮内部元素定位 </a:t>
            </a:r>
            <a:r>
              <a:rPr lang="en-US" altLang="zh-CN" sz="1200"/>
              <a:t>( </a:t>
            </a:r>
            <a:r>
              <a:rPr lang="zh-CN" altLang="en-US" sz="1200"/>
              <a:t>相对定位 宽高</a:t>
            </a:r>
            <a:r>
              <a:rPr lang="en-US" altLang="zh-CN" sz="1200"/>
              <a:t>100% </a:t>
            </a:r>
            <a:r>
              <a:rPr lang="zh-CN" altLang="en-US" sz="1200"/>
              <a:t>内间距</a:t>
            </a:r>
            <a:r>
              <a:rPr lang="en-US" altLang="zh-CN" sz="1200"/>
              <a:t>0 330 0 278)</a:t>
            </a:r>
          </a:p>
          <a:p>
            <a:pPr marL="539750" lvl="1" indent="-180975">
              <a:buFontTx/>
              <a:buChar char="-"/>
            </a:pPr>
            <a:r>
              <a:rPr lang="zh-CN" altLang="en-US" sz="1200"/>
              <a:t>左侧 控制区</a:t>
            </a:r>
            <a:r>
              <a:rPr lang="en-US" altLang="zh-CN" sz="1200"/>
              <a:t>( </a:t>
            </a:r>
            <a:r>
              <a:rPr lang="zh-CN" altLang="en-US" sz="1200"/>
              <a:t>绝对定位 宽</a:t>
            </a:r>
            <a:r>
              <a:rPr lang="en-US" altLang="zh-CN" sz="1200"/>
              <a:t>278 </a:t>
            </a:r>
            <a:r>
              <a:rPr lang="zh-CN" altLang="en-US" sz="1200"/>
              <a:t>高</a:t>
            </a:r>
            <a:r>
              <a:rPr lang="en-US" altLang="zh-CN" sz="1200"/>
              <a:t>100%  left0 top0)</a:t>
            </a:r>
          </a:p>
          <a:p>
            <a:pPr marL="539750" lvl="1" indent="-180975">
              <a:buFontTx/>
              <a:buChar char="-"/>
            </a:pPr>
            <a:r>
              <a:rPr lang="zh-CN" altLang="en-US" sz="1200"/>
              <a:t>中间进度条</a:t>
            </a:r>
            <a:r>
              <a:rPr lang="en-US" altLang="zh-CN" sz="1200"/>
              <a:t>( </a:t>
            </a:r>
            <a:r>
              <a:rPr lang="zh-CN" altLang="en-US" sz="1200"/>
              <a:t>绝对定位 宽</a:t>
            </a:r>
            <a:r>
              <a:rPr lang="en-US" altLang="zh-CN" sz="1200"/>
              <a:t>100% </a:t>
            </a:r>
            <a:r>
              <a:rPr lang="zh-CN" altLang="en-US" sz="1200"/>
              <a:t>高</a:t>
            </a:r>
            <a:r>
              <a:rPr lang="en-US" altLang="zh-CN" sz="1200"/>
              <a:t>20 </a:t>
            </a:r>
            <a:r>
              <a:rPr lang="zh-CN" altLang="en-US" sz="1200"/>
              <a:t>字体大小</a:t>
            </a:r>
            <a:r>
              <a:rPr lang="en-US" altLang="zh-CN" sz="1200"/>
              <a:t>10px top43)</a:t>
            </a:r>
          </a:p>
          <a:p>
            <a:pPr marL="539750" lvl="1" indent="-180975">
              <a:buFontTx/>
              <a:buChar char="-"/>
            </a:pPr>
            <a:r>
              <a:rPr lang="zh-CN" altLang="en-US" sz="1200"/>
              <a:t>右侧音量调节区</a:t>
            </a:r>
            <a:r>
              <a:rPr lang="en-US" altLang="zh-CN" sz="1200"/>
              <a:t>( </a:t>
            </a:r>
            <a:r>
              <a:rPr lang="zh-CN" altLang="en-US" sz="1200"/>
              <a:t>绝对定位 高</a:t>
            </a:r>
            <a:r>
              <a:rPr lang="en-US" altLang="zh-CN" sz="1200"/>
              <a:t>100% </a:t>
            </a:r>
            <a:r>
              <a:rPr lang="zh-CN" altLang="en-US" sz="1200"/>
              <a:t>宽</a:t>
            </a:r>
            <a:r>
              <a:rPr lang="en-US" altLang="zh-CN" sz="1200"/>
              <a:t>330 right0 top0)</a:t>
            </a:r>
          </a:p>
        </p:txBody>
      </p:sp>
      <p:sp>
        <p:nvSpPr>
          <p:cNvPr id="8" name="Shape 2393">
            <a:extLst>
              <a:ext uri="{FF2B5EF4-FFF2-40B4-BE49-F238E27FC236}">
                <a16:creationId xmlns:a16="http://schemas.microsoft.com/office/drawing/2014/main" id="{C3725421-4925-493E-8B4C-012540044959}"/>
              </a:ext>
            </a:extLst>
          </p:cNvPr>
          <p:cNvSpPr/>
          <p:nvPr/>
        </p:nvSpPr>
        <p:spPr>
          <a:xfrm>
            <a:off x="920076" y="128595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80AEE-BC4C-4FFD-9AB9-BE85F3F0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64" y="1723987"/>
            <a:ext cx="8345241" cy="330530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071987F-405F-4D45-94F3-0A13DED4F354}"/>
              </a:ext>
            </a:extLst>
          </p:cNvPr>
          <p:cNvSpPr/>
          <p:nvPr/>
        </p:nvSpPr>
        <p:spPr>
          <a:xfrm>
            <a:off x="1293796" y="4411180"/>
            <a:ext cx="8272499" cy="571127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2F2188-518C-47BA-877D-328505FD7169}"/>
              </a:ext>
            </a:extLst>
          </p:cNvPr>
          <p:cNvSpPr/>
          <p:nvPr/>
        </p:nvSpPr>
        <p:spPr>
          <a:xfrm>
            <a:off x="1473628" y="4475188"/>
            <a:ext cx="1454123" cy="488831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01159-E47F-4481-B536-82612BBBEA4C}"/>
              </a:ext>
            </a:extLst>
          </p:cNvPr>
          <p:cNvSpPr/>
          <p:nvPr/>
        </p:nvSpPr>
        <p:spPr>
          <a:xfrm>
            <a:off x="1199535" y="4310596"/>
            <a:ext cx="8485632" cy="7863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05A213-A509-4859-B1D6-8BA29128A2ED}"/>
              </a:ext>
            </a:extLst>
          </p:cNvPr>
          <p:cNvSpPr/>
          <p:nvPr/>
        </p:nvSpPr>
        <p:spPr>
          <a:xfrm>
            <a:off x="3002313" y="4475188"/>
            <a:ext cx="4826622" cy="488831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B0CDAC-4578-458B-8010-82F0C4754E56}"/>
              </a:ext>
            </a:extLst>
          </p:cNvPr>
          <p:cNvSpPr/>
          <p:nvPr/>
        </p:nvSpPr>
        <p:spPr>
          <a:xfrm>
            <a:off x="7856367" y="4462996"/>
            <a:ext cx="1636776" cy="488831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026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535" y="1171575"/>
            <a:ext cx="6902050" cy="51719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要求：虾米音乐</a:t>
            </a:r>
            <a:r>
              <a:rPr lang="en-US" altLang="zh-CN">
                <a:solidFill>
                  <a:srgbClr val="C00000"/>
                </a:solidFill>
              </a:rPr>
              <a:t>.</a:t>
            </a:r>
            <a:r>
              <a:rPr lang="zh-CN" altLang="en-US">
                <a:solidFill>
                  <a:srgbClr val="C00000"/>
                </a:solidFill>
              </a:rPr>
              <a:t>底部布局</a:t>
            </a:r>
            <a:r>
              <a:rPr lang="en-US" altLang="zh-CN">
                <a:solidFill>
                  <a:srgbClr val="C00000"/>
                </a:solidFill>
              </a:rPr>
              <a:t>.</a:t>
            </a:r>
            <a:r>
              <a:rPr lang="zh-CN" altLang="en-US">
                <a:solidFill>
                  <a:srgbClr val="C00000"/>
                </a:solidFill>
              </a:rPr>
              <a:t>左侧 按钮控制区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1199535" y="5230865"/>
            <a:ext cx="8249266" cy="127153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按钮就是三个超链接（块级元素 宽高</a:t>
            </a:r>
            <a:r>
              <a:rPr lang="en-US" altLang="zh-CN"/>
              <a:t>30px </a:t>
            </a:r>
            <a:r>
              <a:rPr lang="zh-CN" altLang="en-US"/>
              <a:t>绝对定位 </a:t>
            </a:r>
            <a:r>
              <a:rPr lang="en-US" altLang="zh-CN"/>
              <a:t>top25px </a:t>
            </a:r>
            <a:r>
              <a:rPr lang="zh-CN" altLang="en-US"/>
              <a:t>背景精灵图）</a:t>
            </a:r>
            <a:endParaRPr lang="en-US" altLang="zh-CN"/>
          </a:p>
          <a:p>
            <a:pPr marL="539750" lvl="1" indent="-180975">
              <a:buFontTx/>
              <a:buChar char="-"/>
            </a:pPr>
            <a:r>
              <a:rPr lang="zh-CN" altLang="en-US" sz="1400"/>
              <a:t>按钮</a:t>
            </a:r>
            <a:r>
              <a:rPr lang="en-US" altLang="zh-CN" sz="1400"/>
              <a:t>1 ( left38px </a:t>
            </a:r>
            <a:r>
              <a:rPr lang="zh-CN" altLang="en-US" sz="1400"/>
              <a:t>背景位置 </a:t>
            </a:r>
            <a:r>
              <a:rPr lang="en-US" altLang="zh-CN" sz="1400"/>
              <a:t>0 -90px)</a:t>
            </a:r>
          </a:p>
          <a:p>
            <a:pPr marL="539750" lvl="1" indent="-180975">
              <a:buFontTx/>
              <a:buChar char="-"/>
            </a:pPr>
            <a:r>
              <a:rPr lang="zh-CN" altLang="en-US" sz="1400"/>
              <a:t>按钮</a:t>
            </a:r>
            <a:r>
              <a:rPr lang="en-US" altLang="zh-CN" sz="1400"/>
              <a:t>2 ( left91px </a:t>
            </a:r>
            <a:r>
              <a:rPr lang="zh-CN" altLang="en-US" sz="1400"/>
              <a:t>背景位置 </a:t>
            </a:r>
            <a:r>
              <a:rPr lang="en-US" altLang="zh-CN" sz="1400"/>
              <a:t>0 -30px)</a:t>
            </a:r>
          </a:p>
          <a:p>
            <a:pPr marL="539750" lvl="1" indent="-180975">
              <a:buFontTx/>
              <a:buChar char="-"/>
            </a:pPr>
            <a:r>
              <a:rPr lang="zh-CN" altLang="en-US" sz="1400"/>
              <a:t>按钮</a:t>
            </a:r>
            <a:r>
              <a:rPr lang="en-US" altLang="zh-CN" sz="1400"/>
              <a:t>3 ( left144px </a:t>
            </a:r>
            <a:r>
              <a:rPr lang="zh-CN" altLang="en-US" sz="1400"/>
              <a:t>背景位置 </a:t>
            </a:r>
            <a:r>
              <a:rPr lang="en-US" altLang="zh-CN" sz="1400"/>
              <a:t>0 -60px)</a:t>
            </a:r>
          </a:p>
        </p:txBody>
      </p:sp>
      <p:sp>
        <p:nvSpPr>
          <p:cNvPr id="8" name="Shape 2393">
            <a:extLst>
              <a:ext uri="{FF2B5EF4-FFF2-40B4-BE49-F238E27FC236}">
                <a16:creationId xmlns:a16="http://schemas.microsoft.com/office/drawing/2014/main" id="{C3725421-4925-493E-8B4C-012540044959}"/>
              </a:ext>
            </a:extLst>
          </p:cNvPr>
          <p:cNvSpPr/>
          <p:nvPr/>
        </p:nvSpPr>
        <p:spPr>
          <a:xfrm>
            <a:off x="920076" y="128595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80AEE-BC4C-4FFD-9AB9-BE85F3F0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64" y="1723987"/>
            <a:ext cx="8345241" cy="330530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2F2188-518C-47BA-877D-328505FD7169}"/>
              </a:ext>
            </a:extLst>
          </p:cNvPr>
          <p:cNvSpPr/>
          <p:nvPr/>
        </p:nvSpPr>
        <p:spPr>
          <a:xfrm>
            <a:off x="1473628" y="4475188"/>
            <a:ext cx="1454123" cy="488831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401159-E47F-4481-B536-82612BBBEA4C}"/>
              </a:ext>
            </a:extLst>
          </p:cNvPr>
          <p:cNvSpPr/>
          <p:nvPr/>
        </p:nvSpPr>
        <p:spPr>
          <a:xfrm>
            <a:off x="1199535" y="4310596"/>
            <a:ext cx="8485632" cy="7863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76FE-3148-4FF0-8836-5016CA9B60BB}"/>
              </a:ext>
            </a:extLst>
          </p:cNvPr>
          <p:cNvSpPr/>
          <p:nvPr/>
        </p:nvSpPr>
        <p:spPr>
          <a:xfrm>
            <a:off x="1571165" y="4600156"/>
            <a:ext cx="312500" cy="276643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AF8CD5-BB41-4776-A322-9C97780375EC}"/>
              </a:ext>
            </a:extLst>
          </p:cNvPr>
          <p:cNvSpPr/>
          <p:nvPr/>
        </p:nvSpPr>
        <p:spPr>
          <a:xfrm>
            <a:off x="2019255" y="4597615"/>
            <a:ext cx="312500" cy="276643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134AFD-0C9E-42B5-912D-92E753734B35}"/>
              </a:ext>
            </a:extLst>
          </p:cNvPr>
          <p:cNvSpPr/>
          <p:nvPr/>
        </p:nvSpPr>
        <p:spPr>
          <a:xfrm>
            <a:off x="2462097" y="4597536"/>
            <a:ext cx="312500" cy="276643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6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535" y="1171575"/>
            <a:ext cx="6902050" cy="51719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要求：虾米音乐</a:t>
            </a:r>
            <a:r>
              <a:rPr lang="en-US" altLang="zh-CN">
                <a:solidFill>
                  <a:srgbClr val="C00000"/>
                </a:solidFill>
              </a:rPr>
              <a:t>.</a:t>
            </a:r>
            <a:r>
              <a:rPr lang="zh-CN" altLang="en-US">
                <a:solidFill>
                  <a:srgbClr val="C00000"/>
                </a:solidFill>
              </a:rPr>
              <a:t>底部布局</a:t>
            </a:r>
            <a:r>
              <a:rPr lang="en-US" altLang="zh-CN">
                <a:solidFill>
                  <a:srgbClr val="C00000"/>
                </a:solidFill>
              </a:rPr>
              <a:t>.</a:t>
            </a:r>
            <a:r>
              <a:rPr lang="zh-CN" altLang="en-US">
                <a:solidFill>
                  <a:srgbClr val="C00000"/>
                </a:solidFill>
              </a:rPr>
              <a:t>中间进度条和歌曲信息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1199535" y="4960709"/>
            <a:ext cx="8249266" cy="18134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中间进度条 </a:t>
            </a:r>
            <a:r>
              <a:rPr lang="en-US" altLang="zh-CN" sz="1200"/>
              <a:t>( </a:t>
            </a:r>
            <a:r>
              <a:rPr lang="zh-CN" altLang="en-US" sz="1200"/>
              <a:t>绝对定位 宽</a:t>
            </a:r>
            <a:r>
              <a:rPr lang="en-US" altLang="zh-CN" sz="1200"/>
              <a:t>100% </a:t>
            </a:r>
            <a:r>
              <a:rPr lang="zh-CN" altLang="en-US" sz="1200"/>
              <a:t>高</a:t>
            </a:r>
            <a:r>
              <a:rPr lang="en-US" altLang="zh-CN" sz="1200"/>
              <a:t>20 </a:t>
            </a:r>
            <a:r>
              <a:rPr lang="zh-CN" altLang="en-US" sz="1200"/>
              <a:t>字体大小</a:t>
            </a:r>
            <a:r>
              <a:rPr lang="en-US" altLang="zh-CN" sz="1200"/>
              <a:t>10px top43)</a:t>
            </a:r>
          </a:p>
          <a:p>
            <a:pPr marL="539750" lvl="1" indent="-180975">
              <a:buFontTx/>
              <a:buChar char="-"/>
            </a:pPr>
            <a:r>
              <a:rPr lang="zh-CN" altLang="en-US" sz="1200"/>
              <a:t>歌曲信息 </a:t>
            </a:r>
            <a:r>
              <a:rPr lang="en-US" altLang="zh-CN" sz="1200"/>
              <a:t> ( </a:t>
            </a:r>
            <a:r>
              <a:rPr lang="zh-CN" altLang="en-US" sz="1200"/>
              <a:t>绝对定位 </a:t>
            </a:r>
            <a:r>
              <a:rPr lang="en-US" altLang="zh-CN" sz="1200"/>
              <a:t>top20 </a:t>
            </a:r>
            <a:r>
              <a:rPr lang="zh-CN" altLang="en-US" sz="1200"/>
              <a:t>宽度</a:t>
            </a:r>
            <a:r>
              <a:rPr lang="en-US" altLang="zh-CN" sz="1200"/>
              <a:t>100% </a:t>
            </a:r>
            <a:r>
              <a:rPr lang="zh-CN" altLang="en-US" sz="1200"/>
              <a:t>高度</a:t>
            </a:r>
            <a:r>
              <a:rPr lang="en-US" altLang="zh-CN" sz="1200"/>
              <a:t>18px </a:t>
            </a:r>
            <a:r>
              <a:rPr lang="zh-CN" altLang="en-US" sz="1200"/>
              <a:t>行高</a:t>
            </a:r>
            <a:r>
              <a:rPr lang="en-US" altLang="zh-CN" sz="1200"/>
              <a:t>18px </a:t>
            </a:r>
            <a:r>
              <a:rPr lang="zh-CN" altLang="en-US" sz="1200"/>
              <a:t>字体颜色</a:t>
            </a:r>
            <a:r>
              <a:rPr lang="en-US" altLang="zh-CN" sz="1200"/>
              <a:t>#fff </a:t>
            </a:r>
            <a:r>
              <a:rPr lang="zh-CN" altLang="en-US" sz="1200"/>
              <a:t>字体大小</a:t>
            </a:r>
            <a:r>
              <a:rPr lang="en-US" altLang="zh-CN" sz="1200"/>
              <a:t>14px )</a:t>
            </a:r>
          </a:p>
          <a:p>
            <a:pPr marL="539750" lvl="1" indent="-180975">
              <a:buFontTx/>
              <a:buChar char="-"/>
            </a:pPr>
            <a:r>
              <a:rPr lang="zh-CN" altLang="en-US" sz="1200"/>
              <a:t>进度信息</a:t>
            </a:r>
            <a:r>
              <a:rPr lang="en-US" altLang="zh-CN" sz="1200"/>
              <a:t> ( </a:t>
            </a:r>
            <a:r>
              <a:rPr lang="zh-CN" altLang="en-US" sz="1200"/>
              <a:t>绝对定位 </a:t>
            </a:r>
            <a:r>
              <a:rPr lang="en-US" altLang="zh-CN" sz="1200"/>
              <a:t>top43 </a:t>
            </a:r>
            <a:r>
              <a:rPr lang="zh-CN" altLang="en-US" sz="1200"/>
              <a:t>宽度</a:t>
            </a:r>
            <a:r>
              <a:rPr lang="en-US" altLang="zh-CN" sz="1200"/>
              <a:t>100% </a:t>
            </a:r>
            <a:r>
              <a:rPr lang="zh-CN" altLang="en-US" sz="1200"/>
              <a:t>高度</a:t>
            </a:r>
            <a:r>
              <a:rPr lang="en-US" altLang="zh-CN" sz="1200"/>
              <a:t>20px </a:t>
            </a:r>
            <a:r>
              <a:rPr lang="zh-CN" altLang="en-US" sz="1200"/>
              <a:t>字体大小</a:t>
            </a:r>
            <a:r>
              <a:rPr lang="en-US" altLang="zh-CN" sz="1200"/>
              <a:t>10px )</a:t>
            </a:r>
          </a:p>
          <a:p>
            <a:pPr marL="715963" lvl="2" indent="-174625">
              <a:buFont typeface="黑体" panose="02010609060101010101" pitchFamily="49" charset="-122"/>
              <a:buChar char="-"/>
            </a:pPr>
            <a:r>
              <a:rPr lang="zh-CN" altLang="en-US" sz="1000">
                <a:ea typeface="阿里巴巴普惠体" panose="00020600040101010101"/>
              </a:rPr>
              <a:t>进度条容器 </a:t>
            </a:r>
            <a:r>
              <a:rPr lang="en-US" altLang="zh-CN" sz="1000">
                <a:ea typeface="阿里巴巴普惠体" panose="00020600040101010101"/>
              </a:rPr>
              <a:t>( </a:t>
            </a:r>
            <a:r>
              <a:rPr lang="zh-CN" altLang="en-US" sz="1000">
                <a:ea typeface="阿里巴巴普惠体" panose="00020600040101010101"/>
              </a:rPr>
              <a:t>绝对定位 </a:t>
            </a:r>
            <a:r>
              <a:rPr lang="en-US" altLang="zh-CN" sz="1000">
                <a:ea typeface="阿里巴巴普惠体" panose="00020600040101010101"/>
              </a:rPr>
              <a:t>left40 right40 </a:t>
            </a:r>
            <a:r>
              <a:rPr lang="zh-CN" altLang="en-US" sz="1000">
                <a:ea typeface="阿里巴巴普惠体" panose="00020600040101010101"/>
              </a:rPr>
              <a:t>高度</a:t>
            </a:r>
            <a:r>
              <a:rPr lang="en-US" altLang="zh-CN" sz="1000">
                <a:ea typeface="阿里巴巴普惠体" panose="00020600040101010101"/>
              </a:rPr>
              <a:t> </a:t>
            </a:r>
            <a:r>
              <a:rPr lang="zh-CN" altLang="en-US" sz="1000">
                <a:ea typeface="阿里巴巴普惠体" panose="00020600040101010101"/>
              </a:rPr>
              <a:t>背景图 </a:t>
            </a:r>
            <a:r>
              <a:rPr lang="en-US" altLang="zh-CN" sz="1000">
                <a:ea typeface="阿里巴巴普惠体" panose="00020600040101010101"/>
              </a:rPr>
              <a:t>meter.png center repeat-x)</a:t>
            </a:r>
          </a:p>
          <a:p>
            <a:pPr marL="898525" lvl="3" indent="-182563">
              <a:buFont typeface="黑体" panose="02010609060101010101" pitchFamily="49" charset="-122"/>
              <a:buChar char="-"/>
            </a:pP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进度条白色线条 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(</a:t>
            </a: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绝对定位 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top8 </a:t>
            </a: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宽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60% </a:t>
            </a: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高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2px </a:t>
            </a: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背景色 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#fff )</a:t>
            </a:r>
          </a:p>
          <a:p>
            <a:pPr marL="898525" lvl="3" indent="-182563">
              <a:buFont typeface="黑体" panose="02010609060101010101" pitchFamily="49" charset="-122"/>
              <a:buChar char="-"/>
            </a:pP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进度条小圆点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::</a:t>
            </a: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伪元素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(</a:t>
            </a: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绝对定位 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right-4px </a:t>
            </a: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宽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8 </a:t>
            </a: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高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18 </a:t>
            </a: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上外间距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-8 </a:t>
            </a: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背景图 精灵图 </a:t>
            </a:r>
            <a:r>
              <a:rPr lang="en-US" altLang="zh-CN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-32px -338px no-repeat)</a:t>
            </a:r>
          </a:p>
          <a:p>
            <a:pPr marL="715963" lvl="2" indent="-174625">
              <a:buFont typeface="黑体" panose="02010609060101010101" pitchFamily="49" charset="-122"/>
              <a:buChar char="-"/>
            </a:pPr>
            <a:r>
              <a:rPr lang="zh-CN" altLang="en-US" sz="1000">
                <a:ea typeface="阿里巴巴普惠体" panose="00020600040101010101"/>
              </a:rPr>
              <a:t>两边时间 </a:t>
            </a:r>
            <a:r>
              <a:rPr lang="en-US" altLang="zh-CN" sz="1000">
                <a:ea typeface="阿里巴巴普惠体" panose="00020600040101010101"/>
              </a:rPr>
              <a:t>( </a:t>
            </a:r>
            <a:r>
              <a:rPr lang="zh-CN" altLang="en-US" sz="1000">
                <a:ea typeface="阿里巴巴普惠体" panose="00020600040101010101"/>
              </a:rPr>
              <a:t>绝对定位 宽</a:t>
            </a:r>
            <a:r>
              <a:rPr lang="en-US" altLang="zh-CN" sz="1000">
                <a:ea typeface="阿里巴巴普惠体" panose="00020600040101010101"/>
              </a:rPr>
              <a:t>40 </a:t>
            </a:r>
            <a:r>
              <a:rPr lang="zh-CN" altLang="en-US" sz="1000">
                <a:ea typeface="阿里巴巴普惠体" panose="00020600040101010101"/>
              </a:rPr>
              <a:t>高</a:t>
            </a:r>
            <a:r>
              <a:rPr lang="en-US" altLang="zh-CN" sz="1000">
                <a:ea typeface="阿里巴巴普惠体" panose="00020600040101010101"/>
              </a:rPr>
              <a:t>18</a:t>
            </a:r>
            <a:r>
              <a:rPr lang="zh-CN" altLang="en-US" sz="1000">
                <a:ea typeface="阿里巴巴普惠体" panose="00020600040101010101"/>
              </a:rPr>
              <a:t> 行高</a:t>
            </a:r>
            <a:r>
              <a:rPr lang="en-US" altLang="zh-CN" sz="1000">
                <a:ea typeface="阿里巴巴普惠体" panose="00020600040101010101"/>
              </a:rPr>
              <a:t>18 </a:t>
            </a:r>
            <a:r>
              <a:rPr lang="zh-CN" altLang="en-US" sz="1000">
                <a:ea typeface="阿里巴巴普惠体" panose="00020600040101010101"/>
              </a:rPr>
              <a:t>字体颜色</a:t>
            </a:r>
            <a:r>
              <a:rPr lang="en-US" altLang="zh-CN" sz="1000">
                <a:ea typeface="阿里巴巴普惠体" panose="00020600040101010101"/>
              </a:rPr>
              <a:t>#fff </a:t>
            </a:r>
            <a:r>
              <a:rPr lang="zh-CN" altLang="en-US" sz="1000">
                <a:ea typeface="阿里巴巴普惠体" panose="00020600040101010101"/>
              </a:rPr>
              <a:t>透明度</a:t>
            </a:r>
            <a:r>
              <a:rPr lang="en-US" altLang="zh-CN" sz="1000">
                <a:ea typeface="阿里巴巴普惠体" panose="00020600040101010101"/>
              </a:rPr>
              <a:t>0.3 )</a:t>
            </a:r>
          </a:p>
          <a:p>
            <a:pPr marL="715963" lvl="2" indent="-174625">
              <a:buFont typeface="黑体" panose="02010609060101010101" pitchFamily="49" charset="-122"/>
              <a:buChar char="-"/>
            </a:pPr>
            <a:r>
              <a:rPr lang="zh-CN" altLang="en-US" sz="1000">
                <a:ea typeface="阿里巴巴普惠体" panose="00020600040101010101"/>
              </a:rPr>
              <a:t>左边时间 </a:t>
            </a:r>
            <a:r>
              <a:rPr lang="en-US" altLang="zh-CN" sz="1000">
                <a:ea typeface="阿里巴巴普惠体" panose="00020600040101010101"/>
              </a:rPr>
              <a:t>( left0  </a:t>
            </a:r>
            <a:r>
              <a:rPr lang="zh-CN" altLang="en-US" sz="1000">
                <a:ea typeface="阿里巴巴普惠体" panose="00020600040101010101"/>
              </a:rPr>
              <a:t>文本居左对齐</a:t>
            </a:r>
            <a:r>
              <a:rPr lang="en-US" altLang="zh-CN" sz="1000">
                <a:ea typeface="阿里巴巴普惠体" panose="00020600040101010101"/>
              </a:rPr>
              <a:t>) </a:t>
            </a:r>
            <a:r>
              <a:rPr lang="zh-CN" altLang="en-US" sz="1000">
                <a:ea typeface="阿里巴巴普惠体" panose="00020600040101010101"/>
              </a:rPr>
              <a:t>右边时间 </a:t>
            </a:r>
            <a:r>
              <a:rPr lang="en-US" altLang="zh-CN" sz="1000">
                <a:ea typeface="阿里巴巴普惠体" panose="00020600040101010101"/>
              </a:rPr>
              <a:t>( right0 </a:t>
            </a:r>
            <a:r>
              <a:rPr lang="zh-CN" altLang="en-US" sz="1000">
                <a:ea typeface="阿里巴巴普惠体" panose="00020600040101010101"/>
              </a:rPr>
              <a:t>文本居右对齐</a:t>
            </a:r>
            <a:r>
              <a:rPr lang="en-US" altLang="zh-CN" sz="1000">
                <a:ea typeface="阿里巴巴普惠体" panose="00020600040101010101"/>
              </a:rPr>
              <a:t>)</a:t>
            </a:r>
          </a:p>
        </p:txBody>
      </p:sp>
      <p:sp>
        <p:nvSpPr>
          <p:cNvPr id="8" name="Shape 2393">
            <a:extLst>
              <a:ext uri="{FF2B5EF4-FFF2-40B4-BE49-F238E27FC236}">
                <a16:creationId xmlns:a16="http://schemas.microsoft.com/office/drawing/2014/main" id="{C3725421-4925-493E-8B4C-012540044959}"/>
              </a:ext>
            </a:extLst>
          </p:cNvPr>
          <p:cNvSpPr/>
          <p:nvPr/>
        </p:nvSpPr>
        <p:spPr>
          <a:xfrm>
            <a:off x="920076" y="128595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80AEE-BC4C-4FFD-9AB9-BE85F3F0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64" y="1710271"/>
            <a:ext cx="8345241" cy="330530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2F2188-518C-47BA-877D-328505FD7169}"/>
              </a:ext>
            </a:extLst>
          </p:cNvPr>
          <p:cNvSpPr/>
          <p:nvPr/>
        </p:nvSpPr>
        <p:spPr>
          <a:xfrm>
            <a:off x="3079398" y="4477725"/>
            <a:ext cx="4642202" cy="488831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76FE-3148-4FF0-8836-5016CA9B60BB}"/>
              </a:ext>
            </a:extLst>
          </p:cNvPr>
          <p:cNvSpPr/>
          <p:nvPr/>
        </p:nvSpPr>
        <p:spPr>
          <a:xfrm>
            <a:off x="3121330" y="4510024"/>
            <a:ext cx="4562169" cy="18542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16591C-388B-485A-9307-6C52122B7675}"/>
              </a:ext>
            </a:extLst>
          </p:cNvPr>
          <p:cNvSpPr/>
          <p:nvPr/>
        </p:nvSpPr>
        <p:spPr>
          <a:xfrm>
            <a:off x="3121331" y="4727743"/>
            <a:ext cx="4562168" cy="18542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F7265A-8DD5-44A3-AFE8-B0D1A907B08D}"/>
              </a:ext>
            </a:extLst>
          </p:cNvPr>
          <p:cNvSpPr/>
          <p:nvPr/>
        </p:nvSpPr>
        <p:spPr>
          <a:xfrm>
            <a:off x="3985259" y="4763032"/>
            <a:ext cx="2476501" cy="103862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387244-D88D-492F-B61E-668604EE059C}"/>
              </a:ext>
            </a:extLst>
          </p:cNvPr>
          <p:cNvSpPr/>
          <p:nvPr/>
        </p:nvSpPr>
        <p:spPr>
          <a:xfrm>
            <a:off x="3627120" y="4763032"/>
            <a:ext cx="337172" cy="103862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DBDB37-DF98-4F4B-822D-51320E589421}"/>
              </a:ext>
            </a:extLst>
          </p:cNvPr>
          <p:cNvSpPr/>
          <p:nvPr/>
        </p:nvSpPr>
        <p:spPr>
          <a:xfrm>
            <a:off x="6482727" y="4763032"/>
            <a:ext cx="337172" cy="103862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0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9535" y="1171575"/>
            <a:ext cx="6902050" cy="51719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要求：虾米音乐</a:t>
            </a:r>
            <a:r>
              <a:rPr lang="en-US" altLang="zh-CN">
                <a:solidFill>
                  <a:srgbClr val="C00000"/>
                </a:solidFill>
              </a:rPr>
              <a:t>.</a:t>
            </a:r>
            <a:r>
              <a:rPr lang="zh-CN" altLang="en-US">
                <a:solidFill>
                  <a:srgbClr val="C00000"/>
                </a:solidFill>
              </a:rPr>
              <a:t>底部布局</a:t>
            </a:r>
            <a:r>
              <a:rPr lang="en-US" altLang="zh-CN">
                <a:solidFill>
                  <a:srgbClr val="C00000"/>
                </a:solidFill>
              </a:rPr>
              <a:t>.</a:t>
            </a:r>
            <a:r>
              <a:rPr lang="zh-CN" altLang="en-US">
                <a:solidFill>
                  <a:srgbClr val="C00000"/>
                </a:solidFill>
              </a:rPr>
              <a:t>音量调节区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1199535" y="4960709"/>
            <a:ext cx="8249266" cy="181347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音量调节区</a:t>
            </a:r>
            <a:r>
              <a:rPr lang="en-US" altLang="zh-CN" sz="1200"/>
              <a:t>( </a:t>
            </a:r>
            <a:r>
              <a:rPr lang="zh-CN" altLang="en-US" sz="1200"/>
              <a:t>绝对定位 高</a:t>
            </a:r>
            <a:r>
              <a:rPr lang="en-US" altLang="zh-CN" sz="1200"/>
              <a:t>100% </a:t>
            </a:r>
            <a:r>
              <a:rPr lang="zh-CN" altLang="en-US" sz="1200"/>
              <a:t>宽</a:t>
            </a:r>
            <a:r>
              <a:rPr lang="en-US" altLang="zh-CN" sz="1200"/>
              <a:t>330 right0 top0)</a:t>
            </a:r>
          </a:p>
          <a:p>
            <a:pPr marL="539750" lvl="1" indent="-180975">
              <a:buFontTx/>
              <a:buChar char="-"/>
            </a:pPr>
            <a:r>
              <a:rPr lang="zh-CN" altLang="en-US" sz="1200"/>
              <a:t>音量区 </a:t>
            </a:r>
            <a:r>
              <a:rPr lang="en-US" altLang="zh-CN" sz="1200"/>
              <a:t>( </a:t>
            </a:r>
            <a:r>
              <a:rPr lang="zh-CN" altLang="en-US" sz="1200"/>
              <a:t>绝对定位 </a:t>
            </a:r>
            <a:r>
              <a:rPr lang="en-US" altLang="zh-CN" sz="1200"/>
              <a:t>top31 right80 </a:t>
            </a:r>
            <a:r>
              <a:rPr lang="zh-CN" altLang="en-US" sz="1200"/>
              <a:t>宽度</a:t>
            </a:r>
            <a:r>
              <a:rPr lang="en-US" altLang="zh-CN" sz="1200"/>
              <a:t>110 </a:t>
            </a:r>
            <a:r>
              <a:rPr lang="zh-CN" altLang="en-US" sz="1200"/>
              <a:t>高度</a:t>
            </a:r>
            <a:r>
              <a:rPr lang="en-US" altLang="zh-CN" sz="1200"/>
              <a:t>18px)</a:t>
            </a:r>
          </a:p>
          <a:p>
            <a:pPr marL="539750" lvl="1" indent="-180975">
              <a:buFontTx/>
              <a:buChar char="-"/>
            </a:pPr>
            <a:r>
              <a:rPr lang="zh-CN" altLang="en-US" sz="1200"/>
              <a:t>喇叭图标 </a:t>
            </a:r>
            <a:r>
              <a:rPr lang="en-US" altLang="zh-CN" sz="1200"/>
              <a:t>( </a:t>
            </a:r>
            <a:r>
              <a:rPr lang="zh-CN" altLang="en-US" sz="1200"/>
              <a:t>绝对定位 </a:t>
            </a:r>
            <a:r>
              <a:rPr lang="en-US" altLang="zh-CN" sz="1200"/>
              <a:t>left 0  </a:t>
            </a:r>
            <a:r>
              <a:rPr lang="zh-CN" altLang="en-US" sz="1200"/>
              <a:t>宽高</a:t>
            </a:r>
            <a:r>
              <a:rPr lang="en-US" altLang="zh-CN" sz="1200"/>
              <a:t>18 </a:t>
            </a:r>
            <a:r>
              <a:rPr lang="zh-CN" altLang="en-US" sz="1200"/>
              <a:t>背景图 精灵图 </a:t>
            </a:r>
            <a:r>
              <a:rPr lang="en-US" altLang="zh-CN" sz="1200"/>
              <a:t>0 -295px )</a:t>
            </a:r>
          </a:p>
          <a:p>
            <a:pPr marL="539750" lvl="1" indent="-180975">
              <a:buFontTx/>
              <a:buChar char="-"/>
            </a:pPr>
            <a:r>
              <a:rPr lang="zh-CN" altLang="en-US" sz="1200"/>
              <a:t>音量条容器</a:t>
            </a:r>
            <a:r>
              <a:rPr lang="en-US" altLang="zh-CN" sz="1200"/>
              <a:t>( </a:t>
            </a:r>
            <a:r>
              <a:rPr lang="zh-CN" altLang="en-US" sz="1200"/>
              <a:t>绝对定位 </a:t>
            </a:r>
            <a:r>
              <a:rPr lang="en-US" altLang="zh-CN" sz="1200"/>
              <a:t>left24 </a:t>
            </a:r>
            <a:r>
              <a:rPr lang="zh-CN" altLang="en-US" sz="1200"/>
              <a:t>宽</a:t>
            </a:r>
            <a:r>
              <a:rPr lang="en-US" altLang="zh-CN" sz="1200"/>
              <a:t>80 </a:t>
            </a:r>
            <a:r>
              <a:rPr lang="zh-CN" altLang="en-US" sz="1200"/>
              <a:t>高</a:t>
            </a:r>
            <a:r>
              <a:rPr lang="en-US" altLang="zh-CN" sz="1200"/>
              <a:t>18 </a:t>
            </a:r>
            <a:r>
              <a:rPr lang="zh-CN" altLang="en-US" sz="1200"/>
              <a:t>背景图 </a:t>
            </a:r>
            <a:r>
              <a:rPr lang="en-US" altLang="zh-CN" sz="1200"/>
              <a:t>meter.png center repeat-x )</a:t>
            </a:r>
          </a:p>
          <a:p>
            <a:pPr marL="808038" lvl="3" indent="-182563">
              <a:buFont typeface="黑体" panose="02010609060101010101" pitchFamily="49" charset="-122"/>
              <a:buChar char="-"/>
            </a:pP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音量条白色线条 </a:t>
            </a:r>
            <a:endParaRPr lang="en-US" altLang="zh-CN" sz="1000">
              <a:solidFill>
                <a:srgbClr val="404040"/>
              </a:solidFill>
              <a:latin typeface="黑体" panose="02010609060101010101" pitchFamily="49" charset="-122"/>
              <a:ea typeface="阿里巴巴普惠体" panose="00020600040101010101"/>
            </a:endParaRPr>
          </a:p>
          <a:p>
            <a:pPr marL="808038" lvl="3" indent="-182563">
              <a:buFont typeface="黑体" panose="02010609060101010101" pitchFamily="49" charset="-122"/>
              <a:buChar char="-"/>
            </a:pPr>
            <a:r>
              <a:rPr lang="zh-CN" altLang="en-US" sz="1000">
                <a:solidFill>
                  <a:srgbClr val="404040"/>
                </a:solidFill>
                <a:latin typeface="黑体" panose="02010609060101010101" pitchFamily="49" charset="-122"/>
                <a:ea typeface="阿里巴巴普惠体" panose="00020600040101010101"/>
              </a:rPr>
              <a:t>音量条小圆点</a:t>
            </a:r>
            <a:endParaRPr lang="en-US" altLang="zh-CN" sz="1000">
              <a:ea typeface="阿里巴巴普惠体" panose="00020600040101010101"/>
            </a:endParaRPr>
          </a:p>
        </p:txBody>
      </p:sp>
      <p:sp>
        <p:nvSpPr>
          <p:cNvPr id="8" name="Shape 2393">
            <a:extLst>
              <a:ext uri="{FF2B5EF4-FFF2-40B4-BE49-F238E27FC236}">
                <a16:creationId xmlns:a16="http://schemas.microsoft.com/office/drawing/2014/main" id="{C3725421-4925-493E-8B4C-012540044959}"/>
              </a:ext>
            </a:extLst>
          </p:cNvPr>
          <p:cNvSpPr/>
          <p:nvPr/>
        </p:nvSpPr>
        <p:spPr>
          <a:xfrm>
            <a:off x="920076" y="1285951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C00000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80AEE-BC4C-4FFD-9AB9-BE85F3F0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64" y="1710271"/>
            <a:ext cx="8345241" cy="33053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89076FE-3148-4FF0-8836-5016CA9B60BB}"/>
              </a:ext>
            </a:extLst>
          </p:cNvPr>
          <p:cNvSpPr/>
          <p:nvPr/>
        </p:nvSpPr>
        <p:spPr>
          <a:xfrm>
            <a:off x="7508240" y="4424681"/>
            <a:ext cx="2057400" cy="536028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01FB73-32CD-4BCB-9CE1-A367E98CD60B}"/>
              </a:ext>
            </a:extLst>
          </p:cNvPr>
          <p:cNvSpPr/>
          <p:nvPr/>
        </p:nvSpPr>
        <p:spPr>
          <a:xfrm>
            <a:off x="7874000" y="4602480"/>
            <a:ext cx="1193800" cy="224242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9E352A-BA42-4540-9F8B-27481EBAAFDE}"/>
              </a:ext>
            </a:extLst>
          </p:cNvPr>
          <p:cNvSpPr/>
          <p:nvPr/>
        </p:nvSpPr>
        <p:spPr>
          <a:xfrm>
            <a:off x="7985760" y="4642269"/>
            <a:ext cx="172720" cy="122771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2AD685-AA7A-4D26-B339-5A6D9B88852A}"/>
              </a:ext>
            </a:extLst>
          </p:cNvPr>
          <p:cNvSpPr/>
          <p:nvPr/>
        </p:nvSpPr>
        <p:spPr>
          <a:xfrm>
            <a:off x="8178800" y="4642269"/>
            <a:ext cx="777240" cy="122771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29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249C2E-07EF-4668-8CC9-27D54AF3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 </a:t>
            </a:r>
            <a:r>
              <a:rPr lang="zh-CN" altLang="en-US"/>
              <a:t>标签 上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62EFCF-979C-4C89-9863-5F272EAFB5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5559" y="1903912"/>
            <a:ext cx="3378005" cy="3196039"/>
          </a:xfrm>
        </p:spPr>
        <p:txBody>
          <a:bodyPr/>
          <a:lstStyle/>
          <a:p>
            <a:r>
              <a:rPr lang="zh-CN" altLang="en-US"/>
              <a:t>什么是网页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en-US"/>
              <a:t>基本结构与语法规范</a:t>
            </a:r>
            <a:endParaRPr lang="en-US" altLang="zh-CN"/>
          </a:p>
          <a:p>
            <a:r>
              <a:rPr lang="zh-CN" altLang="en-US"/>
              <a:t>开发环境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en-US"/>
              <a:t>常用标签</a:t>
            </a:r>
            <a:endParaRPr lang="en-US" altLang="zh-CN"/>
          </a:p>
          <a:p>
            <a:r>
              <a:rPr lang="en-US" altLang="zh-CN"/>
              <a:t>HTML </a:t>
            </a:r>
            <a:r>
              <a:rPr lang="zh-CN" altLang="en-US"/>
              <a:t>实体符号</a:t>
            </a:r>
          </a:p>
        </p:txBody>
      </p:sp>
    </p:spTree>
    <p:extLst>
      <p:ext uri="{BB962C8B-B14F-4D97-AF65-F5344CB8AC3E}">
        <p14:creationId xmlns:p14="http://schemas.microsoft.com/office/powerpoint/2010/main" val="816354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2769576"/>
            <a:ext cx="3982227" cy="1292469"/>
          </a:xfrm>
        </p:spPr>
        <p:txBody>
          <a:bodyPr/>
          <a:lstStyle/>
          <a:p>
            <a:r>
              <a:rPr lang="zh-CN" altLang="en-US"/>
              <a:t>伪元素</a:t>
            </a:r>
            <a:endParaRPr lang="en-US" altLang="zh-CN"/>
          </a:p>
          <a:p>
            <a:r>
              <a:rPr lang="zh-CN" altLang="en-US"/>
              <a:t>元素定位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85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2769576"/>
            <a:ext cx="3982227" cy="1292469"/>
          </a:xfrm>
        </p:spPr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伪元素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/>
              <a:t>元素定位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8282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伪元素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目标：能使用 </a:t>
            </a:r>
            <a:r>
              <a:rPr lang="en-US" altLang="zh-CN">
                <a:solidFill>
                  <a:srgbClr val="C00000"/>
                </a:solidFill>
              </a:rPr>
              <a:t>before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>
                <a:solidFill>
                  <a:srgbClr val="C00000"/>
                </a:solidFill>
              </a:rPr>
              <a:t>after</a:t>
            </a:r>
            <a:r>
              <a:rPr lang="en-US" altLang="zh-CN"/>
              <a:t> </a:t>
            </a:r>
            <a:r>
              <a:rPr lang="zh-CN" altLang="en-US"/>
              <a:t>简化 </a:t>
            </a:r>
            <a:r>
              <a:rPr lang="en-US" altLang="zh-CN"/>
              <a:t>HTML </a:t>
            </a:r>
            <a:r>
              <a:rPr lang="zh-CN" altLang="en-US"/>
              <a:t>结构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7B411531-959B-444F-9A91-026C60AD121F}"/>
              </a:ext>
            </a:extLst>
          </p:cNvPr>
          <p:cNvSpPr txBox="1">
            <a:spLocks/>
          </p:cNvSpPr>
          <p:nvPr/>
        </p:nvSpPr>
        <p:spPr>
          <a:xfrm>
            <a:off x="838200" y="1989138"/>
            <a:ext cx="6964680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b="1">
                <a:ea typeface="阿里巴巴普惠体" panose="00020600040101010101"/>
              </a:rPr>
              <a:t>学习路径</a:t>
            </a:r>
            <a:endParaRPr lang="en-US" altLang="zh-CN"/>
          </a:p>
          <a:p>
            <a:pPr marL="358775" indent="-266700">
              <a:tabLst>
                <a:tab pos="92075" algn="l"/>
              </a:tabLst>
            </a:pPr>
            <a:r>
              <a:rPr lang="en-US" altLang="zh-CN"/>
              <a:t>before</a:t>
            </a:r>
          </a:p>
          <a:p>
            <a:pPr marL="358775" indent="-266700">
              <a:tabLst>
                <a:tab pos="92075" algn="l"/>
              </a:tabLst>
            </a:pPr>
            <a:r>
              <a:rPr lang="en-US" altLang="zh-CN"/>
              <a:t>after</a:t>
            </a:r>
          </a:p>
          <a:p>
            <a:pPr marL="358775" indent="-266700">
              <a:tabLst>
                <a:tab pos="92075" algn="l"/>
              </a:tabLst>
            </a:pPr>
            <a:r>
              <a:rPr lang="en-US" altLang="zh-CN"/>
              <a:t>selection</a:t>
            </a:r>
          </a:p>
          <a:p>
            <a:pPr marL="358775" indent="-266700">
              <a:tabLst>
                <a:tab pos="92075" algn="l"/>
              </a:tabLst>
            </a:pPr>
            <a:r>
              <a:rPr lang="zh-CN" altLang="en-US"/>
              <a:t>补充属性：</a:t>
            </a:r>
            <a:r>
              <a:rPr lang="en-US" altLang="zh-CN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56315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伪元素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::before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9"/>
            <a:ext cx="9220199" cy="11589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作用：</a:t>
            </a:r>
            <a:endParaRPr lang="en-US" altLang="zh-CN" b="1"/>
          </a:p>
          <a:p>
            <a:pPr marL="534988" lvl="1" indent="-174625">
              <a:buFontTx/>
              <a:buChar char="-"/>
            </a:pPr>
            <a:r>
              <a:rPr lang="zh-CN" altLang="en-US"/>
              <a:t>创建一个</a:t>
            </a:r>
            <a:r>
              <a:rPr lang="zh-CN" altLang="en-US" b="1"/>
              <a:t>伪元素</a:t>
            </a:r>
            <a:r>
              <a:rPr lang="zh-CN" altLang="en-US"/>
              <a:t>，放到匹配的标签元素</a:t>
            </a:r>
            <a:r>
              <a:rPr lang="zh-CN" altLang="en-US" b="1">
                <a:solidFill>
                  <a:srgbClr val="C00000"/>
                </a:solidFill>
              </a:rPr>
              <a:t>前面</a:t>
            </a:r>
            <a:endParaRPr lang="en-US" altLang="zh-CN" b="1">
              <a:solidFill>
                <a:srgbClr val="C00000"/>
              </a:solidFill>
            </a:endParaRPr>
          </a:p>
          <a:p>
            <a:pPr marL="534988" lvl="1" indent="-174625">
              <a:buFontTx/>
              <a:buChar char="-"/>
            </a:pPr>
            <a:r>
              <a:rPr lang="zh-CN" altLang="en-US"/>
              <a:t>通过 </a:t>
            </a:r>
            <a:r>
              <a:rPr lang="en-US" altLang="zh-CN">
                <a:solidFill>
                  <a:srgbClr val="C00000"/>
                </a:solidFill>
              </a:rPr>
              <a:t>content</a:t>
            </a:r>
            <a:r>
              <a:rPr lang="zh-CN" altLang="en-US">
                <a:solidFill>
                  <a:srgbClr val="C00000"/>
                </a:solidFill>
              </a:rPr>
              <a:t>样式属性 </a:t>
            </a:r>
            <a:r>
              <a:rPr lang="zh-CN" altLang="en-US"/>
              <a:t>来为</a:t>
            </a:r>
            <a:r>
              <a:rPr lang="zh-CN" altLang="en-US" b="1"/>
              <a:t>伪元素</a:t>
            </a:r>
            <a:r>
              <a:rPr lang="zh-CN" altLang="en-US"/>
              <a:t>添加修饰性的内容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48D682-52E5-4B1D-873B-A29B6ADA8A27}"/>
              </a:ext>
            </a:extLst>
          </p:cNvPr>
          <p:cNvSpPr/>
          <p:nvPr/>
        </p:nvSpPr>
        <p:spPr>
          <a:xfrm>
            <a:off x="838200" y="808889"/>
            <a:ext cx="7525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C00000"/>
                </a:solidFill>
                <a:ea typeface="阿里巴巴普惠体" panose="00020600040101010101"/>
              </a:rPr>
              <a:t>before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 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after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selection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placeholder</a:t>
            </a:r>
            <a:endParaRPr lang="zh-CN" altLang="en-US" sz="1400">
              <a:solidFill>
                <a:srgbClr val="C00000"/>
              </a:solidFill>
              <a:ea typeface="阿里巴巴普惠体" panose="00020600040101010101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2830CB1-6C21-407A-927D-9BE17BE743B1}"/>
              </a:ext>
            </a:extLst>
          </p:cNvPr>
          <p:cNvGrpSpPr/>
          <p:nvPr/>
        </p:nvGrpSpPr>
        <p:grpSpPr>
          <a:xfrm>
            <a:off x="1351337" y="3231484"/>
            <a:ext cx="3494201" cy="340116"/>
            <a:chOff x="5878399" y="3826832"/>
            <a:chExt cx="3494201" cy="34011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031844-1E41-41DF-A6D9-03E1BC4C5C37}"/>
                </a:ext>
              </a:extLst>
            </p:cNvPr>
            <p:cNvSpPr/>
            <p:nvPr/>
          </p:nvSpPr>
          <p:spPr>
            <a:xfrm>
              <a:off x="5878399" y="3826832"/>
              <a:ext cx="3494201" cy="340116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5FD336C-4A56-47A1-B340-97E7EDFD4428}"/>
                </a:ext>
              </a:extLst>
            </p:cNvPr>
            <p:cNvSpPr txBox="1"/>
            <p:nvPr/>
          </p:nvSpPr>
          <p:spPr>
            <a:xfrm>
              <a:off x="5878399" y="3859170"/>
              <a:ext cx="34942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&lt;</a:t>
              </a:r>
              <a:r>
                <a:rPr lang="en-US" altLang="zh-CN" sz="1400" b="0">
                  <a:solidFill>
                    <a:srgbClr val="2196F3"/>
                  </a:solidFill>
                  <a:effectLst/>
                  <a:latin typeface="Fira Code,Consolas,  Courier New"/>
                </a:rPr>
                <a:t>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class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=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"msg"</a:t>
              </a:r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&gt;</a:t>
              </a:r>
              <a:r>
                <a:rPr lang="zh-CN" altLang="en-US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爱你哦，么么哒</a:t>
              </a:r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&lt;/</a:t>
              </a:r>
              <a:r>
                <a:rPr lang="en-US" altLang="zh-CN" sz="1400" b="0">
                  <a:solidFill>
                    <a:srgbClr val="2196F3"/>
                  </a:solidFill>
                  <a:effectLst/>
                  <a:latin typeface="Fira Code,Consolas,  Courier New"/>
                </a:rPr>
                <a:t>p</a:t>
              </a:r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31E86E2-F0CC-4F7F-877E-D643C4C5DD25}"/>
              </a:ext>
            </a:extLst>
          </p:cNvPr>
          <p:cNvGrpSpPr/>
          <p:nvPr/>
        </p:nvGrpSpPr>
        <p:grpSpPr>
          <a:xfrm>
            <a:off x="1351337" y="3791602"/>
            <a:ext cx="3655145" cy="1815882"/>
            <a:chOff x="1362910" y="3703719"/>
            <a:chExt cx="3655145" cy="181588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539761-13CE-40D8-B6FC-4DECF5957043}"/>
                </a:ext>
              </a:extLst>
            </p:cNvPr>
            <p:cNvSpPr/>
            <p:nvPr/>
          </p:nvSpPr>
          <p:spPr>
            <a:xfrm>
              <a:off x="1362910" y="3703719"/>
              <a:ext cx="3655145" cy="1815882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26A1ECC-99CD-4E79-8591-5EE7EA1F4E20}"/>
                </a:ext>
              </a:extLst>
            </p:cNvPr>
            <p:cNvSpPr txBox="1"/>
            <p:nvPr/>
          </p:nvSpPr>
          <p:spPr>
            <a:xfrm>
              <a:off x="1362910" y="3703719"/>
              <a:ext cx="335855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.msg</a:t>
              </a:r>
              <a:r>
                <a:rPr lang="en-US" altLang="zh-CN" sz="1400" b="1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::before 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{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content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'♥'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color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#fff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background-color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#0094ff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display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inline-block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width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20px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text-align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center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}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72CFDCA-F9AF-4A93-87DE-11D8F20A0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396" y="3148107"/>
            <a:ext cx="2194241" cy="545831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91AA83B-9DA2-4327-8773-957209E6CAD9}"/>
              </a:ext>
            </a:extLst>
          </p:cNvPr>
          <p:cNvCxnSpPr/>
          <p:nvPr/>
        </p:nvCxnSpPr>
        <p:spPr>
          <a:xfrm>
            <a:off x="1684217" y="4242202"/>
            <a:ext cx="14946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794B0AD-8361-4E96-83A3-673EB6805CBE}"/>
              </a:ext>
            </a:extLst>
          </p:cNvPr>
          <p:cNvCxnSpPr>
            <a:cxnSpLocks/>
          </p:cNvCxnSpPr>
          <p:nvPr/>
        </p:nvCxnSpPr>
        <p:spPr>
          <a:xfrm>
            <a:off x="1633992" y="4894135"/>
            <a:ext cx="23538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DDFDE7D-88CF-4DF5-9B50-38065732D930}"/>
              </a:ext>
            </a:extLst>
          </p:cNvPr>
          <p:cNvSpPr txBox="1"/>
          <p:nvPr/>
        </p:nvSpPr>
        <p:spPr>
          <a:xfrm>
            <a:off x="6256741" y="4743787"/>
            <a:ext cx="2602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BCD4"/>
                </a:solidFill>
                <a:effectLst/>
                <a:latin typeface="Fira Code,Consolas,  Courier New"/>
              </a:rPr>
              <a:t>content</a:t>
            </a:r>
            <a:r>
              <a:rPr lang="en-US" altLang="zh-CN" sz="1400" b="0">
                <a:solidFill>
                  <a:srgbClr val="9E9E9E"/>
                </a:solidFill>
                <a:effectLst/>
                <a:latin typeface="Fira Code,Consolas,  Courier New"/>
              </a:rPr>
              <a:t>: </a:t>
            </a:r>
            <a:r>
              <a:rPr lang="en-US" altLang="zh-CN" sz="1400" b="0">
                <a:solidFill>
                  <a:schemeClr val="accent6">
                    <a:lumMod val="75000"/>
                  </a:schemeClr>
                </a:solidFill>
                <a:effectLst/>
                <a:latin typeface="Fira Code,Consolas,  Courier New"/>
              </a:rPr>
              <a:t>url(love.jpg)</a:t>
            </a:r>
            <a:r>
              <a:rPr lang="en-US" altLang="zh-CN" sz="1400" b="0">
                <a:solidFill>
                  <a:srgbClr val="9E9E9E"/>
                </a:solidFill>
                <a:effectLst/>
                <a:latin typeface="Fira Code,Consolas,  Courier New"/>
              </a:rPr>
              <a:t>;</a:t>
            </a:r>
            <a:endParaRPr lang="zh-CN" altLang="en-US" sz="1400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306C68F8-9C45-4BEE-9F5B-3449EDEF731A}"/>
              </a:ext>
            </a:extLst>
          </p:cNvPr>
          <p:cNvSpPr txBox="1">
            <a:spLocks/>
          </p:cNvSpPr>
          <p:nvPr/>
        </p:nvSpPr>
        <p:spPr>
          <a:xfrm>
            <a:off x="5697419" y="3735165"/>
            <a:ext cx="5724114" cy="206450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endParaRPr lang="zh-CN" altLang="en-US" b="1"/>
          </a:p>
          <a:p>
            <a:pPr marL="534988" lvl="1" indent="-174625">
              <a:buFontTx/>
              <a:buChar char="-"/>
            </a:pPr>
            <a:r>
              <a:rPr lang="zh-CN" altLang="en-US"/>
              <a:t>伪元素默认为 行内元素</a:t>
            </a:r>
            <a:endParaRPr lang="en-US" altLang="zh-CN"/>
          </a:p>
          <a:p>
            <a:pPr marL="534988" lvl="1" indent="-174625">
              <a:buFontTx/>
              <a:buChar char="-"/>
            </a:pPr>
            <a:r>
              <a:rPr lang="en-US" altLang="zh-CN"/>
              <a:t>content </a:t>
            </a:r>
            <a:r>
              <a:rPr lang="zh-CN" altLang="en-US"/>
              <a:t>可以 设置图片</a:t>
            </a:r>
            <a:endParaRPr lang="en-US" altLang="zh-CN"/>
          </a:p>
          <a:p>
            <a:pPr marL="534988" lvl="1" indent="-174625">
              <a:buFontTx/>
              <a:buChar char="-"/>
            </a:pPr>
            <a:endParaRPr lang="en-US" altLang="zh-CN"/>
          </a:p>
          <a:p>
            <a:pPr marL="534988" lvl="1" indent="-174625">
              <a:buFontTx/>
              <a:buChar char="-"/>
            </a:pPr>
            <a:r>
              <a:rPr lang="zh-CN" altLang="en-US"/>
              <a:t>伪元素选择器的语法标记是 </a:t>
            </a:r>
            <a:r>
              <a:rPr lang="en-US" altLang="zh-CN"/>
              <a:t>:: </a:t>
            </a:r>
            <a:r>
              <a:rPr lang="zh-CN" altLang="en-US"/>
              <a:t>，但 </a:t>
            </a:r>
            <a:r>
              <a:rPr lang="en-US" altLang="zh-CN"/>
              <a:t>: </a:t>
            </a:r>
            <a:r>
              <a:rPr lang="zh-CN" altLang="en-US"/>
              <a:t>也行</a:t>
            </a:r>
            <a:r>
              <a:rPr lang="en-US" altLang="zh-CN"/>
              <a:t>(</a:t>
            </a:r>
            <a:r>
              <a:rPr lang="zh-CN" altLang="en-US"/>
              <a:t>过时语法</a:t>
            </a:r>
            <a:r>
              <a:rPr lang="en-US" altLang="zh-CN"/>
              <a:t>)</a:t>
            </a:r>
          </a:p>
          <a:p>
            <a:pPr marL="534988" lvl="1" indent="-174625">
              <a:buFontTx/>
              <a:buChar char="-"/>
            </a:pPr>
            <a:r>
              <a:rPr lang="zh-CN" altLang="en-US"/>
              <a:t>伪元素由浏览器自动创建在</a:t>
            </a:r>
            <a:r>
              <a:rPr lang="zh-CN" altLang="en-US">
                <a:solidFill>
                  <a:srgbClr val="C00000"/>
                </a:solidFill>
              </a:rPr>
              <a:t>目标元素内部</a:t>
            </a:r>
            <a:endParaRPr lang="zh-CN" altLang="en-US"/>
          </a:p>
          <a:p>
            <a:pPr marL="534988" lvl="1" indent="-174625">
              <a:buFontTx/>
              <a:buChar char="-"/>
            </a:pPr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69C22FB-A9E3-4FEB-87B6-E8C821C92428}"/>
              </a:ext>
            </a:extLst>
          </p:cNvPr>
          <p:cNvCxnSpPr>
            <a:cxnSpLocks/>
          </p:cNvCxnSpPr>
          <p:nvPr/>
        </p:nvCxnSpPr>
        <p:spPr>
          <a:xfrm>
            <a:off x="4998015" y="3014134"/>
            <a:ext cx="125025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58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伪元素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::after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8"/>
            <a:ext cx="9220199" cy="1569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作用：</a:t>
            </a:r>
            <a:endParaRPr lang="en-US" altLang="zh-CN" b="1"/>
          </a:p>
          <a:p>
            <a:pPr marL="534988" lvl="1" indent="-174625">
              <a:buFontTx/>
              <a:buChar char="-"/>
            </a:pPr>
            <a:r>
              <a:rPr lang="zh-CN" altLang="en-US"/>
              <a:t>创建一个</a:t>
            </a:r>
            <a:r>
              <a:rPr lang="zh-CN" altLang="en-US" b="1"/>
              <a:t>伪元素</a:t>
            </a:r>
            <a:r>
              <a:rPr lang="zh-CN" altLang="en-US"/>
              <a:t>，放到匹配的标签元素</a:t>
            </a:r>
            <a:r>
              <a:rPr lang="zh-CN" altLang="en-US" b="1">
                <a:solidFill>
                  <a:srgbClr val="C00000"/>
                </a:solidFill>
              </a:rPr>
              <a:t>后面</a:t>
            </a:r>
            <a:endParaRPr lang="en-US" altLang="zh-CN" b="1">
              <a:solidFill>
                <a:srgbClr val="C00000"/>
              </a:solidFill>
            </a:endParaRPr>
          </a:p>
          <a:p>
            <a:pPr marL="534988" lvl="1" indent="-174625">
              <a:buFontTx/>
              <a:buChar char="-"/>
            </a:pPr>
            <a:r>
              <a:rPr lang="zh-CN" altLang="en-US"/>
              <a:t>通过 </a:t>
            </a:r>
            <a:r>
              <a:rPr lang="en-US" altLang="zh-CN">
                <a:solidFill>
                  <a:srgbClr val="C00000"/>
                </a:solidFill>
              </a:rPr>
              <a:t>content</a:t>
            </a:r>
            <a:r>
              <a:rPr lang="zh-CN" altLang="en-US">
                <a:solidFill>
                  <a:srgbClr val="C00000"/>
                </a:solidFill>
              </a:rPr>
              <a:t>样式属性 </a:t>
            </a:r>
            <a:r>
              <a:rPr lang="zh-CN" altLang="en-US"/>
              <a:t>来为</a:t>
            </a:r>
            <a:r>
              <a:rPr lang="zh-CN" altLang="en-US" b="1"/>
              <a:t>伪元素</a:t>
            </a:r>
            <a:r>
              <a:rPr lang="zh-CN" altLang="en-US"/>
              <a:t>添加修饰性的内容</a:t>
            </a:r>
            <a:endParaRPr lang="en-US" altLang="zh-CN"/>
          </a:p>
          <a:p>
            <a:pPr marL="534988" lvl="1" indent="-174625">
              <a:buFontTx/>
              <a:buChar char="-"/>
            </a:pPr>
            <a:r>
              <a:rPr lang="zh-CN" altLang="en-US"/>
              <a:t>伪元素默认为 行内元素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48D682-52E5-4B1D-873B-A29B6ADA8A27}"/>
              </a:ext>
            </a:extLst>
          </p:cNvPr>
          <p:cNvSpPr/>
          <p:nvPr/>
        </p:nvSpPr>
        <p:spPr>
          <a:xfrm>
            <a:off x="838200" y="808889"/>
            <a:ext cx="7525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before 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 b="1">
                <a:solidFill>
                  <a:srgbClr val="C00000"/>
                </a:solidFill>
                <a:ea typeface="阿里巴巴普惠体" panose="00020600040101010101"/>
              </a:rPr>
              <a:t>after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selection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placeholder</a:t>
            </a:r>
            <a:endParaRPr lang="zh-CN" altLang="en-US" sz="1400">
              <a:solidFill>
                <a:srgbClr val="C00000"/>
              </a:solidFill>
              <a:ea typeface="阿里巴巴普惠体" panose="00020600040101010101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2830CB1-6C21-407A-927D-9BE17BE743B1}"/>
              </a:ext>
            </a:extLst>
          </p:cNvPr>
          <p:cNvGrpSpPr/>
          <p:nvPr/>
        </p:nvGrpSpPr>
        <p:grpSpPr>
          <a:xfrm>
            <a:off x="1376737" y="3556398"/>
            <a:ext cx="3960194" cy="340116"/>
            <a:chOff x="5878399" y="3826832"/>
            <a:chExt cx="3960194" cy="34011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031844-1E41-41DF-A6D9-03E1BC4C5C37}"/>
                </a:ext>
              </a:extLst>
            </p:cNvPr>
            <p:cNvSpPr/>
            <p:nvPr/>
          </p:nvSpPr>
          <p:spPr>
            <a:xfrm>
              <a:off x="5878399" y="3826832"/>
              <a:ext cx="3960194" cy="340116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5FD336C-4A56-47A1-B340-97E7EDFD4428}"/>
                </a:ext>
              </a:extLst>
            </p:cNvPr>
            <p:cNvSpPr txBox="1"/>
            <p:nvPr/>
          </p:nvSpPr>
          <p:spPr>
            <a:xfrm>
              <a:off x="5878399" y="3859170"/>
              <a:ext cx="39601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&lt;</a:t>
              </a:r>
              <a:r>
                <a:rPr lang="en-US" altLang="zh-CN" sz="1400" b="0">
                  <a:solidFill>
                    <a:srgbClr val="2196F3"/>
                  </a:solidFill>
                  <a:effectLst/>
                  <a:latin typeface="Fira Code,Consolas,  Courier New"/>
                </a:rPr>
                <a:t>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class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=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"msg"</a:t>
              </a:r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&gt;</a:t>
              </a:r>
              <a:r>
                <a:rPr lang="zh-CN" altLang="en-US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我也爱你哦，么么哒</a:t>
              </a:r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&lt;/</a:t>
              </a:r>
              <a:r>
                <a:rPr lang="en-US" altLang="zh-CN" sz="1400" b="0">
                  <a:solidFill>
                    <a:srgbClr val="2196F3"/>
                  </a:solidFill>
                  <a:effectLst/>
                  <a:latin typeface="Fira Code,Consolas,  Courier New"/>
                </a:rPr>
                <a:t>p</a:t>
              </a:r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31E86E2-F0CC-4F7F-877E-D643C4C5DD25}"/>
              </a:ext>
            </a:extLst>
          </p:cNvPr>
          <p:cNvGrpSpPr/>
          <p:nvPr/>
        </p:nvGrpSpPr>
        <p:grpSpPr>
          <a:xfrm>
            <a:off x="1376737" y="4218116"/>
            <a:ext cx="3655145" cy="1815882"/>
            <a:chOff x="1362910" y="3703719"/>
            <a:chExt cx="3655145" cy="181588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539761-13CE-40D8-B6FC-4DECF5957043}"/>
                </a:ext>
              </a:extLst>
            </p:cNvPr>
            <p:cNvSpPr/>
            <p:nvPr/>
          </p:nvSpPr>
          <p:spPr>
            <a:xfrm>
              <a:off x="1362910" y="3703719"/>
              <a:ext cx="3655145" cy="1815882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26A1ECC-99CD-4E79-8591-5EE7EA1F4E20}"/>
                </a:ext>
              </a:extLst>
            </p:cNvPr>
            <p:cNvSpPr txBox="1"/>
            <p:nvPr/>
          </p:nvSpPr>
          <p:spPr>
            <a:xfrm>
              <a:off x="1362910" y="3703719"/>
              <a:ext cx="335855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.msg</a:t>
              </a:r>
              <a:r>
                <a:rPr lang="en-US" altLang="zh-CN" sz="1400" b="1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::after 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{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content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'♥'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color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#fff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background-color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#0094ff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display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inline-block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width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20px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text-align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center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}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5437F33-2DF5-4784-B031-B1920EABE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78" y="3463543"/>
            <a:ext cx="2377646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伪元素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::selection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8"/>
            <a:ext cx="4986252" cy="1569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作用：</a:t>
            </a:r>
            <a:endParaRPr lang="en-US" altLang="zh-CN" b="1"/>
          </a:p>
          <a:p>
            <a:pPr marL="534988" lvl="1" indent="-174625">
              <a:buFontTx/>
              <a:buChar char="-"/>
            </a:pPr>
            <a:r>
              <a:rPr lang="zh-CN" altLang="en-US"/>
              <a:t>设置被选中的文本部分的样式</a:t>
            </a:r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48D682-52E5-4B1D-873B-A29B6ADA8A27}"/>
              </a:ext>
            </a:extLst>
          </p:cNvPr>
          <p:cNvSpPr/>
          <p:nvPr/>
        </p:nvSpPr>
        <p:spPr>
          <a:xfrm>
            <a:off x="838200" y="808889"/>
            <a:ext cx="7525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before 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after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 b="1">
                <a:solidFill>
                  <a:srgbClr val="C00000"/>
                </a:solidFill>
                <a:ea typeface="阿里巴巴普惠体" panose="00020600040101010101"/>
              </a:rPr>
              <a:t>selection</a:t>
            </a:r>
            <a:r>
              <a:rPr lang="zh-CN" altLang="en-US" sz="1400">
                <a:solidFill>
                  <a:srgbClr val="C00000"/>
                </a:solidFill>
                <a:ea typeface="阿里巴巴普惠体" panose="00020600040101010101"/>
              </a:rPr>
              <a:t>、</a:t>
            </a:r>
            <a:r>
              <a:rPr lang="en-US" altLang="zh-CN" sz="1400">
                <a:solidFill>
                  <a:srgbClr val="C00000"/>
                </a:solidFill>
                <a:ea typeface="阿里巴巴普惠体" panose="00020600040101010101"/>
              </a:rPr>
              <a:t>placeholder</a:t>
            </a:r>
            <a:endParaRPr lang="zh-CN" altLang="en-US" sz="1400">
              <a:solidFill>
                <a:srgbClr val="C00000"/>
              </a:solidFill>
              <a:ea typeface="阿里巴巴普惠体" panose="00020600040101010101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52A54D-1777-4679-91AA-EF4D7AAA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825" y="3199911"/>
            <a:ext cx="2613887" cy="655377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95EE769E-28B1-4403-BC6B-86F8C5BC3ADD}"/>
              </a:ext>
            </a:extLst>
          </p:cNvPr>
          <p:cNvGrpSpPr/>
          <p:nvPr/>
        </p:nvGrpSpPr>
        <p:grpSpPr>
          <a:xfrm>
            <a:off x="1376737" y="3241137"/>
            <a:ext cx="3655145" cy="655377"/>
            <a:chOff x="1376737" y="3241137"/>
            <a:chExt cx="3655145" cy="65537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031844-1E41-41DF-A6D9-03E1BC4C5C37}"/>
                </a:ext>
              </a:extLst>
            </p:cNvPr>
            <p:cNvSpPr/>
            <p:nvPr/>
          </p:nvSpPr>
          <p:spPr>
            <a:xfrm>
              <a:off x="1376737" y="3241137"/>
              <a:ext cx="3655145" cy="655377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E20D66-0FE5-42BF-B5EC-D0D0BBF74A62}"/>
                </a:ext>
              </a:extLst>
            </p:cNvPr>
            <p:cNvSpPr txBox="1"/>
            <p:nvPr/>
          </p:nvSpPr>
          <p:spPr>
            <a:xfrm>
              <a:off x="1405304" y="3265990"/>
              <a:ext cx="36265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&lt;</a:t>
              </a:r>
              <a:r>
                <a:rPr lang="en-US" altLang="zh-CN" sz="1400" b="0">
                  <a:solidFill>
                    <a:srgbClr val="2196F3"/>
                  </a:solidFill>
                  <a:effectLst/>
                  <a:latin typeface="Fira Code,Consolas,  Courier New"/>
                </a:rPr>
                <a:t>p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class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=</a:t>
              </a:r>
              <a:r>
                <a:rPr lang="en-US" altLang="zh-CN" sz="1400" b="0">
                  <a:solidFill>
                    <a:srgbClr val="FFC107"/>
                  </a:solidFill>
                  <a:effectLst/>
                  <a:latin typeface="Fira Code,Consolas,  Courier New"/>
                </a:rPr>
                <a:t>"intro"</a:t>
              </a:r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&gt;</a:t>
              </a:r>
              <a:r>
                <a:rPr lang="zh-CN" altLang="en-US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当你选中我的时候，</a:t>
              </a:r>
              <a:b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</a:br>
              <a:r>
                <a:rPr lang="zh-CN" altLang="en-US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我就会变颜色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~~~</a:t>
              </a:r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&lt;/</a:t>
              </a:r>
              <a:r>
                <a:rPr lang="en-US" altLang="zh-CN" sz="1400" b="0">
                  <a:solidFill>
                    <a:srgbClr val="2196F3"/>
                  </a:solidFill>
                  <a:effectLst/>
                  <a:latin typeface="Fira Code,Consolas,  Courier New"/>
                </a:rPr>
                <a:t>p</a:t>
              </a:r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48EA8BE-068F-4667-98FC-8B7A0D4EAE5F}"/>
              </a:ext>
            </a:extLst>
          </p:cNvPr>
          <p:cNvGrpSpPr/>
          <p:nvPr/>
        </p:nvGrpSpPr>
        <p:grpSpPr>
          <a:xfrm>
            <a:off x="1376737" y="4218116"/>
            <a:ext cx="3655145" cy="954107"/>
            <a:chOff x="1376737" y="4218116"/>
            <a:chExt cx="3655145" cy="95410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539761-13CE-40D8-B6FC-4DECF5957043}"/>
                </a:ext>
              </a:extLst>
            </p:cNvPr>
            <p:cNvSpPr/>
            <p:nvPr/>
          </p:nvSpPr>
          <p:spPr>
            <a:xfrm>
              <a:off x="1376737" y="4218116"/>
              <a:ext cx="3655145" cy="954107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F999366-5F8D-451E-8539-88114C63D0E1}"/>
                </a:ext>
              </a:extLst>
            </p:cNvPr>
            <p:cNvSpPr txBox="1"/>
            <p:nvPr/>
          </p:nvSpPr>
          <p:spPr>
            <a:xfrm>
              <a:off x="1376737" y="4218116"/>
              <a:ext cx="358212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.intro</a:t>
              </a:r>
              <a:r>
                <a:rPr lang="en-US" altLang="zh-CN" sz="1400" b="1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::selection 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{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background-color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#0094ff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color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#fff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  <a:p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752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94442</TotalTime>
  <Words>2262</Words>
  <Application>Microsoft Office PowerPoint</Application>
  <PresentationFormat>宽屏</PresentationFormat>
  <Paragraphs>351</Paragraphs>
  <Slides>40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Alibaba PuHuiTi</vt:lpstr>
      <vt:lpstr>Fira Code,Consolas,  Courier New</vt:lpstr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Day07 伪元素与元素定位</vt:lpstr>
      <vt:lpstr>PowerPoint 演示文稿</vt:lpstr>
      <vt:lpstr>今日综合案例</vt:lpstr>
      <vt:lpstr>PowerPoint 演示文稿</vt:lpstr>
      <vt:lpstr>PowerPoint 演示文稿</vt:lpstr>
      <vt:lpstr>伪元素</vt:lpstr>
      <vt:lpstr>伪元素</vt:lpstr>
      <vt:lpstr>伪元素</vt:lpstr>
      <vt:lpstr>伪元素</vt:lpstr>
      <vt:lpstr>伪元素</vt:lpstr>
      <vt:lpstr>PowerPoint 演示文稿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元素定位</vt:lpstr>
      <vt:lpstr>综合案例</vt:lpstr>
      <vt:lpstr>综合案例</vt:lpstr>
      <vt:lpstr>综合案例</vt:lpstr>
      <vt:lpstr>综合案例</vt:lpstr>
      <vt:lpstr>综合案例</vt:lpstr>
      <vt:lpstr>综合案例</vt:lpstr>
      <vt:lpstr>综合案例</vt:lpstr>
      <vt:lpstr>HTML 标签 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james zou</cp:lastModifiedBy>
  <cp:revision>2759</cp:revision>
  <dcterms:created xsi:type="dcterms:W3CDTF">2020-03-31T02:23:27Z</dcterms:created>
  <dcterms:modified xsi:type="dcterms:W3CDTF">2020-08-21T16:57:00Z</dcterms:modified>
</cp:coreProperties>
</file>