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5" r:id="rId2"/>
    <p:sldMasterId id="2147483687" r:id="rId3"/>
    <p:sldMasterId id="2147483668" r:id="rId4"/>
    <p:sldMasterId id="2147483672" r:id="rId5"/>
  </p:sldMasterIdLst>
  <p:notesMasterIdLst>
    <p:notesMasterId r:id="rId41"/>
  </p:notesMasterIdLst>
  <p:sldIdLst>
    <p:sldId id="260" r:id="rId6"/>
    <p:sldId id="424" r:id="rId7"/>
    <p:sldId id="641" r:id="rId8"/>
    <p:sldId id="268" r:id="rId9"/>
    <p:sldId id="1127" r:id="rId10"/>
    <p:sldId id="545" r:id="rId11"/>
    <p:sldId id="1133" r:id="rId12"/>
    <p:sldId id="1099" r:id="rId13"/>
    <p:sldId id="1098" r:id="rId14"/>
    <p:sldId id="1128" r:id="rId15"/>
    <p:sldId id="1129" r:id="rId16"/>
    <p:sldId id="1134" r:id="rId17"/>
    <p:sldId id="1135" r:id="rId18"/>
    <p:sldId id="1130" r:id="rId19"/>
    <p:sldId id="1131" r:id="rId20"/>
    <p:sldId id="1132" r:id="rId21"/>
    <p:sldId id="1136" r:id="rId22"/>
    <p:sldId id="1137" r:id="rId23"/>
    <p:sldId id="1138" r:id="rId24"/>
    <p:sldId id="1139" r:id="rId25"/>
    <p:sldId id="1140" r:id="rId26"/>
    <p:sldId id="1141" r:id="rId27"/>
    <p:sldId id="1142" r:id="rId28"/>
    <p:sldId id="1143" r:id="rId29"/>
    <p:sldId id="1144" r:id="rId30"/>
    <p:sldId id="1103" r:id="rId31"/>
    <p:sldId id="1104" r:id="rId32"/>
    <p:sldId id="1145" r:id="rId33"/>
    <p:sldId id="1146" r:id="rId34"/>
    <p:sldId id="1149" r:id="rId35"/>
    <p:sldId id="1148" r:id="rId36"/>
    <p:sldId id="1150" r:id="rId37"/>
    <p:sldId id="1151" r:id="rId38"/>
    <p:sldId id="617" r:id="rId39"/>
    <p:sldId id="115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篇" id="{7BDEAADC-4A18-444C-BFF8-5CE744FBE439}">
          <p14:sldIdLst>
            <p14:sldId id="260"/>
            <p14:sldId id="424"/>
            <p14:sldId id="641"/>
            <p14:sldId id="268"/>
          </p14:sldIdLst>
        </p14:section>
        <p14:section name="项目介绍" id="{57C743D5-A88F-433F-AB52-88FD602808F3}">
          <p14:sldIdLst>
            <p14:sldId id="1127"/>
            <p14:sldId id="545"/>
          </p14:sldIdLst>
        </p14:section>
        <p14:section name="项目规划" id="{46BEE7DA-490C-48FA-9567-98008311DCEC}">
          <p14:sldIdLst>
            <p14:sldId id="1133"/>
            <p14:sldId id="1099"/>
            <p14:sldId id="1098"/>
            <p14:sldId id="1128"/>
            <p14:sldId id="1129"/>
            <p14:sldId id="1134"/>
          </p14:sldIdLst>
        </p14:section>
        <p14:section name="项目搭建工作" id="{FD36E65B-352A-44D6-B9F1-7778340589E3}">
          <p14:sldIdLst>
            <p14:sldId id="1135"/>
            <p14:sldId id="1130"/>
            <p14:sldId id="1131"/>
            <p14:sldId id="1132"/>
            <p14:sldId id="1136"/>
          </p14:sldIdLst>
        </p14:section>
        <p14:section name="favicon图标" id="{3D36535F-9D8F-44B9-8236-24F3DD6516C1}">
          <p14:sldIdLst>
            <p14:sldId id="1137"/>
            <p14:sldId id="1138"/>
            <p14:sldId id="1139"/>
            <p14:sldId id="1140"/>
          </p14:sldIdLst>
        </p14:section>
        <p14:section name="摹客简介" id="{482BE1C0-CDFB-489E-B956-5F4A592434F1}">
          <p14:sldIdLst>
            <p14:sldId id="1141"/>
            <p14:sldId id="1142"/>
          </p14:sldIdLst>
        </p14:section>
        <p14:section name="顶部导航栏" id="{61F1AD3C-800A-4B19-9BE3-A346FF912F63}">
          <p14:sldIdLst>
            <p14:sldId id="1143"/>
            <p14:sldId id="1144"/>
          </p14:sldIdLst>
        </p14:section>
        <p14:section name="box-sizing" id="{FC87FA92-3A03-4C53-85B9-128DDD80047A}">
          <p14:sldIdLst>
            <p14:sldId id="1103"/>
          </p14:sldIdLst>
        </p14:section>
        <p14:section name="头部区" id="{FB34C307-B478-4E8E-A971-FC51E3350B1F}">
          <p14:sldIdLst>
            <p14:sldId id="1104"/>
            <p14:sldId id="1145"/>
            <p14:sldId id="1146"/>
          </p14:sldIdLst>
        </p14:section>
        <p14:section name="头部区.logo" id="{EFDEA4A4-DB2B-4373-AB5C-B192A00F779A}">
          <p14:sldIdLst>
            <p14:sldId id="1149"/>
          </p14:sldIdLst>
        </p14:section>
        <p14:section name="头部区.搜索" id="{B71883D6-CA76-46D9-AE69-944F33F73A7E}">
          <p14:sldIdLst>
            <p14:sldId id="1148"/>
            <p14:sldId id="1150"/>
            <p14:sldId id="1151"/>
          </p14:sldIdLst>
        </p14:section>
        <p14:section name="头部区.导航" id="{CAC34E46-4DA3-48E9-8959-71473B5D7FFE}">
          <p14:sldIdLst>
            <p14:sldId id="617"/>
            <p14:sldId id="11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zou" initials="jz" lastIdx="1" clrIdx="0">
    <p:extLst>
      <p:ext uri="{19B8F6BF-5375-455C-9EA6-DF929625EA0E}">
        <p15:presenceInfo xmlns:p15="http://schemas.microsoft.com/office/powerpoint/2012/main" userId="7a90b96531d146d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13E39"/>
    <a:srgbClr val="404040"/>
    <a:srgbClr val="E7F1FA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9" autoAdjust="0"/>
    <p:restoredTop sz="91892" autoAdjust="0"/>
  </p:normalViewPr>
  <p:slideViewPr>
    <p:cSldViewPr snapToGrid="0">
      <p:cViewPr varScale="1">
        <p:scale>
          <a:sx n="84" d="100"/>
          <a:sy n="84" d="100"/>
        </p:scale>
        <p:origin x="8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2020/8/16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8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71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73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324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414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585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74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80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077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862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90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不同字体的文字显示效果是不一样的，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中允许为文字指定不同的字体，首先我们了解一些字体的基础知识。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260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986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92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239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817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177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856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96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656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72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680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55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56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417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01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653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91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>
            <a:extLst>
              <a:ext uri="{FF2B5EF4-FFF2-40B4-BE49-F238E27FC236}">
                <a16:creationId xmlns:a16="http://schemas.microsoft.com/office/drawing/2014/main" id="{32458E56-6549-49C7-A782-3D0B2EC26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</a:p>
        </p:txBody>
      </p:sp>
    </p:spTree>
    <p:extLst>
      <p:ext uri="{BB962C8B-B14F-4D97-AF65-F5344CB8AC3E}">
        <p14:creationId xmlns:p14="http://schemas.microsoft.com/office/powerpoint/2010/main" val="4756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  <a:defRPr lang="zh-CN" altLang="en-US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19138" indent="-358775">
              <a:buFont typeface="Wingdings" pitchFamily="2" charset="2"/>
              <a:buChar char="p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Wingdings" pitchFamily="2" charset="2"/>
              <a:buChar char="p"/>
              <a:tabLst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172522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>
              <a:buAutoNum type="arabicPeriod"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177925" indent="-457200">
              <a:buAutoNum type="arabicPeriod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</a:lstStyle>
          <a:p>
            <a:pPr marL="360000" lvl="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13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D095BB6-7617-41E1-96A4-23FE4B643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1995E7F2-3E9A-459F-9177-2D54B4EFC0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532904-A1F3-4046-9AAC-A8E52E0DE853}"/>
              </a:ext>
            </a:extLst>
          </p:cNvPr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D96F7B-238D-4F4F-A091-5653D5B6406D}"/>
              </a:ext>
            </a:extLst>
          </p:cNvPr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032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48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6249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812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375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6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5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AB4C-9BA2-417D-BF4D-AFDED90E6A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9">
            <a:extLst>
              <a:ext uri="{FF2B5EF4-FFF2-40B4-BE49-F238E27FC236}">
                <a16:creationId xmlns:a16="http://schemas.microsoft.com/office/drawing/2014/main" id="{2E08BFB6-2388-43CB-A4DE-6DEF912B1A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>
              <a:buFont typeface="+mj-lt"/>
              <a:buAutoNum type="arabicPeriod"/>
              <a:tabLst/>
              <a:defRPr sz="16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96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27757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79B0-AF74-4D0E-8516-7311DA05E2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23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theme" Target="../theme/them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>
            <a:extLst>
              <a:ext uri="{FF2B5EF4-FFF2-40B4-BE49-F238E27FC236}">
                <a16:creationId xmlns:a16="http://schemas.microsoft.com/office/drawing/2014/main" id="{59119F22-D024-471E-B92F-C523CA45C8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>
            <a:extLst>
              <a:ext uri="{FF2B5EF4-FFF2-40B4-BE49-F238E27FC236}">
                <a16:creationId xmlns:a16="http://schemas.microsoft.com/office/drawing/2014/main" id="{87CFF184-C6FC-4D23-8060-D9084D47B3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C1B93EB0-B47B-4139-A9E7-680FEBD87211}"/>
              </a:ext>
            </a:extLst>
          </p:cNvPr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8E61F3-F7A5-412D-A38C-F3698EFEA909}"/>
              </a:ext>
            </a:extLst>
          </p:cNvPr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>
            <a:extLst>
              <a:ext uri="{FF2B5EF4-FFF2-40B4-BE49-F238E27FC236}">
                <a16:creationId xmlns:a16="http://schemas.microsoft.com/office/drawing/2014/main" id="{6EAD5656-3FDB-4CE6-9394-42A11A2398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518BB37-E54D-4A0F-AA9B-98C77A171F88}"/>
              </a:ext>
            </a:extLst>
          </p:cNvPr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>
            <a:extLst>
              <a:ext uri="{FF2B5EF4-FFF2-40B4-BE49-F238E27FC236}">
                <a16:creationId xmlns:a16="http://schemas.microsoft.com/office/drawing/2014/main" id="{EA37E182-5E55-4C98-8205-BE980A78799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>
            <a:extLst>
              <a:ext uri="{FF2B5EF4-FFF2-40B4-BE49-F238E27FC236}">
                <a16:creationId xmlns:a16="http://schemas.microsoft.com/office/drawing/2014/main" id="{D99F1C51-2313-447A-BFC8-E981987BA1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>
            <a:extLst>
              <a:ext uri="{FF2B5EF4-FFF2-40B4-BE49-F238E27FC236}">
                <a16:creationId xmlns:a16="http://schemas.microsoft.com/office/drawing/2014/main" id="{D9140ECE-CAF1-4050-A9EC-1A8C49F077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47D8366-498F-4A28-8FFF-80691A5AD806}"/>
                </a:ext>
              </a:extLst>
            </p:cNvPr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0D6EF0B3-55F9-4B0B-8FC1-12FA66CEE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>
            <a:extLst>
              <a:ext uri="{FF2B5EF4-FFF2-40B4-BE49-F238E27FC236}">
                <a16:creationId xmlns:a16="http://schemas.microsoft.com/office/drawing/2014/main" id="{97E57E1C-B670-4CE9-9444-E6716C7A8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>
            <a:extLst>
              <a:ext uri="{FF2B5EF4-FFF2-40B4-BE49-F238E27FC236}">
                <a16:creationId xmlns:a16="http://schemas.microsoft.com/office/drawing/2014/main" id="{D61A61DC-7D6A-45C3-BA8F-F95BBC689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4371FF8-15E6-4C2E-BFD6-329D49CDA085}"/>
                </a:ext>
              </a:extLst>
            </p:cNvPr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>
              <a:extLst>
                <a:ext uri="{FF2B5EF4-FFF2-40B4-BE49-F238E27FC236}">
                  <a16:creationId xmlns:a16="http://schemas.microsoft.com/office/drawing/2014/main" id="{F929DECA-8CDC-440C-B3C7-ADA052A3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>
            <a:extLst>
              <a:ext uri="{FF2B5EF4-FFF2-40B4-BE49-F238E27FC236}">
                <a16:creationId xmlns:a16="http://schemas.microsoft.com/office/drawing/2014/main" id="{42F88623-A00D-4FAE-AD30-4F4EA8DC31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>
              <a:extLst>
                <a:ext uri="{FF2B5EF4-FFF2-40B4-BE49-F238E27FC236}">
                  <a16:creationId xmlns:a16="http://schemas.microsoft.com/office/drawing/2014/main" id="{4E412649-A4AF-48C6-BFDB-D502C267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>
              <a:extLst>
                <a:ext uri="{FF2B5EF4-FFF2-40B4-BE49-F238E27FC236}">
                  <a16:creationId xmlns:a16="http://schemas.microsoft.com/office/drawing/2014/main" id="{894D9ABE-4CAD-47E4-8346-4A1C73B1F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>
            <a:extLst>
              <a:ext uri="{FF2B5EF4-FFF2-40B4-BE49-F238E27FC236}">
                <a16:creationId xmlns:a16="http://schemas.microsoft.com/office/drawing/2014/main" id="{890DA93C-3391-4971-9214-08F5901EA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72FD8FB7-FB7B-4CB6-9165-B9C8610A000A}"/>
              </a:ext>
            </a:extLst>
          </p:cNvPr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>
            <a:extLst>
              <a:ext uri="{FF2B5EF4-FFF2-40B4-BE49-F238E27FC236}">
                <a16:creationId xmlns:a16="http://schemas.microsoft.com/office/drawing/2014/main" id="{A19690F8-AFF5-4AD6-B0AB-0720DFF9A9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>
            <a:extLst>
              <a:ext uri="{FF2B5EF4-FFF2-40B4-BE49-F238E27FC236}">
                <a16:creationId xmlns:a16="http://schemas.microsoft.com/office/drawing/2014/main" id="{A811C41F-40F1-4D6E-8D6D-D479ED1F16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CB36BC1-A95B-410A-BC21-E708CF997AA1}"/>
                </a:ext>
              </a:extLst>
            </p:cNvPr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>
              <a:extLst>
                <a:ext uri="{FF2B5EF4-FFF2-40B4-BE49-F238E27FC236}">
                  <a16:creationId xmlns:a16="http://schemas.microsoft.com/office/drawing/2014/main" id="{CDA65F72-0E53-4445-85F9-4723E86E4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>
            <a:extLst>
              <a:ext uri="{FF2B5EF4-FFF2-40B4-BE49-F238E27FC236}">
                <a16:creationId xmlns:a16="http://schemas.microsoft.com/office/drawing/2014/main" id="{0769868A-8F7E-4DA2-BA34-4A524B5287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DB8E1A8-B72A-4CBD-8055-B3D49AC0935D}"/>
                </a:ext>
              </a:extLst>
            </p:cNvPr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>
              <a:extLst>
                <a:ext uri="{FF2B5EF4-FFF2-40B4-BE49-F238E27FC236}">
                  <a16:creationId xmlns:a16="http://schemas.microsoft.com/office/drawing/2014/main" id="{6FD13781-9278-47B5-AB4F-D79A58F0A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>
            <a:extLst>
              <a:ext uri="{FF2B5EF4-FFF2-40B4-BE49-F238E27FC236}">
                <a16:creationId xmlns:a16="http://schemas.microsoft.com/office/drawing/2014/main" id="{E57A953F-1EC4-4783-99D4-205B9994B8A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CF852386-6B8F-4AF3-B756-70E58BAC530E}"/>
                </a:ext>
              </a:extLst>
            </p:cNvPr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>
              <a:extLst>
                <a:ext uri="{FF2B5EF4-FFF2-40B4-BE49-F238E27FC236}">
                  <a16:creationId xmlns:a16="http://schemas.microsoft.com/office/drawing/2014/main" id="{096D23DE-CA8F-4934-AE25-567987ABE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>
            <a:extLst>
              <a:ext uri="{FF2B5EF4-FFF2-40B4-BE49-F238E27FC236}">
                <a16:creationId xmlns:a16="http://schemas.microsoft.com/office/drawing/2014/main" id="{206E367D-CF98-4DB9-AD53-262ECB42867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6E4D8C-2304-4305-B021-E390BEBBA825}"/>
                </a:ext>
              </a:extLst>
            </p:cNvPr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>
              <a:extLst>
                <a:ext uri="{FF2B5EF4-FFF2-40B4-BE49-F238E27FC236}">
                  <a16:creationId xmlns:a16="http://schemas.microsoft.com/office/drawing/2014/main" id="{7C0CFAA0-CEDC-412E-8C1D-8318171D4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>
            <a:extLst>
              <a:ext uri="{FF2B5EF4-FFF2-40B4-BE49-F238E27FC236}">
                <a16:creationId xmlns:a16="http://schemas.microsoft.com/office/drawing/2014/main" id="{1C551C26-ADA8-451A-86DE-00180217A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983932B-9AEF-4417-9AC9-9329B8499C66}"/>
                </a:ext>
              </a:extLst>
            </p:cNvPr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>
              <a:extLst>
                <a:ext uri="{FF2B5EF4-FFF2-40B4-BE49-F238E27FC236}">
                  <a16:creationId xmlns:a16="http://schemas.microsoft.com/office/drawing/2014/main" id="{5D18A454-5134-4B24-BCBA-F32C5525D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>
            <a:extLst>
              <a:ext uri="{FF2B5EF4-FFF2-40B4-BE49-F238E27FC236}">
                <a16:creationId xmlns:a16="http://schemas.microsoft.com/office/drawing/2014/main" id="{7876D317-A2A9-4256-8B30-31BBFC602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>
            <a:extLst>
              <a:ext uri="{FF2B5EF4-FFF2-40B4-BE49-F238E27FC236}">
                <a16:creationId xmlns:a16="http://schemas.microsoft.com/office/drawing/2014/main" id="{B617132C-8935-4990-AB86-F06C588CE2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723C3BA-7454-41DF-AC2F-73CEFC0B2ABF}"/>
                </a:ext>
              </a:extLst>
            </p:cNvPr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>
              <a:extLst>
                <a:ext uri="{FF2B5EF4-FFF2-40B4-BE49-F238E27FC236}">
                  <a16:creationId xmlns:a16="http://schemas.microsoft.com/office/drawing/2014/main" id="{1E3F7196-F178-41AE-9B01-DB431AA99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>
            <a:extLst>
              <a:ext uri="{FF2B5EF4-FFF2-40B4-BE49-F238E27FC236}">
                <a16:creationId xmlns:a16="http://schemas.microsoft.com/office/drawing/2014/main" id="{EBD2D31A-46C2-4D70-B7B3-66C13F0989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94A0515-8B0E-4AD6-B9D0-D58677FB7649}"/>
                </a:ext>
              </a:extLst>
            </p:cNvPr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>
              <a:extLst>
                <a:ext uri="{FF2B5EF4-FFF2-40B4-BE49-F238E27FC236}">
                  <a16:creationId xmlns:a16="http://schemas.microsoft.com/office/drawing/2014/main" id="{A29A6410-025B-4DDB-B51D-C128F673C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487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MH_Others_1">
            <a:extLst>
              <a:ext uri="{FF2B5EF4-FFF2-40B4-BE49-F238E27FC236}">
                <a16:creationId xmlns:a16="http://schemas.microsoft.com/office/drawing/2014/main" id="{BABE5452-224A-4404-9D2C-4118C48DF92C}"/>
              </a:ext>
            </a:extLst>
          </p:cNvPr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</a:p>
        </p:txBody>
      </p:sp>
      <p:sp>
        <p:nvSpPr>
          <p:cNvPr id="21" name="MH_Others_2">
            <a:extLst>
              <a:ext uri="{FF2B5EF4-FFF2-40B4-BE49-F238E27FC236}">
                <a16:creationId xmlns:a16="http://schemas.microsoft.com/office/drawing/2014/main" id="{605D0FED-827D-46F2-9C8C-E752E657C92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3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</a:p>
        </p:txBody>
      </p:sp>
      <p:sp>
        <p:nvSpPr>
          <p:cNvPr id="23" name="MH_Others_3">
            <a:extLst>
              <a:ext uri="{FF2B5EF4-FFF2-40B4-BE49-F238E27FC236}">
                <a16:creationId xmlns:a16="http://schemas.microsoft.com/office/drawing/2014/main" id="{5185C740-EC67-432F-BB92-0612444D5C13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</a:p>
        </p:txBody>
      </p: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9" r:id="rId2"/>
    <p:sldLayoutId id="2147483691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3075" name="圆角矩形 3">
            <a:extLst>
              <a:ext uri="{FF2B5EF4-FFF2-40B4-BE49-F238E27FC236}">
                <a16:creationId xmlns:a16="http://schemas.microsoft.com/office/drawing/2014/main" id="{BB733EE8-B96B-41D2-9F74-6C25E43293EA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>
            <a:extLst>
              <a:ext uri="{FF2B5EF4-FFF2-40B4-BE49-F238E27FC236}">
                <a16:creationId xmlns:a16="http://schemas.microsoft.com/office/drawing/2014/main" id="{C8A4D243-F1A8-47D3-8C20-2CDBCD058A7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4A5CC22-CD89-4C80-A020-D481487793E5}"/>
              </a:ext>
            </a:extLst>
          </p:cNvPr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70F6C6B1-803A-439F-8BF9-57EE6B3322BA}"/>
              </a:ext>
            </a:extLst>
          </p:cNvPr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EDB8FF-2CF8-4657-B1F9-7FE8618D6596}"/>
              </a:ext>
            </a:extLst>
          </p:cNvPr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5D865734-BD34-43A9-BEBE-E07E2FA9E4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7" b="1" kern="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endParaRPr lang="zh-TW" altLang="zh-CN" sz="4267" b="1" kern="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77F29609-A27C-427B-89A8-A07F8D27996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29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2" r:id="rId2"/>
    <p:sldLayoutId id="2147483694" r:id="rId3"/>
    <p:sldLayoutId id="214748369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>
            <a:extLst>
              <a:ext uri="{FF2B5EF4-FFF2-40B4-BE49-F238E27FC236}">
                <a16:creationId xmlns:a16="http://schemas.microsoft.com/office/drawing/2014/main" id="{D8C6A398-F827-444F-A371-006638DF5D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C9522CEE-F2A3-46AF-9E50-5C3DA36F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>
              <a:extLst>
                <a:ext uri="{FF2B5EF4-FFF2-40B4-BE49-F238E27FC236}">
                  <a16:creationId xmlns:a16="http://schemas.microsoft.com/office/drawing/2014/main" id="{FF101B47-90B0-4AC2-9DE1-4F91D7B3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itchFamily="34" charset="0"/>
                <a:ea typeface="微软雅黑" pitchFamily="34" charset="-122"/>
              </a:endParaRPr>
            </a:p>
          </p:txBody>
        </p:sp>
        <p:sp>
          <p:nvSpPr>
            <p:cNvPr id="10" name="圆角矩形 24">
              <a:extLst>
                <a:ext uri="{FF2B5EF4-FFF2-40B4-BE49-F238E27FC236}">
                  <a16:creationId xmlns:a16="http://schemas.microsoft.com/office/drawing/2014/main" id="{7562B788-04C3-4B6A-8AE0-572514B1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6B7E501-0487-4D5D-AA3B-8387A113B3A2}"/>
              </a:ext>
            </a:extLst>
          </p:cNvPr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52" name="圆角矩形 3">
            <a:extLst>
              <a:ext uri="{FF2B5EF4-FFF2-40B4-BE49-F238E27FC236}">
                <a16:creationId xmlns:a16="http://schemas.microsoft.com/office/drawing/2014/main" id="{482A7831-061E-4030-B854-7F56FB02CBAD}"/>
              </a:ext>
            </a:extLst>
          </p:cNvPr>
          <p:cNvSpPr>
            <a:spLocks/>
          </p:cNvSpPr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>
            <a:extLst>
              <a:ext uri="{FF2B5EF4-FFF2-40B4-BE49-F238E27FC236}">
                <a16:creationId xmlns:a16="http://schemas.microsoft.com/office/drawing/2014/main" id="{E826B424-0A18-4827-990D-489EABAF298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>
            <a:extLst>
              <a:ext uri="{FF2B5EF4-FFF2-40B4-BE49-F238E27FC236}">
                <a16:creationId xmlns:a16="http://schemas.microsoft.com/office/drawing/2014/main" id="{5B0A8C49-FFD4-4CCA-9251-AFF490984F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84" r:id="rId7"/>
    <p:sldLayoutId id="2147483677" r:id="rId8"/>
    <p:sldLayoutId id="2147483681" r:id="rId9"/>
    <p:sldLayoutId id="2147483682" r:id="rId10"/>
    <p:sldLayoutId id="2147483690" r:id="rId11"/>
    <p:sldLayoutId id="2147483693" r:id="rId12"/>
    <p:sldLayoutId id="214748369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>
            <a:extLst>
              <a:ext uri="{FF2B5EF4-FFF2-40B4-BE49-F238E27FC236}">
                <a16:creationId xmlns:a16="http://schemas.microsoft.com/office/drawing/2014/main" id="{41627759-845F-4D77-B776-6ECCB8DAD9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>
              <a:extLst>
                <a:ext uri="{FF2B5EF4-FFF2-40B4-BE49-F238E27FC236}">
                  <a16:creationId xmlns:a16="http://schemas.microsoft.com/office/drawing/2014/main" id="{6C9866F8-6741-4BBD-A9D1-603623D3D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D0CCD97-6AA9-4169-958D-B6611669721A}"/>
                </a:ext>
              </a:extLst>
            </p:cNvPr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85536390-9CC7-40A6-871F-2054FCA681D7}"/>
                </a:ext>
              </a:extLst>
            </p:cNvPr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5" Type="http://schemas.openxmlformats.org/officeDocument/2006/relationships/image" Target="../media/image42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BB4BB-C627-448A-9147-26BD777F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2" y="2935491"/>
            <a:ext cx="6856815" cy="811171"/>
          </a:xfrm>
        </p:spPr>
        <p:txBody>
          <a:bodyPr>
            <a:normAutofit/>
          </a:bodyPr>
          <a:lstStyle/>
          <a:p>
            <a:r>
              <a:rPr lang="zh-CN" altLang="en-US"/>
              <a:t>项目</a:t>
            </a:r>
            <a:r>
              <a:rPr lang="en-US" altLang="zh-CN"/>
              <a:t>-</a:t>
            </a:r>
            <a:r>
              <a:rPr lang="zh-CN" altLang="en-US"/>
              <a:t>小兔鲜儿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2630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项目规划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1746380" cy="517190"/>
          </a:xfrm>
        </p:spPr>
        <p:txBody>
          <a:bodyPr/>
          <a:lstStyle/>
          <a:p>
            <a:r>
              <a:rPr lang="zh-CN" altLang="en-US"/>
              <a:t>学习目的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8"/>
            <a:ext cx="10265227" cy="282545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sym typeface="+mn-ea"/>
              </a:rPr>
              <a:t>电商类网站比较综合，里面需要大量的布局技术，包括布局方式、常见效果以及周边技术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小兔鲜儿</a:t>
            </a:r>
            <a:r>
              <a:rPr lang="zh-CN" altLang="zh-CN">
                <a:sym typeface="+mn-ea"/>
              </a:rPr>
              <a:t>项目能复习、总结、提高基础班所学布局技术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写完项目，能对实际开发中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制作 </a:t>
            </a:r>
            <a:r>
              <a:rPr lang="en-US" altLang="zh-CN" b="1">
                <a:solidFill>
                  <a:srgbClr val="C00000"/>
                </a:solidFill>
                <a:sym typeface="+mn-ea"/>
              </a:rPr>
              <a:t>PC 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端页面流程</a:t>
            </a:r>
            <a:r>
              <a:rPr lang="zh-CN" altLang="en-US">
                <a:sym typeface="+mn-ea"/>
              </a:rPr>
              <a:t>有一个整体的感知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>
                <a:sym typeface="+mn-ea"/>
              </a:rPr>
              <a:t>为后期</a:t>
            </a:r>
            <a:r>
              <a:rPr lang="zh-CN" altLang="en-US">
                <a:sym typeface="+mn-ea"/>
              </a:rPr>
              <a:t>学习</a:t>
            </a:r>
            <a:r>
              <a:rPr lang="en-US" altLang="zh-CN">
                <a:sym typeface="+mn-ea"/>
              </a:rPr>
              <a:t>移动端</a:t>
            </a:r>
            <a:r>
              <a:rPr lang="zh-CN" altLang="en-US">
                <a:sym typeface="+mn-ea"/>
              </a:rPr>
              <a:t>项目</a:t>
            </a:r>
            <a:r>
              <a:rPr lang="en-US" altLang="zh-CN">
                <a:sym typeface="+mn-ea"/>
              </a:rPr>
              <a:t>做铺垫</a:t>
            </a:r>
          </a:p>
        </p:txBody>
      </p:sp>
    </p:spTree>
    <p:extLst>
      <p:ext uri="{BB962C8B-B14F-4D97-AF65-F5344CB8AC3E}">
        <p14:creationId xmlns:p14="http://schemas.microsoft.com/office/powerpoint/2010/main" val="91195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项目规划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2530150" cy="517190"/>
          </a:xfrm>
        </p:spPr>
        <p:txBody>
          <a:bodyPr/>
          <a:lstStyle/>
          <a:p>
            <a:r>
              <a:rPr lang="zh-CN" altLang="en-US"/>
              <a:t>开发工具和技术栈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8"/>
            <a:ext cx="11048999" cy="282545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开发工具：</a:t>
            </a:r>
            <a:r>
              <a:rPr lang="en-US" altLang="zh-CN">
                <a:sym typeface="+mn-ea"/>
              </a:rPr>
              <a:t>VScode</a:t>
            </a:r>
            <a:r>
              <a:rPr lang="zh-CN" altLang="en-US">
                <a:sym typeface="+mn-ea"/>
              </a:rPr>
              <a:t>、摹客、主流浏览器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以 </a:t>
            </a:r>
            <a:r>
              <a:rPr lang="en-US" altLang="zh-CN">
                <a:sym typeface="+mn-ea"/>
              </a:rPr>
              <a:t>Chrome</a:t>
            </a:r>
            <a:r>
              <a:rPr lang="zh-CN" altLang="en-US">
                <a:sym typeface="+mn-ea"/>
              </a:rPr>
              <a:t>内核的浏览器为主</a:t>
            </a:r>
            <a:r>
              <a:rPr lang="en-US" altLang="zh-CN">
                <a:sym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技术栈：</a:t>
            </a:r>
            <a:endParaRPr lang="en-US" altLang="zh-CN">
              <a:sym typeface="+mn-ea"/>
            </a:endParaRPr>
          </a:p>
          <a:p>
            <a:pPr marL="541338" lvl="1" indent="-182563">
              <a:buFontTx/>
              <a:buChar char="-"/>
            </a:pPr>
            <a:r>
              <a:rPr lang="zh-CN" altLang="en-US" sz="1400">
                <a:sym typeface="+mn-ea"/>
              </a:rPr>
              <a:t>利用 </a:t>
            </a:r>
            <a:r>
              <a:rPr lang="en-US" altLang="zh-CN" sz="1400">
                <a:sym typeface="+mn-ea"/>
              </a:rPr>
              <a:t>HTML5 + CSS3 </a:t>
            </a:r>
            <a:r>
              <a:rPr lang="zh-CN" altLang="en-US" sz="1400">
                <a:sym typeface="+mn-ea"/>
              </a:rPr>
              <a:t>手动布局</a:t>
            </a:r>
          </a:p>
          <a:p>
            <a:pPr marL="541338" lvl="1" indent="-182563">
              <a:buFontTx/>
              <a:buChar char="-"/>
            </a:pPr>
            <a:r>
              <a:rPr lang="zh-CN" altLang="en-US" sz="1400">
                <a:sym typeface="+mn-ea"/>
              </a:rPr>
              <a:t>采取结构与样式相分离，模块化开发</a:t>
            </a:r>
            <a:endParaRPr lang="en-US" altLang="zh-CN" sz="1400">
              <a:sym typeface="+mn-ea"/>
            </a:endParaRPr>
          </a:p>
          <a:p>
            <a:pPr marL="541338" lvl="1" indent="-182563">
              <a:buFontTx/>
              <a:buChar char="-"/>
            </a:pPr>
            <a:r>
              <a:rPr lang="zh-CN" altLang="zh-CN" sz="1400">
                <a:sym typeface="+mn-ea"/>
              </a:rPr>
              <a:t>良好代码规范</a:t>
            </a:r>
            <a:r>
              <a:rPr lang="zh-CN" altLang="en-US" sz="1400">
                <a:sym typeface="+mn-ea"/>
              </a:rPr>
              <a:t>有利于</a:t>
            </a:r>
            <a:r>
              <a:rPr lang="zh-CN" altLang="zh-CN" sz="1400">
                <a:sym typeface="+mn-ea"/>
              </a:rPr>
              <a:t>团队开发协作</a:t>
            </a:r>
            <a:r>
              <a:rPr lang="zh-CN" altLang="en-US" sz="1400">
                <a:sym typeface="+mn-ea"/>
              </a:rPr>
              <a:t>，</a:t>
            </a:r>
            <a:r>
              <a:rPr lang="zh-CN" altLang="zh-CN" sz="1400">
                <a:sym typeface="+mn-ea"/>
              </a:rPr>
              <a:t>提高代码质量，请遵循以下代码规范</a:t>
            </a:r>
            <a:r>
              <a:rPr lang="zh-CN" altLang="en-US" sz="1400">
                <a:sym typeface="+mn-ea"/>
              </a:rPr>
              <a:t>（详情见上课资料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400" b="1">
                <a:solidFill>
                  <a:srgbClr val="C00000"/>
                </a:solidFill>
                <a:sym typeface="+mn-ea"/>
              </a:rPr>
              <a:t>代码规范</a:t>
            </a:r>
            <a:r>
              <a:rPr lang="en-US" altLang="zh-CN" sz="1400" b="1">
                <a:solidFill>
                  <a:srgbClr val="C00000"/>
                </a:solidFill>
                <a:sym typeface="+mn-ea"/>
              </a:rPr>
              <a:t>.md</a:t>
            </a:r>
            <a:r>
              <a:rPr lang="zh-CN" altLang="en-US" sz="1400">
                <a:sym typeface="+mn-ea"/>
              </a:rPr>
              <a:t>）</a:t>
            </a:r>
            <a:endParaRPr lang="zh-CN" altLang="zh-CN" sz="140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01639D-8CB3-4333-BD3E-BB0A9650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553" y="3731004"/>
            <a:ext cx="4937208" cy="27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78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项目规划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小结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8"/>
            <a:ext cx="9220199" cy="14398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项目整体介绍（首页）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项目学习目的（技术较多，极大锻炼页面布局能力）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开发工具和技术栈（代码用</a:t>
            </a:r>
            <a:r>
              <a:rPr lang="en-US" altLang="zh-CN"/>
              <a:t>VScode</a:t>
            </a:r>
            <a:r>
              <a:rPr lang="zh-CN" altLang="en-US"/>
              <a:t>，尺寸参考用摹客，浏览测试用谷歌内核浏览器）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53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项目搭建工作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4846739" cy="1551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文件夹结构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创建主要文件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样式初始化文件 </a:t>
            </a:r>
            <a:r>
              <a:rPr lang="en-US" altLang="zh-CN">
                <a:solidFill>
                  <a:srgbClr val="C00000"/>
                </a:solidFill>
              </a:rPr>
              <a:t>normalize.css 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A70B77-599B-4439-A63E-6CC4D0CFE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60" y="1688765"/>
            <a:ext cx="3709848" cy="24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27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5C54419-596B-4E14-A673-A6661CBC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" y="2106360"/>
            <a:ext cx="4648448" cy="26085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项目搭建工作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2530150" cy="517190"/>
          </a:xfrm>
        </p:spPr>
        <p:txBody>
          <a:bodyPr/>
          <a:lstStyle/>
          <a:p>
            <a:r>
              <a:rPr lang="zh-CN" altLang="en-US">
                <a:sym typeface="+mn-ea"/>
              </a:rPr>
              <a:t>文件夹结构</a:t>
            </a:r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336AF3-3309-46AD-84CC-AC3B5760E5D1}"/>
              </a:ext>
            </a:extLst>
          </p:cNvPr>
          <p:cNvSpPr txBox="1"/>
          <p:nvPr/>
        </p:nvSpPr>
        <p:spPr>
          <a:xfrm>
            <a:off x="4680228" y="2625484"/>
            <a:ext cx="14157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阿里巴巴普惠体" panose="00020600040101010101"/>
              </a:rPr>
              <a:t>不经常更换的图片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8900087-FF8D-4F9F-8194-5F8A217F77E3}"/>
              </a:ext>
            </a:extLst>
          </p:cNvPr>
          <p:cNvSpPr txBox="1"/>
          <p:nvPr/>
        </p:nvSpPr>
        <p:spPr>
          <a:xfrm>
            <a:off x="4680228" y="3491693"/>
            <a:ext cx="126188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阿里巴巴普惠体" panose="00020600040101010101"/>
              </a:rPr>
              <a:t>经常更换的图片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7509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项目搭建工作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2530150" cy="517190"/>
          </a:xfrm>
        </p:spPr>
        <p:txBody>
          <a:bodyPr/>
          <a:lstStyle/>
          <a:p>
            <a:r>
              <a:rPr lang="zh-CN" altLang="en-US">
                <a:sym typeface="+mn-ea"/>
              </a:rPr>
              <a:t>创建文件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B86C28-92CF-4B8C-AF4D-1C75E7B3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80" y="2025936"/>
            <a:ext cx="4279230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3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A3EC7FA-38FD-4529-86C1-EE9001298C66}"/>
              </a:ext>
            </a:extLst>
          </p:cNvPr>
          <p:cNvGrpSpPr/>
          <p:nvPr/>
        </p:nvGrpSpPr>
        <p:grpSpPr>
          <a:xfrm>
            <a:off x="6713568" y="5767589"/>
            <a:ext cx="1193349" cy="253916"/>
            <a:chOff x="6713568" y="5767589"/>
            <a:chExt cx="1193349" cy="253916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76C1C81-2036-4301-885F-76C32525F092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6713568" y="5894547"/>
              <a:ext cx="335422" cy="107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798FC1-079C-4D55-87B5-3A7F167AD042}"/>
                </a:ext>
              </a:extLst>
            </p:cNvPr>
            <p:cNvSpPr txBox="1"/>
            <p:nvPr/>
          </p:nvSpPr>
          <p:spPr>
            <a:xfrm>
              <a:off x="7048990" y="5767589"/>
              <a:ext cx="857927" cy="25391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/>
                  </a:solidFill>
                  <a:ea typeface="阿里巴巴普惠体" panose="00020600040101010101"/>
                </a:rPr>
                <a:t>第一个导入</a:t>
              </a:r>
              <a:endParaRPr lang="zh-CN" altLang="en-US" sz="1050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项目搭建工作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171575"/>
            <a:ext cx="5257800" cy="51719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样式初始化文件 </a:t>
            </a:r>
            <a:r>
              <a:rPr lang="en-US" altLang="zh-CN">
                <a:solidFill>
                  <a:srgbClr val="C00000"/>
                </a:solidFill>
              </a:rPr>
              <a:t>normalize.css </a:t>
            </a:r>
            <a:endParaRPr lang="en-US" altLang="zh-CN"/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6AF7B187-FCDA-4633-84AD-022521ACBADE}"/>
              </a:ext>
            </a:extLst>
          </p:cNvPr>
          <p:cNvSpPr txBox="1">
            <a:spLocks/>
          </p:cNvSpPr>
          <p:nvPr/>
        </p:nvSpPr>
        <p:spPr>
          <a:xfrm>
            <a:off x="838200" y="1979329"/>
            <a:ext cx="8874968" cy="3798315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样式初始化文件</a:t>
            </a:r>
          </a:p>
          <a:p>
            <a:pPr marL="534988" lvl="1" indent="-174625">
              <a:buFontTx/>
              <a:buChar char="-"/>
            </a:pPr>
            <a:r>
              <a:rPr lang="zh-CN" altLang="en-US"/>
              <a:t>问题：</a:t>
            </a:r>
            <a:endParaRPr lang="en-US" altLang="zh-CN"/>
          </a:p>
          <a:p>
            <a:pPr marL="719863" lvl="2" indent="0">
              <a:buNone/>
            </a:pPr>
            <a:r>
              <a:rPr lang="zh-CN" altLang="en-US"/>
              <a:t>不同浏览器针对</a:t>
            </a:r>
            <a:r>
              <a:rPr lang="en-US" altLang="zh-CN"/>
              <a:t>css</a:t>
            </a:r>
            <a:r>
              <a:rPr lang="zh-CN" altLang="en-US"/>
              <a:t>规范中未定义的一些样式属性，产生不一样的效果</a:t>
            </a:r>
            <a:endParaRPr lang="en-US" altLang="zh-CN"/>
          </a:p>
          <a:p>
            <a:pPr marL="719863" lvl="2" indent="0">
              <a:buNone/>
            </a:pPr>
            <a:r>
              <a:rPr lang="zh-CN" altLang="en-US"/>
              <a:t>比如：超链接访问过后的</a:t>
            </a:r>
            <a:r>
              <a:rPr lang="en-US" altLang="zh-CN"/>
              <a:t>:hover</a:t>
            </a:r>
            <a:r>
              <a:rPr lang="zh-CN" altLang="en-US"/>
              <a:t>伪类颜色</a:t>
            </a:r>
            <a:endParaRPr lang="en-US" altLang="zh-CN"/>
          </a:p>
          <a:p>
            <a:pPr marL="534988" lvl="1" indent="-174625">
              <a:buFontTx/>
              <a:buChar char="-"/>
            </a:pPr>
            <a:r>
              <a:rPr lang="zh-CN" altLang="en-US"/>
              <a:t>方案：</a:t>
            </a:r>
            <a:endParaRPr lang="en-US" altLang="zh-CN"/>
          </a:p>
          <a:p>
            <a:pPr marL="719863" lvl="2" indent="0">
              <a:buNone/>
            </a:pPr>
            <a:r>
              <a:rPr lang="zh-CN" altLang="en-US"/>
              <a:t>对默认样式进行统一设置（重置），达到所有浏览器对于未定义样式浏览效果尽量一致</a:t>
            </a:r>
            <a:endParaRPr lang="en-US" altLang="zh-CN"/>
          </a:p>
          <a:p>
            <a:pPr marL="719863" lvl="2" indent="0">
              <a:buNone/>
            </a:pPr>
            <a:r>
              <a:rPr lang="en-US" altLang="zh-CN"/>
              <a:t>1.</a:t>
            </a:r>
            <a:r>
              <a:rPr lang="zh-CN" altLang="en-US"/>
              <a:t>自己重置</a:t>
            </a:r>
            <a:endParaRPr lang="en-US" altLang="zh-CN"/>
          </a:p>
          <a:p>
            <a:pPr marL="719863" lvl="2" indent="0">
              <a:buNone/>
            </a:pPr>
            <a:r>
              <a:rPr lang="en-US" altLang="zh-CN"/>
              <a:t>2.</a:t>
            </a:r>
            <a:r>
              <a:rPr lang="zh-CN" altLang="en-US"/>
              <a:t>使用 </a:t>
            </a:r>
            <a:r>
              <a:rPr lang="en-US" altLang="zh-CN">
                <a:solidFill>
                  <a:srgbClr val="C00000"/>
                </a:solidFill>
              </a:rPr>
              <a:t>normalize.css</a:t>
            </a:r>
          </a:p>
          <a:p>
            <a:pPr marL="719863" lvl="2" indent="0">
              <a:buNone/>
            </a:pPr>
            <a:r>
              <a:rPr lang="en-US" altLang="zh-CN">
                <a:solidFill>
                  <a:srgbClr val="C00000"/>
                </a:solidFill>
              </a:rPr>
              <a:t>  </a:t>
            </a:r>
            <a:r>
              <a:rPr lang="zh-CN" altLang="en-US"/>
              <a:t>文件本身很小，但可以在 </a:t>
            </a:r>
            <a:r>
              <a:rPr lang="en-US" altLang="zh-CN"/>
              <a:t>html</a:t>
            </a:r>
            <a:r>
              <a:rPr lang="zh-CN" altLang="en-US"/>
              <a:t>样式上提供跨浏览器的高度一致性</a:t>
            </a:r>
            <a:endParaRPr lang="en-US" altLang="zh-CN"/>
          </a:p>
          <a:p>
            <a:pPr marL="534988" lvl="1" indent="-174625">
              <a:buFontTx/>
              <a:buChar char="-"/>
            </a:pPr>
            <a:r>
              <a:rPr lang="zh-CN" altLang="en-US"/>
              <a:t>用法：</a:t>
            </a:r>
            <a:endParaRPr lang="en-US" altLang="zh-CN"/>
          </a:p>
          <a:p>
            <a:pPr marL="719863" lvl="2" indent="0">
              <a:buNone/>
            </a:pPr>
            <a:r>
              <a:rPr lang="en-US" altLang="zh-CN"/>
              <a:t>1.</a:t>
            </a:r>
            <a:r>
              <a:rPr lang="zh-CN" altLang="en-US"/>
              <a:t>下载文件</a:t>
            </a:r>
            <a:endParaRPr lang="en-US" altLang="zh-CN"/>
          </a:p>
          <a:p>
            <a:pPr marL="719863" lvl="2" indent="0">
              <a:buNone/>
            </a:pPr>
            <a:r>
              <a:rPr lang="en-US" altLang="zh-CN"/>
              <a:t>2.</a:t>
            </a:r>
            <a:r>
              <a:rPr lang="zh-CN" altLang="en-US"/>
              <a:t>在</a:t>
            </a:r>
            <a:r>
              <a:rPr lang="en-US" altLang="zh-CN"/>
              <a:t>html</a:t>
            </a:r>
            <a:r>
              <a:rPr lang="zh-CN" altLang="en-US"/>
              <a:t>页面中作为第一个引入的 </a:t>
            </a:r>
            <a:r>
              <a:rPr lang="en-US" altLang="zh-CN">
                <a:solidFill>
                  <a:srgbClr val="C00000"/>
                </a:solidFill>
              </a:rPr>
              <a:t>normalize.css </a:t>
            </a:r>
            <a:r>
              <a:rPr lang="zh-CN" altLang="en-US"/>
              <a:t>即可</a:t>
            </a:r>
            <a:endParaRPr lang="en-US" altLang="zh-CN"/>
          </a:p>
          <a:p>
            <a:pPr marL="534988" lvl="1" indent="-174625">
              <a:buFontTx/>
              <a:buChar char="-"/>
            </a:pP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4D245A-04C8-43BB-B0A5-016639636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109" y="5777644"/>
            <a:ext cx="4884843" cy="487722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9BBD04D7-147F-456D-8D40-2ED229FD472F}"/>
              </a:ext>
            </a:extLst>
          </p:cNvPr>
          <p:cNvGrpSpPr/>
          <p:nvPr/>
        </p:nvGrpSpPr>
        <p:grpSpPr>
          <a:xfrm>
            <a:off x="7906917" y="4063010"/>
            <a:ext cx="4191777" cy="1447283"/>
            <a:chOff x="8000223" y="4072341"/>
            <a:chExt cx="4191777" cy="144728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0054F60-5E76-4930-BA9D-FDE18256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76881" y="4072341"/>
              <a:ext cx="3287367" cy="1077951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09855AF-8429-4E0A-BD65-0B627F851765}"/>
                </a:ext>
              </a:extLst>
            </p:cNvPr>
            <p:cNvSpPr txBox="1"/>
            <p:nvPr/>
          </p:nvSpPr>
          <p:spPr>
            <a:xfrm>
              <a:off x="8000223" y="5150292"/>
              <a:ext cx="41917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rgbClr val="C00000"/>
                  </a:solidFill>
                  <a:ea typeface="阿里巴巴普惠体" panose="00020600040101010101"/>
                </a:rPr>
                <a:t>https://github.com/necolas/normalize.css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1B8D3626-4692-42F5-9F29-F50C613CB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75" y="2204337"/>
            <a:ext cx="2376192" cy="12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24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项目搭建工作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2530150" cy="517190"/>
          </a:xfrm>
        </p:spPr>
        <p:txBody>
          <a:bodyPr/>
          <a:lstStyle/>
          <a:p>
            <a:r>
              <a:rPr lang="zh-CN" altLang="en-US">
                <a:sym typeface="+mn-ea"/>
              </a:rPr>
              <a:t>创建文件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B86C28-92CF-4B8C-AF4D-1C75E7B3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80" y="2025936"/>
            <a:ext cx="4279230" cy="1836579"/>
          </a:xfrm>
          <a:prstGeom prst="rect">
            <a:avLst/>
          </a:prstGeom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E285E904-958F-4AE1-8285-BB2602E7901C}"/>
              </a:ext>
            </a:extLst>
          </p:cNvPr>
          <p:cNvSpPr txBox="1">
            <a:spLocks/>
          </p:cNvSpPr>
          <p:nvPr/>
        </p:nvSpPr>
        <p:spPr>
          <a:xfrm>
            <a:off x="942146" y="4044552"/>
            <a:ext cx="10483659" cy="2576658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缺点：没有对常用的标签做 内外间距重置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解决方案：</a:t>
            </a:r>
          </a:p>
          <a:p>
            <a:pPr marL="534988" lvl="1" indent="-174625">
              <a:buFontTx/>
              <a:buChar char="-"/>
            </a:pPr>
            <a:r>
              <a:rPr lang="zh-CN" altLang="en-US" b="1"/>
              <a:t>通配符选择器</a:t>
            </a:r>
            <a:r>
              <a:rPr lang="zh-CN" altLang="en-US"/>
              <a:t>：</a:t>
            </a:r>
            <a:endParaRPr lang="en-US" altLang="zh-CN"/>
          </a:p>
          <a:p>
            <a:pPr marL="360363" lvl="1" indent="0">
              <a:buNone/>
            </a:pPr>
            <a:r>
              <a:rPr lang="en-US" altLang="zh-CN"/>
              <a:t>  </a:t>
            </a:r>
            <a:r>
              <a:rPr lang="zh-CN" altLang="en-US"/>
              <a:t> </a:t>
            </a:r>
            <a:r>
              <a:rPr lang="en-US" altLang="zh-CN" sz="1200"/>
              <a:t>* </a:t>
            </a:r>
            <a:r>
              <a:rPr lang="en-US" altLang="zh-CN" sz="1200" b="1"/>
              <a:t>{</a:t>
            </a:r>
            <a:r>
              <a:rPr lang="zh-CN" altLang="en-US" sz="1200" b="1">
                <a:sym typeface="+mn-ea"/>
              </a:rPr>
              <a:t> </a:t>
            </a:r>
            <a:r>
              <a:rPr lang="en-US" altLang="zh-CN" sz="1200" b="1">
                <a:sym typeface="+mn-ea"/>
              </a:rPr>
              <a:t>margin: 0;  padding: 0; </a:t>
            </a:r>
            <a:r>
              <a:rPr lang="en-US" altLang="zh-CN" sz="1200" b="1"/>
              <a:t> }</a:t>
            </a:r>
          </a:p>
          <a:p>
            <a:pPr marL="360363" lvl="1" indent="0">
              <a:buNone/>
            </a:pPr>
            <a:endParaRPr lang="en-US" altLang="zh-CN" sz="1200" b="1"/>
          </a:p>
          <a:p>
            <a:pPr marL="534988" lvl="1" indent="-174625">
              <a:buFontTx/>
              <a:buChar char="-"/>
            </a:pPr>
            <a:r>
              <a:rPr lang="zh-CN" altLang="en-US"/>
              <a:t>而是使用</a:t>
            </a:r>
            <a:r>
              <a:rPr lang="zh-CN" altLang="en-US" b="1"/>
              <a:t>具体的标签选择器</a:t>
            </a:r>
            <a:r>
              <a:rPr lang="zh-CN" altLang="en-US"/>
              <a:t>：</a:t>
            </a:r>
            <a:endParaRPr lang="en-US" altLang="zh-CN"/>
          </a:p>
          <a:p>
            <a:pPr marL="360363" lvl="1" indent="0">
              <a:buNone/>
            </a:pPr>
            <a:r>
              <a:rPr lang="en-US" altLang="zh-CN" sz="1200"/>
              <a:t>    </a:t>
            </a:r>
            <a:r>
              <a:rPr lang="zh-CN" altLang="en-US" sz="1200"/>
              <a:t>新浪网：</a:t>
            </a:r>
            <a:r>
              <a:rPr lang="en-US" altLang="zh-CN" sz="1200"/>
              <a:t>html,body,ul,li,ol,dl,dd,dt,p,h1,h2,h3,h4,h5,h6,form,fieldset,legend,img</a:t>
            </a:r>
            <a:r>
              <a:rPr lang="en-US" altLang="zh-CN" sz="1200" b="1"/>
              <a:t>{ margin:0; padding:0 }</a:t>
            </a:r>
          </a:p>
          <a:p>
            <a:pPr marL="360363" lvl="1" indent="0">
              <a:buNone/>
            </a:pP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A2235D-EB5C-4CAD-BFCE-3D07C31ABE84}"/>
              </a:ext>
            </a:extLst>
          </p:cNvPr>
          <p:cNvSpPr txBox="1"/>
          <p:nvPr/>
        </p:nvSpPr>
        <p:spPr>
          <a:xfrm>
            <a:off x="3886200" y="5134471"/>
            <a:ext cx="126200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1400">
                <a:ea typeface="阿里巴巴普惠体" panose="00020600040101010101"/>
              </a:rPr>
              <a:t>尽量</a:t>
            </a:r>
            <a:r>
              <a:rPr lang="zh-CN" altLang="en-US" sz="1400" b="1">
                <a:ea typeface="阿里巴巴普惠体" panose="00020600040101010101"/>
              </a:rPr>
              <a:t>不要</a:t>
            </a:r>
            <a:r>
              <a:rPr lang="zh-CN" altLang="en-US" sz="1400">
                <a:ea typeface="阿里巴巴普惠体" panose="00020600040101010101"/>
              </a:rPr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39073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项目搭建工作 </a:t>
            </a:r>
            <a:r>
              <a:rPr lang="en-US" altLang="zh-CN"/>
              <a:t>-</a:t>
            </a:r>
            <a:r>
              <a:rPr lang="zh-CN" altLang="en-US"/>
              <a:t>补充：</a:t>
            </a:r>
            <a:r>
              <a:rPr lang="en-US" altLang="zh-CN"/>
              <a:t>favicon </a:t>
            </a:r>
            <a:r>
              <a:rPr lang="zh-CN" altLang="en-US"/>
              <a:t>网站图标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4899868" cy="3857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favicon.ico </a:t>
            </a:r>
            <a:r>
              <a:rPr lang="zh-CN" altLang="en-US"/>
              <a:t>是一个缩略图标，显示在标签栏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特点：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在标签栏增加识别度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图片文件很小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步骤：</a:t>
            </a:r>
            <a:endParaRPr lang="en-US" altLang="zh-CN"/>
          </a:p>
          <a:p>
            <a:pPr marL="703262" lvl="1" indent="-342900">
              <a:buFont typeface="+mj-ea"/>
              <a:buAutoNum type="circleNumDbPlain"/>
            </a:pPr>
            <a:r>
              <a:rPr lang="zh-CN" altLang="en-US"/>
              <a:t>制作 </a:t>
            </a:r>
            <a:r>
              <a:rPr lang="en-US" altLang="zh-CN"/>
              <a:t>favicon </a:t>
            </a:r>
            <a:r>
              <a:rPr lang="zh-CN" altLang="en-US"/>
              <a:t>图标</a:t>
            </a:r>
            <a:endParaRPr lang="en-US" altLang="zh-CN"/>
          </a:p>
          <a:p>
            <a:pPr marL="703262" lvl="1" indent="-342900">
              <a:buFont typeface="+mj-ea"/>
              <a:buAutoNum type="circleNumDbPlain"/>
            </a:pPr>
            <a:r>
              <a:rPr lang="zh-CN" altLang="en-US"/>
              <a:t>将图标放到网站根目录</a:t>
            </a:r>
            <a:endParaRPr lang="en-US" altLang="zh-CN"/>
          </a:p>
          <a:p>
            <a:pPr marL="703262" lvl="1" indent="-342900">
              <a:buFont typeface="+mj-ea"/>
              <a:buAutoNum type="circleNumDbPlain"/>
            </a:pPr>
            <a:r>
              <a:rPr lang="en-US" altLang="zh-CN"/>
              <a:t>html </a:t>
            </a:r>
            <a:r>
              <a:rPr lang="zh-CN" altLang="en-US"/>
              <a:t>页面引入 图标</a:t>
            </a:r>
            <a:endParaRPr lang="en-US" altLang="zh-CN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36D842-7F42-4FED-A3A4-B3CFD625EFC8}"/>
              </a:ext>
            </a:extLst>
          </p:cNvPr>
          <p:cNvCxnSpPr/>
          <p:nvPr/>
        </p:nvCxnSpPr>
        <p:spPr>
          <a:xfrm flipH="1">
            <a:off x="7046752" y="1378807"/>
            <a:ext cx="218114" cy="250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46EB3220-3D95-41E9-825F-3BF6E84DE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662" y="1628980"/>
            <a:ext cx="3398815" cy="2903472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9263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项目搭建工作 </a:t>
            </a:r>
            <a:r>
              <a:rPr lang="en-US" altLang="zh-CN"/>
              <a:t>-</a:t>
            </a:r>
            <a:r>
              <a:rPr lang="zh-CN" altLang="en-US"/>
              <a:t>补充：</a:t>
            </a:r>
            <a:r>
              <a:rPr lang="en-US" altLang="zh-CN"/>
              <a:t>favicon </a:t>
            </a:r>
            <a:r>
              <a:rPr lang="zh-CN" altLang="en-US"/>
              <a:t>网站图标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9"/>
            <a:ext cx="5923325" cy="19704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制作 </a:t>
            </a:r>
            <a:r>
              <a:rPr lang="en-US" altLang="zh-CN"/>
              <a:t>favicon </a:t>
            </a:r>
            <a:r>
              <a:rPr lang="zh-CN" altLang="en-US"/>
              <a:t>图标</a:t>
            </a:r>
          </a:p>
          <a:p>
            <a:pPr marL="536575" lvl="1" indent="-176213">
              <a:buFontTx/>
              <a:buChar char="-"/>
            </a:pPr>
            <a:r>
              <a:rPr lang="zh-CN" altLang="en-US"/>
              <a:t>制作 图标图片（</a:t>
            </a:r>
            <a:r>
              <a:rPr lang="en-US" altLang="zh-CN"/>
              <a:t>jpg/png...</a:t>
            </a:r>
            <a:r>
              <a:rPr lang="zh-CN" altLang="en-US"/>
              <a:t>）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转换为 </a:t>
            </a:r>
            <a:r>
              <a:rPr lang="en-US" altLang="zh-CN"/>
              <a:t>ico </a:t>
            </a:r>
            <a:r>
              <a:rPr lang="zh-CN" altLang="en-US"/>
              <a:t>图标（通过第三方网站：比特虫 </a:t>
            </a:r>
            <a:r>
              <a:rPr lang="en-US" altLang="zh-CN"/>
              <a:t>bitbug.net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D4E418-98A6-4770-B093-AFF1BDD39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29" y="3239038"/>
            <a:ext cx="4936676" cy="30788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2855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E6BC4DA-06F3-4ECB-80F4-A78CD718AB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1879" y="3023118"/>
            <a:ext cx="5630484" cy="1768690"/>
          </a:xfrm>
        </p:spPr>
        <p:txBody>
          <a:bodyPr/>
          <a:lstStyle/>
          <a:p>
            <a:r>
              <a:rPr lang="zh-CN" altLang="en-US" sz="1600"/>
              <a:t>能够独立完成 小兔鲜儿 首页各个模块制作</a:t>
            </a:r>
            <a:endParaRPr lang="en-US" altLang="zh-CN" sz="1600"/>
          </a:p>
          <a:p>
            <a:r>
              <a:rPr lang="zh-CN" altLang="en-US" sz="1600"/>
              <a:t>能够将小兔鲜儿网站部署上线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73569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项目搭建工作 </a:t>
            </a:r>
            <a:r>
              <a:rPr lang="en-US" altLang="zh-CN"/>
              <a:t>-</a:t>
            </a:r>
            <a:r>
              <a:rPr lang="zh-CN" altLang="en-US"/>
              <a:t>补充：</a:t>
            </a:r>
            <a:r>
              <a:rPr lang="en-US" altLang="zh-CN"/>
              <a:t>favicon </a:t>
            </a:r>
            <a:r>
              <a:rPr lang="zh-CN" altLang="en-US"/>
              <a:t>网站图标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9"/>
            <a:ext cx="5923325" cy="5171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将图标放到网站根目录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A857CA-A5B5-4F4A-AED2-B8BEC1E5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747" y="2723384"/>
            <a:ext cx="1479620" cy="215122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67C782-347C-4257-A61C-6D04E23158BE}"/>
              </a:ext>
            </a:extLst>
          </p:cNvPr>
          <p:cNvCxnSpPr/>
          <p:nvPr/>
        </p:nvCxnSpPr>
        <p:spPr>
          <a:xfrm>
            <a:off x="1442906" y="4446165"/>
            <a:ext cx="109895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0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项目搭建工作 </a:t>
            </a:r>
            <a:r>
              <a:rPr lang="en-US" altLang="zh-CN"/>
              <a:t>-</a:t>
            </a:r>
            <a:r>
              <a:rPr lang="zh-CN" altLang="en-US"/>
              <a:t>补充：</a:t>
            </a:r>
            <a:r>
              <a:rPr lang="en-US" altLang="zh-CN"/>
              <a:t>favicon </a:t>
            </a:r>
            <a:r>
              <a:rPr lang="zh-CN" altLang="en-US"/>
              <a:t>网站图标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9"/>
            <a:ext cx="5923325" cy="9218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html </a:t>
            </a:r>
            <a:r>
              <a:rPr lang="zh-CN" altLang="en-US"/>
              <a:t>页面引入 图标</a:t>
            </a:r>
          </a:p>
          <a:p>
            <a:pPr marL="536575" lvl="1" indent="-176213">
              <a:buFontTx/>
              <a:buChar char="-"/>
            </a:pP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&lt;head&gt; &lt;/head&gt;</a:t>
            </a:r>
            <a:r>
              <a:rPr lang="zh-CN" altLang="en-US">
                <a:sym typeface="+mn-ea"/>
              </a:rPr>
              <a:t> 之间引入代码：</a:t>
            </a:r>
            <a:endParaRPr lang="en-US" altLang="zh-C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03F4C78-B190-4744-B0C1-BA8CB3A0A3DD}"/>
              </a:ext>
            </a:extLst>
          </p:cNvPr>
          <p:cNvGrpSpPr/>
          <p:nvPr/>
        </p:nvGrpSpPr>
        <p:grpSpPr>
          <a:xfrm>
            <a:off x="1398416" y="2831036"/>
            <a:ext cx="5299745" cy="380318"/>
            <a:chOff x="1952090" y="2954497"/>
            <a:chExt cx="5299745" cy="38031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B9633E5-B1BF-4C64-AD71-BE40E6A86E11}"/>
                </a:ext>
              </a:extLst>
            </p:cNvPr>
            <p:cNvSpPr/>
            <p:nvPr/>
          </p:nvSpPr>
          <p:spPr>
            <a:xfrm>
              <a:off x="1952090" y="2954497"/>
              <a:ext cx="5299745" cy="380318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50" b="0" i="0" u="none" strike="noStrike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A8989BC-9E79-4FA6-B22F-5A0A1748A2DD}"/>
                </a:ext>
              </a:extLst>
            </p:cNvPr>
            <p:cNvSpPr txBox="1"/>
            <p:nvPr/>
          </p:nvSpPr>
          <p:spPr>
            <a:xfrm>
              <a:off x="1968868" y="2990767"/>
              <a:ext cx="52829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&lt;</a:t>
              </a:r>
              <a:r>
                <a:rPr lang="en-US" altLang="zh-CN" sz="1400" b="0">
                  <a:solidFill>
                    <a:srgbClr val="2196F3"/>
                  </a:solidFill>
                  <a:effectLst/>
                  <a:latin typeface="Fira Code,Consolas,  Courier New"/>
                </a:rPr>
                <a:t>link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rel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=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"shortcut icon"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 </a:t>
              </a:r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href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=</a:t>
              </a:r>
              <a:r>
                <a:rPr lang="en-US" altLang="zh-CN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"./favicon.ico"</a:t>
              </a:r>
              <a:r>
                <a:rPr lang="en-US" altLang="zh-CN" sz="1400" b="0">
                  <a:solidFill>
                    <a:srgbClr val="607D8B"/>
                  </a:solidFill>
                  <a:effectLst/>
                  <a:latin typeface="Fira Code,Consolas,  Courier New"/>
                </a:rPr>
                <a:t>&gt;</a:t>
              </a:r>
              <a:endParaRPr lang="en-US" altLang="zh-CN" sz="1400" b="0">
                <a:solidFill>
                  <a:srgbClr val="9E9E9E"/>
                </a:solidFill>
                <a:effectLst/>
                <a:latin typeface="Fira Code,Consolas,  Courier New"/>
              </a:endParaRPr>
            </a:p>
          </p:txBody>
        </p:sp>
      </p:grp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22C66FF-4FB5-451F-B00A-B2ECEFA6ACED}"/>
              </a:ext>
            </a:extLst>
          </p:cNvPr>
          <p:cNvSpPr txBox="1">
            <a:spLocks/>
          </p:cNvSpPr>
          <p:nvPr/>
        </p:nvSpPr>
        <p:spPr>
          <a:xfrm>
            <a:off x="838202" y="3429001"/>
            <a:ext cx="4899868" cy="154567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步骤回顾：</a:t>
            </a:r>
          </a:p>
          <a:p>
            <a:pPr marL="703262" lvl="1" indent="-342900">
              <a:buFont typeface="+mj-ea"/>
              <a:buAutoNum type="circleNumDbPlain"/>
            </a:pPr>
            <a:r>
              <a:rPr lang="zh-CN" altLang="en-US"/>
              <a:t>制作 </a:t>
            </a:r>
            <a:r>
              <a:rPr lang="en-US" altLang="zh-CN"/>
              <a:t>favicon </a:t>
            </a:r>
            <a:r>
              <a:rPr lang="zh-CN" altLang="en-US"/>
              <a:t>图标</a:t>
            </a:r>
          </a:p>
          <a:p>
            <a:pPr marL="703262" lvl="1" indent="-342900">
              <a:buFont typeface="+mj-ea"/>
              <a:buAutoNum type="circleNumDbPlain"/>
            </a:pPr>
            <a:r>
              <a:rPr lang="zh-CN" altLang="en-US"/>
              <a:t>将图标放到网站根目录</a:t>
            </a:r>
          </a:p>
          <a:p>
            <a:pPr marL="703262" lvl="1" indent="-342900">
              <a:buFont typeface="+mj-ea"/>
              <a:buAutoNum type="circleNumDbPlain"/>
            </a:pPr>
            <a:r>
              <a:rPr lang="en-US" altLang="zh-CN"/>
              <a:t>html </a:t>
            </a:r>
            <a:r>
              <a:rPr lang="zh-CN" altLang="en-US"/>
              <a:t>页面引入 图标</a:t>
            </a:r>
          </a:p>
        </p:txBody>
      </p:sp>
    </p:spTree>
    <p:extLst>
      <p:ext uri="{BB962C8B-B14F-4D97-AF65-F5344CB8AC3E}">
        <p14:creationId xmlns:p14="http://schemas.microsoft.com/office/powerpoint/2010/main" val="838828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5257800" cy="517190"/>
          </a:xfrm>
        </p:spPr>
        <p:txBody>
          <a:bodyPr/>
          <a:lstStyle/>
          <a:p>
            <a:r>
              <a:rPr lang="zh-CN" altLang="en-US"/>
              <a:t>项目搭建工作 </a:t>
            </a:r>
            <a:r>
              <a:rPr lang="en-US" altLang="zh-CN"/>
              <a:t>-</a:t>
            </a:r>
            <a:r>
              <a:rPr lang="zh-CN" altLang="en-US"/>
              <a:t>补充：</a:t>
            </a:r>
            <a:r>
              <a:rPr lang="zh-CN" altLang="en-US">
                <a:solidFill>
                  <a:srgbClr val="C00000"/>
                </a:solidFill>
              </a:rPr>
              <a:t>摹客 </a:t>
            </a:r>
            <a:r>
              <a:rPr lang="zh-CN" altLang="en-US" b="0">
                <a:solidFill>
                  <a:srgbClr val="C00000"/>
                </a:solidFill>
                <a:ea typeface="阿里巴巴普惠体" panose="00020600040101010101"/>
              </a:rPr>
              <a:t>www.mockplus.cn</a:t>
            </a:r>
            <a:endParaRPr lang="en-US" altLang="zh-CN" b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B95AA1-35AF-4900-80F6-3F295B0FD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38" y="1993345"/>
            <a:ext cx="7111156" cy="3333663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2AE6E964-6FA8-41FF-B2AD-6C4CCD1B1C30}"/>
              </a:ext>
            </a:extLst>
          </p:cNvPr>
          <p:cNvGrpSpPr/>
          <p:nvPr/>
        </p:nvGrpSpPr>
        <p:grpSpPr>
          <a:xfrm>
            <a:off x="8288310" y="2346179"/>
            <a:ext cx="1236236" cy="1082820"/>
            <a:chOff x="6362597" y="706001"/>
            <a:chExt cx="1236236" cy="1082820"/>
          </a:xfrm>
        </p:grpSpPr>
        <p:pic>
          <p:nvPicPr>
            <p:cNvPr id="17" name="图形 16" descr="男性形象">
              <a:extLst>
                <a:ext uri="{FF2B5EF4-FFF2-40B4-BE49-F238E27FC236}">
                  <a16:creationId xmlns:a16="http://schemas.microsoft.com/office/drawing/2014/main" id="{C8F574E1-FACD-4A56-B002-7D2467419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2784" y="874421"/>
              <a:ext cx="914400" cy="91440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B02DCA2-93DB-4D36-BB57-18BAB4B207AE}"/>
                </a:ext>
              </a:extLst>
            </p:cNvPr>
            <p:cNvSpPr txBox="1"/>
            <p:nvPr/>
          </p:nvSpPr>
          <p:spPr>
            <a:xfrm>
              <a:off x="6362597" y="706001"/>
              <a:ext cx="1236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产品经理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(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原型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)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BB53FD-5D28-4D5A-82B4-0B724D8FBDBE}"/>
              </a:ext>
            </a:extLst>
          </p:cNvPr>
          <p:cNvGrpSpPr/>
          <p:nvPr/>
        </p:nvGrpSpPr>
        <p:grpSpPr>
          <a:xfrm>
            <a:off x="9865227" y="2346179"/>
            <a:ext cx="1374094" cy="1103938"/>
            <a:chOff x="7532388" y="684883"/>
            <a:chExt cx="1374094" cy="1103938"/>
          </a:xfrm>
        </p:grpSpPr>
        <p:pic>
          <p:nvPicPr>
            <p:cNvPr id="19" name="图形 18" descr="女性形象">
              <a:extLst>
                <a:ext uri="{FF2B5EF4-FFF2-40B4-BE49-F238E27FC236}">
                  <a16:creationId xmlns:a16="http://schemas.microsoft.com/office/drawing/2014/main" id="{939D35D4-6D62-4D53-B2E7-73C1149A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82500" y="874421"/>
              <a:ext cx="914400" cy="9144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C2094E4-BB2B-41CC-AA63-B4BF1570D803}"/>
                </a:ext>
              </a:extLst>
            </p:cNvPr>
            <p:cNvSpPr txBox="1"/>
            <p:nvPr/>
          </p:nvSpPr>
          <p:spPr>
            <a:xfrm>
              <a:off x="7532388" y="684883"/>
              <a:ext cx="1374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设计师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(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设计图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)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3C9EE76-B548-4695-B4BA-41407842C1A1}"/>
              </a:ext>
            </a:extLst>
          </p:cNvPr>
          <p:cNvGrpSpPr/>
          <p:nvPr/>
        </p:nvGrpSpPr>
        <p:grpSpPr>
          <a:xfrm>
            <a:off x="9170165" y="3685231"/>
            <a:ext cx="1390124" cy="1099184"/>
            <a:chOff x="8809937" y="689637"/>
            <a:chExt cx="1390124" cy="1099184"/>
          </a:xfrm>
        </p:grpSpPr>
        <p:pic>
          <p:nvPicPr>
            <p:cNvPr id="15" name="图形 14" descr="婴儿">
              <a:extLst>
                <a:ext uri="{FF2B5EF4-FFF2-40B4-BE49-F238E27FC236}">
                  <a16:creationId xmlns:a16="http://schemas.microsoft.com/office/drawing/2014/main" id="{6CF1185D-A189-45C3-BF7D-ABD708E6A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9937" y="874421"/>
              <a:ext cx="914400" cy="91440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61027777-0845-4BDE-B2FE-53DA998E959B}"/>
                </a:ext>
              </a:extLst>
            </p:cNvPr>
            <p:cNvSpPr txBox="1"/>
            <p:nvPr/>
          </p:nvSpPr>
          <p:spPr>
            <a:xfrm>
              <a:off x="8809937" y="689637"/>
              <a:ext cx="1390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前端工程师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(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网页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)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28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项目搭建工作 </a:t>
            </a:r>
            <a:r>
              <a:rPr lang="en-US" altLang="zh-CN"/>
              <a:t>-</a:t>
            </a:r>
            <a:r>
              <a:rPr lang="zh-CN" altLang="en-US"/>
              <a:t>补充：</a:t>
            </a:r>
            <a:r>
              <a:rPr lang="zh-CN" altLang="en-US">
                <a:solidFill>
                  <a:srgbClr val="C00000"/>
                </a:solidFill>
              </a:rPr>
              <a:t>摹客 </a:t>
            </a:r>
            <a:r>
              <a:rPr lang="zh-CN" altLang="en-US" b="0">
                <a:solidFill>
                  <a:srgbClr val="C00000"/>
                </a:solidFill>
                <a:ea typeface="阿里巴巴普惠体" panose="00020600040101010101"/>
              </a:rPr>
              <a:t>www.mockplus.cn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8"/>
            <a:ext cx="6837726" cy="39754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步骤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注册 和 登录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进入 “我的项目”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en-US" altLang="zh-CN"/>
              <a:t>"</a:t>
            </a:r>
            <a:r>
              <a:rPr lang="zh-CN" altLang="en-US"/>
              <a:t>我的摹客</a:t>
            </a:r>
            <a:r>
              <a:rPr lang="en-US" altLang="zh-CN"/>
              <a:t>" -&gt; </a:t>
            </a:r>
            <a:r>
              <a:rPr lang="zh-CN" altLang="en-US"/>
              <a:t>选择团队 并 查看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在 项目管理界面中，选择 要查看的项目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在 页面管理界面中，可以看到所有页面</a:t>
            </a:r>
            <a:r>
              <a:rPr lang="en-US" altLang="zh-CN"/>
              <a:t>ps</a:t>
            </a:r>
            <a:r>
              <a:rPr lang="zh-CN" altLang="en-US"/>
              <a:t>图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双击 </a:t>
            </a:r>
            <a:r>
              <a:rPr lang="en-US" altLang="zh-CN"/>
              <a:t>ps</a:t>
            </a:r>
            <a:r>
              <a:rPr lang="zh-CN" altLang="en-US"/>
              <a:t>图，就可以查看完整图例和尺寸了</a:t>
            </a:r>
            <a:endParaRPr lang="en-US" altLang="zh-CN"/>
          </a:p>
          <a:p>
            <a:pPr marL="536575" lvl="1" indent="-176213">
              <a:buFontTx/>
              <a:buChar char="-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图例尺寸</a:t>
            </a:r>
            <a:r>
              <a:rPr lang="zh-CN" altLang="en-US" b="1">
                <a:solidFill>
                  <a:srgbClr val="C00000"/>
                </a:solidFill>
              </a:rPr>
              <a:t>查看技巧</a:t>
            </a:r>
            <a:endParaRPr lang="en-US" altLang="zh-CN" b="1">
              <a:solidFill>
                <a:srgbClr val="C00000"/>
              </a:solidFill>
            </a:endParaRPr>
          </a:p>
          <a:p>
            <a:pPr marL="536575" lvl="1" indent="-176213">
              <a:buFontTx/>
              <a:buChar char="-"/>
            </a:pPr>
            <a:r>
              <a:rPr lang="zh-CN" altLang="en-US"/>
              <a:t>点击选中图片</a:t>
            </a:r>
            <a:r>
              <a:rPr lang="en-US" altLang="zh-CN"/>
              <a:t>A</a:t>
            </a:r>
            <a:r>
              <a:rPr lang="zh-CN" altLang="en-US"/>
              <a:t>，会显示它的 尺寸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同时鼠标移动到图片外面，会显示图片</a:t>
            </a:r>
            <a:r>
              <a:rPr lang="en-US" altLang="zh-CN"/>
              <a:t>A</a:t>
            </a:r>
            <a:r>
              <a:rPr lang="zh-CN" altLang="en-US"/>
              <a:t>与周边图片距离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鼠标移动到图片</a:t>
            </a:r>
            <a:r>
              <a:rPr lang="en-US" altLang="zh-CN"/>
              <a:t>B</a:t>
            </a:r>
            <a:r>
              <a:rPr lang="zh-CN" altLang="en-US"/>
              <a:t>上，会显示图片</a:t>
            </a:r>
            <a:r>
              <a:rPr lang="en-US" altLang="zh-CN"/>
              <a:t>A</a:t>
            </a:r>
            <a:r>
              <a:rPr lang="zh-CN" altLang="en-US"/>
              <a:t>和图片</a:t>
            </a:r>
            <a:r>
              <a:rPr lang="en-US" altLang="zh-CN"/>
              <a:t>B</a:t>
            </a:r>
            <a:r>
              <a:rPr lang="zh-CN" altLang="en-US"/>
              <a:t>的间距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9F5FA-2978-45AF-B42C-F2403CDA3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777" y="1413392"/>
            <a:ext cx="4984044" cy="233648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6AAFCA7-33E1-431D-BC25-8FF18CC4CAF1}"/>
              </a:ext>
            </a:extLst>
          </p:cNvPr>
          <p:cNvGrpSpPr/>
          <p:nvPr/>
        </p:nvGrpSpPr>
        <p:grpSpPr>
          <a:xfrm>
            <a:off x="7810137" y="4074311"/>
            <a:ext cx="1236236" cy="1082820"/>
            <a:chOff x="6362597" y="706001"/>
            <a:chExt cx="1236236" cy="1082820"/>
          </a:xfrm>
        </p:grpSpPr>
        <p:pic>
          <p:nvPicPr>
            <p:cNvPr id="10" name="图形 9" descr="男性形象">
              <a:extLst>
                <a:ext uri="{FF2B5EF4-FFF2-40B4-BE49-F238E27FC236}">
                  <a16:creationId xmlns:a16="http://schemas.microsoft.com/office/drawing/2014/main" id="{3D401F1F-9A03-46C9-8283-3F10B60EB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2784" y="874421"/>
              <a:ext cx="914400" cy="91440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3F23B7-6DE3-451F-A3C3-129A46D7117F}"/>
                </a:ext>
              </a:extLst>
            </p:cNvPr>
            <p:cNvSpPr txBox="1"/>
            <p:nvPr/>
          </p:nvSpPr>
          <p:spPr>
            <a:xfrm>
              <a:off x="6362597" y="706001"/>
              <a:ext cx="1236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产品经理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(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原型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)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FF6863-2324-4E59-AE9C-108BA4D930FE}"/>
              </a:ext>
            </a:extLst>
          </p:cNvPr>
          <p:cNvGrpSpPr/>
          <p:nvPr/>
        </p:nvGrpSpPr>
        <p:grpSpPr>
          <a:xfrm>
            <a:off x="9387054" y="4074311"/>
            <a:ext cx="1374094" cy="1103938"/>
            <a:chOff x="7532388" y="684883"/>
            <a:chExt cx="1374094" cy="1103938"/>
          </a:xfrm>
        </p:grpSpPr>
        <p:pic>
          <p:nvPicPr>
            <p:cNvPr id="13" name="图形 12" descr="女性形象">
              <a:extLst>
                <a:ext uri="{FF2B5EF4-FFF2-40B4-BE49-F238E27FC236}">
                  <a16:creationId xmlns:a16="http://schemas.microsoft.com/office/drawing/2014/main" id="{59155770-B50B-4D4E-B780-46E8411F6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82500" y="874421"/>
              <a:ext cx="914400" cy="9144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197A2B4-12A7-4054-9984-FB4B5BE45D47}"/>
                </a:ext>
              </a:extLst>
            </p:cNvPr>
            <p:cNvSpPr txBox="1"/>
            <p:nvPr/>
          </p:nvSpPr>
          <p:spPr>
            <a:xfrm>
              <a:off x="7532388" y="684883"/>
              <a:ext cx="13740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设计师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(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设计图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)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9CC0BD4-7E25-40DC-8E16-3D319F1EA55F}"/>
              </a:ext>
            </a:extLst>
          </p:cNvPr>
          <p:cNvGrpSpPr/>
          <p:nvPr/>
        </p:nvGrpSpPr>
        <p:grpSpPr>
          <a:xfrm>
            <a:off x="8691992" y="5413363"/>
            <a:ext cx="1390124" cy="1099184"/>
            <a:chOff x="8809937" y="689637"/>
            <a:chExt cx="1390124" cy="1099184"/>
          </a:xfrm>
        </p:grpSpPr>
        <p:pic>
          <p:nvPicPr>
            <p:cNvPr id="16" name="图形 15" descr="婴儿">
              <a:extLst>
                <a:ext uri="{FF2B5EF4-FFF2-40B4-BE49-F238E27FC236}">
                  <a16:creationId xmlns:a16="http://schemas.microsoft.com/office/drawing/2014/main" id="{14D354DC-333A-4EF9-B83D-CF0DD665C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09937" y="874421"/>
              <a:ext cx="914400" cy="91440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5861299-C1AA-4C71-A6CE-93C37C3E8E39}"/>
                </a:ext>
              </a:extLst>
            </p:cNvPr>
            <p:cNvSpPr txBox="1"/>
            <p:nvPr/>
          </p:nvSpPr>
          <p:spPr>
            <a:xfrm>
              <a:off x="8809937" y="689637"/>
              <a:ext cx="1390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前端工程师 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(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网页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)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192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项目：小兔鲜儿</a:t>
            </a:r>
            <a:r>
              <a:rPr lang="en-US" altLang="zh-CN"/>
              <a:t>-</a:t>
            </a:r>
            <a:r>
              <a:rPr lang="zh-CN" altLang="en-US"/>
              <a:t>首页制作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总体思路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65" y="2032412"/>
            <a:ext cx="5563300" cy="18434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编写公共样式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按照由上到下顺序编写页面模块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所有数据参照 摹客</a:t>
            </a:r>
            <a:endParaRPr lang="en-US" altLang="zh-CN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FBFBB9D-C0F6-4AA5-87EB-0B785208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0170"/>
            <a:ext cx="3109229" cy="437425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C9B13FD-226B-4807-8044-F837C062A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113" y="2985978"/>
            <a:ext cx="960203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0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顶部导航区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9900" y="3615655"/>
            <a:ext cx="5563300" cy="18434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顶部导航，就是通常所说的快捷导航</a:t>
            </a:r>
            <a:r>
              <a:rPr lang="en-US" altLang="zh-CN"/>
              <a:t>(div)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内部包含版心</a:t>
            </a:r>
            <a:r>
              <a:rPr lang="en-US" altLang="zh-CN"/>
              <a:t>(div)</a:t>
            </a:r>
            <a:r>
              <a:rPr lang="zh-CN" altLang="en-US"/>
              <a:t>，统一宽度 和 自动居中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版心里包含一个菜单列表</a:t>
            </a:r>
            <a:r>
              <a:rPr lang="en-US" altLang="zh-CN"/>
              <a:t>(ul)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60318D-D35F-415D-9434-15B22AE9E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01" y="1888374"/>
            <a:ext cx="9960528" cy="1419451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33D0737-9EE3-4DE0-B266-D79401819AC2}"/>
              </a:ext>
            </a:extLst>
          </p:cNvPr>
          <p:cNvSpPr/>
          <p:nvPr/>
        </p:nvSpPr>
        <p:spPr>
          <a:xfrm>
            <a:off x="989901" y="1888374"/>
            <a:ext cx="9960528" cy="34309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94C1FE-380C-4A8B-BF14-D9D3A4F0B49D}"/>
              </a:ext>
            </a:extLst>
          </p:cNvPr>
          <p:cNvSpPr/>
          <p:nvPr/>
        </p:nvSpPr>
        <p:spPr>
          <a:xfrm>
            <a:off x="2248249" y="1907401"/>
            <a:ext cx="7592038" cy="26277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8E4629A-5199-4C21-ABA6-129B80C4E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270" y="3615655"/>
            <a:ext cx="3833192" cy="147078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C00E4F7-46BC-4C5C-887D-5F989AC84CF3}"/>
              </a:ext>
            </a:extLst>
          </p:cNvPr>
          <p:cNvSpPr/>
          <p:nvPr/>
        </p:nvSpPr>
        <p:spPr>
          <a:xfrm>
            <a:off x="5543725" y="1953796"/>
            <a:ext cx="4204282" cy="169342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5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3087848" cy="517190"/>
          </a:xfrm>
        </p:spPr>
        <p:txBody>
          <a:bodyPr/>
          <a:lstStyle/>
          <a:p>
            <a:r>
              <a:rPr lang="zh-CN" altLang="en-US"/>
              <a:t>补充：</a:t>
            </a:r>
            <a:r>
              <a:rPr lang="en-US" altLang="zh-CN"/>
              <a:t>box-sizing </a:t>
            </a:r>
            <a:r>
              <a:rPr lang="zh-CN" altLang="en-US"/>
              <a:t>属性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9"/>
            <a:ext cx="4663438" cy="902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作用：设置盒子宽高的计算方式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语法：</a:t>
            </a:r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B235454-D056-4D44-BA07-B3DF0B2E45C7}"/>
              </a:ext>
            </a:extLst>
          </p:cNvPr>
          <p:cNvGrpSpPr/>
          <p:nvPr/>
        </p:nvGrpSpPr>
        <p:grpSpPr>
          <a:xfrm>
            <a:off x="1286861" y="2892045"/>
            <a:ext cx="2285999" cy="307777"/>
            <a:chOff x="5367529" y="1409410"/>
            <a:chExt cx="2285999" cy="30777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A6EB715-BA5F-4406-AB5E-341322131E54}"/>
                </a:ext>
              </a:extLst>
            </p:cNvPr>
            <p:cNvSpPr/>
            <p:nvPr/>
          </p:nvSpPr>
          <p:spPr>
            <a:xfrm>
              <a:off x="5367529" y="1409411"/>
              <a:ext cx="2285999" cy="307776"/>
            </a:xfrm>
            <a:prstGeom prst="rect">
              <a:avLst/>
            </a:prstGeom>
            <a:solidFill>
              <a:srgbClr val="E6F0FF"/>
            </a:solidFill>
            <a:ln w="952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8EDC9C-B5AE-446A-8A51-05628FCD78D9}"/>
                </a:ext>
              </a:extLst>
            </p:cNvPr>
            <p:cNvSpPr txBox="1"/>
            <p:nvPr/>
          </p:nvSpPr>
          <p:spPr>
            <a:xfrm>
              <a:off x="5367529" y="1409410"/>
              <a:ext cx="214213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>
                  <a:solidFill>
                    <a:srgbClr val="00BCD4"/>
                  </a:solidFill>
                  <a:effectLst/>
                  <a:latin typeface="Fira Code,Consolas,  Courier New"/>
                </a:rPr>
                <a:t>box-sizing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: </a:t>
              </a:r>
              <a:r>
                <a:rPr lang="zh-CN" altLang="en-US" sz="1400" b="0">
                  <a:solidFill>
                    <a:schemeClr val="accent6">
                      <a:lumMod val="75000"/>
                    </a:schemeClr>
                  </a:solidFill>
                  <a:effectLst/>
                  <a:latin typeface="Fira Code,Consolas,  Courier New"/>
                </a:rPr>
                <a:t>属性值</a:t>
              </a:r>
              <a:r>
                <a:rPr lang="en-US" altLang="zh-CN" sz="1400" b="0">
                  <a:solidFill>
                    <a:srgbClr val="9E9E9E"/>
                  </a:solidFill>
                  <a:effectLst/>
                  <a:latin typeface="Fira Code,Consolas,  Courier New"/>
                </a:rPr>
                <a:t>;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BB72708-7BEC-42FA-9543-B47AE3DEA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861" y="3405837"/>
            <a:ext cx="3833192" cy="11202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54E753-3C1F-42E7-A699-19823E926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206" y="1667428"/>
            <a:ext cx="1699407" cy="13564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4190A6-C80B-47CD-8193-D4C45978C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44" y="3872454"/>
            <a:ext cx="1707028" cy="1356478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0BE7F705-529E-4F0D-8F91-85FF4D09A697}"/>
              </a:ext>
            </a:extLst>
          </p:cNvPr>
          <p:cNvGrpSpPr/>
          <p:nvPr/>
        </p:nvGrpSpPr>
        <p:grpSpPr>
          <a:xfrm>
            <a:off x="6042660" y="1289936"/>
            <a:ext cx="2331922" cy="1755997"/>
            <a:chOff x="6042660" y="1289936"/>
            <a:chExt cx="2331922" cy="175599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4B8D673-9ADE-47B9-9C8E-6BE2CB402415}"/>
                </a:ext>
              </a:extLst>
            </p:cNvPr>
            <p:cNvGrpSpPr/>
            <p:nvPr/>
          </p:nvGrpSpPr>
          <p:grpSpPr>
            <a:xfrm>
              <a:off x="6042660" y="1289936"/>
              <a:ext cx="2331922" cy="1755997"/>
              <a:chOff x="6042660" y="1289936"/>
              <a:chExt cx="2331922" cy="1755997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E20982F1-5EC3-4FA8-AEB3-211A4FE75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2660" y="1628490"/>
                <a:ext cx="2331922" cy="1417443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44767D-B462-43F5-B16D-AC384FE0FD93}"/>
                  </a:ext>
                </a:extLst>
              </p:cNvPr>
              <p:cNvSpPr txBox="1"/>
              <p:nvPr/>
            </p:nvSpPr>
            <p:spPr>
              <a:xfrm>
                <a:off x="6175229" y="1289936"/>
                <a:ext cx="2066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box-sizing:content-box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7307F15-40C2-47FE-86F6-20A5B2E24BF7}"/>
                </a:ext>
              </a:extLst>
            </p:cNvPr>
            <p:cNvSpPr txBox="1"/>
            <p:nvPr/>
          </p:nvSpPr>
          <p:spPr>
            <a:xfrm>
              <a:off x="6071501" y="1859259"/>
              <a:ext cx="1590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>
                  <a:solidFill>
                    <a:schemeClr val="bg1"/>
                  </a:solidFill>
                  <a:ea typeface="阿里巴巴普惠体" panose="00020600040101010101"/>
                </a:rPr>
                <a:t>width:200px;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>
                  <a:solidFill>
                    <a:schemeClr val="bg1"/>
                  </a:solidFill>
                  <a:ea typeface="阿里巴巴普惠体" panose="00020600040101010101"/>
                </a:rPr>
                <a:t>height:100px;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bg1"/>
                  </a:solidFill>
                  <a:ea typeface="阿里巴巴普惠体" panose="00020600040101010101"/>
                </a:rPr>
                <a:t>padding20px;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bg1"/>
                  </a:solidFill>
                  <a:ea typeface="阿里巴巴普惠体" panose="00020600040101010101"/>
                </a:rPr>
                <a:t>border:5px solid #000;</a:t>
              </a:r>
              <a:endParaRPr lang="zh-CN" altLang="en-US" sz="1200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6715775-FA46-4854-BAF7-F59620E43B7E}"/>
              </a:ext>
            </a:extLst>
          </p:cNvPr>
          <p:cNvGrpSpPr/>
          <p:nvPr/>
        </p:nvGrpSpPr>
        <p:grpSpPr>
          <a:xfrm>
            <a:off x="6027619" y="3872454"/>
            <a:ext cx="1991571" cy="1231618"/>
            <a:chOff x="6042660" y="3252694"/>
            <a:chExt cx="1991571" cy="123161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2B089C5-9BE0-462E-8702-4FC9D57B612E}"/>
                </a:ext>
              </a:extLst>
            </p:cNvPr>
            <p:cNvGrpSpPr/>
            <p:nvPr/>
          </p:nvGrpSpPr>
          <p:grpSpPr>
            <a:xfrm>
              <a:off x="6042660" y="3252694"/>
              <a:ext cx="1991571" cy="1231618"/>
              <a:chOff x="6038336" y="3118439"/>
              <a:chExt cx="1991571" cy="1231618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623ECB15-23C4-4094-9A25-CC2B6CB8BF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9840" y="3397474"/>
                <a:ext cx="1867062" cy="952583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58B30C-CDBD-4EBD-A1B7-F6517D1FE308}"/>
                  </a:ext>
                </a:extLst>
              </p:cNvPr>
              <p:cNvSpPr txBox="1"/>
              <p:nvPr/>
            </p:nvSpPr>
            <p:spPr>
              <a:xfrm>
                <a:off x="6038336" y="3118439"/>
                <a:ext cx="19915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阿里巴巴普惠体" panose="00020600040101010101"/>
                  </a:rPr>
                  <a:t>box-sizing:border-box</a:t>
                </a: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3BF7CE2-C5F3-4BEC-81DC-44B71FA8A6D6}"/>
                </a:ext>
              </a:extLst>
            </p:cNvPr>
            <p:cNvSpPr txBox="1"/>
            <p:nvPr/>
          </p:nvSpPr>
          <p:spPr>
            <a:xfrm>
              <a:off x="6096000" y="3558654"/>
              <a:ext cx="15901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>
                  <a:solidFill>
                    <a:schemeClr val="bg1"/>
                  </a:solidFill>
                  <a:ea typeface="阿里巴巴普惠体" panose="00020600040101010101"/>
                </a:rPr>
                <a:t>width:200px;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b="1">
                  <a:solidFill>
                    <a:schemeClr val="bg1"/>
                  </a:solidFill>
                  <a:ea typeface="阿里巴巴普惠体" panose="00020600040101010101"/>
                </a:rPr>
                <a:t>height:100px;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bg1"/>
                  </a:solidFill>
                  <a:ea typeface="阿里巴巴普惠体" panose="00020600040101010101"/>
                </a:rPr>
                <a:t>padding20px;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bg1"/>
                  </a:solidFill>
                  <a:ea typeface="阿里巴巴普惠体" panose="00020600040101010101"/>
                </a:rPr>
                <a:t>border:5px solid #000;</a:t>
              </a:r>
              <a:endParaRPr lang="zh-CN" altLang="en-US" sz="1200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6BAAF4BA-5EF2-4184-8820-92E3E5F6E86D}"/>
              </a:ext>
            </a:extLst>
          </p:cNvPr>
          <p:cNvSpPr txBox="1"/>
          <p:nvPr/>
        </p:nvSpPr>
        <p:spPr>
          <a:xfrm>
            <a:off x="4620347" y="381529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rgbClr val="C00000"/>
                </a:solidFill>
                <a:ea typeface="阿里巴巴普惠体" panose="00020600040101010101"/>
              </a:rPr>
              <a:t>(</a:t>
            </a:r>
            <a:r>
              <a:rPr lang="zh-CN" altLang="en-US" sz="1200">
                <a:solidFill>
                  <a:srgbClr val="C00000"/>
                </a:solidFill>
                <a:ea typeface="阿里巴巴普惠体" panose="00020600040101010101"/>
              </a:rPr>
              <a:t>默认</a:t>
            </a:r>
            <a:r>
              <a:rPr lang="en-US" altLang="zh-CN" sz="1200">
                <a:solidFill>
                  <a:srgbClr val="C00000"/>
                </a:solidFill>
                <a:ea typeface="阿里巴巴普惠体" panose="00020600040101010101"/>
              </a:rPr>
              <a:t>)</a:t>
            </a:r>
            <a:endParaRPr lang="zh-CN" altLang="en-US" sz="1200" dirty="0">
              <a:solidFill>
                <a:srgbClr val="C00000"/>
              </a:solidFill>
              <a:ea typeface="阿里巴巴普惠体" panose="00020600040101010101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D0A610D-48F9-4C36-AB5D-4BA52C12F17C}"/>
              </a:ext>
            </a:extLst>
          </p:cNvPr>
          <p:cNvGrpSpPr/>
          <p:nvPr/>
        </p:nvGrpSpPr>
        <p:grpSpPr>
          <a:xfrm>
            <a:off x="745309" y="4169056"/>
            <a:ext cx="672011" cy="276999"/>
            <a:chOff x="745309" y="4169056"/>
            <a:chExt cx="672011" cy="27699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A50A637-9E86-4C59-9245-0869F65EC3A6}"/>
                </a:ext>
              </a:extLst>
            </p:cNvPr>
            <p:cNvSpPr txBox="1"/>
            <p:nvPr/>
          </p:nvSpPr>
          <p:spPr>
            <a:xfrm>
              <a:off x="745309" y="4169056"/>
              <a:ext cx="492443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bg1"/>
                  </a:solidFill>
                  <a:ea typeface="阿里巴巴普惠体" panose="00020600040101010101"/>
                </a:rPr>
                <a:t>推荐</a:t>
              </a:r>
              <a:endParaRPr lang="zh-CN" altLang="en-US" sz="1200" dirty="0">
                <a:solidFill>
                  <a:schemeClr val="bg1"/>
                </a:solidFill>
                <a:ea typeface="阿里巴巴普惠体" panose="00020600040101010101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69C2CEE-67AB-4018-B315-D3E7CB347849}"/>
                </a:ext>
              </a:extLst>
            </p:cNvPr>
            <p:cNvCxnSpPr>
              <a:stCxn id="30" idx="3"/>
            </p:cNvCxnSpPr>
            <p:nvPr/>
          </p:nvCxnSpPr>
          <p:spPr>
            <a:xfrm>
              <a:off x="1237752" y="4307556"/>
              <a:ext cx="179568" cy="129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文本占位符 3">
            <a:extLst>
              <a:ext uri="{FF2B5EF4-FFF2-40B4-BE49-F238E27FC236}">
                <a16:creationId xmlns:a16="http://schemas.microsoft.com/office/drawing/2014/main" id="{F501AA7F-7C08-468F-B7F4-8747BB3D388F}"/>
              </a:ext>
            </a:extLst>
          </p:cNvPr>
          <p:cNvSpPr txBox="1">
            <a:spLocks/>
          </p:cNvSpPr>
          <p:nvPr/>
        </p:nvSpPr>
        <p:spPr>
          <a:xfrm>
            <a:off x="871738" y="4609172"/>
            <a:ext cx="4663438" cy="90290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sz="1600" kern="120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1pPr>
            <a:lvl2pPr marL="720000" indent="-360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600" b="0" kern="1200" dirty="0">
                <a:solidFill>
                  <a:srgbClr val="40404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sz="1600" b="0" kern="120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各大框架基本都使用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border-box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1E75125-A62D-4BE4-B061-C904D00BBEE8}"/>
              </a:ext>
            </a:extLst>
          </p:cNvPr>
          <p:cNvGrpSpPr/>
          <p:nvPr/>
        </p:nvGrpSpPr>
        <p:grpSpPr>
          <a:xfrm>
            <a:off x="8627448" y="2829580"/>
            <a:ext cx="2192952" cy="539496"/>
            <a:chOff x="8627448" y="2829580"/>
            <a:chExt cx="2192952" cy="539496"/>
          </a:xfrm>
        </p:grpSpPr>
        <p:sp>
          <p:nvSpPr>
            <p:cNvPr id="38" name="右大括号 37">
              <a:extLst>
                <a:ext uri="{FF2B5EF4-FFF2-40B4-BE49-F238E27FC236}">
                  <a16:creationId xmlns:a16="http://schemas.microsoft.com/office/drawing/2014/main" id="{93B511C9-B319-4C2C-96F7-852C547AA180}"/>
                </a:ext>
              </a:extLst>
            </p:cNvPr>
            <p:cNvSpPr/>
            <p:nvPr/>
          </p:nvSpPr>
          <p:spPr>
            <a:xfrm rot="5400000">
              <a:off x="9390027" y="2306890"/>
              <a:ext cx="289762" cy="1335141"/>
            </a:xfrm>
            <a:prstGeom prst="rightBrace">
              <a:avLst>
                <a:gd name="adj1" fmla="val 8333"/>
                <a:gd name="adj2" fmla="val 49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3B50034-7E77-493D-A125-7290290C8442}"/>
                </a:ext>
              </a:extLst>
            </p:cNvPr>
            <p:cNvSpPr txBox="1"/>
            <p:nvPr/>
          </p:nvSpPr>
          <p:spPr>
            <a:xfrm>
              <a:off x="8627448" y="3092077"/>
              <a:ext cx="2192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总宽度：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(5+20) * 2 + 200 = 250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080EA66-4841-4104-B72D-68C765E7C4B4}"/>
              </a:ext>
            </a:extLst>
          </p:cNvPr>
          <p:cNvGrpSpPr/>
          <p:nvPr/>
        </p:nvGrpSpPr>
        <p:grpSpPr>
          <a:xfrm>
            <a:off x="8627448" y="5020981"/>
            <a:ext cx="2192952" cy="539496"/>
            <a:chOff x="8627448" y="5020981"/>
            <a:chExt cx="2192952" cy="539496"/>
          </a:xfrm>
        </p:grpSpPr>
        <p:sp>
          <p:nvSpPr>
            <p:cNvPr id="42" name="右大括号 41">
              <a:extLst>
                <a:ext uri="{FF2B5EF4-FFF2-40B4-BE49-F238E27FC236}">
                  <a16:creationId xmlns:a16="http://schemas.microsoft.com/office/drawing/2014/main" id="{CB23231A-5A49-4455-8BEE-FB33C3C8FA9C}"/>
                </a:ext>
              </a:extLst>
            </p:cNvPr>
            <p:cNvSpPr/>
            <p:nvPr/>
          </p:nvSpPr>
          <p:spPr>
            <a:xfrm rot="5400000">
              <a:off x="9390027" y="4498291"/>
              <a:ext cx="289762" cy="1335141"/>
            </a:xfrm>
            <a:prstGeom prst="rightBrace">
              <a:avLst>
                <a:gd name="adj1" fmla="val 8333"/>
                <a:gd name="adj2" fmla="val 49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E2EBE69A-F6C0-4FE2-899A-CD038FD7C117}"/>
                </a:ext>
              </a:extLst>
            </p:cNvPr>
            <p:cNvSpPr txBox="1"/>
            <p:nvPr/>
          </p:nvSpPr>
          <p:spPr>
            <a:xfrm>
              <a:off x="8627448" y="5283478"/>
              <a:ext cx="2192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总宽度：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(5+20) * 2 + 150 = 200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4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头部区域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7261" y="3528175"/>
            <a:ext cx="9220199" cy="2033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外部有一个大盒子 代表头部 </a:t>
            </a:r>
            <a:r>
              <a:rPr lang="en-US" altLang="zh-CN"/>
              <a:t>.xtx_header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内部有一个版心 来统一内容宽度 和 居中显示</a:t>
            </a:r>
            <a:endParaRPr lang="en-US" altLang="zh-CN"/>
          </a:p>
          <a:p>
            <a:pPr marL="536575" lvl="1" indent="-176213"/>
            <a:r>
              <a:rPr lang="en-US" altLang="zh-CN"/>
              <a:t>Logo - </a:t>
            </a:r>
            <a:r>
              <a:rPr lang="zh-CN" altLang="en-US"/>
              <a:t>左浮动</a:t>
            </a:r>
            <a:endParaRPr lang="en-US" altLang="zh-CN"/>
          </a:p>
          <a:p>
            <a:pPr marL="536575" lvl="1" indent="-176213"/>
            <a:r>
              <a:rPr lang="zh-CN" altLang="en-US"/>
              <a:t>搜索区 </a:t>
            </a:r>
            <a:r>
              <a:rPr lang="en-US" altLang="zh-CN"/>
              <a:t>- margin</a:t>
            </a:r>
          </a:p>
          <a:p>
            <a:pPr marL="536575" lvl="1" indent="-176213"/>
            <a:r>
              <a:rPr lang="zh-CN" altLang="en-US"/>
              <a:t>主导航 </a:t>
            </a:r>
            <a:r>
              <a:rPr lang="en-US" altLang="zh-CN"/>
              <a:t>- margin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978122-ECF8-418B-AA05-B92F79BB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4" y="1985902"/>
            <a:ext cx="9792168" cy="1187767"/>
          </a:xfrm>
          <a:prstGeom prst="rect">
            <a:avLst/>
          </a:prstGeom>
          <a:ln>
            <a:noFill/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26AC3A1-3282-46BF-8D2D-129B3FEE3D3D}"/>
              </a:ext>
            </a:extLst>
          </p:cNvPr>
          <p:cNvSpPr/>
          <p:nvPr/>
        </p:nvSpPr>
        <p:spPr>
          <a:xfrm>
            <a:off x="2047192" y="2077400"/>
            <a:ext cx="1083299" cy="10295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5D7C67-AD02-4D06-B279-ADED217706BF}"/>
              </a:ext>
            </a:extLst>
          </p:cNvPr>
          <p:cNvSpPr/>
          <p:nvPr/>
        </p:nvSpPr>
        <p:spPr>
          <a:xfrm>
            <a:off x="8089852" y="2077400"/>
            <a:ext cx="2354231" cy="457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A29E3E1-B10B-43D6-B798-87EC09540BC6}"/>
              </a:ext>
            </a:extLst>
          </p:cNvPr>
          <p:cNvSpPr/>
          <p:nvPr/>
        </p:nvSpPr>
        <p:spPr>
          <a:xfrm>
            <a:off x="3426412" y="2626098"/>
            <a:ext cx="5737511" cy="2742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909D23-E806-4CDA-8BB9-F36962C75949}"/>
              </a:ext>
            </a:extLst>
          </p:cNvPr>
          <p:cNvSpPr/>
          <p:nvPr/>
        </p:nvSpPr>
        <p:spPr>
          <a:xfrm>
            <a:off x="1749195" y="2077400"/>
            <a:ext cx="8694888" cy="10962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E8BA6E-049F-4C13-AA77-38008AFEFA49}"/>
              </a:ext>
            </a:extLst>
          </p:cNvPr>
          <p:cNvSpPr/>
          <p:nvPr/>
        </p:nvSpPr>
        <p:spPr>
          <a:xfrm>
            <a:off x="1360415" y="1874735"/>
            <a:ext cx="9471170" cy="14674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头部区域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7261" y="3528175"/>
            <a:ext cx="9220199" cy="2033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外部有一个大盒子 代表头部 </a:t>
            </a:r>
            <a:r>
              <a:rPr lang="en-US" altLang="zh-CN"/>
              <a:t>.xtx_header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内部有一个版心 来统一内容宽度 和 居中显示</a:t>
            </a:r>
            <a:endParaRPr lang="en-US" altLang="zh-CN"/>
          </a:p>
          <a:p>
            <a:pPr marL="536575" lvl="1" indent="-176213"/>
            <a:r>
              <a:rPr lang="en-US" altLang="zh-CN"/>
              <a:t>Logo - </a:t>
            </a:r>
            <a:r>
              <a:rPr lang="zh-CN" altLang="en-US"/>
              <a:t>左浮动</a:t>
            </a:r>
            <a:endParaRPr lang="en-US" altLang="zh-CN"/>
          </a:p>
          <a:p>
            <a:pPr marL="536575" lvl="1" indent="-176213"/>
            <a:r>
              <a:rPr lang="zh-CN" altLang="en-US"/>
              <a:t>搜索区 </a:t>
            </a:r>
            <a:r>
              <a:rPr lang="en-US" altLang="zh-CN"/>
              <a:t>- margin</a:t>
            </a:r>
          </a:p>
          <a:p>
            <a:pPr marL="536575" lvl="1" indent="-176213"/>
            <a:r>
              <a:rPr lang="zh-CN" altLang="en-US"/>
              <a:t>主导航 </a:t>
            </a:r>
            <a:r>
              <a:rPr lang="en-US" altLang="zh-CN"/>
              <a:t>- margin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4946F1-4EDA-4F13-8CD4-B59BBD4B15FC}"/>
              </a:ext>
            </a:extLst>
          </p:cNvPr>
          <p:cNvSpPr txBox="1"/>
          <p:nvPr/>
        </p:nvSpPr>
        <p:spPr>
          <a:xfrm>
            <a:off x="4974673" y="3643148"/>
            <a:ext cx="346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（宽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100%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高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183px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内间距：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32px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上 ，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20px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下）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D2AC06-9377-47C1-9BA1-7F5297E289FB}"/>
              </a:ext>
            </a:extLst>
          </p:cNvPr>
          <p:cNvSpPr txBox="1"/>
          <p:nvPr/>
        </p:nvSpPr>
        <p:spPr>
          <a:xfrm>
            <a:off x="5418316" y="4058647"/>
            <a:ext cx="2568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（宽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1240px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外间距：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 auto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B23015-89A8-42DA-8B45-9243D1F1D19A}"/>
              </a:ext>
            </a:extLst>
          </p:cNvPr>
          <p:cNvSpPr txBox="1"/>
          <p:nvPr/>
        </p:nvSpPr>
        <p:spPr>
          <a:xfrm>
            <a:off x="2850313" y="4402279"/>
            <a:ext cx="5656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（宽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143px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高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129px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左外间距：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50px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背景图尺寸：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contain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AD67AC-F2FC-4494-AAB1-BBD2CFC06F73}"/>
              </a:ext>
            </a:extLst>
          </p:cNvPr>
          <p:cNvSpPr txBox="1"/>
          <p:nvPr/>
        </p:nvSpPr>
        <p:spPr>
          <a:xfrm>
            <a:off x="2943991" y="4679278"/>
            <a:ext cx="2030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（高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38px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左外间距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:280px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7EA757-7F6E-48BB-9F52-185E7B28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4" y="1985902"/>
            <a:ext cx="9792168" cy="1187767"/>
          </a:xfrm>
          <a:prstGeom prst="rect">
            <a:avLst/>
          </a:prstGeom>
          <a:ln>
            <a:noFill/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185A397-F9F2-4F9A-9B4C-0B423D18210C}"/>
              </a:ext>
            </a:extLst>
          </p:cNvPr>
          <p:cNvSpPr/>
          <p:nvPr/>
        </p:nvSpPr>
        <p:spPr>
          <a:xfrm>
            <a:off x="2047192" y="2077400"/>
            <a:ext cx="1083299" cy="10295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0AFE85E-754C-4653-BC10-3CA57AB7215D}"/>
              </a:ext>
            </a:extLst>
          </p:cNvPr>
          <p:cNvSpPr/>
          <p:nvPr/>
        </p:nvSpPr>
        <p:spPr>
          <a:xfrm>
            <a:off x="8089852" y="2077400"/>
            <a:ext cx="2354231" cy="457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AE3D33-A0C7-4ABF-A8E8-AB079EFCE424}"/>
              </a:ext>
            </a:extLst>
          </p:cNvPr>
          <p:cNvSpPr/>
          <p:nvPr/>
        </p:nvSpPr>
        <p:spPr>
          <a:xfrm>
            <a:off x="3426412" y="2626098"/>
            <a:ext cx="5737511" cy="2742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894C78-94C6-4883-8446-57AF1CCF6211}"/>
              </a:ext>
            </a:extLst>
          </p:cNvPr>
          <p:cNvSpPr/>
          <p:nvPr/>
        </p:nvSpPr>
        <p:spPr>
          <a:xfrm>
            <a:off x="1749195" y="2077400"/>
            <a:ext cx="8694888" cy="10962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C3D110-E6D9-4B61-A14B-3884B04AD335}"/>
              </a:ext>
            </a:extLst>
          </p:cNvPr>
          <p:cNvSpPr/>
          <p:nvPr/>
        </p:nvSpPr>
        <p:spPr>
          <a:xfrm>
            <a:off x="1360415" y="1874735"/>
            <a:ext cx="9471170" cy="14674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8DDE26-DCD0-49E2-AB85-8228CE7066F7}"/>
              </a:ext>
            </a:extLst>
          </p:cNvPr>
          <p:cNvSpPr txBox="1"/>
          <p:nvPr/>
        </p:nvSpPr>
        <p:spPr>
          <a:xfrm>
            <a:off x="2974430" y="5003748"/>
            <a:ext cx="253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（左外间距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:280px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上内间距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37px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35122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头部区域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7261" y="3528175"/>
            <a:ext cx="9220199" cy="2033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外部有一个大盒子 代表头部 </a:t>
            </a:r>
            <a:r>
              <a:rPr lang="en-US" altLang="zh-CN"/>
              <a:t>.xtx_header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内部有一个版心 来统一内容宽度 和 居中显示</a:t>
            </a:r>
            <a:endParaRPr lang="en-US" altLang="zh-CN"/>
          </a:p>
          <a:p>
            <a:pPr marL="536575" lvl="1" indent="-176213"/>
            <a:r>
              <a:rPr lang="en-US" altLang="zh-CN"/>
              <a:t>Logo - </a:t>
            </a:r>
            <a:r>
              <a:rPr lang="zh-CN" altLang="en-US"/>
              <a:t>左浮动</a:t>
            </a:r>
            <a:endParaRPr lang="en-US" altLang="zh-CN"/>
          </a:p>
          <a:p>
            <a:pPr marL="536575" lvl="1" indent="-176213"/>
            <a:r>
              <a:rPr lang="zh-CN" altLang="en-US"/>
              <a:t>搜索区 </a:t>
            </a:r>
            <a:r>
              <a:rPr lang="en-US" altLang="zh-CN"/>
              <a:t>- margin</a:t>
            </a:r>
          </a:p>
          <a:p>
            <a:pPr marL="536575" lvl="1" indent="-176213"/>
            <a:r>
              <a:rPr lang="zh-CN" altLang="en-US"/>
              <a:t>主导航 </a:t>
            </a:r>
            <a:r>
              <a:rPr lang="en-US" altLang="zh-CN"/>
              <a:t>- margin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4946F1-4EDA-4F13-8CD4-B59BBD4B15FC}"/>
              </a:ext>
            </a:extLst>
          </p:cNvPr>
          <p:cNvSpPr txBox="1"/>
          <p:nvPr/>
        </p:nvSpPr>
        <p:spPr>
          <a:xfrm>
            <a:off x="4974673" y="3643148"/>
            <a:ext cx="3467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（宽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100%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高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183px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内间距：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32px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上 ，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20px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下）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D2AC06-9377-47C1-9BA1-7F5297E289FB}"/>
              </a:ext>
            </a:extLst>
          </p:cNvPr>
          <p:cNvSpPr txBox="1"/>
          <p:nvPr/>
        </p:nvSpPr>
        <p:spPr>
          <a:xfrm>
            <a:off x="5418316" y="4058647"/>
            <a:ext cx="2568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（宽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1240px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外间距：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0 auto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B23015-89A8-42DA-8B45-9243D1F1D19A}"/>
              </a:ext>
            </a:extLst>
          </p:cNvPr>
          <p:cNvSpPr txBox="1"/>
          <p:nvPr/>
        </p:nvSpPr>
        <p:spPr>
          <a:xfrm>
            <a:off x="2850313" y="4402279"/>
            <a:ext cx="5656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（宽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143px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高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129px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左外间距：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50px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背景图尺寸：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contain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AD67AC-F2FC-4494-AAB1-BBD2CFC06F73}"/>
              </a:ext>
            </a:extLst>
          </p:cNvPr>
          <p:cNvSpPr txBox="1"/>
          <p:nvPr/>
        </p:nvSpPr>
        <p:spPr>
          <a:xfrm>
            <a:off x="2943991" y="4679278"/>
            <a:ext cx="2030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（高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38px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左外间距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:280px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7EA757-7F6E-48BB-9F52-185E7B28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4" y="1985902"/>
            <a:ext cx="9792168" cy="1187767"/>
          </a:xfrm>
          <a:prstGeom prst="rect">
            <a:avLst/>
          </a:prstGeom>
          <a:ln>
            <a:noFill/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185A397-F9F2-4F9A-9B4C-0B423D18210C}"/>
              </a:ext>
            </a:extLst>
          </p:cNvPr>
          <p:cNvSpPr/>
          <p:nvPr/>
        </p:nvSpPr>
        <p:spPr>
          <a:xfrm>
            <a:off x="2047192" y="2077400"/>
            <a:ext cx="1083299" cy="10295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0AFE85E-754C-4653-BC10-3CA57AB7215D}"/>
              </a:ext>
            </a:extLst>
          </p:cNvPr>
          <p:cNvSpPr/>
          <p:nvPr/>
        </p:nvSpPr>
        <p:spPr>
          <a:xfrm>
            <a:off x="8089852" y="2077400"/>
            <a:ext cx="2354231" cy="457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AE3D33-A0C7-4ABF-A8E8-AB079EFCE424}"/>
              </a:ext>
            </a:extLst>
          </p:cNvPr>
          <p:cNvSpPr/>
          <p:nvPr/>
        </p:nvSpPr>
        <p:spPr>
          <a:xfrm>
            <a:off x="3426412" y="2626098"/>
            <a:ext cx="5737511" cy="27426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894C78-94C6-4883-8446-57AF1CCF6211}"/>
              </a:ext>
            </a:extLst>
          </p:cNvPr>
          <p:cNvSpPr/>
          <p:nvPr/>
        </p:nvSpPr>
        <p:spPr>
          <a:xfrm>
            <a:off x="1749195" y="2077400"/>
            <a:ext cx="8694888" cy="10962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C3D110-E6D9-4B61-A14B-3884B04AD335}"/>
              </a:ext>
            </a:extLst>
          </p:cNvPr>
          <p:cNvSpPr/>
          <p:nvPr/>
        </p:nvSpPr>
        <p:spPr>
          <a:xfrm>
            <a:off x="1360415" y="1874735"/>
            <a:ext cx="9471170" cy="14674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8DDE26-DCD0-49E2-AB85-8228CE7066F7}"/>
              </a:ext>
            </a:extLst>
          </p:cNvPr>
          <p:cNvSpPr txBox="1"/>
          <p:nvPr/>
        </p:nvSpPr>
        <p:spPr>
          <a:xfrm>
            <a:off x="2974430" y="5003748"/>
            <a:ext cx="2537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（左外间距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:280px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上内间距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37px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阿里巴巴普惠体" panose="0002060004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94223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31DB747-E62E-45A1-B439-4BDE9AF7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小兔鲜儿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19A0BF5-9C0A-4BF1-9980-0790730C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27" y="1273760"/>
            <a:ext cx="8119744" cy="461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17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头部区域</a:t>
            </a:r>
            <a:r>
              <a:rPr lang="en-US" altLang="zh-CN"/>
              <a:t>.Logo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7261" y="3528175"/>
            <a:ext cx="10488545" cy="28139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logo </a:t>
            </a:r>
            <a:r>
              <a:rPr lang="zh-CN" altLang="en-US"/>
              <a:t>用 </a:t>
            </a:r>
            <a:r>
              <a:rPr lang="en-US" altLang="zh-CN"/>
              <a:t>h1 </a:t>
            </a:r>
            <a:r>
              <a:rPr lang="zh-CN" altLang="en-US"/>
              <a:t>标签，用来提权（告诉搜索引擎，这里的信息很重要）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h1 </a:t>
            </a:r>
            <a:r>
              <a:rPr lang="zh-CN" altLang="en-US"/>
              <a:t>里面放 </a:t>
            </a:r>
            <a:r>
              <a:rPr lang="en-US" altLang="zh-CN"/>
              <a:t>a</a:t>
            </a:r>
            <a:r>
              <a:rPr lang="zh-CN" altLang="en-US"/>
              <a:t>标签，用来返回首页，把 </a:t>
            </a:r>
            <a:r>
              <a:rPr lang="en-US" altLang="zh-CN"/>
              <a:t>logo </a:t>
            </a:r>
            <a:r>
              <a:rPr lang="zh-CN" altLang="en-US"/>
              <a:t>的背景图片设置给 </a:t>
            </a:r>
            <a:r>
              <a:rPr lang="en-US" altLang="zh-CN"/>
              <a:t>h1</a:t>
            </a:r>
            <a:r>
              <a:rPr lang="zh-CN" altLang="en-US"/>
              <a:t>标签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为了搜索引擎收录我们，我们链接里放文字给它看（网站名称），但不要显示出来让用户看到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方法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text-indent </a:t>
            </a:r>
            <a:r>
              <a:rPr lang="zh-CN" altLang="en-US"/>
              <a:t>移到盒子外面（</a:t>
            </a:r>
            <a:r>
              <a:rPr lang="en-US" altLang="zh-CN"/>
              <a:t>text-indent: -999px) </a:t>
            </a:r>
            <a:r>
              <a:rPr lang="zh-CN" altLang="en-US"/>
              <a:t>，然后 </a:t>
            </a:r>
            <a:r>
              <a:rPr lang="en-US" altLang="zh-CN"/>
              <a:t>overflow:hidden </a:t>
            </a:r>
            <a:r>
              <a:rPr lang="zh-CN" altLang="en-US"/>
              <a:t>，淘宝的做法</a:t>
            </a:r>
            <a:endParaRPr lang="en-US" altLang="zh-CN"/>
          </a:p>
          <a:p>
            <a:pPr marL="536575" lvl="1" indent="-176213">
              <a:buFontTx/>
              <a:buChar char="-"/>
            </a:pPr>
            <a:r>
              <a:rPr lang="zh-CN" altLang="en-US"/>
              <a:t>方法</a:t>
            </a:r>
            <a:r>
              <a:rPr lang="en-US" altLang="zh-CN"/>
              <a:t>2</a:t>
            </a:r>
            <a:r>
              <a:rPr lang="zh-CN" altLang="en-US"/>
              <a:t>：直接给 </a:t>
            </a:r>
            <a:r>
              <a:rPr lang="en-US" altLang="zh-CN"/>
              <a:t>font-size: 0;  </a:t>
            </a:r>
            <a:r>
              <a:rPr lang="zh-CN" altLang="en-US"/>
              <a:t>就看不到文字了，京东的做法</a:t>
            </a:r>
            <a:endParaRPr lang="en-US" alt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7EA757-7F6E-48BB-9F52-185E7B28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4" y="1985902"/>
            <a:ext cx="9792168" cy="1187767"/>
          </a:xfrm>
          <a:prstGeom prst="rect">
            <a:avLst/>
          </a:prstGeom>
          <a:ln>
            <a:noFill/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185A397-F9F2-4F9A-9B4C-0B423D18210C}"/>
              </a:ext>
            </a:extLst>
          </p:cNvPr>
          <p:cNvSpPr/>
          <p:nvPr/>
        </p:nvSpPr>
        <p:spPr>
          <a:xfrm>
            <a:off x="2047192" y="2077400"/>
            <a:ext cx="1083299" cy="102953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894C78-94C6-4883-8446-57AF1CCF6211}"/>
              </a:ext>
            </a:extLst>
          </p:cNvPr>
          <p:cNvSpPr/>
          <p:nvPr/>
        </p:nvSpPr>
        <p:spPr>
          <a:xfrm>
            <a:off x="1749195" y="2077400"/>
            <a:ext cx="8694888" cy="10962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C3D110-E6D9-4B61-A14B-3884B04AD335}"/>
              </a:ext>
            </a:extLst>
          </p:cNvPr>
          <p:cNvSpPr/>
          <p:nvPr/>
        </p:nvSpPr>
        <p:spPr>
          <a:xfrm>
            <a:off x="1360415" y="1874735"/>
            <a:ext cx="9471170" cy="14674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2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头部区域</a:t>
            </a:r>
            <a:r>
              <a:rPr lang="en-US" altLang="zh-CN"/>
              <a:t>.</a:t>
            </a:r>
            <a:r>
              <a:rPr lang="zh-CN" altLang="en-US"/>
              <a:t>搜索区</a:t>
            </a:r>
            <a:endParaRPr lang="en-US" altLang="zh-CN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7EA757-7F6E-48BB-9F52-185E7B28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4" y="1985902"/>
            <a:ext cx="9792168" cy="1187767"/>
          </a:xfrm>
          <a:prstGeom prst="rect">
            <a:avLst/>
          </a:prstGeom>
          <a:ln>
            <a:noFill/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1894C78-94C6-4883-8446-57AF1CCF6211}"/>
              </a:ext>
            </a:extLst>
          </p:cNvPr>
          <p:cNvSpPr/>
          <p:nvPr/>
        </p:nvSpPr>
        <p:spPr>
          <a:xfrm>
            <a:off x="1749195" y="2077400"/>
            <a:ext cx="8694888" cy="10962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C3D110-E6D9-4B61-A14B-3884B04AD335}"/>
              </a:ext>
            </a:extLst>
          </p:cNvPr>
          <p:cNvSpPr/>
          <p:nvPr/>
        </p:nvSpPr>
        <p:spPr>
          <a:xfrm>
            <a:off x="1360415" y="1874735"/>
            <a:ext cx="9471170" cy="14674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A6ED70-50D7-4A22-A9FF-5BB9EF30E46B}"/>
              </a:ext>
            </a:extLst>
          </p:cNvPr>
          <p:cNvSpPr/>
          <p:nvPr/>
        </p:nvSpPr>
        <p:spPr>
          <a:xfrm>
            <a:off x="8089852" y="2077400"/>
            <a:ext cx="2354231" cy="457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5EF8CB-CC6E-4C2A-A8A3-D3700985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529" y="2177388"/>
            <a:ext cx="2254876" cy="3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6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头部区域</a:t>
            </a:r>
            <a:r>
              <a:rPr lang="en-US" altLang="zh-CN"/>
              <a:t>.</a:t>
            </a:r>
            <a:r>
              <a:rPr lang="zh-CN" altLang="en-US"/>
              <a:t>搜索区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693" y="4300946"/>
            <a:ext cx="10488545" cy="24473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搜索区 </a:t>
            </a:r>
            <a:r>
              <a:rPr lang="en-US" altLang="zh-CN"/>
              <a:t>div</a:t>
            </a:r>
            <a:r>
              <a:rPr lang="zh-CN" altLang="en-US"/>
              <a:t>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 高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38px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左外间距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920px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  <a:endParaRPr lang="en-US" altLang="zh-CN" sz="1200"/>
          </a:p>
          <a:p>
            <a:pPr marL="536575" lvl="1" indent="-176213">
              <a:buFontTx/>
              <a:buChar char="-"/>
            </a:pPr>
            <a:r>
              <a:rPr lang="zh-CN" altLang="en-US"/>
              <a:t>输入区 </a:t>
            </a:r>
            <a:r>
              <a:rPr lang="en-US" altLang="zh-CN"/>
              <a:t>div</a:t>
            </a:r>
            <a:r>
              <a:rPr lang="zh-CN" altLang="en-US"/>
              <a:t> </a:t>
            </a:r>
            <a:r>
              <a:rPr lang="en-US" altLang="zh-CN" sz="1200"/>
              <a:t>(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宽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264px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高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38px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下边框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1px #e7e7e7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左内间距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39px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相对定位 </a:t>
            </a:r>
            <a:r>
              <a:rPr lang="en-US" altLang="zh-CN" sz="1200"/>
              <a:t>)</a:t>
            </a:r>
          </a:p>
          <a:p>
            <a:pPr marL="896075" lvl="2" indent="-176213">
              <a:buFontTx/>
              <a:buChar char="-"/>
            </a:pPr>
            <a:r>
              <a:rPr lang="zh-CN" altLang="en-US" sz="1200">
                <a:ea typeface="阿里巴巴普惠体" panose="00020600040101010101"/>
              </a:rPr>
              <a:t>文本框</a:t>
            </a:r>
            <a:r>
              <a:rPr lang="en-US" altLang="zh-CN" sz="1200">
                <a:ea typeface="阿里巴巴普惠体" panose="00020600040101010101"/>
              </a:rPr>
              <a:t>-input </a:t>
            </a:r>
            <a:r>
              <a:rPr lang="en-US" altLang="zh-CN" sz="1200"/>
              <a:t>(</a:t>
            </a:r>
            <a:r>
              <a:rPr lang="zh-CN" altLang="en-US" sz="1200"/>
              <a:t>宽</a:t>
            </a:r>
            <a:r>
              <a:rPr lang="en-US" altLang="zh-CN" sz="1200"/>
              <a:t>190px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高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90%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字体大小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15px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颜色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#999</a:t>
            </a:r>
            <a:r>
              <a:rPr lang="en-US" altLang="zh-CN" sz="1200"/>
              <a:t>)</a:t>
            </a:r>
            <a:endParaRPr lang="en-US" altLang="zh-CN" sz="1200">
              <a:ea typeface="阿里巴巴普惠体" panose="00020600040101010101"/>
            </a:endParaRPr>
          </a:p>
          <a:p>
            <a:pPr marL="896075" lvl="2" indent="-176213">
              <a:buFontTx/>
              <a:buChar char="-"/>
            </a:pPr>
            <a:r>
              <a:rPr lang="zh-CN" altLang="en-US" sz="1200">
                <a:ea typeface="阿里巴巴普惠体" panose="00020600040101010101"/>
              </a:rPr>
              <a:t>放大镜</a:t>
            </a:r>
            <a:r>
              <a:rPr lang="en-US" altLang="zh-CN" sz="1200">
                <a:ea typeface="阿里巴巴普惠体" panose="00020600040101010101"/>
              </a:rPr>
              <a:t>-before</a:t>
            </a:r>
            <a:r>
              <a:rPr lang="zh-CN" altLang="en-US" sz="1200">
                <a:ea typeface="阿里巴巴普惠体" panose="00020600040101010101"/>
              </a:rPr>
              <a:t>伪元素（ 块级元素 宽高</a:t>
            </a:r>
            <a:r>
              <a:rPr lang="en-US" altLang="zh-CN" sz="1200">
                <a:ea typeface="阿里巴巴普惠体" panose="00020600040101010101"/>
              </a:rPr>
              <a:t>17px </a:t>
            </a:r>
            <a:r>
              <a:rPr lang="zh-CN" altLang="en-US" sz="1200">
                <a:ea typeface="阿里巴巴普惠体" panose="00020600040101010101"/>
              </a:rPr>
              <a:t>绝对定位 </a:t>
            </a:r>
            <a:r>
              <a:rPr lang="en-US" altLang="zh-CN" sz="1200">
                <a:ea typeface="阿里巴巴普惠体" panose="00020600040101010101"/>
              </a:rPr>
              <a:t>left:5px top:10px </a:t>
            </a:r>
            <a:r>
              <a:rPr lang="zh-CN" altLang="en-US" sz="1200">
                <a:ea typeface="阿里巴巴普惠体" panose="00020600040101010101"/>
              </a:rPr>
              <a:t>背景图 背景图尺寸 </a:t>
            </a:r>
            <a:r>
              <a:rPr lang="en-US" altLang="zh-CN" sz="1200">
                <a:ea typeface="阿里巴巴普惠体" panose="00020600040101010101"/>
              </a:rPr>
              <a:t>400 400,  </a:t>
            </a:r>
            <a:r>
              <a:rPr lang="zh-CN" altLang="en-US" sz="1200">
                <a:ea typeface="阿里巴巴普惠体" panose="00020600040101010101"/>
              </a:rPr>
              <a:t>背景图位置 </a:t>
            </a:r>
            <a:r>
              <a:rPr lang="en-US" altLang="zh-CN" sz="1200">
                <a:ea typeface="阿里巴巴普惠体" panose="00020600040101010101"/>
              </a:rPr>
              <a:t>-80px -70px </a:t>
            </a:r>
            <a:r>
              <a:rPr lang="zh-CN" altLang="en-US" sz="1200">
                <a:ea typeface="阿里巴巴普惠体" panose="00020600040101010101"/>
              </a:rPr>
              <a:t>）</a:t>
            </a:r>
            <a:endParaRPr lang="en-US" altLang="zh-CN" sz="1200">
              <a:ea typeface="阿里巴巴普惠体" panose="00020600040101010101"/>
            </a:endParaRPr>
          </a:p>
          <a:p>
            <a:pPr marL="536575" lvl="1" indent="-176213">
              <a:buFontTx/>
              <a:buChar char="-"/>
            </a:pPr>
            <a:r>
              <a:rPr lang="zh-CN" altLang="en-US"/>
              <a:t>购物车按钮 </a:t>
            </a:r>
            <a:r>
              <a:rPr lang="en-US" altLang="zh-CN"/>
              <a:t>a </a:t>
            </a:r>
            <a:r>
              <a:rPr lang="en-US" altLang="zh-CN" sz="1200"/>
              <a:t>( </a:t>
            </a:r>
            <a:r>
              <a:rPr lang="zh-CN" altLang="en-US" sz="1200"/>
              <a:t>块级元素 右浮动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宽高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22px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相对定位 外间距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8px,12px,0,12px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背景图位置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-120px -70px</a:t>
            </a:r>
            <a:r>
              <a:rPr lang="en-US" altLang="zh-CN" sz="1200"/>
              <a:t>)</a:t>
            </a:r>
          </a:p>
          <a:p>
            <a:pPr marL="896075" lvl="2" indent="-176213">
              <a:buFontTx/>
              <a:buChar char="-"/>
            </a:pPr>
            <a:r>
              <a:rPr lang="zh-CN" altLang="en-US" sz="1200">
                <a:ea typeface="阿里巴巴普惠体" panose="00020600040101010101"/>
              </a:rPr>
              <a:t>数字提示</a:t>
            </a:r>
            <a:r>
              <a:rPr lang="en-US" altLang="zh-CN" sz="1200">
                <a:ea typeface="阿里巴巴普惠体" panose="00020600040101010101"/>
              </a:rPr>
              <a:t>-i</a:t>
            </a:r>
            <a:r>
              <a:rPr lang="zh-CN" altLang="en-US" sz="1200">
                <a:ea typeface="阿里巴巴普惠体" panose="00020600040101010101"/>
              </a:rPr>
              <a:t>标签</a:t>
            </a:r>
            <a:r>
              <a:rPr lang="en-US" altLang="zh-CN" sz="1200">
                <a:ea typeface="阿里巴巴普惠体" panose="00020600040101010101"/>
              </a:rPr>
              <a:t>( </a:t>
            </a:r>
            <a:r>
              <a:rPr lang="zh-CN" altLang="en-US" sz="1200">
                <a:ea typeface="阿里巴巴普惠体" panose="00020600040101010101"/>
              </a:rPr>
              <a:t>绝对定位 </a:t>
            </a:r>
            <a:r>
              <a:rPr lang="en-US" altLang="zh-CN" sz="1200">
                <a:ea typeface="阿里巴巴普惠体" panose="00020600040101010101"/>
              </a:rPr>
              <a:t>top-5px left 16px </a:t>
            </a:r>
            <a:r>
              <a:rPr lang="zh-CN" altLang="en-US" sz="1200">
                <a:ea typeface="阿里巴巴普惠体" panose="00020600040101010101"/>
              </a:rPr>
              <a:t>内间距 </a:t>
            </a:r>
            <a:r>
              <a:rPr lang="en-US" altLang="zh-CN" sz="1200">
                <a:ea typeface="阿里巴巴普惠体" panose="00020600040101010101"/>
              </a:rPr>
              <a:t>1px 6px  </a:t>
            </a:r>
            <a:r>
              <a:rPr lang="zh-CN" altLang="en-US" sz="1200">
                <a:ea typeface="阿里巴巴普惠体" panose="00020600040101010101"/>
              </a:rPr>
              <a:t>字体大小 </a:t>
            </a:r>
            <a:r>
              <a:rPr lang="en-US" altLang="zh-CN" sz="1200">
                <a:ea typeface="阿里巴巴普惠体" panose="00020600040101010101"/>
              </a:rPr>
              <a:t>13px </a:t>
            </a:r>
            <a:r>
              <a:rPr lang="zh-CN" altLang="en-US" sz="1200">
                <a:ea typeface="阿里巴巴普惠体" panose="00020600040101010101"/>
              </a:rPr>
              <a:t>背景色 </a:t>
            </a:r>
            <a:r>
              <a:rPr lang="en-US" altLang="zh-CN" sz="1200">
                <a:ea typeface="阿里巴巴普惠体" panose="00020600040101010101"/>
              </a:rPr>
              <a:t>#ea745e </a:t>
            </a:r>
            <a:r>
              <a:rPr lang="zh-CN" altLang="en-US" sz="1200">
                <a:ea typeface="阿里巴巴普惠体" panose="00020600040101010101"/>
              </a:rPr>
              <a:t>圆角 </a:t>
            </a:r>
            <a:r>
              <a:rPr lang="en-US" altLang="zh-CN" sz="1200">
                <a:ea typeface="阿里巴巴普惠体" panose="00020600040101010101"/>
              </a:rPr>
              <a:t>40% </a:t>
            </a:r>
            <a:r>
              <a:rPr lang="zh-CN" altLang="en-US" sz="1200">
                <a:ea typeface="阿里巴巴普惠体" panose="00020600040101010101"/>
              </a:rPr>
              <a:t>字体颜色 </a:t>
            </a:r>
            <a:r>
              <a:rPr lang="en-US" altLang="zh-CN" sz="1200">
                <a:ea typeface="阿里巴巴普惠体" panose="00020600040101010101"/>
              </a:rPr>
              <a:t>#fff )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7EA757-7F6E-48BB-9F52-185E7B28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4" y="1985902"/>
            <a:ext cx="9792168" cy="1187767"/>
          </a:xfrm>
          <a:prstGeom prst="rect">
            <a:avLst/>
          </a:prstGeom>
          <a:ln>
            <a:noFill/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1894C78-94C6-4883-8446-57AF1CCF6211}"/>
              </a:ext>
            </a:extLst>
          </p:cNvPr>
          <p:cNvSpPr/>
          <p:nvPr/>
        </p:nvSpPr>
        <p:spPr>
          <a:xfrm>
            <a:off x="1749195" y="2077400"/>
            <a:ext cx="8694888" cy="10962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C3D110-E6D9-4B61-A14B-3884B04AD335}"/>
              </a:ext>
            </a:extLst>
          </p:cNvPr>
          <p:cNvSpPr/>
          <p:nvPr/>
        </p:nvSpPr>
        <p:spPr>
          <a:xfrm>
            <a:off x="1360415" y="1874735"/>
            <a:ext cx="9471170" cy="14674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A6ED70-50D7-4A22-A9FF-5BB9EF30E46B}"/>
              </a:ext>
            </a:extLst>
          </p:cNvPr>
          <p:cNvSpPr/>
          <p:nvPr/>
        </p:nvSpPr>
        <p:spPr>
          <a:xfrm>
            <a:off x="8089852" y="2077400"/>
            <a:ext cx="2354231" cy="457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5EF8CB-CC6E-4C2A-A8A3-D3700985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560" y="3471143"/>
            <a:ext cx="4885440" cy="677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2A39ACC-1DA6-4330-85A7-E26517BB8E6B}"/>
              </a:ext>
            </a:extLst>
          </p:cNvPr>
          <p:cNvSpPr/>
          <p:nvPr/>
        </p:nvSpPr>
        <p:spPr>
          <a:xfrm>
            <a:off x="3694176" y="3441777"/>
            <a:ext cx="4780536" cy="6773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2B0C4A-5BB7-43B1-818F-252D05B4915A}"/>
              </a:ext>
            </a:extLst>
          </p:cNvPr>
          <p:cNvSpPr/>
          <p:nvPr/>
        </p:nvSpPr>
        <p:spPr>
          <a:xfrm>
            <a:off x="3767328" y="3498575"/>
            <a:ext cx="4023360" cy="550119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076B0B-D614-446C-81AE-20B12109BF94}"/>
              </a:ext>
            </a:extLst>
          </p:cNvPr>
          <p:cNvSpPr/>
          <p:nvPr/>
        </p:nvSpPr>
        <p:spPr>
          <a:xfrm>
            <a:off x="4261104" y="3521272"/>
            <a:ext cx="3425952" cy="52742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DCC056B-92C5-43C8-B379-7967B8C40590}"/>
              </a:ext>
            </a:extLst>
          </p:cNvPr>
          <p:cNvGrpSpPr/>
          <p:nvPr/>
        </p:nvGrpSpPr>
        <p:grpSpPr>
          <a:xfrm>
            <a:off x="2406350" y="3849624"/>
            <a:ext cx="1479850" cy="337569"/>
            <a:chOff x="2406350" y="4142232"/>
            <a:chExt cx="1479850" cy="337569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215AC18-C3AF-4393-AB4A-EDE5565E230C}"/>
                </a:ext>
              </a:extLst>
            </p:cNvPr>
            <p:cNvCxnSpPr/>
            <p:nvPr/>
          </p:nvCxnSpPr>
          <p:spPr>
            <a:xfrm flipV="1">
              <a:off x="3520440" y="4142232"/>
              <a:ext cx="365760" cy="128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F0B373D-970A-4096-80E5-F6A38AD36526}"/>
                </a:ext>
              </a:extLst>
            </p:cNvPr>
            <p:cNvSpPr txBox="1"/>
            <p:nvPr/>
          </p:nvSpPr>
          <p:spPr>
            <a:xfrm>
              <a:off x="2406350" y="4202802"/>
              <a:ext cx="1173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::before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伪元素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0DD3F5F-D546-4832-A542-2215AB1DCB2F}"/>
              </a:ext>
            </a:extLst>
          </p:cNvPr>
          <p:cNvGrpSpPr/>
          <p:nvPr/>
        </p:nvGrpSpPr>
        <p:grpSpPr>
          <a:xfrm>
            <a:off x="8180832" y="4009943"/>
            <a:ext cx="1077625" cy="276999"/>
            <a:chOff x="8180832" y="4302551"/>
            <a:chExt cx="1077625" cy="276999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8408676-1DD0-4E7D-A382-142FBE27AC4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180832" y="4302551"/>
              <a:ext cx="431294" cy="13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D481878-6D7B-437B-A5A2-8159357A5B69}"/>
                </a:ext>
              </a:extLst>
            </p:cNvPr>
            <p:cNvSpPr txBox="1"/>
            <p:nvPr/>
          </p:nvSpPr>
          <p:spPr>
            <a:xfrm>
              <a:off x="8612126" y="43025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超链接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D7F7EF6-DB1E-493F-832C-DBDF26801DEE}"/>
              </a:ext>
            </a:extLst>
          </p:cNvPr>
          <p:cNvGrpSpPr/>
          <p:nvPr/>
        </p:nvGrpSpPr>
        <p:grpSpPr>
          <a:xfrm>
            <a:off x="8396479" y="3655270"/>
            <a:ext cx="769989" cy="276999"/>
            <a:chOff x="8396479" y="3947878"/>
            <a:chExt cx="769989" cy="276999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05CE2E7-3734-486E-BAC3-CCFB46DAFB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6479" y="4008705"/>
              <a:ext cx="281177" cy="50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4475958-B17A-4CFC-AA4F-A925600A2D7B}"/>
                </a:ext>
              </a:extLst>
            </p:cNvPr>
            <p:cNvSpPr txBox="1"/>
            <p:nvPr/>
          </p:nvSpPr>
          <p:spPr>
            <a:xfrm>
              <a:off x="8603493" y="3947878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i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标签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31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头部区域</a:t>
            </a:r>
            <a:r>
              <a:rPr lang="en-US" altLang="zh-CN"/>
              <a:t>.</a:t>
            </a:r>
            <a:r>
              <a:rPr lang="zh-CN" altLang="en-US"/>
              <a:t>搜索区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693" y="4300946"/>
            <a:ext cx="10488545" cy="18803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搜索区 </a:t>
            </a:r>
            <a:r>
              <a:rPr lang="en-US" altLang="zh-CN"/>
              <a:t>div</a:t>
            </a:r>
            <a:r>
              <a:rPr lang="zh-CN" altLang="en-US"/>
              <a:t>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（ 高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38px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左外间距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920px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）</a:t>
            </a:r>
            <a:endParaRPr lang="en-US" altLang="zh-CN" sz="1200"/>
          </a:p>
          <a:p>
            <a:pPr marL="536575" lvl="1" indent="-176213">
              <a:buFontTx/>
              <a:buChar char="-"/>
            </a:pPr>
            <a:r>
              <a:rPr lang="zh-CN" altLang="en-US"/>
              <a:t>输入区 </a:t>
            </a:r>
            <a:r>
              <a:rPr lang="en-US" altLang="zh-CN"/>
              <a:t>div</a:t>
            </a:r>
            <a:r>
              <a:rPr lang="zh-CN" altLang="en-US"/>
              <a:t> </a:t>
            </a:r>
            <a:r>
              <a:rPr lang="en-US" altLang="zh-CN" sz="1200"/>
              <a:t>(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宽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264px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高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38px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下边框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1px #e7e7e7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左内间距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39px 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相对定位 </a:t>
            </a:r>
            <a:r>
              <a:rPr lang="en-US" altLang="zh-CN" sz="1200"/>
              <a:t>)</a:t>
            </a:r>
          </a:p>
          <a:p>
            <a:pPr marL="896075" lvl="2" indent="-176213">
              <a:buFontTx/>
              <a:buChar char="-"/>
            </a:pPr>
            <a:r>
              <a:rPr lang="zh-CN" altLang="en-US" sz="1200">
                <a:ea typeface="阿里巴巴普惠体" panose="00020600040101010101"/>
              </a:rPr>
              <a:t>文本框</a:t>
            </a:r>
            <a:r>
              <a:rPr lang="en-US" altLang="zh-CN" sz="1200">
                <a:ea typeface="阿里巴巴普惠体" panose="00020600040101010101"/>
              </a:rPr>
              <a:t>-input </a:t>
            </a:r>
            <a:r>
              <a:rPr lang="en-US" altLang="zh-CN" sz="1200"/>
              <a:t>(</a:t>
            </a:r>
            <a:r>
              <a:rPr lang="zh-CN" altLang="en-US" sz="1200"/>
              <a:t>宽</a:t>
            </a:r>
            <a:r>
              <a:rPr lang="en-US" altLang="zh-CN" sz="1200"/>
              <a:t>190px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高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90%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字体大小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15px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颜色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#999</a:t>
            </a:r>
            <a:r>
              <a:rPr lang="en-US" altLang="zh-CN" sz="1200"/>
              <a:t>)</a:t>
            </a:r>
            <a:endParaRPr lang="en-US" altLang="zh-CN" sz="1200">
              <a:ea typeface="阿里巴巴普惠体" panose="00020600040101010101"/>
            </a:endParaRPr>
          </a:p>
          <a:p>
            <a:pPr marL="896075" lvl="2" indent="-176213">
              <a:buFontTx/>
              <a:buChar char="-"/>
            </a:pPr>
            <a:r>
              <a:rPr lang="zh-CN" altLang="en-US" sz="1200">
                <a:ea typeface="阿里巴巴普惠体" panose="00020600040101010101"/>
              </a:rPr>
              <a:t>放大镜</a:t>
            </a:r>
            <a:r>
              <a:rPr lang="en-US" altLang="zh-CN" sz="1200">
                <a:ea typeface="阿里巴巴普惠体" panose="00020600040101010101"/>
              </a:rPr>
              <a:t>-before</a:t>
            </a:r>
            <a:r>
              <a:rPr lang="zh-CN" altLang="en-US" sz="1200">
                <a:ea typeface="阿里巴巴普惠体" panose="00020600040101010101"/>
              </a:rPr>
              <a:t>伪元素（ 块级元素 宽高</a:t>
            </a:r>
            <a:r>
              <a:rPr lang="en-US" altLang="zh-CN" sz="1200">
                <a:ea typeface="阿里巴巴普惠体" panose="00020600040101010101"/>
              </a:rPr>
              <a:t>17px </a:t>
            </a:r>
            <a:r>
              <a:rPr lang="zh-CN" altLang="en-US" sz="1200">
                <a:ea typeface="阿里巴巴普惠体" panose="00020600040101010101"/>
              </a:rPr>
              <a:t>绝对定位 </a:t>
            </a:r>
            <a:r>
              <a:rPr lang="en-US" altLang="zh-CN" sz="1200">
                <a:ea typeface="阿里巴巴普惠体" panose="00020600040101010101"/>
              </a:rPr>
              <a:t>left:5px top:10px </a:t>
            </a:r>
            <a:r>
              <a:rPr lang="zh-CN" altLang="en-US" sz="1200">
                <a:ea typeface="阿里巴巴普惠体" panose="00020600040101010101"/>
              </a:rPr>
              <a:t>背景图 背景图尺寸 </a:t>
            </a:r>
            <a:r>
              <a:rPr lang="en-US" altLang="zh-CN" sz="1200">
                <a:ea typeface="阿里巴巴普惠体" panose="00020600040101010101"/>
              </a:rPr>
              <a:t>400 400,  </a:t>
            </a:r>
            <a:r>
              <a:rPr lang="zh-CN" altLang="en-US" sz="1200">
                <a:ea typeface="阿里巴巴普惠体" panose="00020600040101010101"/>
              </a:rPr>
              <a:t>背景图位置 </a:t>
            </a:r>
            <a:r>
              <a:rPr lang="en-US" altLang="zh-CN" sz="1200">
                <a:ea typeface="阿里巴巴普惠体" panose="00020600040101010101"/>
              </a:rPr>
              <a:t>-80px -70px </a:t>
            </a:r>
            <a:r>
              <a:rPr lang="zh-CN" altLang="en-US" sz="1200">
                <a:ea typeface="阿里巴巴普惠体" panose="00020600040101010101"/>
              </a:rPr>
              <a:t>）</a:t>
            </a:r>
            <a:endParaRPr lang="en-US" altLang="zh-CN" sz="1200">
              <a:ea typeface="阿里巴巴普惠体" panose="00020600040101010101"/>
            </a:endParaRPr>
          </a:p>
          <a:p>
            <a:pPr marL="536575" lvl="1" indent="-176213">
              <a:buFontTx/>
              <a:buChar char="-"/>
            </a:pPr>
            <a:r>
              <a:rPr lang="zh-CN" altLang="en-US"/>
              <a:t>购物车按钮 </a:t>
            </a:r>
            <a:r>
              <a:rPr lang="en-US" altLang="zh-CN"/>
              <a:t>a </a:t>
            </a:r>
            <a:r>
              <a:rPr lang="en-US" altLang="zh-CN" sz="1200"/>
              <a:t>( </a:t>
            </a:r>
            <a:r>
              <a:rPr lang="zh-CN" altLang="en-US" sz="1200"/>
              <a:t>块级元素 右浮动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宽高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22px  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相对定位 外间距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8px,12px,0,12px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  背景图位置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rPr>
              <a:t>-120px -70px</a:t>
            </a:r>
            <a:r>
              <a:rPr lang="en-US" altLang="zh-CN" sz="1200"/>
              <a:t>)</a:t>
            </a:r>
          </a:p>
          <a:p>
            <a:pPr marL="896075" lvl="2" indent="-176213">
              <a:buFontTx/>
              <a:buChar char="-"/>
            </a:pPr>
            <a:r>
              <a:rPr lang="zh-CN" altLang="en-US" sz="1200">
                <a:ea typeface="阿里巴巴普惠体" panose="00020600040101010101"/>
              </a:rPr>
              <a:t>数字提示</a:t>
            </a:r>
            <a:r>
              <a:rPr lang="en-US" altLang="zh-CN" sz="1200">
                <a:ea typeface="阿里巴巴普惠体" panose="00020600040101010101"/>
              </a:rPr>
              <a:t>-i</a:t>
            </a:r>
            <a:r>
              <a:rPr lang="zh-CN" altLang="en-US" sz="1200">
                <a:ea typeface="阿里巴巴普惠体" panose="00020600040101010101"/>
              </a:rPr>
              <a:t>标签</a:t>
            </a:r>
            <a:r>
              <a:rPr lang="en-US" altLang="zh-CN" sz="1200">
                <a:ea typeface="阿里巴巴普惠体" panose="00020600040101010101"/>
              </a:rPr>
              <a:t>( </a:t>
            </a:r>
            <a:r>
              <a:rPr lang="zh-CN" altLang="en-US" sz="1200">
                <a:ea typeface="阿里巴巴普惠体" panose="00020600040101010101"/>
              </a:rPr>
              <a:t>绝对定位 </a:t>
            </a:r>
            <a:r>
              <a:rPr lang="en-US" altLang="zh-CN" sz="1200">
                <a:ea typeface="阿里巴巴普惠体" panose="00020600040101010101"/>
              </a:rPr>
              <a:t>top-5px left 16px </a:t>
            </a:r>
            <a:r>
              <a:rPr lang="zh-CN" altLang="en-US" sz="1200">
                <a:ea typeface="阿里巴巴普惠体" panose="00020600040101010101"/>
              </a:rPr>
              <a:t>内间距 </a:t>
            </a:r>
            <a:r>
              <a:rPr lang="en-US" altLang="zh-CN" sz="1200">
                <a:ea typeface="阿里巴巴普惠体" panose="00020600040101010101"/>
              </a:rPr>
              <a:t>1px 6px  </a:t>
            </a:r>
            <a:r>
              <a:rPr lang="zh-CN" altLang="en-US" sz="1200">
                <a:ea typeface="阿里巴巴普惠体" panose="00020600040101010101"/>
              </a:rPr>
              <a:t>字体大小 </a:t>
            </a:r>
            <a:r>
              <a:rPr lang="en-US" altLang="zh-CN" sz="1200">
                <a:ea typeface="阿里巴巴普惠体" panose="00020600040101010101"/>
              </a:rPr>
              <a:t>13px </a:t>
            </a:r>
            <a:r>
              <a:rPr lang="zh-CN" altLang="en-US" sz="1200">
                <a:ea typeface="阿里巴巴普惠体" panose="00020600040101010101"/>
              </a:rPr>
              <a:t>背景色 </a:t>
            </a:r>
            <a:r>
              <a:rPr lang="en-US" altLang="zh-CN" sz="1200">
                <a:ea typeface="阿里巴巴普惠体" panose="00020600040101010101"/>
              </a:rPr>
              <a:t>#ea745e </a:t>
            </a:r>
            <a:r>
              <a:rPr lang="zh-CN" altLang="en-US" sz="1200">
                <a:ea typeface="阿里巴巴普惠体" panose="00020600040101010101"/>
              </a:rPr>
              <a:t>圆角 </a:t>
            </a:r>
            <a:r>
              <a:rPr lang="en-US" altLang="zh-CN" sz="1200">
                <a:ea typeface="阿里巴巴普惠体" panose="00020600040101010101"/>
              </a:rPr>
              <a:t>40% </a:t>
            </a:r>
            <a:r>
              <a:rPr lang="zh-CN" altLang="en-US" sz="1200">
                <a:ea typeface="阿里巴巴普惠体" panose="00020600040101010101"/>
              </a:rPr>
              <a:t>字体颜色 </a:t>
            </a:r>
            <a:r>
              <a:rPr lang="en-US" altLang="zh-CN" sz="1200">
                <a:ea typeface="阿里巴巴普惠体" panose="00020600040101010101"/>
              </a:rPr>
              <a:t>#fff )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7EA757-7F6E-48BB-9F52-185E7B28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4" y="1985902"/>
            <a:ext cx="9792168" cy="1187767"/>
          </a:xfrm>
          <a:prstGeom prst="rect">
            <a:avLst/>
          </a:prstGeom>
          <a:ln>
            <a:noFill/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1894C78-94C6-4883-8446-57AF1CCF6211}"/>
              </a:ext>
            </a:extLst>
          </p:cNvPr>
          <p:cNvSpPr/>
          <p:nvPr/>
        </p:nvSpPr>
        <p:spPr>
          <a:xfrm>
            <a:off x="1749195" y="2077400"/>
            <a:ext cx="8694888" cy="10962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C3D110-E6D9-4B61-A14B-3884B04AD335}"/>
              </a:ext>
            </a:extLst>
          </p:cNvPr>
          <p:cNvSpPr/>
          <p:nvPr/>
        </p:nvSpPr>
        <p:spPr>
          <a:xfrm>
            <a:off x="1360415" y="1874735"/>
            <a:ext cx="9471170" cy="146746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A6ED70-50D7-4A22-A9FF-5BB9EF30E46B}"/>
              </a:ext>
            </a:extLst>
          </p:cNvPr>
          <p:cNvSpPr/>
          <p:nvPr/>
        </p:nvSpPr>
        <p:spPr>
          <a:xfrm>
            <a:off x="8089852" y="2077400"/>
            <a:ext cx="2354231" cy="4572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5EF8CB-CC6E-4C2A-A8A3-D37009856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560" y="3471143"/>
            <a:ext cx="4885440" cy="6773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2A39ACC-1DA6-4330-85A7-E26517BB8E6B}"/>
              </a:ext>
            </a:extLst>
          </p:cNvPr>
          <p:cNvSpPr/>
          <p:nvPr/>
        </p:nvSpPr>
        <p:spPr>
          <a:xfrm>
            <a:off x="3694176" y="3441777"/>
            <a:ext cx="4780536" cy="6773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2B0C4A-5BB7-43B1-818F-252D05B4915A}"/>
              </a:ext>
            </a:extLst>
          </p:cNvPr>
          <p:cNvSpPr/>
          <p:nvPr/>
        </p:nvSpPr>
        <p:spPr>
          <a:xfrm>
            <a:off x="3767328" y="3498575"/>
            <a:ext cx="4023360" cy="550119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076B0B-D614-446C-81AE-20B12109BF94}"/>
              </a:ext>
            </a:extLst>
          </p:cNvPr>
          <p:cNvSpPr/>
          <p:nvPr/>
        </p:nvSpPr>
        <p:spPr>
          <a:xfrm>
            <a:off x="4261104" y="3521272"/>
            <a:ext cx="3425952" cy="52742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DCC056B-92C5-43C8-B379-7967B8C40590}"/>
              </a:ext>
            </a:extLst>
          </p:cNvPr>
          <p:cNvGrpSpPr/>
          <p:nvPr/>
        </p:nvGrpSpPr>
        <p:grpSpPr>
          <a:xfrm>
            <a:off x="2406350" y="3849624"/>
            <a:ext cx="1479850" cy="337569"/>
            <a:chOff x="2406350" y="4142232"/>
            <a:chExt cx="1479850" cy="337569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215AC18-C3AF-4393-AB4A-EDE5565E230C}"/>
                </a:ext>
              </a:extLst>
            </p:cNvPr>
            <p:cNvCxnSpPr/>
            <p:nvPr/>
          </p:nvCxnSpPr>
          <p:spPr>
            <a:xfrm flipV="1">
              <a:off x="3520440" y="4142232"/>
              <a:ext cx="365760" cy="128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F0B373D-970A-4096-80E5-F6A38AD36526}"/>
                </a:ext>
              </a:extLst>
            </p:cNvPr>
            <p:cNvSpPr txBox="1"/>
            <p:nvPr/>
          </p:nvSpPr>
          <p:spPr>
            <a:xfrm>
              <a:off x="2406350" y="4202802"/>
              <a:ext cx="1173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::before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伪元素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0DD3F5F-D546-4832-A542-2215AB1DCB2F}"/>
              </a:ext>
            </a:extLst>
          </p:cNvPr>
          <p:cNvGrpSpPr/>
          <p:nvPr/>
        </p:nvGrpSpPr>
        <p:grpSpPr>
          <a:xfrm>
            <a:off x="8180832" y="4009943"/>
            <a:ext cx="1077625" cy="276999"/>
            <a:chOff x="8180832" y="4302551"/>
            <a:chExt cx="1077625" cy="276999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8408676-1DD0-4E7D-A382-142FBE27AC4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180832" y="4302551"/>
              <a:ext cx="431294" cy="138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D481878-6D7B-437B-A5A2-8159357A5B69}"/>
                </a:ext>
              </a:extLst>
            </p:cNvPr>
            <p:cNvSpPr txBox="1"/>
            <p:nvPr/>
          </p:nvSpPr>
          <p:spPr>
            <a:xfrm>
              <a:off x="8612126" y="430255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超链接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D7F7EF6-DB1E-493F-832C-DBDF26801DEE}"/>
              </a:ext>
            </a:extLst>
          </p:cNvPr>
          <p:cNvGrpSpPr/>
          <p:nvPr/>
        </p:nvGrpSpPr>
        <p:grpSpPr>
          <a:xfrm>
            <a:off x="8396479" y="3655270"/>
            <a:ext cx="769989" cy="276999"/>
            <a:chOff x="8396479" y="3947878"/>
            <a:chExt cx="769989" cy="276999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05CE2E7-3734-486E-BAC3-CCFB46DAFB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6479" y="4008705"/>
              <a:ext cx="281177" cy="50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4475958-B17A-4CFC-AA4F-A925600A2D7B}"/>
                </a:ext>
              </a:extLst>
            </p:cNvPr>
            <p:cNvSpPr txBox="1"/>
            <p:nvPr/>
          </p:nvSpPr>
          <p:spPr>
            <a:xfrm>
              <a:off x="8603493" y="3947878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i 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阿里巴巴普惠体" panose="00020600040101010101"/>
                </a:rPr>
                <a:t>标签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a typeface="阿里巴巴普惠体" panose="00020600040101010101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41290EC-F674-4E5D-9215-E03818E2713B}"/>
              </a:ext>
            </a:extLst>
          </p:cNvPr>
          <p:cNvSpPr/>
          <p:nvPr/>
        </p:nvSpPr>
        <p:spPr>
          <a:xfrm>
            <a:off x="7877304" y="3655269"/>
            <a:ext cx="400050" cy="412563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13E39"/>
                </a:solidFill>
              </a:ln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612E510-D3E1-4E80-9656-471DBDAAAC93}"/>
              </a:ext>
            </a:extLst>
          </p:cNvPr>
          <p:cNvGrpSpPr/>
          <p:nvPr/>
        </p:nvGrpSpPr>
        <p:grpSpPr>
          <a:xfrm>
            <a:off x="2993113" y="6167916"/>
            <a:ext cx="6322393" cy="338554"/>
            <a:chOff x="2993113" y="6167916"/>
            <a:chExt cx="6322393" cy="338554"/>
          </a:xfrm>
        </p:grpSpPr>
        <p:sp>
          <p:nvSpPr>
            <p:cNvPr id="11" name="Shape 2401">
              <a:extLst>
                <a:ext uri="{FF2B5EF4-FFF2-40B4-BE49-F238E27FC236}">
                  <a16:creationId xmlns:a16="http://schemas.microsoft.com/office/drawing/2014/main" id="{D30038F4-85CF-40AD-A2D2-988DA56E31D4}"/>
                </a:ext>
              </a:extLst>
            </p:cNvPr>
            <p:cNvSpPr/>
            <p:nvPr/>
          </p:nvSpPr>
          <p:spPr>
            <a:xfrm>
              <a:off x="2993113" y="618134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  <a:moveTo>
                    <a:pt x="11782" y="5891"/>
                  </a:moveTo>
                  <a:lnTo>
                    <a:pt x="9818" y="5891"/>
                  </a:lnTo>
                  <a:cubicBezTo>
                    <a:pt x="9547" y="5891"/>
                    <a:pt x="9327" y="6111"/>
                    <a:pt x="9327" y="6382"/>
                  </a:cubicBezTo>
                  <a:cubicBezTo>
                    <a:pt x="9327" y="6394"/>
                    <a:pt x="9334" y="6405"/>
                    <a:pt x="9334" y="6417"/>
                  </a:cubicBezTo>
                  <a:lnTo>
                    <a:pt x="9328" y="6417"/>
                  </a:lnTo>
                  <a:lnTo>
                    <a:pt x="9819" y="12308"/>
                  </a:lnTo>
                  <a:lnTo>
                    <a:pt x="9825" y="12307"/>
                  </a:lnTo>
                  <a:cubicBezTo>
                    <a:pt x="9844" y="12562"/>
                    <a:pt x="10050" y="12764"/>
                    <a:pt x="10309" y="12764"/>
                  </a:cubicBezTo>
                  <a:lnTo>
                    <a:pt x="11291" y="12764"/>
                  </a:lnTo>
                  <a:cubicBezTo>
                    <a:pt x="11550" y="12764"/>
                    <a:pt x="11756" y="12562"/>
                    <a:pt x="11775" y="12307"/>
                  </a:cubicBezTo>
                  <a:lnTo>
                    <a:pt x="11781" y="12308"/>
                  </a:lnTo>
                  <a:lnTo>
                    <a:pt x="12272" y="6417"/>
                  </a:lnTo>
                  <a:lnTo>
                    <a:pt x="12266" y="6417"/>
                  </a:lnTo>
                  <a:cubicBezTo>
                    <a:pt x="12267" y="6405"/>
                    <a:pt x="12273" y="6394"/>
                    <a:pt x="12273" y="6382"/>
                  </a:cubicBezTo>
                  <a:cubicBezTo>
                    <a:pt x="12273" y="6111"/>
                    <a:pt x="12053" y="5891"/>
                    <a:pt x="11782" y="5891"/>
                  </a:cubicBezTo>
                  <a:moveTo>
                    <a:pt x="10800" y="13745"/>
                  </a:moveTo>
                  <a:cubicBezTo>
                    <a:pt x="10258" y="13745"/>
                    <a:pt x="9818" y="14186"/>
                    <a:pt x="9818" y="14727"/>
                  </a:cubicBezTo>
                  <a:cubicBezTo>
                    <a:pt x="9818" y="15269"/>
                    <a:pt x="10258" y="15709"/>
                    <a:pt x="10800" y="15709"/>
                  </a:cubicBezTo>
                  <a:cubicBezTo>
                    <a:pt x="11342" y="15709"/>
                    <a:pt x="11782" y="15269"/>
                    <a:pt x="11782" y="14727"/>
                  </a:cubicBezTo>
                  <a:cubicBezTo>
                    <a:pt x="11782" y="14186"/>
                    <a:pt x="11342" y="13745"/>
                    <a:pt x="10800" y="13745"/>
                  </a:cubicBezTo>
                </a:path>
              </a:pathLst>
            </a:custGeom>
            <a:solidFill>
              <a:srgbClr val="C00000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C388E3-F6D1-4473-ABC3-C2929BA1C99A}"/>
                </a:ext>
              </a:extLst>
            </p:cNvPr>
            <p:cNvSpPr txBox="1"/>
            <p:nvPr/>
          </p:nvSpPr>
          <p:spPr>
            <a:xfrm>
              <a:off x="3246216" y="6167916"/>
              <a:ext cx="6069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rgbClr val="C00000"/>
                  </a:solidFill>
                  <a:ea typeface="阿里巴巴普惠体" panose="00020600040101010101"/>
                </a:rPr>
                <a:t>浮动元素代码 写到 非浮动元素代码 前面，避免被它排斥到下一行</a:t>
              </a:r>
              <a:endParaRPr lang="zh-CN" altLang="en-US" sz="1600" dirty="0">
                <a:solidFill>
                  <a:srgbClr val="C00000"/>
                </a:solidFill>
                <a:ea typeface="阿里巴巴普惠体" panose="00020600040101010101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035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头部区域</a:t>
            </a:r>
            <a:r>
              <a:rPr lang="en-US" altLang="zh-CN"/>
              <a:t>.</a:t>
            </a:r>
            <a:r>
              <a:rPr lang="zh-CN" altLang="en-US"/>
              <a:t>导航区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4023359"/>
            <a:ext cx="9312563" cy="2405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导航区 </a:t>
            </a:r>
            <a:r>
              <a:rPr lang="en-US" altLang="zh-CN"/>
              <a:t>ul </a:t>
            </a:r>
            <a:r>
              <a:rPr lang="en-US" altLang="zh-CN" sz="1200"/>
              <a:t>(</a:t>
            </a:r>
            <a:r>
              <a:rPr lang="zh-CN" altLang="en-US" sz="1200"/>
              <a:t>上内间距 </a:t>
            </a:r>
            <a:r>
              <a:rPr lang="en-US" altLang="zh-CN" sz="1200"/>
              <a:t>37px  </a:t>
            </a:r>
            <a:r>
              <a:rPr lang="zh-CN" altLang="en-US" sz="1200"/>
              <a:t>左外间距 </a:t>
            </a:r>
            <a:r>
              <a:rPr lang="en-US" altLang="zh-CN" sz="1200"/>
              <a:t>280px)</a:t>
            </a:r>
          </a:p>
          <a:p>
            <a:pPr lvl="1"/>
            <a:r>
              <a:rPr lang="en-US" altLang="zh-CN"/>
              <a:t>li  </a:t>
            </a:r>
            <a:r>
              <a:rPr lang="zh-CN" altLang="en-US"/>
              <a:t>标签</a:t>
            </a:r>
            <a:r>
              <a:rPr lang="zh-CN" altLang="en-US" sz="1200"/>
              <a:t>（左浮动 行高</a:t>
            </a:r>
            <a:r>
              <a:rPr lang="en-US" altLang="zh-CN" sz="1200"/>
              <a:t>1em</a:t>
            </a:r>
            <a:r>
              <a:rPr lang="zh-CN" altLang="en-US" sz="1200"/>
              <a:t>  字体大小</a:t>
            </a:r>
            <a:r>
              <a:rPr lang="en-US" altLang="zh-CN" sz="1200"/>
              <a:t>16px  </a:t>
            </a:r>
            <a:r>
              <a:rPr lang="zh-CN" altLang="en-US" sz="1200"/>
              <a:t>右外间距</a:t>
            </a:r>
            <a:r>
              <a:rPr lang="en-US" altLang="zh-CN" sz="1200"/>
              <a:t>50px </a:t>
            </a:r>
            <a:r>
              <a:rPr lang="zh-CN" altLang="en-US" sz="1200"/>
              <a:t>）</a:t>
            </a:r>
            <a:endParaRPr lang="en-US" altLang="zh-CN" sz="1200"/>
          </a:p>
          <a:p>
            <a:pPr lvl="1"/>
            <a:r>
              <a:rPr lang="zh-CN" altLang="en-US"/>
              <a:t>内容 </a:t>
            </a:r>
            <a:r>
              <a:rPr lang="en-US" altLang="zh-CN"/>
              <a:t>a</a:t>
            </a:r>
            <a:r>
              <a:rPr lang="zh-CN" altLang="en-US"/>
              <a:t>标签，统一超链接样式 </a:t>
            </a:r>
            <a:r>
              <a:rPr lang="en-US" altLang="zh-CN" sz="1200"/>
              <a:t>(</a:t>
            </a:r>
            <a:r>
              <a:rPr lang="zh-CN" altLang="en-US" sz="1200"/>
              <a:t>去掉下划线 ， 颜色 </a:t>
            </a:r>
            <a:r>
              <a:rPr lang="en-US" altLang="zh-CN" sz="1200"/>
              <a:t>#333)</a:t>
            </a:r>
          </a:p>
          <a:p>
            <a:pPr lvl="1"/>
            <a:r>
              <a:rPr lang="en-US" altLang="zh-CN"/>
              <a:t>a:hover</a:t>
            </a:r>
            <a:r>
              <a:rPr lang="zh-CN" altLang="en-US"/>
              <a:t>伪类</a:t>
            </a:r>
            <a:r>
              <a:rPr lang="zh-CN" altLang="en-US" sz="1200"/>
              <a:t>（字体 颜色 </a:t>
            </a:r>
            <a:r>
              <a:rPr lang="en-US" altLang="zh-CN" sz="1200"/>
              <a:t>#5eb69c  </a:t>
            </a:r>
            <a:r>
              <a:rPr lang="zh-CN" altLang="en-US" sz="1200"/>
              <a:t>下内间距 </a:t>
            </a:r>
            <a:r>
              <a:rPr lang="en-US" altLang="zh-CN" sz="1200"/>
              <a:t>3px </a:t>
            </a:r>
            <a:r>
              <a:rPr lang="zh-CN" altLang="en-US" sz="1200"/>
              <a:t>下边框 </a:t>
            </a:r>
            <a:r>
              <a:rPr lang="en-US" altLang="zh-CN" sz="1200"/>
              <a:t>2px #5eb69c</a:t>
            </a:r>
            <a:r>
              <a:rPr lang="zh-CN" altLang="en-US" sz="1200"/>
              <a:t>）</a:t>
            </a:r>
            <a:endParaRPr lang="en-US" altLang="zh-CN" sz="1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E58161-15A7-442A-AE07-39B86A45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6" y="1770200"/>
            <a:ext cx="9602032" cy="13183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212689-E5A4-448B-A68C-F198208265F1}"/>
              </a:ext>
            </a:extLst>
          </p:cNvPr>
          <p:cNvSpPr/>
          <p:nvPr/>
        </p:nvSpPr>
        <p:spPr>
          <a:xfrm>
            <a:off x="2926079" y="2404872"/>
            <a:ext cx="7449729" cy="374904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08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头部区域</a:t>
            </a:r>
            <a:r>
              <a:rPr lang="en-US" altLang="zh-CN"/>
              <a:t>.</a:t>
            </a:r>
            <a:r>
              <a:rPr lang="zh-CN" altLang="en-US"/>
              <a:t>导航区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4023359"/>
            <a:ext cx="9312563" cy="24051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导航区 </a:t>
            </a:r>
            <a:r>
              <a:rPr lang="en-US" altLang="zh-CN"/>
              <a:t>ul </a:t>
            </a:r>
            <a:r>
              <a:rPr lang="en-US" altLang="zh-CN" sz="1200"/>
              <a:t>(</a:t>
            </a:r>
            <a:r>
              <a:rPr lang="zh-CN" altLang="en-US" sz="1200"/>
              <a:t>上内间距 </a:t>
            </a:r>
            <a:r>
              <a:rPr lang="en-US" altLang="zh-CN" sz="1200"/>
              <a:t>37px  </a:t>
            </a:r>
            <a:r>
              <a:rPr lang="zh-CN" altLang="en-US" sz="1200"/>
              <a:t>左外间距 </a:t>
            </a:r>
            <a:r>
              <a:rPr lang="en-US" altLang="zh-CN" sz="1200"/>
              <a:t>280px)</a:t>
            </a:r>
          </a:p>
          <a:p>
            <a:pPr lvl="1"/>
            <a:r>
              <a:rPr lang="en-US" altLang="zh-CN"/>
              <a:t>li  </a:t>
            </a:r>
            <a:r>
              <a:rPr lang="zh-CN" altLang="en-US"/>
              <a:t>标签</a:t>
            </a:r>
            <a:r>
              <a:rPr lang="zh-CN" altLang="en-US" sz="1200"/>
              <a:t>（左浮动 行高</a:t>
            </a:r>
            <a:r>
              <a:rPr lang="en-US" altLang="zh-CN" sz="1200"/>
              <a:t>1em</a:t>
            </a:r>
            <a:r>
              <a:rPr lang="zh-CN" altLang="en-US" sz="1200"/>
              <a:t>  字体大小</a:t>
            </a:r>
            <a:r>
              <a:rPr lang="en-US" altLang="zh-CN" sz="1200"/>
              <a:t>16px  </a:t>
            </a:r>
            <a:r>
              <a:rPr lang="zh-CN" altLang="en-US" sz="1200"/>
              <a:t>右外间距</a:t>
            </a:r>
            <a:r>
              <a:rPr lang="en-US" altLang="zh-CN" sz="1200"/>
              <a:t>50px </a:t>
            </a:r>
            <a:r>
              <a:rPr lang="zh-CN" altLang="en-US" sz="1200"/>
              <a:t>）</a:t>
            </a:r>
            <a:endParaRPr lang="en-US" altLang="zh-CN" sz="1200"/>
          </a:p>
          <a:p>
            <a:pPr lvl="1"/>
            <a:r>
              <a:rPr lang="zh-CN" altLang="en-US"/>
              <a:t>内容 </a:t>
            </a:r>
            <a:r>
              <a:rPr lang="en-US" altLang="zh-CN"/>
              <a:t>a</a:t>
            </a:r>
            <a:r>
              <a:rPr lang="zh-CN" altLang="en-US"/>
              <a:t>标签，统一超链接样式 </a:t>
            </a:r>
            <a:r>
              <a:rPr lang="en-US" altLang="zh-CN" sz="1200"/>
              <a:t>(</a:t>
            </a:r>
            <a:r>
              <a:rPr lang="zh-CN" altLang="en-US" sz="1200"/>
              <a:t>去掉下划线 ， 颜色 </a:t>
            </a:r>
            <a:r>
              <a:rPr lang="en-US" altLang="zh-CN" sz="1200"/>
              <a:t>#333)</a:t>
            </a:r>
          </a:p>
          <a:p>
            <a:pPr lvl="1"/>
            <a:r>
              <a:rPr lang="en-US" altLang="zh-CN"/>
              <a:t>a:hover</a:t>
            </a:r>
            <a:r>
              <a:rPr lang="zh-CN" altLang="en-US"/>
              <a:t>伪类</a:t>
            </a:r>
            <a:r>
              <a:rPr lang="zh-CN" altLang="en-US" sz="1200"/>
              <a:t>（字体 颜色 </a:t>
            </a:r>
            <a:r>
              <a:rPr lang="en-US" altLang="zh-CN" sz="1200"/>
              <a:t>#5eb69c  </a:t>
            </a:r>
            <a:r>
              <a:rPr lang="zh-CN" altLang="en-US" sz="1200"/>
              <a:t>下内间距 </a:t>
            </a:r>
            <a:r>
              <a:rPr lang="en-US" altLang="zh-CN" sz="1200"/>
              <a:t>3px </a:t>
            </a:r>
            <a:r>
              <a:rPr lang="zh-CN" altLang="en-US" sz="1200"/>
              <a:t>下边框 </a:t>
            </a:r>
            <a:r>
              <a:rPr lang="en-US" altLang="zh-CN" sz="1200"/>
              <a:t>2px #5eb69c</a:t>
            </a:r>
            <a:r>
              <a:rPr lang="zh-CN" altLang="en-US" sz="1200"/>
              <a:t>）</a:t>
            </a:r>
            <a:endParaRPr lang="en-US" altLang="zh-CN" sz="1200"/>
          </a:p>
          <a:p>
            <a:pPr lvl="1"/>
            <a:r>
              <a:rPr lang="en-US" altLang="zh-CN"/>
              <a:t>a:active </a:t>
            </a:r>
            <a:r>
              <a:rPr lang="zh-CN" altLang="en-US"/>
              <a:t>共用 上面的样式</a:t>
            </a:r>
            <a:endParaRPr lang="en-US" altLang="zh-CN"/>
          </a:p>
          <a:p>
            <a:pPr lvl="1"/>
            <a:endParaRPr lang="en-US" altLang="zh-CN" sz="1200"/>
          </a:p>
          <a:p>
            <a:pPr lvl="1"/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E58161-15A7-442A-AE07-39B86A45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76" y="1770200"/>
            <a:ext cx="9602032" cy="13183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F212689-E5A4-448B-A68C-F198208265F1}"/>
              </a:ext>
            </a:extLst>
          </p:cNvPr>
          <p:cNvSpPr/>
          <p:nvPr/>
        </p:nvSpPr>
        <p:spPr>
          <a:xfrm>
            <a:off x="2926079" y="2276856"/>
            <a:ext cx="7449729" cy="256032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01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2769576"/>
            <a:ext cx="3982227" cy="2278285"/>
          </a:xfrm>
        </p:spPr>
        <p:txBody>
          <a:bodyPr/>
          <a:lstStyle/>
          <a:p>
            <a:r>
              <a:rPr lang="zh-CN" altLang="en-US"/>
              <a:t>项目制作流程</a:t>
            </a:r>
            <a:endParaRPr lang="en-US" altLang="zh-CN"/>
          </a:p>
          <a:p>
            <a:r>
              <a:rPr lang="zh-CN" altLang="en-US"/>
              <a:t>小兔鲜儿项目规划</a:t>
            </a:r>
            <a:endParaRPr lang="en-US" altLang="zh-CN"/>
          </a:p>
          <a:p>
            <a:r>
              <a:rPr lang="zh-CN" altLang="en-US"/>
              <a:t>小兔鲜儿首页制作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8790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255B1B1-2CD6-4198-9D5D-D2E7A2A46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2769576"/>
            <a:ext cx="3982227" cy="2278285"/>
          </a:xfrm>
        </p:spPr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项目制作流程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/>
              <a:t>小兔鲜儿项目规划</a:t>
            </a:r>
            <a:endParaRPr lang="en-US" altLang="zh-CN"/>
          </a:p>
          <a:p>
            <a:r>
              <a:rPr lang="zh-CN" altLang="en-US"/>
              <a:t>小兔鲜儿首页制作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392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3313922" cy="517190"/>
          </a:xfrm>
        </p:spPr>
        <p:txBody>
          <a:bodyPr/>
          <a:lstStyle/>
          <a:p>
            <a:r>
              <a:rPr lang="zh-CN" altLang="en-US"/>
              <a:t>项目制作流程</a:t>
            </a:r>
            <a:endParaRPr lang="en-US" altLang="zh-CN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3AECD50-F21F-416C-8978-F57FB7B2B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8765"/>
            <a:ext cx="5134221" cy="474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1EB737D-C982-4D9B-A747-03E8A6BFCC72}"/>
              </a:ext>
            </a:extLst>
          </p:cNvPr>
          <p:cNvGrpSpPr/>
          <p:nvPr/>
        </p:nvGrpSpPr>
        <p:grpSpPr>
          <a:xfrm>
            <a:off x="5044990" y="5604110"/>
            <a:ext cx="4630854" cy="464152"/>
            <a:chOff x="5044990" y="5604110"/>
            <a:chExt cx="4630854" cy="46415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803FDC2-72D2-4763-887D-25381C62EDCE}"/>
                </a:ext>
              </a:extLst>
            </p:cNvPr>
            <p:cNvCxnSpPr/>
            <p:nvPr/>
          </p:nvCxnSpPr>
          <p:spPr>
            <a:xfrm flipH="1" flipV="1">
              <a:off x="5044990" y="5604110"/>
              <a:ext cx="351692" cy="1808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47D667E-44C2-4D4D-B76E-0CD1B22FBE1A}"/>
                </a:ext>
              </a:extLst>
            </p:cNvPr>
            <p:cNvSpPr/>
            <p:nvPr/>
          </p:nvSpPr>
          <p:spPr>
            <a:xfrm>
              <a:off x="5396681" y="5686425"/>
              <a:ext cx="4279163" cy="38183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网页美工会制作</a:t>
              </a:r>
              <a:r>
                <a:rPr lang="zh-CN" altLang="en-US"/>
                <a:t>原型图 和 效果</a:t>
              </a:r>
              <a:r>
                <a:rPr lang="zh-CN" altLang="en-US" dirty="0"/>
                <a:t>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15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51C049B5-599F-4B84-A1E9-1E814ADEB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8190" y="2769576"/>
            <a:ext cx="3982227" cy="2278285"/>
          </a:xfrm>
        </p:spPr>
        <p:txBody>
          <a:bodyPr/>
          <a:lstStyle/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项目制作流程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小兔鲜儿项目规划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/>
              <a:t>小兔鲜儿首页制作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69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90"/>
            <a:ext cx="4330959" cy="517190"/>
          </a:xfrm>
        </p:spPr>
        <p:txBody>
          <a:bodyPr/>
          <a:lstStyle/>
          <a:p>
            <a:r>
              <a:rPr lang="zh-CN" altLang="en-US"/>
              <a:t>项目：小兔鲜儿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项目规划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1989139"/>
            <a:ext cx="9220199" cy="11589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项目整体介绍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项目学习目的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开发工具和技术栈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05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F042-8B53-4E69-BD2D-080655EF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项目规划</a:t>
            </a:r>
            <a:endParaRPr lang="en-US" altLang="zh-CN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9BF43-7904-4247-8883-3599937AC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1" y="1171575"/>
            <a:ext cx="1746380" cy="517190"/>
          </a:xfrm>
        </p:spPr>
        <p:txBody>
          <a:bodyPr/>
          <a:lstStyle/>
          <a:p>
            <a:r>
              <a:rPr lang="zh-CN" altLang="en-US"/>
              <a:t>项目整体介绍</a:t>
            </a:r>
            <a:endParaRPr lang="en-US" alt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E60C5-5122-46B2-89E6-105CFD54D7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2" y="1989138"/>
            <a:ext cx="7494036" cy="15845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项目名称：小兔鲜儿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项目介绍：电商发展十余年，是个成熟的商业模式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小兔鲜儿是</a:t>
            </a:r>
            <a:r>
              <a:rPr lang="en-US" altLang="zh-CN"/>
              <a:t>B2C</a:t>
            </a:r>
            <a:r>
              <a:rPr lang="zh-CN" altLang="en-US"/>
              <a:t>电商平台，综合品类平台</a:t>
            </a:r>
            <a:endParaRPr lang="en-US" altLang="zh-CN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/>
              <a:t>理念</a:t>
            </a:r>
            <a:r>
              <a:rPr lang="en-US" altLang="zh-CN"/>
              <a:t>-(</a:t>
            </a:r>
            <a:r>
              <a:rPr lang="zh-CN" altLang="en-US"/>
              <a:t>品质</a:t>
            </a:r>
            <a:r>
              <a:rPr lang="en-US" altLang="zh-CN"/>
              <a:t>)</a:t>
            </a:r>
            <a:r>
              <a:rPr lang="zh-CN" altLang="en-US"/>
              <a:t>新鲜、</a:t>
            </a:r>
            <a:r>
              <a:rPr lang="en-US" altLang="zh-CN"/>
              <a:t>(</a:t>
            </a:r>
            <a:r>
              <a:rPr lang="zh-CN" altLang="en-US"/>
              <a:t>价格</a:t>
            </a:r>
            <a:r>
              <a:rPr lang="en-US" altLang="zh-CN"/>
              <a:t>)</a:t>
            </a:r>
            <a:r>
              <a:rPr lang="zh-CN" altLang="en-US"/>
              <a:t>亲民、</a:t>
            </a:r>
            <a:r>
              <a:rPr lang="en-US" altLang="zh-CN"/>
              <a:t>(</a:t>
            </a:r>
            <a:r>
              <a:rPr lang="zh-CN" altLang="en-US"/>
              <a:t>物流</a:t>
            </a:r>
            <a:r>
              <a:rPr lang="en-US" altLang="zh-CN"/>
              <a:t>)</a:t>
            </a:r>
            <a:r>
              <a:rPr lang="zh-CN" altLang="en-US"/>
              <a:t>快捷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31A9F4-DF2A-4DDF-8C56-DBF2539BC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941" y="3674377"/>
            <a:ext cx="3041402" cy="28530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D5F698-1C93-40C5-92EA-BCB7F47AD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042" y="1353388"/>
            <a:ext cx="3436918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110669</TotalTime>
  <Words>2031</Words>
  <Application>Microsoft Office PowerPoint</Application>
  <PresentationFormat>宽屏</PresentationFormat>
  <Paragraphs>240</Paragraphs>
  <Slides>35</Slides>
  <Notes>28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Alibaba PuHuiTi</vt:lpstr>
      <vt:lpstr>Fira Code,Consolas,  Courier New</vt:lpstr>
      <vt:lpstr>阿里巴巴普惠体</vt:lpstr>
      <vt:lpstr>等线</vt:lpstr>
      <vt:lpstr>黑体</vt:lpstr>
      <vt:lpstr>微软雅黑</vt:lpstr>
      <vt:lpstr>Arial</vt:lpstr>
      <vt:lpstr>Calibri</vt:lpstr>
      <vt:lpstr>Courier New</vt:lpstr>
      <vt:lpstr>Segoe UI</vt:lpstr>
      <vt:lpstr>Wingdings</vt:lpstr>
      <vt:lpstr>1_课程标题页</vt:lpstr>
      <vt:lpstr>2_目录设计方案</vt:lpstr>
      <vt:lpstr>3_目标设计方案</vt:lpstr>
      <vt:lpstr>4_正文设计方案</vt:lpstr>
      <vt:lpstr>5_结束页设计方案</vt:lpstr>
      <vt:lpstr>项目-小兔鲜儿</vt:lpstr>
      <vt:lpstr>PowerPoint 演示文稿</vt:lpstr>
      <vt:lpstr>小兔鲜儿</vt:lpstr>
      <vt:lpstr>PowerPoint 演示文稿</vt:lpstr>
      <vt:lpstr>PowerPoint 演示文稿</vt:lpstr>
      <vt:lpstr>项目：小兔鲜儿</vt:lpstr>
      <vt:lpstr>PowerPoint 演示文稿</vt:lpstr>
      <vt:lpstr>项目：小兔鲜儿</vt:lpstr>
      <vt:lpstr>项目规划</vt:lpstr>
      <vt:lpstr>项目规划</vt:lpstr>
      <vt:lpstr>项目规划</vt:lpstr>
      <vt:lpstr>项目规划</vt:lpstr>
      <vt:lpstr>项目：小兔鲜儿</vt:lpstr>
      <vt:lpstr>项目搭建工作</vt:lpstr>
      <vt:lpstr>项目搭建工作</vt:lpstr>
      <vt:lpstr>项目搭建工作</vt:lpstr>
      <vt:lpstr>项目搭建工作</vt:lpstr>
      <vt:lpstr>项目：小兔鲜儿</vt:lpstr>
      <vt:lpstr>项目：小兔鲜儿</vt:lpstr>
      <vt:lpstr>项目：小兔鲜儿</vt:lpstr>
      <vt:lpstr>项目：小兔鲜儿</vt:lpstr>
      <vt:lpstr>项目：小兔鲜儿</vt:lpstr>
      <vt:lpstr>项目：小兔鲜儿</vt:lpstr>
      <vt:lpstr>项目：小兔鲜儿-首页制作</vt:lpstr>
      <vt:lpstr>项目：小兔鲜儿</vt:lpstr>
      <vt:lpstr>项目：小兔鲜儿</vt:lpstr>
      <vt:lpstr>项目：小兔鲜儿</vt:lpstr>
      <vt:lpstr>项目：小兔鲜儿</vt:lpstr>
      <vt:lpstr>项目：小兔鲜儿</vt:lpstr>
      <vt:lpstr>项目：小兔鲜儿</vt:lpstr>
      <vt:lpstr>项目：小兔鲜儿</vt:lpstr>
      <vt:lpstr>项目：小兔鲜儿</vt:lpstr>
      <vt:lpstr>项目：小兔鲜儿</vt:lpstr>
      <vt:lpstr>项目：小兔鲜儿</vt:lpstr>
      <vt:lpstr>项目：小兔鲜儿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james zou</cp:lastModifiedBy>
  <cp:revision>2927</cp:revision>
  <dcterms:created xsi:type="dcterms:W3CDTF">2020-03-31T02:23:27Z</dcterms:created>
  <dcterms:modified xsi:type="dcterms:W3CDTF">2020-08-20T03:56:49Z</dcterms:modified>
</cp:coreProperties>
</file>