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1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1948462" y="1392656"/>
            <a:ext cx="10403841" cy="17776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7258755" y="3170312"/>
            <a:ext cx="5093548" cy="62306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2005840" y="9130188"/>
            <a:ext cx="348723" cy="339198"/>
          </a:xfrm>
          <a:prstGeom prst="rect">
            <a:avLst/>
          </a:prstGeom>
          <a:ln w="12700">
            <a:miter lim="400000"/>
          </a:ln>
        </p:spPr>
        <p:txBody>
          <a:bodyPr wrap="none" lIns="65022" tIns="65022" rIns="65022" bIns="65022" anchor="ctr">
            <a:spAutoFit/>
          </a:bodyPr>
          <a:lstStyle>
            <a:lvl1pPr algn="r" defTabSz="1300480">
              <a:defRPr sz="16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1pPr>
      <a:lvl2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2pPr>
      <a:lvl3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3pPr>
      <a:lvl4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4pPr>
      <a:lvl5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5pPr>
      <a:lvl6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6pPr>
      <a:lvl7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7pPr>
      <a:lvl8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8pPr>
      <a:lvl9pPr marL="0" marR="0" indent="0" algn="r" defTabSz="130048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y.qq.com" TargetMode="External"/><Relationship Id="rId3" Type="http://schemas.openxmlformats.org/officeDocument/2006/relationships/image" Target="../media/image1.tif"/><Relationship Id="rId4" Type="http://schemas.openxmlformats.org/officeDocument/2006/relationships/hyperlink" Target="https://www.w3cplus.com" TargetMode="External"/><Relationship Id="rId5"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 name="图片 1" descr="图片 1"/>
          <p:cNvPicPr>
            <a:picLocks noChangeAspect="1"/>
          </p:cNvPicPr>
          <p:nvPr/>
        </p:nvPicPr>
        <p:blipFill>
          <a:blip r:embed="rId2">
            <a:extLst/>
          </a:blip>
          <a:stretch>
            <a:fillRect/>
          </a:stretch>
        </p:blipFill>
        <p:spPr>
          <a:xfrm>
            <a:off x="901" y="901"/>
            <a:ext cx="13002998" cy="9751798"/>
          </a:xfrm>
          <a:prstGeom prst="rect">
            <a:avLst/>
          </a:prstGeom>
          <a:ln w="12700">
            <a:miter lim="400000"/>
          </a:ln>
        </p:spPr>
      </p:pic>
      <p:sp>
        <p:nvSpPr>
          <p:cNvPr id="21" name="TextBox 3"/>
          <p:cNvSpPr txBox="1"/>
          <p:nvPr/>
        </p:nvSpPr>
        <p:spPr>
          <a:xfrm>
            <a:off x="65022" y="2528038"/>
            <a:ext cx="12874756" cy="1692145"/>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defTabSz="1300480">
              <a:defRPr b="1" sz="8800">
                <a:solidFill>
                  <a:srgbClr val="FFFFFF"/>
                </a:solidFill>
                <a:latin typeface="Microsoft YaHei UI Light"/>
                <a:ea typeface="Microsoft YaHei UI Light"/>
                <a:cs typeface="Microsoft YaHei UI Light"/>
                <a:sym typeface="Microsoft YaHei UI Light"/>
              </a:defRPr>
            </a:lvl1pPr>
          </a:lstStyle>
          <a:p>
            <a:pPr/>
            <a:r>
              <a:t>移动Web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9" name="成组"/>
          <p:cNvGrpSpPr/>
          <p:nvPr/>
        </p:nvGrpSpPr>
        <p:grpSpPr>
          <a:xfrm>
            <a:off x="0" y="1170676"/>
            <a:ext cx="3809510" cy="945065"/>
            <a:chOff x="0" y="0"/>
            <a:chExt cx="3809508" cy="945064"/>
          </a:xfrm>
        </p:grpSpPr>
        <p:sp>
          <p:nvSpPr>
            <p:cNvPr id="87"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88"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90"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91" name="文本框 13"/>
          <p:cNvSpPr txBox="1"/>
          <p:nvPr/>
        </p:nvSpPr>
        <p:spPr>
          <a:xfrm>
            <a:off x="1014540" y="2524226"/>
            <a:ext cx="1098748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群组选择器的嵌套: </a:t>
            </a:r>
            <a:r>
              <a:rPr>
                <a:solidFill>
                  <a:srgbClr val="3A6398"/>
                </a:solidFill>
              </a:rPr>
              <a:t>如果你需要在一个特定的容器元素内对这样一个群组选择器进行修饰，情况就不同了。</a:t>
            </a:r>
            <a:r>
              <a:rPr sz="1620">
                <a:solidFill>
                  <a:srgbClr val="3A6398"/>
                </a:solidFill>
              </a:rPr>
              <a:t>css</a:t>
            </a:r>
            <a:r>
              <a:rPr>
                <a:solidFill>
                  <a:srgbClr val="3A6398"/>
                </a:solidFill>
              </a:rPr>
              <a:t>的写法会让你在群组选择器中的每一个选择器前都重复一遍容器元素的选择器。</a:t>
            </a:r>
          </a:p>
        </p:txBody>
      </p:sp>
      <p:pic>
        <p:nvPicPr>
          <p:cNvPr id="92" name="图像" descr="图像"/>
          <p:cNvPicPr>
            <a:picLocks noChangeAspect="1"/>
          </p:cNvPicPr>
          <p:nvPr/>
        </p:nvPicPr>
        <p:blipFill>
          <a:blip r:embed="rId2">
            <a:extLst/>
          </a:blip>
          <a:stretch>
            <a:fillRect/>
          </a:stretch>
        </p:blipFill>
        <p:spPr>
          <a:xfrm>
            <a:off x="1020464" y="4081735"/>
            <a:ext cx="8764828" cy="1125759"/>
          </a:xfrm>
          <a:prstGeom prst="rect">
            <a:avLst/>
          </a:prstGeom>
          <a:ln w="12700">
            <a:miter lim="400000"/>
          </a:ln>
        </p:spPr>
      </p:pic>
      <p:sp>
        <p:nvSpPr>
          <p:cNvPr id="93" name="非常幸运，sass的嵌套特性在这种场景下也非常有用。当sass解开一个群组选择器规则内嵌的规则时，它会把每一个内嵌选择器的规则都正确地解出来"/>
          <p:cNvSpPr txBox="1"/>
          <p:nvPr/>
        </p:nvSpPr>
        <p:spPr>
          <a:xfrm>
            <a:off x="992171" y="5639582"/>
            <a:ext cx="11020458"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200">
                <a:solidFill>
                  <a:srgbClr val="3A6398"/>
                </a:solidFill>
                <a:latin typeface="微软雅黑 Light"/>
                <a:ea typeface="微软雅黑 Light"/>
                <a:cs typeface="微软雅黑 Light"/>
                <a:sym typeface="微软雅黑 Light"/>
              </a:defRPr>
            </a:pPr>
            <a:r>
              <a:t>非常幸运，</a:t>
            </a:r>
            <a:r>
              <a:rPr sz="1620"/>
              <a:t>sass</a:t>
            </a:r>
            <a:r>
              <a:t>的嵌套特性在这种场景下也非常有用。当</a:t>
            </a:r>
            <a:r>
              <a:rPr sz="1620"/>
              <a:t>sass</a:t>
            </a:r>
            <a:r>
              <a:t>解开一个群组选择器规则内嵌的规则时，它会把每一个内嵌选择器的规则都正确地解出来</a:t>
            </a:r>
          </a:p>
        </p:txBody>
      </p:sp>
      <p:pic>
        <p:nvPicPr>
          <p:cNvPr id="94" name="图像" descr="图像"/>
          <p:cNvPicPr>
            <a:picLocks noChangeAspect="1"/>
          </p:cNvPicPr>
          <p:nvPr/>
        </p:nvPicPr>
        <p:blipFill>
          <a:blip r:embed="rId3">
            <a:extLst/>
          </a:blip>
          <a:stretch>
            <a:fillRect/>
          </a:stretch>
        </p:blipFill>
        <p:spPr>
          <a:xfrm>
            <a:off x="1005506" y="6957072"/>
            <a:ext cx="8636001" cy="18796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8" name="成组"/>
          <p:cNvGrpSpPr/>
          <p:nvPr/>
        </p:nvGrpSpPr>
        <p:grpSpPr>
          <a:xfrm>
            <a:off x="0" y="1170676"/>
            <a:ext cx="3809510" cy="945065"/>
            <a:chOff x="0" y="0"/>
            <a:chExt cx="3809508" cy="945064"/>
          </a:xfrm>
        </p:grpSpPr>
        <p:sp>
          <p:nvSpPr>
            <p:cNvPr id="96"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97"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99"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00" name="文本框 13"/>
          <p:cNvSpPr txBox="1"/>
          <p:nvPr/>
        </p:nvSpPr>
        <p:spPr>
          <a:xfrm>
            <a:off x="1014540" y="2524226"/>
            <a:ext cx="10987487"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子组合选择器和同层组合选择器：&gt;、+和~: </a:t>
            </a:r>
            <a:r>
              <a:rPr>
                <a:solidFill>
                  <a:srgbClr val="3A6398"/>
                </a:solidFill>
              </a:rPr>
              <a:t>指定浏览器仅选择某种特定上下文中的元素。</a:t>
            </a:r>
          </a:p>
        </p:txBody>
      </p:sp>
      <p:pic>
        <p:nvPicPr>
          <p:cNvPr id="101" name="图像" descr="图像"/>
          <p:cNvPicPr>
            <a:picLocks noChangeAspect="1"/>
          </p:cNvPicPr>
          <p:nvPr/>
        </p:nvPicPr>
        <p:blipFill>
          <a:blip r:embed="rId2">
            <a:extLst/>
          </a:blip>
          <a:stretch>
            <a:fillRect/>
          </a:stretch>
        </p:blipFill>
        <p:spPr>
          <a:xfrm>
            <a:off x="1017274" y="3479609"/>
            <a:ext cx="6802543" cy="198782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5" name="成组"/>
          <p:cNvGrpSpPr/>
          <p:nvPr/>
        </p:nvGrpSpPr>
        <p:grpSpPr>
          <a:xfrm>
            <a:off x="0" y="1170676"/>
            <a:ext cx="3809510" cy="945065"/>
            <a:chOff x="0" y="0"/>
            <a:chExt cx="3809508" cy="945064"/>
          </a:xfrm>
        </p:grpSpPr>
        <p:sp>
          <p:nvSpPr>
            <p:cNvPr id="103"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04"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06"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07" name="文本框 13"/>
          <p:cNvSpPr txBox="1"/>
          <p:nvPr/>
        </p:nvSpPr>
        <p:spPr>
          <a:xfrm>
            <a:off x="1014540" y="2524226"/>
            <a:ext cx="10987487" cy="2768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导入SASS文件: </a:t>
            </a:r>
            <a:r>
              <a:rPr sz="1620">
                <a:solidFill>
                  <a:srgbClr val="3A6398"/>
                </a:solidFill>
              </a:rPr>
              <a:t>css</a:t>
            </a:r>
            <a:r>
              <a:rPr>
                <a:solidFill>
                  <a:srgbClr val="3A6398"/>
                </a:solidFill>
              </a:rPr>
              <a:t>有一个特别不常用的特性，即</a:t>
            </a:r>
            <a:r>
              <a:rPr sz="1620">
                <a:solidFill>
                  <a:srgbClr val="3A6398"/>
                </a:solidFill>
              </a:rPr>
              <a:t>@import</a:t>
            </a:r>
            <a:r>
              <a:rPr>
                <a:solidFill>
                  <a:srgbClr val="3A6398"/>
                </a:solidFill>
              </a:rPr>
              <a:t>规则，它允许在一个</a:t>
            </a:r>
            <a:r>
              <a:rPr sz="1620">
                <a:solidFill>
                  <a:srgbClr val="3A6398"/>
                </a:solidFill>
              </a:rPr>
              <a:t>css</a:t>
            </a:r>
            <a:r>
              <a:rPr>
                <a:solidFill>
                  <a:srgbClr val="3A6398"/>
                </a:solidFill>
              </a:rPr>
              <a:t>文件中导入其他</a:t>
            </a:r>
            <a:r>
              <a:rPr sz="1620">
                <a:solidFill>
                  <a:srgbClr val="3A6398"/>
                </a:solidFill>
              </a:rPr>
              <a:t>css</a:t>
            </a:r>
            <a:r>
              <a:rPr>
                <a:solidFill>
                  <a:srgbClr val="3A6398"/>
                </a:solidFill>
              </a:rPr>
              <a:t>文件。然而，后果是只有执行到</a:t>
            </a:r>
            <a:r>
              <a:rPr sz="1620">
                <a:solidFill>
                  <a:srgbClr val="3A6398"/>
                </a:solidFill>
              </a:rPr>
              <a:t>@import</a:t>
            </a:r>
            <a:r>
              <a:rPr>
                <a:solidFill>
                  <a:srgbClr val="3A6398"/>
                </a:solidFill>
              </a:rPr>
              <a:t>时，浏览器才会去下载其他</a:t>
            </a:r>
            <a:r>
              <a:rPr sz="1620">
                <a:solidFill>
                  <a:srgbClr val="3A6398"/>
                </a:solidFill>
              </a:rPr>
              <a:t>css</a:t>
            </a:r>
            <a:r>
              <a:rPr>
                <a:solidFill>
                  <a:srgbClr val="3A6398"/>
                </a:solidFill>
              </a:rPr>
              <a:t>文件，这导致页面加载起来特别慢。</a:t>
            </a:r>
            <a:endParaRPr>
              <a:solidFill>
                <a:srgbClr val="3A6398"/>
              </a:solidFill>
            </a:endParaRPr>
          </a:p>
          <a:p>
            <a:pPr algn="l">
              <a:lnSpc>
                <a:spcPct val="120000"/>
              </a:lnSpc>
              <a:defRPr sz="2200">
                <a:solidFill>
                  <a:srgbClr val="3A6398"/>
                </a:solidFill>
                <a:latin typeface="微软雅黑 Light"/>
                <a:ea typeface="微软雅黑 Light"/>
                <a:cs typeface="微软雅黑 Light"/>
                <a:sym typeface="微软雅黑 Light"/>
              </a:defRPr>
            </a:pPr>
            <a:r>
              <a:rPr sz="1620"/>
              <a:t>sass</a:t>
            </a:r>
            <a:r>
              <a:t>也有一个</a:t>
            </a:r>
            <a:r>
              <a:rPr sz="1620"/>
              <a:t>@import</a:t>
            </a:r>
            <a:r>
              <a:t>规则，但不同的是，</a:t>
            </a:r>
            <a:r>
              <a:rPr sz="1620"/>
              <a:t>sass</a:t>
            </a:r>
            <a:r>
              <a:t>的</a:t>
            </a:r>
            <a:r>
              <a:rPr sz="1620"/>
              <a:t>@import</a:t>
            </a:r>
            <a:r>
              <a:t>规则在生成</a:t>
            </a:r>
            <a:r>
              <a:rPr sz="1620"/>
              <a:t>css</a:t>
            </a:r>
            <a:r>
              <a:t>文件时就把相关文件导入进来。这意味着所有相关的样式被归纳到了同一个</a:t>
            </a:r>
            <a:r>
              <a:rPr sz="1620"/>
              <a:t>css</a:t>
            </a:r>
            <a:r>
              <a:t>文件中，而无需发起额外的下载请求。</a:t>
            </a:r>
          </a:p>
        </p:txBody>
      </p:sp>
      <p:pic>
        <p:nvPicPr>
          <p:cNvPr id="108" name="图像" descr="图像"/>
          <p:cNvPicPr>
            <a:picLocks noChangeAspect="1"/>
          </p:cNvPicPr>
          <p:nvPr/>
        </p:nvPicPr>
        <p:blipFill>
          <a:blip r:embed="rId2">
            <a:extLst/>
          </a:blip>
          <a:stretch>
            <a:fillRect/>
          </a:stretch>
        </p:blipFill>
        <p:spPr>
          <a:xfrm>
            <a:off x="1146912" y="5442571"/>
            <a:ext cx="10033001" cy="31623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2" name="成组"/>
          <p:cNvGrpSpPr/>
          <p:nvPr/>
        </p:nvGrpSpPr>
        <p:grpSpPr>
          <a:xfrm>
            <a:off x="0" y="1170676"/>
            <a:ext cx="3809510" cy="945065"/>
            <a:chOff x="0" y="0"/>
            <a:chExt cx="3809508" cy="945064"/>
          </a:xfrm>
        </p:grpSpPr>
        <p:sp>
          <p:nvSpPr>
            <p:cNvPr id="110"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11"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13"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知识点小结</a:t>
            </a:r>
          </a:p>
        </p:txBody>
      </p:sp>
      <p:grpSp>
        <p:nvGrpSpPr>
          <p:cNvPr id="116" name="五边形 1"/>
          <p:cNvGrpSpPr/>
          <p:nvPr/>
        </p:nvGrpSpPr>
        <p:grpSpPr>
          <a:xfrm>
            <a:off x="2328174" y="3363190"/>
            <a:ext cx="1486577" cy="520701"/>
            <a:chOff x="0" y="0"/>
            <a:chExt cx="1486575" cy="520700"/>
          </a:xfrm>
        </p:grpSpPr>
        <p:sp>
          <p:nvSpPr>
            <p:cNvPr id="114"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15" name="问题 1:"/>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1" algn="l">
                <a:defRPr>
                  <a:solidFill>
                    <a:srgbClr val="FFFFFF"/>
                  </a:solidFill>
                  <a:latin typeface="微软雅黑 Light"/>
                  <a:ea typeface="微软雅黑 Light"/>
                  <a:cs typeface="微软雅黑 Light"/>
                  <a:sym typeface="微软雅黑 Light"/>
                </a:defRPr>
              </a:pPr>
              <a:r>
                <a:t> 问题 1:</a:t>
              </a:r>
            </a:p>
          </p:txBody>
        </p:sp>
      </p:grpSp>
      <p:sp>
        <p:nvSpPr>
          <p:cNvPr id="117" name="文本框 6"/>
          <p:cNvSpPr txBox="1"/>
          <p:nvPr/>
        </p:nvSpPr>
        <p:spPr>
          <a:xfrm>
            <a:off x="3974893" y="3363190"/>
            <a:ext cx="19940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Scss是什么？</a:t>
            </a:r>
          </a:p>
        </p:txBody>
      </p:sp>
      <p:grpSp>
        <p:nvGrpSpPr>
          <p:cNvPr id="120" name="五边形 7"/>
          <p:cNvGrpSpPr/>
          <p:nvPr/>
        </p:nvGrpSpPr>
        <p:grpSpPr>
          <a:xfrm>
            <a:off x="2328174" y="4189358"/>
            <a:ext cx="1486577" cy="520701"/>
            <a:chOff x="0" y="0"/>
            <a:chExt cx="1486575" cy="520700"/>
          </a:xfrm>
        </p:grpSpPr>
        <p:sp>
          <p:nvSpPr>
            <p:cNvPr id="118"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19" name="问题 2:"/>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2:</a:t>
              </a:r>
            </a:p>
          </p:txBody>
        </p:sp>
      </p:grpSp>
      <p:sp>
        <p:nvSpPr>
          <p:cNvPr id="121" name="文本框 8"/>
          <p:cNvSpPr txBox="1"/>
          <p:nvPr/>
        </p:nvSpPr>
        <p:spPr>
          <a:xfrm>
            <a:off x="3974893" y="4189358"/>
            <a:ext cx="26036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为什么要学Scss？</a:t>
            </a:r>
          </a:p>
        </p:txBody>
      </p:sp>
      <p:grpSp>
        <p:nvGrpSpPr>
          <p:cNvPr id="124" name="五边形 9"/>
          <p:cNvGrpSpPr/>
          <p:nvPr/>
        </p:nvGrpSpPr>
        <p:grpSpPr>
          <a:xfrm>
            <a:off x="2328174" y="5024864"/>
            <a:ext cx="1486577" cy="520701"/>
            <a:chOff x="0" y="0"/>
            <a:chExt cx="1486575" cy="520700"/>
          </a:xfrm>
        </p:grpSpPr>
        <p:sp>
          <p:nvSpPr>
            <p:cNvPr id="122"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23" name="问题 3:"/>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3:</a:t>
              </a:r>
            </a:p>
          </p:txBody>
        </p:sp>
      </p:grpSp>
      <p:sp>
        <p:nvSpPr>
          <p:cNvPr id="125" name="文本框 10"/>
          <p:cNvSpPr txBox="1"/>
          <p:nvPr/>
        </p:nvSpPr>
        <p:spPr>
          <a:xfrm>
            <a:off x="3974893" y="5024864"/>
            <a:ext cx="2908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Scss有哪些新特性？</a:t>
            </a:r>
          </a:p>
        </p:txBody>
      </p:sp>
      <p:grpSp>
        <p:nvGrpSpPr>
          <p:cNvPr id="128" name="五边形 11"/>
          <p:cNvGrpSpPr/>
          <p:nvPr/>
        </p:nvGrpSpPr>
        <p:grpSpPr>
          <a:xfrm>
            <a:off x="2335702" y="5869710"/>
            <a:ext cx="1486577" cy="520701"/>
            <a:chOff x="0" y="0"/>
            <a:chExt cx="1486575" cy="520700"/>
          </a:xfrm>
        </p:grpSpPr>
        <p:sp>
          <p:nvSpPr>
            <p:cNvPr id="126"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27" name="问题 4:"/>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4:</a:t>
              </a:r>
            </a:p>
          </p:txBody>
        </p:sp>
      </p:grpSp>
      <p:sp>
        <p:nvSpPr>
          <p:cNvPr id="129" name="文本框 12"/>
          <p:cNvSpPr txBox="1"/>
          <p:nvPr/>
        </p:nvSpPr>
        <p:spPr>
          <a:xfrm>
            <a:off x="3982422" y="5869710"/>
            <a:ext cx="3162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混合器的语法是什么？</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3" name="成组"/>
          <p:cNvGrpSpPr/>
          <p:nvPr/>
        </p:nvGrpSpPr>
        <p:grpSpPr>
          <a:xfrm>
            <a:off x="0" y="1170676"/>
            <a:ext cx="3809510" cy="945065"/>
            <a:chOff x="0" y="0"/>
            <a:chExt cx="3809508" cy="945064"/>
          </a:xfrm>
        </p:grpSpPr>
        <p:sp>
          <p:nvSpPr>
            <p:cNvPr id="131"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2"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34"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知识点案例</a:t>
            </a:r>
          </a:p>
        </p:txBody>
      </p:sp>
      <p:sp>
        <p:nvSpPr>
          <p:cNvPr id="135" name="文本框 6"/>
          <p:cNvSpPr txBox="1"/>
          <p:nvPr/>
        </p:nvSpPr>
        <p:spPr>
          <a:xfrm>
            <a:off x="3974893" y="3363190"/>
            <a:ext cx="177403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01-渐变导航</a:t>
            </a:r>
          </a:p>
        </p:txBody>
      </p:sp>
      <p:sp>
        <p:nvSpPr>
          <p:cNvPr id="136" name="文本框 8"/>
          <p:cNvSpPr txBox="1"/>
          <p:nvPr/>
        </p:nvSpPr>
        <p:spPr>
          <a:xfrm>
            <a:off x="3974893" y="4189358"/>
            <a:ext cx="238363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02-行走的斑马线</a:t>
            </a:r>
          </a:p>
        </p:txBody>
      </p:sp>
      <p:sp>
        <p:nvSpPr>
          <p:cNvPr id="137" name="文本框 10"/>
          <p:cNvSpPr txBox="1"/>
          <p:nvPr/>
        </p:nvSpPr>
        <p:spPr>
          <a:xfrm>
            <a:off x="3974893" y="5024864"/>
            <a:ext cx="116443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03-球体</a:t>
            </a:r>
          </a:p>
        </p:txBody>
      </p:sp>
      <p:sp>
        <p:nvSpPr>
          <p:cNvPr id="138" name="文本框 12"/>
          <p:cNvSpPr txBox="1"/>
          <p:nvPr/>
        </p:nvSpPr>
        <p:spPr>
          <a:xfrm>
            <a:off x="3982422" y="5869710"/>
            <a:ext cx="116443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04-箭靶</a:t>
            </a:r>
          </a:p>
        </p:txBody>
      </p:sp>
      <p:sp>
        <p:nvSpPr>
          <p:cNvPr id="139" name="草稿"/>
          <p:cNvSpPr/>
          <p:nvPr/>
        </p:nvSpPr>
        <p:spPr>
          <a:xfrm>
            <a:off x="3306251" y="3375890"/>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
        <p:nvSpPr>
          <p:cNvPr id="140" name="草稿"/>
          <p:cNvSpPr/>
          <p:nvPr/>
        </p:nvSpPr>
        <p:spPr>
          <a:xfrm>
            <a:off x="3306251" y="4202058"/>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
        <p:nvSpPr>
          <p:cNvPr id="141" name="草稿"/>
          <p:cNvSpPr/>
          <p:nvPr/>
        </p:nvSpPr>
        <p:spPr>
          <a:xfrm>
            <a:off x="3306251" y="5037564"/>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
        <p:nvSpPr>
          <p:cNvPr id="142" name="草稿"/>
          <p:cNvSpPr/>
          <p:nvPr/>
        </p:nvSpPr>
        <p:spPr>
          <a:xfrm>
            <a:off x="3306251" y="5882410"/>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学习方法真的那么重要吗"/>
          <p:cNvSpPr txBox="1"/>
          <p:nvPr/>
        </p:nvSpPr>
        <p:spPr>
          <a:xfrm>
            <a:off x="4988035" y="4203700"/>
            <a:ext cx="3028728"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2D转换</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8" name="成组"/>
          <p:cNvGrpSpPr/>
          <p:nvPr/>
        </p:nvGrpSpPr>
        <p:grpSpPr>
          <a:xfrm>
            <a:off x="0" y="1170676"/>
            <a:ext cx="3809510" cy="945065"/>
            <a:chOff x="0" y="0"/>
            <a:chExt cx="3809508" cy="945064"/>
          </a:xfrm>
        </p:grpSpPr>
        <p:sp>
          <p:nvSpPr>
            <p:cNvPr id="146"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47"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49"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150" name="文本框 13"/>
          <p:cNvSpPr txBox="1"/>
          <p:nvPr/>
        </p:nvSpPr>
        <p:spPr>
          <a:xfrm>
            <a:off x="1014540" y="2524226"/>
            <a:ext cx="10987487"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20000"/>
              </a:lnSpc>
              <a:defRPr sz="2200">
                <a:solidFill>
                  <a:srgbClr val="2B649C"/>
                </a:solidFill>
                <a:latin typeface="微软雅黑 Light"/>
                <a:ea typeface="微软雅黑 Light"/>
                <a:cs typeface="微软雅黑 Light"/>
                <a:sym typeface="微软雅黑 Light"/>
              </a:defRPr>
            </a:lvl1pPr>
          </a:lstStyle>
          <a:p>
            <a:pPr/>
            <a:r>
              <a:t>在实际开发中，我们经常见到这样的效果，比如:</a:t>
            </a:r>
          </a:p>
        </p:txBody>
      </p:sp>
      <p:pic>
        <p:nvPicPr>
          <p:cNvPr id="151" name="图像" descr="图像">
            <a:hlinkClick r:id="rId2" invalidUrl="" action="" tgtFrame="" tooltip="" history="1" highlightClick="0" endSnd="0"/>
          </p:cNvPr>
          <p:cNvPicPr>
            <a:picLocks noChangeAspect="1"/>
          </p:cNvPicPr>
          <p:nvPr/>
        </p:nvPicPr>
        <p:blipFill>
          <a:blip r:embed="rId3">
            <a:extLst/>
          </a:blip>
          <a:stretch>
            <a:fillRect/>
          </a:stretch>
        </p:blipFill>
        <p:spPr>
          <a:xfrm>
            <a:off x="1336039" y="4160520"/>
            <a:ext cx="4318001" cy="1168401"/>
          </a:xfrm>
          <a:prstGeom prst="rect">
            <a:avLst/>
          </a:prstGeom>
          <a:ln w="12700">
            <a:miter lim="400000"/>
          </a:ln>
        </p:spPr>
      </p:pic>
      <p:pic>
        <p:nvPicPr>
          <p:cNvPr id="152" name="图像" descr="图像">
            <a:hlinkClick r:id="rId4" invalidUrl="" action="" tgtFrame="" tooltip="" history="1" highlightClick="0" endSnd="0"/>
          </p:cNvPr>
          <p:cNvPicPr>
            <a:picLocks noChangeAspect="1"/>
          </p:cNvPicPr>
          <p:nvPr/>
        </p:nvPicPr>
        <p:blipFill>
          <a:blip r:embed="rId5">
            <a:extLst/>
          </a:blip>
          <a:stretch>
            <a:fillRect/>
          </a:stretch>
        </p:blipFill>
        <p:spPr>
          <a:xfrm>
            <a:off x="8382000" y="4356012"/>
            <a:ext cx="1063736" cy="104157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6" name="成组"/>
          <p:cNvGrpSpPr/>
          <p:nvPr/>
        </p:nvGrpSpPr>
        <p:grpSpPr>
          <a:xfrm>
            <a:off x="0" y="1170676"/>
            <a:ext cx="3809510" cy="945065"/>
            <a:chOff x="0" y="0"/>
            <a:chExt cx="3809508" cy="945064"/>
          </a:xfrm>
        </p:grpSpPr>
        <p:sp>
          <p:nvSpPr>
            <p:cNvPr id="154"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55"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57"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58" name="文本框 13"/>
          <p:cNvSpPr txBox="1"/>
          <p:nvPr/>
        </p:nvSpPr>
        <p:spPr>
          <a:xfrm>
            <a:off x="1014540" y="2524226"/>
            <a:ext cx="10987487"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20000"/>
              </a:lnSpc>
              <a:defRPr sz="2200">
                <a:solidFill>
                  <a:srgbClr val="2B649C"/>
                </a:solidFill>
                <a:latin typeface="微软雅黑 Light"/>
                <a:ea typeface="微软雅黑 Light"/>
                <a:cs typeface="微软雅黑 Light"/>
                <a:sym typeface="微软雅黑 Light"/>
              </a:defRPr>
            </a:lvl1pPr>
          </a:lstStyle>
          <a:p>
            <a:pPr/>
            <a:r>
              <a:t>在CSS3中，为我们提供了一个属性来帮我们做刚才效果中演示的那些效果，这个属性的名字是Transform,在2D转换中，transform的属性值有</a:t>
            </a:r>
          </a:p>
        </p:txBody>
      </p:sp>
      <p:graphicFrame>
        <p:nvGraphicFramePr>
          <p:cNvPr id="159" name="表格"/>
          <p:cNvGraphicFramePr/>
          <p:nvPr/>
        </p:nvGraphicFramePr>
        <p:xfrm>
          <a:off x="3238782" y="4758266"/>
          <a:ext cx="6762945" cy="209465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96144"/>
                <a:gridCol w="5354099"/>
              </a:tblGrid>
              <a:tr h="404436">
                <a:tc>
                  <a:txBody>
                    <a:bodyPr/>
                    <a:lstStyle/>
                    <a:p>
                      <a:pPr>
                        <a:defRPr sz="1800"/>
                      </a:pPr>
                      <a:r>
                        <a:rPr sz="1600">
                          <a:sym typeface="Helvetica Neue"/>
                        </a:rPr>
                        <a:t>属性值</a:t>
                      </a:r>
                    </a:p>
                  </a:txBody>
                  <a:tcPr marL="0" marR="0" marT="0" marB="0" anchor="t" anchorCtr="0" horzOverflow="overflow"/>
                </a:tc>
                <a:tc>
                  <a:txBody>
                    <a:bodyPr/>
                    <a:lstStyle/>
                    <a:p>
                      <a:pPr>
                        <a:defRPr>
                          <a:sym typeface="Helvetica Neue"/>
                        </a:defRPr>
                      </a:pPr>
                    </a:p>
                  </a:txBody>
                  <a:tcPr marL="0" marR="0" marT="0" marB="0" anchor="t" anchorCtr="0" horzOverflow="overflow"/>
                </a:tc>
              </a:tr>
              <a:tr h="404436">
                <a:tc>
                  <a:txBody>
                    <a:bodyPr/>
                    <a:lstStyle/>
                    <a:p>
                      <a:pPr>
                        <a:defRPr sz="1800"/>
                      </a:pPr>
                      <a:r>
                        <a:rPr sz="1600">
                          <a:sym typeface="Helvetica Neue"/>
                        </a:rPr>
                        <a:t>translate()</a:t>
                      </a:r>
                    </a:p>
                  </a:txBody>
                  <a:tcPr marL="0" marR="0" marT="0" marB="0" anchor="t" anchorCtr="0" horzOverflow="overflow"/>
                </a:tc>
                <a:tc>
                  <a:txBody>
                    <a:bodyPr/>
                    <a:lstStyle/>
                    <a:p>
                      <a:pPr>
                        <a:defRPr sz="1800"/>
                      </a:pPr>
                      <a:r>
                        <a:rPr sz="1600">
                          <a:sym typeface="Helvetica Neue"/>
                        </a:rPr>
                        <a:t>移动元素在平面上的位置</a:t>
                      </a:r>
                    </a:p>
                  </a:txBody>
                  <a:tcPr marL="0" marR="0" marT="0" marB="0" anchor="t" anchorCtr="0" horzOverflow="overflow"/>
                </a:tc>
              </a:tr>
              <a:tr h="404436">
                <a:tc>
                  <a:txBody>
                    <a:bodyPr/>
                    <a:lstStyle/>
                    <a:p>
                      <a:pPr>
                        <a:defRPr sz="1800"/>
                      </a:pPr>
                      <a:r>
                        <a:rPr sz="1600">
                          <a:sym typeface="Helvetica Neue"/>
                        </a:rPr>
                        <a:t>rotate()</a:t>
                      </a:r>
                    </a:p>
                  </a:txBody>
                  <a:tcPr marL="0" marR="0" marT="0" marB="0" anchor="t" anchorCtr="0" horzOverflow="overflow"/>
                </a:tc>
                <a:tc>
                  <a:txBody>
                    <a:bodyPr/>
                    <a:lstStyle/>
                    <a:p>
                      <a:pPr>
                        <a:defRPr sz="1800"/>
                      </a:pPr>
                      <a:r>
                        <a:rPr sz="1600">
                          <a:sym typeface="Helvetica Neue"/>
                        </a:rPr>
                        <a:t>在平面上旋转元素</a:t>
                      </a:r>
                    </a:p>
                  </a:txBody>
                  <a:tcPr marL="0" marR="0" marT="0" marB="0" anchor="t" anchorCtr="0" horzOverflow="overflow"/>
                </a:tc>
              </a:tr>
              <a:tr h="404436">
                <a:tc>
                  <a:txBody>
                    <a:bodyPr/>
                    <a:lstStyle/>
                    <a:p>
                      <a:pPr>
                        <a:defRPr sz="1800"/>
                      </a:pPr>
                      <a:r>
                        <a:rPr sz="1600">
                          <a:sym typeface="Helvetica Neue"/>
                        </a:rPr>
                        <a:t>scale()</a:t>
                      </a:r>
                    </a:p>
                  </a:txBody>
                  <a:tcPr marL="0" marR="0" marT="0" marB="0" anchor="t" anchorCtr="0" horzOverflow="overflow"/>
                </a:tc>
                <a:tc>
                  <a:txBody>
                    <a:bodyPr/>
                    <a:lstStyle/>
                    <a:p>
                      <a:pPr>
                        <a:defRPr sz="1800"/>
                      </a:pPr>
                      <a:r>
                        <a:rPr sz="1600">
                          <a:sym typeface="Helvetica Neue"/>
                        </a:rPr>
                        <a:t>放大或缩小元素</a:t>
                      </a:r>
                    </a:p>
                  </a:txBody>
                  <a:tcPr marL="0" marR="0" marT="0" marB="0" anchor="t" anchorCtr="0" horzOverflow="overflow"/>
                </a:tc>
              </a:tr>
              <a:tr h="404436">
                <a:tc>
                  <a:txBody>
                    <a:bodyPr/>
                    <a:lstStyle/>
                    <a:p>
                      <a:pPr>
                        <a:defRPr sz="1800"/>
                      </a:pPr>
                      <a:r>
                        <a:rPr sz="1600">
                          <a:sym typeface="Helvetica Neue"/>
                        </a:rPr>
                        <a:t>skew()
</a:t>
                      </a:r>
                    </a:p>
                  </a:txBody>
                  <a:tcPr marL="0" marR="0" marT="0" marB="0" anchor="t" anchorCtr="0" horzOverflow="overflow"/>
                </a:tc>
                <a:tc>
                  <a:txBody>
                    <a:bodyPr/>
                    <a:lstStyle/>
                    <a:p>
                      <a:pPr>
                        <a:defRPr sz="1800"/>
                      </a:pPr>
                      <a:r>
                        <a:rPr sz="1600">
                          <a:sym typeface="Helvetica Neue"/>
                        </a:rPr>
                        <a:t>拉伸元素</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3" name="成组"/>
          <p:cNvGrpSpPr/>
          <p:nvPr/>
        </p:nvGrpSpPr>
        <p:grpSpPr>
          <a:xfrm>
            <a:off x="0" y="1170676"/>
            <a:ext cx="3809510" cy="945065"/>
            <a:chOff x="0" y="0"/>
            <a:chExt cx="3809508" cy="945064"/>
          </a:xfrm>
        </p:grpSpPr>
        <p:sp>
          <p:nvSpPr>
            <p:cNvPr id="161"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2"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64"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65" name="文本框 13"/>
          <p:cNvSpPr txBox="1"/>
          <p:nvPr/>
        </p:nvSpPr>
        <p:spPr>
          <a:xfrm>
            <a:off x="1014540" y="2524226"/>
            <a:ext cx="10987487"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线性渐变: </a:t>
            </a:r>
            <a:r>
              <a:rPr>
                <a:solidFill>
                  <a:srgbClr val="2B649C"/>
                </a:solidFill>
              </a:rPr>
              <a:t>就是沿着某个方向进行颜色上的渐变，可以使用左右上下以及对角线。</a:t>
            </a:r>
          </a:p>
        </p:txBody>
      </p:sp>
      <p:sp>
        <p:nvSpPr>
          <p:cNvPr id="166" name="语法:"/>
          <p:cNvSpPr txBox="1"/>
          <p:nvPr/>
        </p:nvSpPr>
        <p:spPr>
          <a:xfrm>
            <a:off x="1022044" y="3071012"/>
            <a:ext cx="76614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语法:</a:t>
            </a:r>
          </a:p>
        </p:txBody>
      </p:sp>
      <p:pic>
        <p:nvPicPr>
          <p:cNvPr id="167" name="图像" descr="图像"/>
          <p:cNvPicPr>
            <a:picLocks noChangeAspect="1"/>
          </p:cNvPicPr>
          <p:nvPr/>
        </p:nvPicPr>
        <p:blipFill>
          <a:blip r:embed="rId2">
            <a:extLst/>
          </a:blip>
          <a:stretch>
            <a:fillRect/>
          </a:stretch>
        </p:blipFill>
        <p:spPr>
          <a:xfrm>
            <a:off x="1022343" y="3617797"/>
            <a:ext cx="8153402" cy="1968501"/>
          </a:xfrm>
          <a:prstGeom prst="rect">
            <a:avLst/>
          </a:prstGeom>
          <a:ln w="12700">
            <a:miter lim="400000"/>
          </a:ln>
        </p:spPr>
      </p:pic>
      <p:sp>
        <p:nvSpPr>
          <p:cNvPr id="168" name="举例:"/>
          <p:cNvSpPr txBox="1"/>
          <p:nvPr/>
        </p:nvSpPr>
        <p:spPr>
          <a:xfrm>
            <a:off x="1022044" y="5650481"/>
            <a:ext cx="76614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举例:</a:t>
            </a:r>
          </a:p>
        </p:txBody>
      </p:sp>
      <p:pic>
        <p:nvPicPr>
          <p:cNvPr id="169" name="图像" descr="图像"/>
          <p:cNvPicPr>
            <a:picLocks noChangeAspect="1"/>
          </p:cNvPicPr>
          <p:nvPr/>
        </p:nvPicPr>
        <p:blipFill>
          <a:blip r:embed="rId3">
            <a:extLst/>
          </a:blip>
          <a:stretch>
            <a:fillRect/>
          </a:stretch>
        </p:blipFill>
        <p:spPr>
          <a:xfrm>
            <a:off x="1017235" y="6197267"/>
            <a:ext cx="8750302" cy="293370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3" name="成组"/>
          <p:cNvGrpSpPr/>
          <p:nvPr/>
        </p:nvGrpSpPr>
        <p:grpSpPr>
          <a:xfrm>
            <a:off x="0" y="1170676"/>
            <a:ext cx="3809510" cy="945065"/>
            <a:chOff x="0" y="0"/>
            <a:chExt cx="3809508" cy="945064"/>
          </a:xfrm>
        </p:grpSpPr>
        <p:sp>
          <p:nvSpPr>
            <p:cNvPr id="171"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72"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74"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75" name="文本框 13"/>
          <p:cNvSpPr txBox="1"/>
          <p:nvPr/>
        </p:nvSpPr>
        <p:spPr>
          <a:xfrm>
            <a:off x="1014540" y="2524226"/>
            <a:ext cx="10987487"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径向渐变: </a:t>
            </a:r>
            <a:r>
              <a:rPr>
                <a:solidFill>
                  <a:srgbClr val="2B649C"/>
                </a:solidFill>
              </a:rPr>
              <a:t>就是沿着某个方向进行颜色上的渐变，可以使用左右上下以及对角线。</a:t>
            </a:r>
          </a:p>
        </p:txBody>
      </p:sp>
      <p:sp>
        <p:nvSpPr>
          <p:cNvPr id="176" name="语法:"/>
          <p:cNvSpPr txBox="1"/>
          <p:nvPr/>
        </p:nvSpPr>
        <p:spPr>
          <a:xfrm>
            <a:off x="1022044" y="3071012"/>
            <a:ext cx="76614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语法:</a:t>
            </a:r>
          </a:p>
        </p:txBody>
      </p:sp>
      <p:sp>
        <p:nvSpPr>
          <p:cNvPr id="177" name="举例:"/>
          <p:cNvSpPr txBox="1"/>
          <p:nvPr/>
        </p:nvSpPr>
        <p:spPr>
          <a:xfrm>
            <a:off x="1022044" y="5650482"/>
            <a:ext cx="76614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举例:</a:t>
            </a:r>
          </a:p>
        </p:txBody>
      </p:sp>
      <p:pic>
        <p:nvPicPr>
          <p:cNvPr id="178" name="图像" descr="图像"/>
          <p:cNvPicPr>
            <a:picLocks noChangeAspect="1"/>
          </p:cNvPicPr>
          <p:nvPr/>
        </p:nvPicPr>
        <p:blipFill>
          <a:blip r:embed="rId2">
            <a:extLst/>
          </a:blip>
          <a:stretch>
            <a:fillRect/>
          </a:stretch>
        </p:blipFill>
        <p:spPr>
          <a:xfrm>
            <a:off x="1031575" y="3643197"/>
            <a:ext cx="9855201" cy="1917701"/>
          </a:xfrm>
          <a:prstGeom prst="rect">
            <a:avLst/>
          </a:prstGeom>
          <a:ln w="12700">
            <a:miter lim="400000"/>
          </a:ln>
        </p:spPr>
      </p:pic>
      <p:pic>
        <p:nvPicPr>
          <p:cNvPr id="179" name="图像" descr="图像"/>
          <p:cNvPicPr>
            <a:picLocks noChangeAspect="1"/>
          </p:cNvPicPr>
          <p:nvPr/>
        </p:nvPicPr>
        <p:blipFill>
          <a:blip r:embed="rId3">
            <a:extLst/>
          </a:blip>
          <a:stretch>
            <a:fillRect/>
          </a:stretch>
        </p:blipFill>
        <p:spPr>
          <a:xfrm>
            <a:off x="1019818" y="6222667"/>
            <a:ext cx="10769602" cy="29591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 name="成组"/>
          <p:cNvGrpSpPr/>
          <p:nvPr/>
        </p:nvGrpSpPr>
        <p:grpSpPr>
          <a:xfrm>
            <a:off x="-3" y="1170675"/>
            <a:ext cx="3809510" cy="945063"/>
            <a:chOff x="-1" y="0"/>
            <a:chExt cx="3809508" cy="945061"/>
          </a:xfrm>
        </p:grpSpPr>
        <p:sp>
          <p:nvSpPr>
            <p:cNvPr id="23" name="矩形"/>
            <p:cNvSpPr/>
            <p:nvPr/>
          </p:nvSpPr>
          <p:spPr>
            <a:xfrm>
              <a:off x="-2" y="-1"/>
              <a:ext cx="3809510" cy="945063"/>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4" name="病毒"/>
            <p:cNvSpPr/>
            <p:nvPr/>
          </p:nvSpPr>
          <p:spPr>
            <a:xfrm>
              <a:off x="137416" y="148579"/>
              <a:ext cx="647360" cy="647902"/>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6"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知识点目录</a:t>
            </a:r>
          </a:p>
        </p:txBody>
      </p:sp>
      <p:sp>
        <p:nvSpPr>
          <p:cNvPr id="27" name="燕尾形 14"/>
          <p:cNvSpPr/>
          <p:nvPr/>
        </p:nvSpPr>
        <p:spPr>
          <a:xfrm>
            <a:off x="3862732" y="4083982"/>
            <a:ext cx="381121" cy="471926"/>
          </a:xfrm>
          <a:prstGeom prst="chevron">
            <a:avLst>
              <a:gd name="adj" fmla="val 61913"/>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28" name="文本框 17"/>
          <p:cNvSpPr txBox="1"/>
          <p:nvPr/>
        </p:nvSpPr>
        <p:spPr>
          <a:xfrm>
            <a:off x="4598970" y="2922944"/>
            <a:ext cx="319082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CSS扩展语言</a:t>
            </a:r>
          </a:p>
        </p:txBody>
      </p:sp>
      <p:sp>
        <p:nvSpPr>
          <p:cNvPr id="29" name="文本框 18"/>
          <p:cNvSpPr txBox="1"/>
          <p:nvPr/>
        </p:nvSpPr>
        <p:spPr>
          <a:xfrm>
            <a:off x="4598970" y="3913544"/>
            <a:ext cx="3670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移动端基本概念</a:t>
            </a:r>
          </a:p>
        </p:txBody>
      </p:sp>
      <p:sp>
        <p:nvSpPr>
          <p:cNvPr id="30" name="文本框 19"/>
          <p:cNvSpPr txBox="1"/>
          <p:nvPr/>
        </p:nvSpPr>
        <p:spPr>
          <a:xfrm>
            <a:off x="4598970" y="4965700"/>
            <a:ext cx="2654301" cy="812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百分比布局</a:t>
            </a:r>
          </a:p>
        </p:txBody>
      </p:sp>
      <p:sp>
        <p:nvSpPr>
          <p:cNvPr id="31" name="文本框 20"/>
          <p:cNvSpPr txBox="1"/>
          <p:nvPr/>
        </p:nvSpPr>
        <p:spPr>
          <a:xfrm>
            <a:off x="4602430" y="6017855"/>
            <a:ext cx="2146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媒体查询</a:t>
            </a:r>
          </a:p>
        </p:txBody>
      </p:sp>
      <p:sp>
        <p:nvSpPr>
          <p:cNvPr id="32" name="燕尾形 14"/>
          <p:cNvSpPr/>
          <p:nvPr/>
        </p:nvSpPr>
        <p:spPr>
          <a:xfrm>
            <a:off x="3862732" y="3093381"/>
            <a:ext cx="381121" cy="471926"/>
          </a:xfrm>
          <a:prstGeom prst="chevron">
            <a:avLst>
              <a:gd name="adj" fmla="val 61913"/>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33" name="燕尾形 14"/>
          <p:cNvSpPr/>
          <p:nvPr/>
        </p:nvSpPr>
        <p:spPr>
          <a:xfrm>
            <a:off x="3862732" y="5136137"/>
            <a:ext cx="381121" cy="471926"/>
          </a:xfrm>
          <a:prstGeom prst="chevron">
            <a:avLst>
              <a:gd name="adj" fmla="val 61913"/>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34" name="燕尾形 14"/>
          <p:cNvSpPr/>
          <p:nvPr/>
        </p:nvSpPr>
        <p:spPr>
          <a:xfrm>
            <a:off x="3862732" y="6188292"/>
            <a:ext cx="381121" cy="471926"/>
          </a:xfrm>
          <a:prstGeom prst="chevron">
            <a:avLst>
              <a:gd name="adj" fmla="val 61913"/>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3" name="成组"/>
          <p:cNvGrpSpPr/>
          <p:nvPr/>
        </p:nvGrpSpPr>
        <p:grpSpPr>
          <a:xfrm>
            <a:off x="0" y="1170676"/>
            <a:ext cx="3809510" cy="945065"/>
            <a:chOff x="0" y="0"/>
            <a:chExt cx="3809508" cy="945064"/>
          </a:xfrm>
        </p:grpSpPr>
        <p:sp>
          <p:nvSpPr>
            <p:cNvPr id="181"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82"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84"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知识点小结</a:t>
            </a:r>
          </a:p>
        </p:txBody>
      </p:sp>
      <p:grpSp>
        <p:nvGrpSpPr>
          <p:cNvPr id="187" name="五边形 1"/>
          <p:cNvGrpSpPr/>
          <p:nvPr/>
        </p:nvGrpSpPr>
        <p:grpSpPr>
          <a:xfrm>
            <a:off x="2328174" y="3363190"/>
            <a:ext cx="1486577" cy="520701"/>
            <a:chOff x="0" y="0"/>
            <a:chExt cx="1486575" cy="520700"/>
          </a:xfrm>
        </p:grpSpPr>
        <p:sp>
          <p:nvSpPr>
            <p:cNvPr id="185"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86" name="问题 1:"/>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1" algn="l">
                <a:defRPr>
                  <a:solidFill>
                    <a:srgbClr val="FFFFFF"/>
                  </a:solidFill>
                  <a:latin typeface="微软雅黑 Light"/>
                  <a:ea typeface="微软雅黑 Light"/>
                  <a:cs typeface="微软雅黑 Light"/>
                  <a:sym typeface="微软雅黑 Light"/>
                </a:defRPr>
              </a:pPr>
              <a:r>
                <a:t> 问题 1:</a:t>
              </a:r>
            </a:p>
          </p:txBody>
        </p:sp>
      </p:grpSp>
      <p:sp>
        <p:nvSpPr>
          <p:cNvPr id="188" name="文本框 6"/>
          <p:cNvSpPr txBox="1"/>
          <p:nvPr/>
        </p:nvSpPr>
        <p:spPr>
          <a:xfrm>
            <a:off x="3974893" y="3363190"/>
            <a:ext cx="4076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请问线性渐变的语法是什么？</a:t>
            </a:r>
          </a:p>
        </p:txBody>
      </p:sp>
      <p:grpSp>
        <p:nvGrpSpPr>
          <p:cNvPr id="191" name="五边形 7"/>
          <p:cNvGrpSpPr/>
          <p:nvPr/>
        </p:nvGrpSpPr>
        <p:grpSpPr>
          <a:xfrm>
            <a:off x="2328174" y="4189358"/>
            <a:ext cx="1486577" cy="520701"/>
            <a:chOff x="0" y="0"/>
            <a:chExt cx="1486575" cy="520700"/>
          </a:xfrm>
        </p:grpSpPr>
        <p:sp>
          <p:nvSpPr>
            <p:cNvPr id="189"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90" name="问题 2:"/>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2:</a:t>
              </a:r>
            </a:p>
          </p:txBody>
        </p:sp>
      </p:grpSp>
      <p:sp>
        <p:nvSpPr>
          <p:cNvPr id="192" name="文本框 8"/>
          <p:cNvSpPr txBox="1"/>
          <p:nvPr/>
        </p:nvSpPr>
        <p:spPr>
          <a:xfrm>
            <a:off x="3974893" y="4189358"/>
            <a:ext cx="4991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请问线性渐变的角度坐标是怎样的？</a:t>
            </a:r>
          </a:p>
        </p:txBody>
      </p:sp>
      <p:grpSp>
        <p:nvGrpSpPr>
          <p:cNvPr id="195" name="五边形 9"/>
          <p:cNvGrpSpPr/>
          <p:nvPr/>
        </p:nvGrpSpPr>
        <p:grpSpPr>
          <a:xfrm>
            <a:off x="2328174" y="5024864"/>
            <a:ext cx="1486577" cy="520701"/>
            <a:chOff x="0" y="0"/>
            <a:chExt cx="1486575" cy="520700"/>
          </a:xfrm>
        </p:grpSpPr>
        <p:sp>
          <p:nvSpPr>
            <p:cNvPr id="193"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94" name="问题 3:"/>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3:</a:t>
              </a:r>
            </a:p>
          </p:txBody>
        </p:sp>
      </p:grpSp>
      <p:sp>
        <p:nvSpPr>
          <p:cNvPr id="196" name="文本框 10"/>
          <p:cNvSpPr txBox="1"/>
          <p:nvPr/>
        </p:nvSpPr>
        <p:spPr>
          <a:xfrm>
            <a:off x="3974893" y="5024864"/>
            <a:ext cx="4076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请问径向渐变有几部分组成？</a:t>
            </a:r>
          </a:p>
        </p:txBody>
      </p:sp>
      <p:grpSp>
        <p:nvGrpSpPr>
          <p:cNvPr id="199" name="五边形 11"/>
          <p:cNvGrpSpPr/>
          <p:nvPr/>
        </p:nvGrpSpPr>
        <p:grpSpPr>
          <a:xfrm>
            <a:off x="2335702" y="5869710"/>
            <a:ext cx="1486577" cy="520701"/>
            <a:chOff x="0" y="0"/>
            <a:chExt cx="1486575" cy="520700"/>
          </a:xfrm>
        </p:grpSpPr>
        <p:sp>
          <p:nvSpPr>
            <p:cNvPr id="197" name="形状"/>
            <p:cNvSpPr/>
            <p:nvPr/>
          </p:nvSpPr>
          <p:spPr>
            <a:xfrm>
              <a:off x="0" y="-1"/>
              <a:ext cx="1486576" cy="48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198" name="问题 4:"/>
            <p:cNvSpPr txBox="1"/>
            <p:nvPr/>
          </p:nvSpPr>
          <p:spPr>
            <a:xfrm>
              <a:off x="0" y="-1"/>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4:</a:t>
              </a:r>
            </a:p>
          </p:txBody>
        </p:sp>
      </p:grpSp>
      <p:sp>
        <p:nvSpPr>
          <p:cNvPr id="200" name="文本框 12"/>
          <p:cNvSpPr txBox="1"/>
          <p:nvPr/>
        </p:nvSpPr>
        <p:spPr>
          <a:xfrm>
            <a:off x="3982422" y="5869710"/>
            <a:ext cx="4076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请问径向渐变的语法是什么？</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4" name="成组"/>
          <p:cNvGrpSpPr/>
          <p:nvPr/>
        </p:nvGrpSpPr>
        <p:grpSpPr>
          <a:xfrm>
            <a:off x="0" y="1170676"/>
            <a:ext cx="3809510" cy="945065"/>
            <a:chOff x="0" y="0"/>
            <a:chExt cx="3809508" cy="945064"/>
          </a:xfrm>
        </p:grpSpPr>
        <p:sp>
          <p:nvSpPr>
            <p:cNvPr id="202"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03"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05"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知识点案例</a:t>
            </a:r>
          </a:p>
        </p:txBody>
      </p:sp>
      <p:sp>
        <p:nvSpPr>
          <p:cNvPr id="206" name="文本框 6"/>
          <p:cNvSpPr txBox="1"/>
          <p:nvPr/>
        </p:nvSpPr>
        <p:spPr>
          <a:xfrm>
            <a:off x="3974893" y="3363190"/>
            <a:ext cx="177403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01-渐变导航</a:t>
            </a:r>
          </a:p>
        </p:txBody>
      </p:sp>
      <p:sp>
        <p:nvSpPr>
          <p:cNvPr id="207" name="文本框 8"/>
          <p:cNvSpPr txBox="1"/>
          <p:nvPr/>
        </p:nvSpPr>
        <p:spPr>
          <a:xfrm>
            <a:off x="3974893" y="4189358"/>
            <a:ext cx="238363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02-行走的斑马线</a:t>
            </a:r>
          </a:p>
        </p:txBody>
      </p:sp>
      <p:sp>
        <p:nvSpPr>
          <p:cNvPr id="208" name="文本框 10"/>
          <p:cNvSpPr txBox="1"/>
          <p:nvPr/>
        </p:nvSpPr>
        <p:spPr>
          <a:xfrm>
            <a:off x="3974893" y="5024864"/>
            <a:ext cx="116443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03-球体</a:t>
            </a:r>
          </a:p>
        </p:txBody>
      </p:sp>
      <p:sp>
        <p:nvSpPr>
          <p:cNvPr id="209" name="文本框 12"/>
          <p:cNvSpPr txBox="1"/>
          <p:nvPr/>
        </p:nvSpPr>
        <p:spPr>
          <a:xfrm>
            <a:off x="3982422" y="5869710"/>
            <a:ext cx="116443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04-箭靶</a:t>
            </a:r>
          </a:p>
        </p:txBody>
      </p:sp>
      <p:sp>
        <p:nvSpPr>
          <p:cNvPr id="210" name="草稿"/>
          <p:cNvSpPr/>
          <p:nvPr/>
        </p:nvSpPr>
        <p:spPr>
          <a:xfrm>
            <a:off x="3306251" y="3375890"/>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
        <p:nvSpPr>
          <p:cNvPr id="211" name="草稿"/>
          <p:cNvSpPr/>
          <p:nvPr/>
        </p:nvSpPr>
        <p:spPr>
          <a:xfrm>
            <a:off x="3306251" y="4202058"/>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
        <p:nvSpPr>
          <p:cNvPr id="212" name="草稿"/>
          <p:cNvSpPr/>
          <p:nvPr/>
        </p:nvSpPr>
        <p:spPr>
          <a:xfrm>
            <a:off x="3306251" y="5037564"/>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
        <p:nvSpPr>
          <p:cNvPr id="213" name="草稿"/>
          <p:cNvSpPr/>
          <p:nvPr/>
        </p:nvSpPr>
        <p:spPr>
          <a:xfrm>
            <a:off x="3306251" y="5882410"/>
            <a:ext cx="495301" cy="49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blipFill>
            <a:blip r:embed="rId2"/>
          </a:blipFill>
          <a:ln w="25400">
            <a:solidFill>
              <a:schemeClr val="accent1">
                <a:lumOff val="-9999"/>
              </a:schemeClr>
            </a:solidFill>
          </a:ln>
        </p:spPr>
        <p:txBody>
          <a:bodyPr lIns="50800" tIns="50800" rIns="50800" bIns="50800" anchor="ctr"/>
          <a:lstStyle/>
          <a:p>
            <a:pPr>
              <a:defRPr>
                <a:solidFill>
                  <a:srgbClr val="3A6398"/>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图片 1" descr="图片 1"/>
          <p:cNvPicPr>
            <a:picLocks noChangeAspect="1"/>
          </p:cNvPicPr>
          <p:nvPr/>
        </p:nvPicPr>
        <p:blipFill>
          <a:blip r:embed="rId2">
            <a:extLst/>
          </a:blip>
          <a:stretch>
            <a:fillRect/>
          </a:stretch>
        </p:blipFill>
        <p:spPr>
          <a:xfrm>
            <a:off x="-453" y="-3"/>
            <a:ext cx="13005707" cy="975360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学习方法真的那么重要吗"/>
          <p:cNvSpPr txBox="1"/>
          <p:nvPr/>
        </p:nvSpPr>
        <p:spPr>
          <a:xfrm>
            <a:off x="5234811" y="4292600"/>
            <a:ext cx="253517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SCSS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 name="成组"/>
          <p:cNvGrpSpPr/>
          <p:nvPr/>
        </p:nvGrpSpPr>
        <p:grpSpPr>
          <a:xfrm>
            <a:off x="0" y="1170676"/>
            <a:ext cx="3809510" cy="945065"/>
            <a:chOff x="0" y="0"/>
            <a:chExt cx="3809508" cy="945064"/>
          </a:xfrm>
        </p:grpSpPr>
        <p:sp>
          <p:nvSpPr>
            <p:cNvPr id="38"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9"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1"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42" name="文本框 13"/>
          <p:cNvSpPr txBox="1"/>
          <p:nvPr/>
        </p:nvSpPr>
        <p:spPr>
          <a:xfrm>
            <a:off x="1014540" y="2524226"/>
            <a:ext cx="10987487"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2B649C"/>
                </a:solidFill>
                <a:latin typeface="微软雅黑 Light"/>
                <a:ea typeface="微软雅黑 Light"/>
                <a:cs typeface="微软雅黑 Light"/>
                <a:sym typeface="微软雅黑 Light"/>
              </a:defRPr>
            </a:pPr>
            <a:r>
              <a:t>我们曾经总是写下面的代码，有很多重复的代码都不得不去一遍遍的写，无数次，我们都在想能不能把重复的工作让工具去做，这个工具就是—</a:t>
            </a:r>
            <a:r>
              <a:rPr>
                <a:solidFill>
                  <a:srgbClr val="FF2600"/>
                </a:solidFill>
              </a:rPr>
              <a:t>Sass</a:t>
            </a:r>
          </a:p>
        </p:txBody>
      </p:sp>
      <p:pic>
        <p:nvPicPr>
          <p:cNvPr id="43" name="图像" descr="图像"/>
          <p:cNvPicPr>
            <a:picLocks noChangeAspect="1"/>
          </p:cNvPicPr>
          <p:nvPr/>
        </p:nvPicPr>
        <p:blipFill>
          <a:blip r:embed="rId2">
            <a:extLst/>
          </a:blip>
          <a:stretch>
            <a:fillRect/>
          </a:stretch>
        </p:blipFill>
        <p:spPr>
          <a:xfrm>
            <a:off x="1527262" y="4078835"/>
            <a:ext cx="3149601" cy="4419601"/>
          </a:xfrm>
          <a:prstGeom prst="rect">
            <a:avLst/>
          </a:prstGeom>
          <a:ln w="12700">
            <a:miter lim="400000"/>
          </a:ln>
        </p:spPr>
      </p:pic>
      <p:pic>
        <p:nvPicPr>
          <p:cNvPr id="44" name="图像" descr="图像"/>
          <p:cNvPicPr>
            <a:picLocks noChangeAspect="1"/>
          </p:cNvPicPr>
          <p:nvPr/>
        </p:nvPicPr>
        <p:blipFill>
          <a:blip r:embed="rId3">
            <a:extLst/>
          </a:blip>
          <a:stretch>
            <a:fillRect/>
          </a:stretch>
        </p:blipFill>
        <p:spPr>
          <a:xfrm>
            <a:off x="5563800" y="4253062"/>
            <a:ext cx="6440341" cy="407114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8" name="成组"/>
          <p:cNvGrpSpPr/>
          <p:nvPr/>
        </p:nvGrpSpPr>
        <p:grpSpPr>
          <a:xfrm>
            <a:off x="0" y="1170676"/>
            <a:ext cx="3809510" cy="945065"/>
            <a:chOff x="0" y="0"/>
            <a:chExt cx="3809508" cy="945064"/>
          </a:xfrm>
        </p:grpSpPr>
        <p:sp>
          <p:nvSpPr>
            <p:cNvPr id="46"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7"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49"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50" name="文本框 13"/>
          <p:cNvSpPr txBox="1"/>
          <p:nvPr/>
        </p:nvSpPr>
        <p:spPr>
          <a:xfrm>
            <a:off x="1014540" y="2524226"/>
            <a:ext cx="1098748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2B649C"/>
                </a:solidFill>
                <a:latin typeface="微软雅黑 Light"/>
                <a:ea typeface="微软雅黑 Light"/>
                <a:cs typeface="微软雅黑 Light"/>
                <a:sym typeface="微软雅黑 Light"/>
              </a:defRPr>
            </a:pPr>
            <a:r>
              <a:rPr>
                <a:solidFill>
                  <a:srgbClr val="FF2600"/>
                </a:solidFill>
              </a:rPr>
              <a:t>Sass</a:t>
            </a:r>
            <a:r>
              <a:t>是世界上最成熟、最稳定、最强大的专业级css扩展语言。它完全兼容所有版本的CSS。经过8年的精心打造拥有比其他任何CSS扩展语言更多的功能和特性，很多行业内的CSS框架把Sass作为首选CSS扩展语言。</a:t>
            </a:r>
          </a:p>
        </p:txBody>
      </p:sp>
      <p:pic>
        <p:nvPicPr>
          <p:cNvPr id="51" name="图像" descr="图像"/>
          <p:cNvPicPr>
            <a:picLocks noChangeAspect="1"/>
          </p:cNvPicPr>
          <p:nvPr/>
        </p:nvPicPr>
        <p:blipFill>
          <a:blip r:embed="rId2">
            <a:extLst/>
          </a:blip>
          <a:stretch>
            <a:fillRect/>
          </a:stretch>
        </p:blipFill>
        <p:spPr>
          <a:xfrm>
            <a:off x="3282229" y="4395846"/>
            <a:ext cx="6440342" cy="407114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5" name="成组"/>
          <p:cNvGrpSpPr/>
          <p:nvPr/>
        </p:nvGrpSpPr>
        <p:grpSpPr>
          <a:xfrm>
            <a:off x="0" y="1170676"/>
            <a:ext cx="3809510" cy="945065"/>
            <a:chOff x="0" y="0"/>
            <a:chExt cx="3809508" cy="945064"/>
          </a:xfrm>
        </p:grpSpPr>
        <p:sp>
          <p:nvSpPr>
            <p:cNvPr id="53"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4"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56"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57" name="文本框 13"/>
          <p:cNvSpPr txBox="1"/>
          <p:nvPr/>
        </p:nvSpPr>
        <p:spPr>
          <a:xfrm>
            <a:off x="1014540" y="2524226"/>
            <a:ext cx="1098748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安装: </a:t>
            </a:r>
            <a:r>
              <a:rPr>
                <a:solidFill>
                  <a:srgbClr val="2B649C"/>
                </a:solidFill>
              </a:rPr>
              <a:t>Sass曾经基于Ruby开发而成，但是随着时间的推移出现了很多实现比如LibSass和node-sass，在未来我们会用node-sass，现在我们为了学习，使用vscode为我们提供的插件就可以了</a:t>
            </a:r>
          </a:p>
        </p:txBody>
      </p:sp>
      <p:pic>
        <p:nvPicPr>
          <p:cNvPr id="58" name="截屏2019-12-13下午6.41.37.png" descr="截屏2019-12-13下午6.41.37.png"/>
          <p:cNvPicPr>
            <a:picLocks noChangeAspect="1"/>
          </p:cNvPicPr>
          <p:nvPr/>
        </p:nvPicPr>
        <p:blipFill>
          <a:blip r:embed="rId2">
            <a:extLst/>
          </a:blip>
          <a:stretch>
            <a:fillRect/>
          </a:stretch>
        </p:blipFill>
        <p:spPr>
          <a:xfrm>
            <a:off x="4481567" y="3855347"/>
            <a:ext cx="4041666" cy="508398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2" name="成组"/>
          <p:cNvGrpSpPr/>
          <p:nvPr/>
        </p:nvGrpSpPr>
        <p:grpSpPr>
          <a:xfrm>
            <a:off x="0" y="1170676"/>
            <a:ext cx="3809510" cy="945065"/>
            <a:chOff x="0" y="0"/>
            <a:chExt cx="3809508" cy="945064"/>
          </a:xfrm>
        </p:grpSpPr>
        <p:sp>
          <p:nvSpPr>
            <p:cNvPr id="60"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61"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63"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64" name="文本框 13"/>
          <p:cNvSpPr txBox="1"/>
          <p:nvPr/>
        </p:nvSpPr>
        <p:spPr>
          <a:xfrm>
            <a:off x="1014540" y="2524226"/>
            <a:ext cx="10987487" cy="23114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变量: </a:t>
            </a:r>
            <a:r>
              <a:rPr>
                <a:solidFill>
                  <a:srgbClr val="3A6398"/>
                </a:solidFill>
              </a:rPr>
              <a:t>Sass让人们受益的一个重要特性就是它为CSS引入了变量。你可以把反复使用的CSS属性值 定义成变量，然后通过变量名来引用它们，而无需重复书写这一属性值。或者，对于仅使用过一 次的属性值，你可以赋予其一个易懂的变量名，让人一眼就知道这个属性值的用途。</a:t>
            </a:r>
            <a:r>
              <a:t>任何可以用作</a:t>
            </a:r>
            <a:r>
              <a:rPr sz="1620">
                <a:solidFill>
                  <a:srgbClr val="C7254E"/>
                </a:solidFill>
              </a:rPr>
              <a:t>css</a:t>
            </a:r>
            <a:r>
              <a:t>属性值的赋值都 可以用作Sass的变量值，甚至是以空格分割的多个属性值</a:t>
            </a:r>
          </a:p>
        </p:txBody>
      </p:sp>
      <p:sp>
        <p:nvSpPr>
          <p:cNvPr id="65" name="语法:"/>
          <p:cNvSpPr txBox="1"/>
          <p:nvPr/>
        </p:nvSpPr>
        <p:spPr>
          <a:xfrm>
            <a:off x="1009344" y="5028394"/>
            <a:ext cx="76614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语法:</a:t>
            </a:r>
          </a:p>
        </p:txBody>
      </p:sp>
      <p:pic>
        <p:nvPicPr>
          <p:cNvPr id="66" name="图像" descr="图像"/>
          <p:cNvPicPr>
            <a:picLocks noChangeAspect="1"/>
          </p:cNvPicPr>
          <p:nvPr/>
        </p:nvPicPr>
        <p:blipFill>
          <a:blip r:embed="rId2">
            <a:extLst/>
          </a:blip>
          <a:stretch>
            <a:fillRect/>
          </a:stretch>
        </p:blipFill>
        <p:spPr>
          <a:xfrm>
            <a:off x="1015779" y="5703762"/>
            <a:ext cx="8636001" cy="3327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0" name="成组"/>
          <p:cNvGrpSpPr/>
          <p:nvPr/>
        </p:nvGrpSpPr>
        <p:grpSpPr>
          <a:xfrm>
            <a:off x="0" y="1170676"/>
            <a:ext cx="3809510" cy="945065"/>
            <a:chOff x="0" y="0"/>
            <a:chExt cx="3809508" cy="945064"/>
          </a:xfrm>
        </p:grpSpPr>
        <p:sp>
          <p:nvSpPr>
            <p:cNvPr id="68"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69"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71"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72" name="文本框 13"/>
          <p:cNvSpPr txBox="1"/>
          <p:nvPr/>
        </p:nvSpPr>
        <p:spPr>
          <a:xfrm>
            <a:off x="1014540" y="2524226"/>
            <a:ext cx="10987487"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嵌套: </a:t>
            </a:r>
            <a:r>
              <a:rPr>
                <a:solidFill>
                  <a:srgbClr val="3A6398"/>
                </a:solidFill>
              </a:rPr>
              <a:t>CSS中重复写选择器是非常烦人的。如果要写一大串指向页面中同一块的样式时，往往需要一遍一遍又一遍的写同一个ID,这时候我们可以用嵌套来解决</a:t>
            </a:r>
          </a:p>
        </p:txBody>
      </p:sp>
      <p:pic>
        <p:nvPicPr>
          <p:cNvPr id="73" name="图像" descr="图像"/>
          <p:cNvPicPr>
            <a:picLocks noChangeAspect="1"/>
          </p:cNvPicPr>
          <p:nvPr/>
        </p:nvPicPr>
        <p:blipFill>
          <a:blip r:embed="rId2">
            <a:extLst/>
          </a:blip>
          <a:stretch>
            <a:fillRect/>
          </a:stretch>
        </p:blipFill>
        <p:spPr>
          <a:xfrm>
            <a:off x="1007001" y="4119474"/>
            <a:ext cx="8648701" cy="1905001"/>
          </a:xfrm>
          <a:prstGeom prst="rect">
            <a:avLst/>
          </a:prstGeom>
          <a:ln w="12700">
            <a:miter lim="400000"/>
          </a:ln>
        </p:spPr>
      </p:pic>
      <p:sp>
        <p:nvSpPr>
          <p:cNvPr id="74" name="语法:"/>
          <p:cNvSpPr txBox="1"/>
          <p:nvPr/>
        </p:nvSpPr>
        <p:spPr>
          <a:xfrm>
            <a:off x="1014762" y="3509360"/>
            <a:ext cx="76614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问题:</a:t>
            </a:r>
          </a:p>
        </p:txBody>
      </p:sp>
      <p:sp>
        <p:nvSpPr>
          <p:cNvPr id="75" name="语法:"/>
          <p:cNvSpPr txBox="1"/>
          <p:nvPr/>
        </p:nvSpPr>
        <p:spPr>
          <a:xfrm>
            <a:off x="1014762" y="6151987"/>
            <a:ext cx="76614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defRPr b="1" sz="2200">
                <a:solidFill>
                  <a:srgbClr val="2B649C"/>
                </a:solidFill>
                <a:latin typeface="微软雅黑 Light"/>
                <a:ea typeface="微软雅黑 Light"/>
                <a:cs typeface="微软雅黑 Light"/>
                <a:sym typeface="微软雅黑 Light"/>
              </a:defRPr>
            </a:lvl1pPr>
          </a:lstStyle>
          <a:p>
            <a:pPr/>
            <a:r>
              <a:t>解决:</a:t>
            </a:r>
          </a:p>
        </p:txBody>
      </p:sp>
      <p:pic>
        <p:nvPicPr>
          <p:cNvPr id="76" name="图像" descr="图像"/>
          <p:cNvPicPr>
            <a:picLocks noChangeAspect="1"/>
          </p:cNvPicPr>
          <p:nvPr/>
        </p:nvPicPr>
        <p:blipFill>
          <a:blip r:embed="rId3">
            <a:extLst/>
          </a:blip>
          <a:stretch>
            <a:fillRect/>
          </a:stretch>
        </p:blipFill>
        <p:spPr>
          <a:xfrm>
            <a:off x="1010924" y="6762101"/>
            <a:ext cx="6649457" cy="241798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0" name="成组"/>
          <p:cNvGrpSpPr/>
          <p:nvPr/>
        </p:nvGrpSpPr>
        <p:grpSpPr>
          <a:xfrm>
            <a:off x="0" y="1170676"/>
            <a:ext cx="3809510" cy="945065"/>
            <a:chOff x="0" y="0"/>
            <a:chExt cx="3809508" cy="945064"/>
          </a:xfrm>
        </p:grpSpPr>
        <p:sp>
          <p:nvSpPr>
            <p:cNvPr id="78" name="矩形"/>
            <p:cNvSpPr/>
            <p:nvPr/>
          </p:nvSpPr>
          <p:spPr>
            <a:xfrm>
              <a:off x="0" y="0"/>
              <a:ext cx="3809510"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79" name="病毒"/>
            <p:cNvSpPr/>
            <p:nvPr/>
          </p:nvSpPr>
          <p:spPr>
            <a:xfrm>
              <a:off x="137416" y="148580"/>
              <a:ext cx="647361"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81"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82" name="文本框 13"/>
          <p:cNvSpPr txBox="1"/>
          <p:nvPr/>
        </p:nvSpPr>
        <p:spPr>
          <a:xfrm>
            <a:off x="1014540" y="2524226"/>
            <a:ext cx="1098748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z="2200">
                <a:solidFill>
                  <a:srgbClr val="FF2600"/>
                </a:solidFill>
                <a:latin typeface="微软雅黑 Light"/>
                <a:ea typeface="微软雅黑 Light"/>
                <a:cs typeface="微软雅黑 Light"/>
                <a:sym typeface="微软雅黑 Light"/>
              </a:defRPr>
            </a:pPr>
            <a:r>
              <a:t>父选择器: </a:t>
            </a:r>
            <a:r>
              <a:rPr>
                <a:solidFill>
                  <a:srgbClr val="3A6398"/>
                </a:solidFill>
              </a:rPr>
              <a:t>有些情况下你却不会希望</a:t>
            </a:r>
            <a:r>
              <a:rPr sz="1620">
                <a:solidFill>
                  <a:srgbClr val="3A6398"/>
                </a:solidFill>
              </a:rPr>
              <a:t>sass</a:t>
            </a:r>
            <a:r>
              <a:rPr>
                <a:solidFill>
                  <a:srgbClr val="3A6398"/>
                </a:solidFill>
              </a:rPr>
              <a:t>使用这种后代选择器的方式生成这种连接，最常见的一种情况是当你为链接之类的元素写</a:t>
            </a:r>
            <a:r>
              <a:rPr sz="1620">
                <a:solidFill>
                  <a:srgbClr val="3A6398"/>
                </a:solidFill>
              </a:rPr>
              <a:t>：hover</a:t>
            </a:r>
            <a:r>
              <a:rPr>
                <a:solidFill>
                  <a:srgbClr val="3A6398"/>
                </a:solidFill>
              </a:rPr>
              <a:t>这种伪类时，你并不希望以后代选择器的方式连接。比如说，下面这种情况</a:t>
            </a:r>
            <a:r>
              <a:rPr sz="1620">
                <a:solidFill>
                  <a:srgbClr val="3A6398"/>
                </a:solidFill>
              </a:rPr>
              <a:t>sass</a:t>
            </a:r>
            <a:r>
              <a:rPr>
                <a:solidFill>
                  <a:srgbClr val="3A6398"/>
                </a:solidFill>
              </a:rPr>
              <a:t>就无法正常工作：</a:t>
            </a:r>
          </a:p>
        </p:txBody>
      </p:sp>
      <p:pic>
        <p:nvPicPr>
          <p:cNvPr id="83" name="图像" descr="图像"/>
          <p:cNvPicPr>
            <a:picLocks noChangeAspect="1"/>
          </p:cNvPicPr>
          <p:nvPr/>
        </p:nvPicPr>
        <p:blipFill>
          <a:blip r:embed="rId2">
            <a:extLst/>
          </a:blip>
          <a:stretch>
            <a:fillRect/>
          </a:stretch>
        </p:blipFill>
        <p:spPr>
          <a:xfrm>
            <a:off x="1035391" y="4008164"/>
            <a:ext cx="6399247" cy="1630263"/>
          </a:xfrm>
          <a:prstGeom prst="rect">
            <a:avLst/>
          </a:prstGeom>
          <a:ln w="12700">
            <a:miter lim="400000"/>
          </a:ln>
        </p:spPr>
      </p:pic>
      <p:sp>
        <p:nvSpPr>
          <p:cNvPr id="84" name="解决之道为使用一个特殊的sass选择器，即父选择器。在使用嵌套规则时，父选择器能对于嵌套规则如何解开提供更好的控制。它就是一个简单的&amp;符号，且可以放在任何一个选择器可出现的地方。"/>
          <p:cNvSpPr txBox="1"/>
          <p:nvPr/>
        </p:nvSpPr>
        <p:spPr>
          <a:xfrm>
            <a:off x="1001914" y="5821876"/>
            <a:ext cx="10514039"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200">
                <a:solidFill>
                  <a:srgbClr val="3A6398"/>
                </a:solidFill>
                <a:latin typeface="微软雅黑 Light"/>
                <a:ea typeface="微软雅黑 Light"/>
                <a:cs typeface="微软雅黑 Light"/>
                <a:sym typeface="微软雅黑 Light"/>
              </a:defRPr>
            </a:pPr>
            <a:r>
              <a:t>解决之道为使用一个特殊的</a:t>
            </a:r>
            <a:r>
              <a:rPr sz="1620"/>
              <a:t>sass</a:t>
            </a:r>
            <a:r>
              <a:t>选择器，即父选择器。在使用嵌套规则时，父选择器能对于嵌套规则如何解开提供更好的控制。它就是一个简单的</a:t>
            </a:r>
            <a:r>
              <a:rPr sz="1620"/>
              <a:t>&amp;</a:t>
            </a:r>
            <a:r>
              <a:t>符号，且可以放在任何一个选择器可出现的地方。</a:t>
            </a:r>
          </a:p>
        </p:txBody>
      </p:sp>
      <p:pic>
        <p:nvPicPr>
          <p:cNvPr id="85" name="图像" descr="图像"/>
          <p:cNvPicPr>
            <a:picLocks noChangeAspect="1"/>
          </p:cNvPicPr>
          <p:nvPr/>
        </p:nvPicPr>
        <p:blipFill>
          <a:blip r:embed="rId3">
            <a:extLst/>
          </a:blip>
          <a:stretch>
            <a:fillRect/>
          </a:stretch>
        </p:blipFill>
        <p:spPr>
          <a:xfrm>
            <a:off x="968707" y="7402327"/>
            <a:ext cx="6532615" cy="169079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