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948462" y="1392656"/>
            <a:ext cx="10403841" cy="1777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7258755" y="3170312"/>
            <a:ext cx="5093548" cy="6230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5840" y="9130188"/>
            <a:ext cx="348723" cy="339198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y.qq.com" TargetMode="External"/><Relationship Id="rId3" Type="http://schemas.openxmlformats.org/officeDocument/2006/relationships/image" Target="../media/image1.tif"/><Relationship Id="rId4" Type="http://schemas.openxmlformats.org/officeDocument/2006/relationships/hyperlink" Target="https://www.w3cplus.com" TargetMode="External"/><Relationship Id="rId5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1" y="901"/>
            <a:ext cx="13002998" cy="975179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extBox 3"/>
          <p:cNvSpPr txBox="1"/>
          <p:nvPr/>
        </p:nvSpPr>
        <p:spPr>
          <a:xfrm>
            <a:off x="65022" y="2635987"/>
            <a:ext cx="12874756" cy="1476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spAutoFit/>
          </a:bodyPr>
          <a:lstStyle>
            <a:lvl1pPr defTabSz="1300480">
              <a:defRPr b="1" sz="8800">
                <a:solidFill>
                  <a:srgbClr val="FFFFFF"/>
                </a:solidFill>
                <a:latin typeface="Microsoft YaHei UI Light"/>
                <a:ea typeface="Microsoft YaHei UI Light"/>
                <a:cs typeface="Microsoft YaHei UI Light"/>
                <a:sym typeface="Microsoft YaHei UI Light"/>
              </a:defRPr>
            </a:lvl1pPr>
          </a:lstStyle>
          <a:p>
            <a:pPr/>
            <a:r>
              <a:t>HTML5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学习方法真的那么重要吗"/>
          <p:cNvSpPr txBox="1"/>
          <p:nvPr/>
        </p:nvSpPr>
        <p:spPr>
          <a:xfrm>
            <a:off x="4988035" y="4203700"/>
            <a:ext cx="3028728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1F4C7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2D转换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成组"/>
          <p:cNvGrpSpPr/>
          <p:nvPr/>
        </p:nvGrpSpPr>
        <p:grpSpPr>
          <a:xfrm>
            <a:off x="0" y="1170676"/>
            <a:ext cx="3809510" cy="945065"/>
            <a:chOff x="0" y="0"/>
            <a:chExt cx="3809508" cy="945064"/>
          </a:xfrm>
        </p:grpSpPr>
        <p:sp>
          <p:nvSpPr>
            <p:cNvPr id="113" name="矩形"/>
            <p:cNvSpPr/>
            <p:nvPr/>
          </p:nvSpPr>
          <p:spPr>
            <a:xfrm>
              <a:off x="0" y="0"/>
              <a:ext cx="3809510" cy="945065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14" name="病毒"/>
            <p:cNvSpPr/>
            <p:nvPr/>
          </p:nvSpPr>
          <p:spPr>
            <a:xfrm>
              <a:off x="137416" y="148580"/>
              <a:ext cx="647361" cy="64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16" name="引入"/>
          <p:cNvSpPr txBox="1"/>
          <p:nvPr/>
        </p:nvSpPr>
        <p:spPr>
          <a:xfrm>
            <a:off x="970009" y="1236805"/>
            <a:ext cx="2654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知识点导入</a:t>
            </a:r>
          </a:p>
        </p:txBody>
      </p:sp>
      <p:sp>
        <p:nvSpPr>
          <p:cNvPr id="117" name="文本框 13"/>
          <p:cNvSpPr txBox="1"/>
          <p:nvPr/>
        </p:nvSpPr>
        <p:spPr>
          <a:xfrm>
            <a:off x="1014540" y="2524226"/>
            <a:ext cx="1098748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2200"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在实际开发中，我们经常见到这样的效果，比如:</a:t>
            </a:r>
          </a:p>
        </p:txBody>
      </p:sp>
      <p:pic>
        <p:nvPicPr>
          <p:cNvPr id="118" name="图像" descr="图像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6039" y="4160519"/>
            <a:ext cx="4318001" cy="116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图像" descr="图像">
            <a:hlinkClick r:id="rId4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81999" y="4356012"/>
            <a:ext cx="1063737" cy="1041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成组"/>
          <p:cNvGrpSpPr/>
          <p:nvPr/>
        </p:nvGrpSpPr>
        <p:grpSpPr>
          <a:xfrm>
            <a:off x="0" y="1170676"/>
            <a:ext cx="3809510" cy="945065"/>
            <a:chOff x="0" y="0"/>
            <a:chExt cx="3809508" cy="945064"/>
          </a:xfrm>
        </p:grpSpPr>
        <p:sp>
          <p:nvSpPr>
            <p:cNvPr id="121" name="矩形"/>
            <p:cNvSpPr/>
            <p:nvPr/>
          </p:nvSpPr>
          <p:spPr>
            <a:xfrm>
              <a:off x="0" y="0"/>
              <a:ext cx="3809510" cy="945065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2" name="病毒"/>
            <p:cNvSpPr/>
            <p:nvPr/>
          </p:nvSpPr>
          <p:spPr>
            <a:xfrm>
              <a:off x="137416" y="148580"/>
              <a:ext cx="647361" cy="64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24" name="引入"/>
          <p:cNvSpPr txBox="1"/>
          <p:nvPr/>
        </p:nvSpPr>
        <p:spPr>
          <a:xfrm>
            <a:off x="970009" y="1236805"/>
            <a:ext cx="2654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知识点讲解</a:t>
            </a:r>
          </a:p>
        </p:txBody>
      </p:sp>
      <p:sp>
        <p:nvSpPr>
          <p:cNvPr id="125" name="文本框 13"/>
          <p:cNvSpPr txBox="1"/>
          <p:nvPr/>
        </p:nvSpPr>
        <p:spPr>
          <a:xfrm>
            <a:off x="1014540" y="2524226"/>
            <a:ext cx="1098748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2200"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在CSS3中，为我们提供了一个属性来帮我们做刚才效果中演示的那些效果，这个属性的名字是Transform,在2D转换中，transform的属性值有</a:t>
            </a:r>
          </a:p>
        </p:txBody>
      </p:sp>
      <p:graphicFrame>
        <p:nvGraphicFramePr>
          <p:cNvPr id="126" name="表格"/>
          <p:cNvGraphicFramePr/>
          <p:nvPr/>
        </p:nvGraphicFramePr>
        <p:xfrm>
          <a:off x="3238782" y="4758266"/>
          <a:ext cx="6762945" cy="20946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396144"/>
                <a:gridCol w="5354099"/>
              </a:tblGrid>
              <a:tr h="40443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 Neue"/>
                        </a:rPr>
                        <a:t>属性值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 Neue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  <a:tr h="40443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 Neue"/>
                        </a:rPr>
                        <a:t>translate()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 Neue"/>
                        </a:rPr>
                        <a:t>移动元素在平面上的位置</a:t>
                      </a:r>
                    </a:p>
                  </a:txBody>
                  <a:tcPr marL="0" marR="0" marT="0" marB="0" anchor="t" anchorCtr="0" horzOverflow="overflow"/>
                </a:tc>
              </a:tr>
              <a:tr h="40443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 Neue"/>
                        </a:rPr>
                        <a:t>rotate()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 Neue"/>
                        </a:rPr>
                        <a:t>在平面上旋转元素</a:t>
                      </a:r>
                    </a:p>
                  </a:txBody>
                  <a:tcPr marL="0" marR="0" marT="0" marB="0" anchor="t" anchorCtr="0" horzOverflow="overflow"/>
                </a:tc>
              </a:tr>
              <a:tr h="40443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 Neue"/>
                        </a:rPr>
                        <a:t>scale()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 Neue"/>
                        </a:rPr>
                        <a:t>放大或缩小元素</a:t>
                      </a:r>
                    </a:p>
                  </a:txBody>
                  <a:tcPr marL="0" marR="0" marT="0" marB="0" anchor="t" anchorCtr="0" horzOverflow="overflow"/>
                </a:tc>
              </a:tr>
              <a:tr h="404436"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 Neue"/>
                        </a:rPr>
                        <a:t>skew()
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600">
                          <a:sym typeface="Helvetica Neue"/>
                        </a:rPr>
                        <a:t>拉伸元素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成组"/>
          <p:cNvGrpSpPr/>
          <p:nvPr/>
        </p:nvGrpSpPr>
        <p:grpSpPr>
          <a:xfrm>
            <a:off x="0" y="1170676"/>
            <a:ext cx="3809510" cy="945065"/>
            <a:chOff x="0" y="0"/>
            <a:chExt cx="3809508" cy="945064"/>
          </a:xfrm>
        </p:grpSpPr>
        <p:sp>
          <p:nvSpPr>
            <p:cNvPr id="128" name="矩形"/>
            <p:cNvSpPr/>
            <p:nvPr/>
          </p:nvSpPr>
          <p:spPr>
            <a:xfrm>
              <a:off x="0" y="0"/>
              <a:ext cx="3809510" cy="945065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29" name="病毒"/>
            <p:cNvSpPr/>
            <p:nvPr/>
          </p:nvSpPr>
          <p:spPr>
            <a:xfrm>
              <a:off x="137416" y="148580"/>
              <a:ext cx="647361" cy="64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31" name="引入"/>
          <p:cNvSpPr txBox="1"/>
          <p:nvPr/>
        </p:nvSpPr>
        <p:spPr>
          <a:xfrm>
            <a:off x="970009" y="1236805"/>
            <a:ext cx="2654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知识点讲解</a:t>
            </a:r>
          </a:p>
        </p:txBody>
      </p:sp>
      <p:sp>
        <p:nvSpPr>
          <p:cNvPr id="132" name="文本框 13"/>
          <p:cNvSpPr txBox="1"/>
          <p:nvPr/>
        </p:nvSpPr>
        <p:spPr>
          <a:xfrm>
            <a:off x="1014540" y="2524226"/>
            <a:ext cx="1098748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2200">
                <a:solidFill>
                  <a:srgbClr val="FF26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线性渐变: </a:t>
            </a:r>
            <a:r>
              <a:rPr>
                <a:solidFill>
                  <a:srgbClr val="2B649C"/>
                </a:solidFill>
              </a:rPr>
              <a:t>就是沿着某个方向进行颜色上的渐变，可以使用左右上下以及对角线。</a:t>
            </a:r>
          </a:p>
        </p:txBody>
      </p:sp>
      <p:sp>
        <p:nvSpPr>
          <p:cNvPr id="133" name="语法:"/>
          <p:cNvSpPr txBox="1"/>
          <p:nvPr/>
        </p:nvSpPr>
        <p:spPr>
          <a:xfrm>
            <a:off x="1022044" y="3071012"/>
            <a:ext cx="76614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2200"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语法:</a:t>
            </a:r>
          </a:p>
        </p:txBody>
      </p:sp>
      <p:pic>
        <p:nvPicPr>
          <p:cNvPr id="13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43" y="3617797"/>
            <a:ext cx="8153402" cy="1968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举例:"/>
          <p:cNvSpPr txBox="1"/>
          <p:nvPr/>
        </p:nvSpPr>
        <p:spPr>
          <a:xfrm>
            <a:off x="1022044" y="5650481"/>
            <a:ext cx="76614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2200"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举例:</a:t>
            </a:r>
          </a:p>
        </p:txBody>
      </p:sp>
      <p:pic>
        <p:nvPicPr>
          <p:cNvPr id="13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7235" y="6197267"/>
            <a:ext cx="8750302" cy="2933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成组"/>
          <p:cNvGrpSpPr/>
          <p:nvPr/>
        </p:nvGrpSpPr>
        <p:grpSpPr>
          <a:xfrm>
            <a:off x="0" y="1170676"/>
            <a:ext cx="3809510" cy="945065"/>
            <a:chOff x="0" y="0"/>
            <a:chExt cx="3809508" cy="945064"/>
          </a:xfrm>
        </p:grpSpPr>
        <p:sp>
          <p:nvSpPr>
            <p:cNvPr id="138" name="矩形"/>
            <p:cNvSpPr/>
            <p:nvPr/>
          </p:nvSpPr>
          <p:spPr>
            <a:xfrm>
              <a:off x="0" y="0"/>
              <a:ext cx="3809510" cy="945065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39" name="病毒"/>
            <p:cNvSpPr/>
            <p:nvPr/>
          </p:nvSpPr>
          <p:spPr>
            <a:xfrm>
              <a:off x="137416" y="148580"/>
              <a:ext cx="647361" cy="64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41" name="引入"/>
          <p:cNvSpPr txBox="1"/>
          <p:nvPr/>
        </p:nvSpPr>
        <p:spPr>
          <a:xfrm>
            <a:off x="970009" y="1236805"/>
            <a:ext cx="2654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知识点讲解</a:t>
            </a:r>
          </a:p>
        </p:txBody>
      </p:sp>
      <p:sp>
        <p:nvSpPr>
          <p:cNvPr id="142" name="文本框 13"/>
          <p:cNvSpPr txBox="1"/>
          <p:nvPr/>
        </p:nvSpPr>
        <p:spPr>
          <a:xfrm>
            <a:off x="1014540" y="2524226"/>
            <a:ext cx="1098748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2200">
                <a:solidFill>
                  <a:srgbClr val="FF26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径向渐变: </a:t>
            </a:r>
            <a:r>
              <a:rPr>
                <a:solidFill>
                  <a:srgbClr val="2B649C"/>
                </a:solidFill>
              </a:rPr>
              <a:t>就是沿着某个方向进行颜色上的渐变，可以使用左右上下以及对角线。</a:t>
            </a:r>
          </a:p>
        </p:txBody>
      </p:sp>
      <p:sp>
        <p:nvSpPr>
          <p:cNvPr id="143" name="语法:"/>
          <p:cNvSpPr txBox="1"/>
          <p:nvPr/>
        </p:nvSpPr>
        <p:spPr>
          <a:xfrm>
            <a:off x="1022044" y="3071012"/>
            <a:ext cx="76614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2200"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语法:</a:t>
            </a:r>
          </a:p>
        </p:txBody>
      </p:sp>
      <p:sp>
        <p:nvSpPr>
          <p:cNvPr id="144" name="举例:"/>
          <p:cNvSpPr txBox="1"/>
          <p:nvPr/>
        </p:nvSpPr>
        <p:spPr>
          <a:xfrm>
            <a:off x="1022044" y="5650482"/>
            <a:ext cx="76614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2200"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举例:</a:t>
            </a:r>
          </a:p>
        </p:txBody>
      </p:sp>
      <p:pic>
        <p:nvPicPr>
          <p:cNvPr id="14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575" y="3643197"/>
            <a:ext cx="9855201" cy="191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8" y="6222667"/>
            <a:ext cx="10769602" cy="2959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成组"/>
          <p:cNvGrpSpPr/>
          <p:nvPr/>
        </p:nvGrpSpPr>
        <p:grpSpPr>
          <a:xfrm>
            <a:off x="0" y="1170676"/>
            <a:ext cx="3809510" cy="945065"/>
            <a:chOff x="0" y="0"/>
            <a:chExt cx="3809508" cy="945064"/>
          </a:xfrm>
        </p:grpSpPr>
        <p:sp>
          <p:nvSpPr>
            <p:cNvPr id="148" name="矩形"/>
            <p:cNvSpPr/>
            <p:nvPr/>
          </p:nvSpPr>
          <p:spPr>
            <a:xfrm>
              <a:off x="0" y="0"/>
              <a:ext cx="3809510" cy="945065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49" name="病毒"/>
            <p:cNvSpPr/>
            <p:nvPr/>
          </p:nvSpPr>
          <p:spPr>
            <a:xfrm>
              <a:off x="137416" y="148580"/>
              <a:ext cx="647361" cy="64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51" name="引入"/>
          <p:cNvSpPr txBox="1"/>
          <p:nvPr/>
        </p:nvSpPr>
        <p:spPr>
          <a:xfrm>
            <a:off x="970009" y="1236805"/>
            <a:ext cx="2654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知识点小结</a:t>
            </a:r>
          </a:p>
        </p:txBody>
      </p:sp>
      <p:grpSp>
        <p:nvGrpSpPr>
          <p:cNvPr id="154" name="五边形 1"/>
          <p:cNvGrpSpPr/>
          <p:nvPr/>
        </p:nvGrpSpPr>
        <p:grpSpPr>
          <a:xfrm>
            <a:off x="2328174" y="3363190"/>
            <a:ext cx="1486577" cy="520701"/>
            <a:chOff x="0" y="0"/>
            <a:chExt cx="1486575" cy="520700"/>
          </a:xfrm>
        </p:grpSpPr>
        <p:sp>
          <p:nvSpPr>
            <p:cNvPr id="152" name="形状"/>
            <p:cNvSpPr/>
            <p:nvPr/>
          </p:nvSpPr>
          <p:spPr>
            <a:xfrm>
              <a:off x="0" y="-1"/>
              <a:ext cx="1486576" cy="48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104" y="0"/>
                  </a:lnTo>
                  <a:lnTo>
                    <a:pt x="21600" y="10800"/>
                  </a:lnTo>
                  <a:lnTo>
                    <a:pt x="1810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B649C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</a:p>
          </p:txBody>
        </p:sp>
        <p:sp>
          <p:nvSpPr>
            <p:cNvPr id="153" name="问题 1:"/>
            <p:cNvSpPr txBox="1"/>
            <p:nvPr/>
          </p:nvSpPr>
          <p:spPr>
            <a:xfrm>
              <a:off x="0" y="-1"/>
              <a:ext cx="136625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lvl="1" algn="l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 问题 1:</a:t>
              </a:r>
            </a:p>
          </p:txBody>
        </p:sp>
      </p:grpSp>
      <p:sp>
        <p:nvSpPr>
          <p:cNvPr id="155" name="文本框 6"/>
          <p:cNvSpPr txBox="1"/>
          <p:nvPr/>
        </p:nvSpPr>
        <p:spPr>
          <a:xfrm>
            <a:off x="3974893" y="3363190"/>
            <a:ext cx="407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请问线性渐变的语法是什么？</a:t>
            </a:r>
          </a:p>
        </p:txBody>
      </p:sp>
      <p:grpSp>
        <p:nvGrpSpPr>
          <p:cNvPr id="158" name="五边形 7"/>
          <p:cNvGrpSpPr/>
          <p:nvPr/>
        </p:nvGrpSpPr>
        <p:grpSpPr>
          <a:xfrm>
            <a:off x="2328174" y="4189358"/>
            <a:ext cx="1486577" cy="520701"/>
            <a:chOff x="0" y="0"/>
            <a:chExt cx="1486575" cy="520700"/>
          </a:xfrm>
        </p:grpSpPr>
        <p:sp>
          <p:nvSpPr>
            <p:cNvPr id="156" name="形状"/>
            <p:cNvSpPr/>
            <p:nvPr/>
          </p:nvSpPr>
          <p:spPr>
            <a:xfrm>
              <a:off x="0" y="-1"/>
              <a:ext cx="1486576" cy="48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104" y="0"/>
                  </a:lnTo>
                  <a:lnTo>
                    <a:pt x="21600" y="10800"/>
                  </a:lnTo>
                  <a:lnTo>
                    <a:pt x="1810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B649C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</a:p>
          </p:txBody>
        </p:sp>
        <p:sp>
          <p:nvSpPr>
            <p:cNvPr id="157" name="问题 2:"/>
            <p:cNvSpPr txBox="1"/>
            <p:nvPr/>
          </p:nvSpPr>
          <p:spPr>
            <a:xfrm>
              <a:off x="0" y="-1"/>
              <a:ext cx="136625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 问题 2:</a:t>
              </a:r>
            </a:p>
          </p:txBody>
        </p:sp>
      </p:grpSp>
      <p:sp>
        <p:nvSpPr>
          <p:cNvPr id="159" name="文本框 8"/>
          <p:cNvSpPr txBox="1"/>
          <p:nvPr/>
        </p:nvSpPr>
        <p:spPr>
          <a:xfrm>
            <a:off x="3974893" y="4189358"/>
            <a:ext cx="4991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请问线性渐变的角度坐标是怎样的？</a:t>
            </a:r>
          </a:p>
        </p:txBody>
      </p:sp>
      <p:grpSp>
        <p:nvGrpSpPr>
          <p:cNvPr id="162" name="五边形 9"/>
          <p:cNvGrpSpPr/>
          <p:nvPr/>
        </p:nvGrpSpPr>
        <p:grpSpPr>
          <a:xfrm>
            <a:off x="2328174" y="5024864"/>
            <a:ext cx="1486577" cy="520701"/>
            <a:chOff x="0" y="0"/>
            <a:chExt cx="1486575" cy="520700"/>
          </a:xfrm>
        </p:grpSpPr>
        <p:sp>
          <p:nvSpPr>
            <p:cNvPr id="160" name="形状"/>
            <p:cNvSpPr/>
            <p:nvPr/>
          </p:nvSpPr>
          <p:spPr>
            <a:xfrm>
              <a:off x="0" y="-1"/>
              <a:ext cx="1486576" cy="48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104" y="0"/>
                  </a:lnTo>
                  <a:lnTo>
                    <a:pt x="21600" y="10800"/>
                  </a:lnTo>
                  <a:lnTo>
                    <a:pt x="1810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B649C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</a:p>
          </p:txBody>
        </p:sp>
        <p:sp>
          <p:nvSpPr>
            <p:cNvPr id="161" name="问题 3:"/>
            <p:cNvSpPr txBox="1"/>
            <p:nvPr/>
          </p:nvSpPr>
          <p:spPr>
            <a:xfrm>
              <a:off x="0" y="-1"/>
              <a:ext cx="136625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 问题 3:</a:t>
              </a:r>
            </a:p>
          </p:txBody>
        </p:sp>
      </p:grpSp>
      <p:sp>
        <p:nvSpPr>
          <p:cNvPr id="163" name="文本框 10"/>
          <p:cNvSpPr txBox="1"/>
          <p:nvPr/>
        </p:nvSpPr>
        <p:spPr>
          <a:xfrm>
            <a:off x="3974893" y="5024864"/>
            <a:ext cx="407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请问径向渐变有几部分组成？</a:t>
            </a:r>
          </a:p>
        </p:txBody>
      </p:sp>
      <p:grpSp>
        <p:nvGrpSpPr>
          <p:cNvPr id="166" name="五边形 11"/>
          <p:cNvGrpSpPr/>
          <p:nvPr/>
        </p:nvGrpSpPr>
        <p:grpSpPr>
          <a:xfrm>
            <a:off x="2335702" y="5869710"/>
            <a:ext cx="1486577" cy="520701"/>
            <a:chOff x="0" y="0"/>
            <a:chExt cx="1486575" cy="520700"/>
          </a:xfrm>
        </p:grpSpPr>
        <p:sp>
          <p:nvSpPr>
            <p:cNvPr id="164" name="形状"/>
            <p:cNvSpPr/>
            <p:nvPr/>
          </p:nvSpPr>
          <p:spPr>
            <a:xfrm>
              <a:off x="0" y="-1"/>
              <a:ext cx="1486576" cy="48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104" y="0"/>
                  </a:lnTo>
                  <a:lnTo>
                    <a:pt x="21600" y="10800"/>
                  </a:lnTo>
                  <a:lnTo>
                    <a:pt x="1810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B649C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</a:p>
          </p:txBody>
        </p:sp>
        <p:sp>
          <p:nvSpPr>
            <p:cNvPr id="165" name="问题 4:"/>
            <p:cNvSpPr txBox="1"/>
            <p:nvPr/>
          </p:nvSpPr>
          <p:spPr>
            <a:xfrm>
              <a:off x="0" y="-1"/>
              <a:ext cx="136625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 问题 4:</a:t>
              </a:r>
            </a:p>
          </p:txBody>
        </p:sp>
      </p:grpSp>
      <p:sp>
        <p:nvSpPr>
          <p:cNvPr id="167" name="文本框 12"/>
          <p:cNvSpPr txBox="1"/>
          <p:nvPr/>
        </p:nvSpPr>
        <p:spPr>
          <a:xfrm>
            <a:off x="3982422" y="5869710"/>
            <a:ext cx="407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请问径向渐变的语法是什么？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成组"/>
          <p:cNvGrpSpPr/>
          <p:nvPr/>
        </p:nvGrpSpPr>
        <p:grpSpPr>
          <a:xfrm>
            <a:off x="0" y="1170676"/>
            <a:ext cx="3809510" cy="945065"/>
            <a:chOff x="0" y="0"/>
            <a:chExt cx="3809508" cy="945064"/>
          </a:xfrm>
        </p:grpSpPr>
        <p:sp>
          <p:nvSpPr>
            <p:cNvPr id="169" name="矩形"/>
            <p:cNvSpPr/>
            <p:nvPr/>
          </p:nvSpPr>
          <p:spPr>
            <a:xfrm>
              <a:off x="0" y="0"/>
              <a:ext cx="3809510" cy="945065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0" name="病毒"/>
            <p:cNvSpPr/>
            <p:nvPr/>
          </p:nvSpPr>
          <p:spPr>
            <a:xfrm>
              <a:off x="137416" y="148580"/>
              <a:ext cx="647361" cy="64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2" name="引入"/>
          <p:cNvSpPr txBox="1"/>
          <p:nvPr/>
        </p:nvSpPr>
        <p:spPr>
          <a:xfrm>
            <a:off x="970009" y="1236805"/>
            <a:ext cx="2654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知识点案例</a:t>
            </a:r>
          </a:p>
        </p:txBody>
      </p:sp>
      <p:sp>
        <p:nvSpPr>
          <p:cNvPr id="173" name="文本框 6"/>
          <p:cNvSpPr txBox="1"/>
          <p:nvPr/>
        </p:nvSpPr>
        <p:spPr>
          <a:xfrm>
            <a:off x="3974893" y="3363190"/>
            <a:ext cx="177403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01-渐变导航</a:t>
            </a:r>
          </a:p>
        </p:txBody>
      </p:sp>
      <p:sp>
        <p:nvSpPr>
          <p:cNvPr id="174" name="文本框 8"/>
          <p:cNvSpPr txBox="1"/>
          <p:nvPr/>
        </p:nvSpPr>
        <p:spPr>
          <a:xfrm>
            <a:off x="3974893" y="4189358"/>
            <a:ext cx="238363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02-行走的斑马线</a:t>
            </a:r>
          </a:p>
        </p:txBody>
      </p:sp>
      <p:sp>
        <p:nvSpPr>
          <p:cNvPr id="175" name="文本框 10"/>
          <p:cNvSpPr txBox="1"/>
          <p:nvPr/>
        </p:nvSpPr>
        <p:spPr>
          <a:xfrm>
            <a:off x="3974893" y="5024864"/>
            <a:ext cx="116443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03-球体</a:t>
            </a:r>
          </a:p>
        </p:txBody>
      </p:sp>
      <p:sp>
        <p:nvSpPr>
          <p:cNvPr id="176" name="文本框 12"/>
          <p:cNvSpPr txBox="1"/>
          <p:nvPr/>
        </p:nvSpPr>
        <p:spPr>
          <a:xfrm>
            <a:off x="3982422" y="5869710"/>
            <a:ext cx="116443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04-箭靶</a:t>
            </a:r>
          </a:p>
        </p:txBody>
      </p:sp>
      <p:sp>
        <p:nvSpPr>
          <p:cNvPr id="177" name="草稿"/>
          <p:cNvSpPr/>
          <p:nvPr/>
        </p:nvSpPr>
        <p:spPr>
          <a:xfrm>
            <a:off x="3306251" y="3375890"/>
            <a:ext cx="495301" cy="49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15862" y="4296"/>
                </a:moveTo>
                <a:cubicBezTo>
                  <a:pt x="15997" y="4309"/>
                  <a:pt x="16136" y="4374"/>
                  <a:pt x="16249" y="4487"/>
                </a:cubicBezTo>
                <a:lnTo>
                  <a:pt x="17081" y="5319"/>
                </a:lnTo>
                <a:cubicBezTo>
                  <a:pt x="17308" y="5540"/>
                  <a:pt x="17339" y="5876"/>
                  <a:pt x="17150" y="6065"/>
                </a:cubicBezTo>
                <a:lnTo>
                  <a:pt x="16561" y="6652"/>
                </a:lnTo>
                <a:lnTo>
                  <a:pt x="14914" y="5005"/>
                </a:lnTo>
                <a:lnTo>
                  <a:pt x="15503" y="4418"/>
                </a:lnTo>
                <a:cubicBezTo>
                  <a:pt x="15598" y="4323"/>
                  <a:pt x="15728" y="4284"/>
                  <a:pt x="15862" y="4296"/>
                </a:cubicBezTo>
                <a:close/>
                <a:moveTo>
                  <a:pt x="14477" y="5444"/>
                </a:moveTo>
                <a:lnTo>
                  <a:pt x="16124" y="7091"/>
                </a:lnTo>
                <a:lnTo>
                  <a:pt x="7879" y="15336"/>
                </a:lnTo>
                <a:lnTo>
                  <a:pt x="6232" y="13689"/>
                </a:lnTo>
                <a:lnTo>
                  <a:pt x="14477" y="5444"/>
                </a:lnTo>
                <a:close/>
                <a:moveTo>
                  <a:pt x="5849" y="14138"/>
                </a:moveTo>
                <a:lnTo>
                  <a:pt x="7435" y="15724"/>
                </a:lnTo>
                <a:lnTo>
                  <a:pt x="5054" y="16519"/>
                </a:lnTo>
                <a:lnTo>
                  <a:pt x="5849" y="14138"/>
                </a:lnTo>
                <a:close/>
              </a:path>
            </a:pathLst>
          </a:custGeom>
          <a:blipFill>
            <a:blip r:embed="rId2"/>
          </a:blipFill>
          <a:ln w="25400">
            <a:solidFill>
              <a:schemeClr val="accent1">
                <a:lumOff val="-9999"/>
              </a:schemeClr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3A6398"/>
                </a:solidFill>
              </a:defRPr>
            </a:pPr>
          </a:p>
        </p:txBody>
      </p:sp>
      <p:sp>
        <p:nvSpPr>
          <p:cNvPr id="178" name="草稿"/>
          <p:cNvSpPr/>
          <p:nvPr/>
        </p:nvSpPr>
        <p:spPr>
          <a:xfrm>
            <a:off x="3306251" y="4202058"/>
            <a:ext cx="495301" cy="49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15862" y="4296"/>
                </a:moveTo>
                <a:cubicBezTo>
                  <a:pt x="15997" y="4309"/>
                  <a:pt x="16136" y="4374"/>
                  <a:pt x="16249" y="4487"/>
                </a:cubicBezTo>
                <a:lnTo>
                  <a:pt x="17081" y="5319"/>
                </a:lnTo>
                <a:cubicBezTo>
                  <a:pt x="17308" y="5540"/>
                  <a:pt x="17339" y="5876"/>
                  <a:pt x="17150" y="6065"/>
                </a:cubicBezTo>
                <a:lnTo>
                  <a:pt x="16561" y="6652"/>
                </a:lnTo>
                <a:lnTo>
                  <a:pt x="14914" y="5005"/>
                </a:lnTo>
                <a:lnTo>
                  <a:pt x="15503" y="4418"/>
                </a:lnTo>
                <a:cubicBezTo>
                  <a:pt x="15598" y="4323"/>
                  <a:pt x="15728" y="4284"/>
                  <a:pt x="15862" y="4296"/>
                </a:cubicBezTo>
                <a:close/>
                <a:moveTo>
                  <a:pt x="14477" y="5444"/>
                </a:moveTo>
                <a:lnTo>
                  <a:pt x="16124" y="7091"/>
                </a:lnTo>
                <a:lnTo>
                  <a:pt x="7879" y="15336"/>
                </a:lnTo>
                <a:lnTo>
                  <a:pt x="6232" y="13689"/>
                </a:lnTo>
                <a:lnTo>
                  <a:pt x="14477" y="5444"/>
                </a:lnTo>
                <a:close/>
                <a:moveTo>
                  <a:pt x="5849" y="14138"/>
                </a:moveTo>
                <a:lnTo>
                  <a:pt x="7435" y="15724"/>
                </a:lnTo>
                <a:lnTo>
                  <a:pt x="5054" y="16519"/>
                </a:lnTo>
                <a:lnTo>
                  <a:pt x="5849" y="14138"/>
                </a:lnTo>
                <a:close/>
              </a:path>
            </a:pathLst>
          </a:custGeom>
          <a:blipFill>
            <a:blip r:embed="rId2"/>
          </a:blipFill>
          <a:ln w="25400">
            <a:solidFill>
              <a:schemeClr val="accent1">
                <a:lumOff val="-9999"/>
              </a:schemeClr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3A6398"/>
                </a:solidFill>
              </a:defRPr>
            </a:pPr>
          </a:p>
        </p:txBody>
      </p:sp>
      <p:sp>
        <p:nvSpPr>
          <p:cNvPr id="179" name="草稿"/>
          <p:cNvSpPr/>
          <p:nvPr/>
        </p:nvSpPr>
        <p:spPr>
          <a:xfrm>
            <a:off x="3306251" y="5037564"/>
            <a:ext cx="495301" cy="49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15862" y="4296"/>
                </a:moveTo>
                <a:cubicBezTo>
                  <a:pt x="15997" y="4309"/>
                  <a:pt x="16136" y="4374"/>
                  <a:pt x="16249" y="4487"/>
                </a:cubicBezTo>
                <a:lnTo>
                  <a:pt x="17081" y="5319"/>
                </a:lnTo>
                <a:cubicBezTo>
                  <a:pt x="17308" y="5540"/>
                  <a:pt x="17339" y="5876"/>
                  <a:pt x="17150" y="6065"/>
                </a:cubicBezTo>
                <a:lnTo>
                  <a:pt x="16561" y="6652"/>
                </a:lnTo>
                <a:lnTo>
                  <a:pt x="14914" y="5005"/>
                </a:lnTo>
                <a:lnTo>
                  <a:pt x="15503" y="4418"/>
                </a:lnTo>
                <a:cubicBezTo>
                  <a:pt x="15598" y="4323"/>
                  <a:pt x="15728" y="4284"/>
                  <a:pt x="15862" y="4296"/>
                </a:cubicBezTo>
                <a:close/>
                <a:moveTo>
                  <a:pt x="14477" y="5444"/>
                </a:moveTo>
                <a:lnTo>
                  <a:pt x="16124" y="7091"/>
                </a:lnTo>
                <a:lnTo>
                  <a:pt x="7879" y="15336"/>
                </a:lnTo>
                <a:lnTo>
                  <a:pt x="6232" y="13689"/>
                </a:lnTo>
                <a:lnTo>
                  <a:pt x="14477" y="5444"/>
                </a:lnTo>
                <a:close/>
                <a:moveTo>
                  <a:pt x="5849" y="14138"/>
                </a:moveTo>
                <a:lnTo>
                  <a:pt x="7435" y="15724"/>
                </a:lnTo>
                <a:lnTo>
                  <a:pt x="5054" y="16519"/>
                </a:lnTo>
                <a:lnTo>
                  <a:pt x="5849" y="14138"/>
                </a:lnTo>
                <a:close/>
              </a:path>
            </a:pathLst>
          </a:custGeom>
          <a:blipFill>
            <a:blip r:embed="rId2"/>
          </a:blipFill>
          <a:ln w="25400">
            <a:solidFill>
              <a:schemeClr val="accent1">
                <a:lumOff val="-9999"/>
              </a:schemeClr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3A6398"/>
                </a:solidFill>
              </a:defRPr>
            </a:pPr>
          </a:p>
        </p:txBody>
      </p:sp>
      <p:sp>
        <p:nvSpPr>
          <p:cNvPr id="180" name="草稿"/>
          <p:cNvSpPr/>
          <p:nvPr/>
        </p:nvSpPr>
        <p:spPr>
          <a:xfrm>
            <a:off x="3306251" y="5882410"/>
            <a:ext cx="495301" cy="49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15862" y="4296"/>
                </a:moveTo>
                <a:cubicBezTo>
                  <a:pt x="15997" y="4309"/>
                  <a:pt x="16136" y="4374"/>
                  <a:pt x="16249" y="4487"/>
                </a:cubicBezTo>
                <a:lnTo>
                  <a:pt x="17081" y="5319"/>
                </a:lnTo>
                <a:cubicBezTo>
                  <a:pt x="17308" y="5540"/>
                  <a:pt x="17339" y="5876"/>
                  <a:pt x="17150" y="6065"/>
                </a:cubicBezTo>
                <a:lnTo>
                  <a:pt x="16561" y="6652"/>
                </a:lnTo>
                <a:lnTo>
                  <a:pt x="14914" y="5005"/>
                </a:lnTo>
                <a:lnTo>
                  <a:pt x="15503" y="4418"/>
                </a:lnTo>
                <a:cubicBezTo>
                  <a:pt x="15598" y="4323"/>
                  <a:pt x="15728" y="4284"/>
                  <a:pt x="15862" y="4296"/>
                </a:cubicBezTo>
                <a:close/>
                <a:moveTo>
                  <a:pt x="14477" y="5444"/>
                </a:moveTo>
                <a:lnTo>
                  <a:pt x="16124" y="7091"/>
                </a:lnTo>
                <a:lnTo>
                  <a:pt x="7879" y="15336"/>
                </a:lnTo>
                <a:lnTo>
                  <a:pt x="6232" y="13689"/>
                </a:lnTo>
                <a:lnTo>
                  <a:pt x="14477" y="5444"/>
                </a:lnTo>
                <a:close/>
                <a:moveTo>
                  <a:pt x="5849" y="14138"/>
                </a:moveTo>
                <a:lnTo>
                  <a:pt x="7435" y="15724"/>
                </a:lnTo>
                <a:lnTo>
                  <a:pt x="5054" y="16519"/>
                </a:lnTo>
                <a:lnTo>
                  <a:pt x="5849" y="14138"/>
                </a:lnTo>
                <a:close/>
              </a:path>
            </a:pathLst>
          </a:custGeom>
          <a:blipFill>
            <a:blip r:embed="rId2"/>
          </a:blipFill>
          <a:ln w="25400">
            <a:solidFill>
              <a:schemeClr val="accent1">
                <a:lumOff val="-9999"/>
              </a:schemeClr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3A6398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53" y="-3"/>
            <a:ext cx="13005707" cy="9753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成组"/>
          <p:cNvGrpSpPr/>
          <p:nvPr/>
        </p:nvGrpSpPr>
        <p:grpSpPr>
          <a:xfrm>
            <a:off x="-3" y="1170675"/>
            <a:ext cx="3809510" cy="945063"/>
            <a:chOff x="-1" y="0"/>
            <a:chExt cx="3809508" cy="945061"/>
          </a:xfrm>
        </p:grpSpPr>
        <p:sp>
          <p:nvSpPr>
            <p:cNvPr id="23" name="矩形"/>
            <p:cNvSpPr/>
            <p:nvPr/>
          </p:nvSpPr>
          <p:spPr>
            <a:xfrm>
              <a:off x="-2" y="-1"/>
              <a:ext cx="3809510" cy="945063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" name="病毒"/>
            <p:cNvSpPr/>
            <p:nvPr/>
          </p:nvSpPr>
          <p:spPr>
            <a:xfrm>
              <a:off x="137416" y="148579"/>
              <a:ext cx="647360" cy="647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6" name="引入"/>
          <p:cNvSpPr txBox="1"/>
          <p:nvPr/>
        </p:nvSpPr>
        <p:spPr>
          <a:xfrm>
            <a:off x="970009" y="1236805"/>
            <a:ext cx="2654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知识点目录</a:t>
            </a:r>
          </a:p>
        </p:txBody>
      </p:sp>
      <p:sp>
        <p:nvSpPr>
          <p:cNvPr id="27" name="燕尾形 14"/>
          <p:cNvSpPr/>
          <p:nvPr/>
        </p:nvSpPr>
        <p:spPr>
          <a:xfrm>
            <a:off x="3862732" y="4083982"/>
            <a:ext cx="381121" cy="471926"/>
          </a:xfrm>
          <a:prstGeom prst="chevron">
            <a:avLst>
              <a:gd name="adj" fmla="val 61913"/>
            </a:avLst>
          </a:prstGeom>
          <a:solidFill>
            <a:srgbClr val="2B649C"/>
          </a:solidFill>
          <a:ln w="25400">
            <a:solidFill>
              <a:srgbClr val="2B649C"/>
            </a:solidFill>
          </a:ln>
        </p:spPr>
        <p:txBody>
          <a:bodyPr lIns="50800" tIns="50800" rIns="50800" bIns="50800" anchor="ctr"/>
          <a:lstStyle/>
          <a:p>
            <a:pPr>
              <a:defRPr>
                <a:ln w="9525" cap="flat">
                  <a:solidFill>
                    <a:srgbClr val="2B649C"/>
                  </a:solidFill>
                  <a:prstDash val="solid"/>
                  <a:round/>
                </a:ln>
                <a:solidFill>
                  <a:srgbClr val="2B649C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8" name="文本框 17"/>
          <p:cNvSpPr txBox="1"/>
          <p:nvPr/>
        </p:nvSpPr>
        <p:spPr>
          <a:xfrm>
            <a:off x="4598970" y="2922943"/>
            <a:ext cx="217482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4000"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CSS渐变</a:t>
            </a:r>
          </a:p>
        </p:txBody>
      </p:sp>
      <p:sp>
        <p:nvSpPr>
          <p:cNvPr id="29" name="文本框 18"/>
          <p:cNvSpPr txBox="1"/>
          <p:nvPr/>
        </p:nvSpPr>
        <p:spPr>
          <a:xfrm>
            <a:off x="4598970" y="3913543"/>
            <a:ext cx="177968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4000"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2D转换</a:t>
            </a:r>
          </a:p>
        </p:txBody>
      </p:sp>
      <p:sp>
        <p:nvSpPr>
          <p:cNvPr id="30" name="文本框 19"/>
          <p:cNvSpPr txBox="1"/>
          <p:nvPr/>
        </p:nvSpPr>
        <p:spPr>
          <a:xfrm>
            <a:off x="4598970" y="4965699"/>
            <a:ext cx="217482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4000"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CSS动画</a:t>
            </a:r>
          </a:p>
        </p:txBody>
      </p:sp>
      <p:sp>
        <p:nvSpPr>
          <p:cNvPr id="31" name="文本框 20"/>
          <p:cNvSpPr txBox="1"/>
          <p:nvPr/>
        </p:nvSpPr>
        <p:spPr>
          <a:xfrm>
            <a:off x="4602430" y="6017855"/>
            <a:ext cx="177968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4000"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3D转换</a:t>
            </a:r>
          </a:p>
        </p:txBody>
      </p:sp>
      <p:sp>
        <p:nvSpPr>
          <p:cNvPr id="32" name="燕尾形 14"/>
          <p:cNvSpPr/>
          <p:nvPr/>
        </p:nvSpPr>
        <p:spPr>
          <a:xfrm>
            <a:off x="3862732" y="3093381"/>
            <a:ext cx="381121" cy="471926"/>
          </a:xfrm>
          <a:prstGeom prst="chevron">
            <a:avLst>
              <a:gd name="adj" fmla="val 61913"/>
            </a:avLst>
          </a:prstGeom>
          <a:solidFill>
            <a:srgbClr val="2B649C"/>
          </a:solidFill>
          <a:ln w="25400">
            <a:solidFill>
              <a:srgbClr val="2B649C"/>
            </a:solidFill>
          </a:ln>
        </p:spPr>
        <p:txBody>
          <a:bodyPr lIns="50800" tIns="50800" rIns="50800" bIns="50800" anchor="ctr"/>
          <a:lstStyle/>
          <a:p>
            <a:pPr>
              <a:defRPr>
                <a:ln w="9525" cap="flat">
                  <a:solidFill>
                    <a:srgbClr val="2B649C"/>
                  </a:solidFill>
                  <a:prstDash val="solid"/>
                  <a:round/>
                </a:ln>
                <a:solidFill>
                  <a:srgbClr val="2B649C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" name="燕尾形 14"/>
          <p:cNvSpPr/>
          <p:nvPr/>
        </p:nvSpPr>
        <p:spPr>
          <a:xfrm>
            <a:off x="3862732" y="5136137"/>
            <a:ext cx="381121" cy="471926"/>
          </a:xfrm>
          <a:prstGeom prst="chevron">
            <a:avLst>
              <a:gd name="adj" fmla="val 61913"/>
            </a:avLst>
          </a:prstGeom>
          <a:solidFill>
            <a:srgbClr val="2B649C"/>
          </a:solidFill>
          <a:ln w="25400">
            <a:solidFill>
              <a:srgbClr val="2B649C"/>
            </a:solidFill>
          </a:ln>
        </p:spPr>
        <p:txBody>
          <a:bodyPr lIns="50800" tIns="50800" rIns="50800" bIns="50800" anchor="ctr"/>
          <a:lstStyle/>
          <a:p>
            <a:pPr>
              <a:defRPr>
                <a:ln w="9525" cap="flat">
                  <a:solidFill>
                    <a:srgbClr val="2B649C"/>
                  </a:solidFill>
                  <a:prstDash val="solid"/>
                  <a:round/>
                </a:ln>
                <a:solidFill>
                  <a:srgbClr val="2B649C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" name="燕尾形 14"/>
          <p:cNvSpPr/>
          <p:nvPr/>
        </p:nvSpPr>
        <p:spPr>
          <a:xfrm>
            <a:off x="3862732" y="6188292"/>
            <a:ext cx="381121" cy="471926"/>
          </a:xfrm>
          <a:prstGeom prst="chevron">
            <a:avLst>
              <a:gd name="adj" fmla="val 61913"/>
            </a:avLst>
          </a:prstGeom>
          <a:solidFill>
            <a:srgbClr val="2B649C"/>
          </a:solidFill>
          <a:ln w="25400">
            <a:solidFill>
              <a:srgbClr val="2B649C"/>
            </a:solidFill>
          </a:ln>
        </p:spPr>
        <p:txBody>
          <a:bodyPr lIns="50800" tIns="50800" rIns="50800" bIns="50800" anchor="ctr"/>
          <a:lstStyle/>
          <a:p>
            <a:pPr>
              <a:defRPr>
                <a:ln w="9525" cap="flat">
                  <a:solidFill>
                    <a:srgbClr val="2B649C"/>
                  </a:solidFill>
                  <a:prstDash val="solid"/>
                  <a:round/>
                </a:ln>
                <a:solidFill>
                  <a:srgbClr val="2B649C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学习方法真的那么重要吗"/>
          <p:cNvSpPr txBox="1"/>
          <p:nvPr/>
        </p:nvSpPr>
        <p:spPr>
          <a:xfrm>
            <a:off x="4642289" y="4203699"/>
            <a:ext cx="372022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1F4C7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CSS渐变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成组"/>
          <p:cNvGrpSpPr/>
          <p:nvPr/>
        </p:nvGrpSpPr>
        <p:grpSpPr>
          <a:xfrm>
            <a:off x="0" y="1170676"/>
            <a:ext cx="3809510" cy="945065"/>
            <a:chOff x="0" y="0"/>
            <a:chExt cx="3809508" cy="945064"/>
          </a:xfrm>
        </p:grpSpPr>
        <p:sp>
          <p:nvSpPr>
            <p:cNvPr id="38" name="矩形"/>
            <p:cNvSpPr/>
            <p:nvPr/>
          </p:nvSpPr>
          <p:spPr>
            <a:xfrm>
              <a:off x="0" y="0"/>
              <a:ext cx="3809510" cy="945065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" name="病毒"/>
            <p:cNvSpPr/>
            <p:nvPr/>
          </p:nvSpPr>
          <p:spPr>
            <a:xfrm>
              <a:off x="137416" y="148580"/>
              <a:ext cx="647361" cy="64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41" name="引入"/>
          <p:cNvSpPr txBox="1"/>
          <p:nvPr/>
        </p:nvSpPr>
        <p:spPr>
          <a:xfrm>
            <a:off x="970009" y="1236805"/>
            <a:ext cx="2654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知识点导入</a:t>
            </a:r>
          </a:p>
        </p:txBody>
      </p:sp>
      <p:sp>
        <p:nvSpPr>
          <p:cNvPr id="42" name="文本框 13"/>
          <p:cNvSpPr txBox="1"/>
          <p:nvPr/>
        </p:nvSpPr>
        <p:spPr>
          <a:xfrm>
            <a:off x="1014540" y="2524226"/>
            <a:ext cx="1098748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2200"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在实际开发中，我们经常见到这样的效果，比如:</a:t>
            </a:r>
          </a:p>
        </p:txBody>
      </p:sp>
      <p:pic>
        <p:nvPicPr>
          <p:cNvPr id="4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5475" y="3644465"/>
            <a:ext cx="6013850" cy="759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2668" y="5498489"/>
            <a:ext cx="4068019" cy="2196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67301" y="5492727"/>
            <a:ext cx="2923102" cy="2208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成组"/>
          <p:cNvGrpSpPr/>
          <p:nvPr/>
        </p:nvGrpSpPr>
        <p:grpSpPr>
          <a:xfrm>
            <a:off x="0" y="1170676"/>
            <a:ext cx="3809510" cy="945065"/>
            <a:chOff x="0" y="0"/>
            <a:chExt cx="3809508" cy="945064"/>
          </a:xfrm>
        </p:grpSpPr>
        <p:sp>
          <p:nvSpPr>
            <p:cNvPr id="47" name="矩形"/>
            <p:cNvSpPr/>
            <p:nvPr/>
          </p:nvSpPr>
          <p:spPr>
            <a:xfrm>
              <a:off x="0" y="0"/>
              <a:ext cx="3809510" cy="945065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48" name="病毒"/>
            <p:cNvSpPr/>
            <p:nvPr/>
          </p:nvSpPr>
          <p:spPr>
            <a:xfrm>
              <a:off x="137416" y="148580"/>
              <a:ext cx="647361" cy="64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0" name="引入"/>
          <p:cNvSpPr txBox="1"/>
          <p:nvPr/>
        </p:nvSpPr>
        <p:spPr>
          <a:xfrm>
            <a:off x="970009" y="1236805"/>
            <a:ext cx="2654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知识点讲解</a:t>
            </a:r>
          </a:p>
        </p:txBody>
      </p:sp>
      <p:sp>
        <p:nvSpPr>
          <p:cNvPr id="51" name="文本框 13"/>
          <p:cNvSpPr txBox="1"/>
          <p:nvPr/>
        </p:nvSpPr>
        <p:spPr>
          <a:xfrm>
            <a:off x="1014540" y="2524226"/>
            <a:ext cx="1098748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lnSpc>
                <a:spcPct val="120000"/>
              </a:lnSpc>
              <a:defRPr sz="2200"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在CSS3中，渐变分为两种: 线性渐变 和 径向渐变，所谓的线性渐变就是渐变沿着一条直线进行颜色的渐变</a:t>
            </a:r>
          </a:p>
        </p:txBody>
      </p:sp>
      <p:pic>
        <p:nvPicPr>
          <p:cNvPr id="5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4813" y="5519703"/>
            <a:ext cx="3733803" cy="135890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线性渐变"/>
          <p:cNvSpPr txBox="1"/>
          <p:nvPr/>
        </p:nvSpPr>
        <p:spPr>
          <a:xfrm>
            <a:off x="2204964" y="5004206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线性渐变</a:t>
            </a:r>
          </a:p>
        </p:txBody>
      </p:sp>
      <p:pic>
        <p:nvPicPr>
          <p:cNvPr id="5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47486" y="4524011"/>
            <a:ext cx="3375162" cy="3350284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径向渐变"/>
          <p:cNvSpPr txBox="1"/>
          <p:nvPr/>
        </p:nvSpPr>
        <p:spPr>
          <a:xfrm>
            <a:off x="9655617" y="4035315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径向渐变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成组"/>
          <p:cNvGrpSpPr/>
          <p:nvPr/>
        </p:nvGrpSpPr>
        <p:grpSpPr>
          <a:xfrm>
            <a:off x="0" y="1170676"/>
            <a:ext cx="3809510" cy="945065"/>
            <a:chOff x="0" y="0"/>
            <a:chExt cx="3809508" cy="945064"/>
          </a:xfrm>
        </p:grpSpPr>
        <p:sp>
          <p:nvSpPr>
            <p:cNvPr id="57" name="矩形"/>
            <p:cNvSpPr/>
            <p:nvPr/>
          </p:nvSpPr>
          <p:spPr>
            <a:xfrm>
              <a:off x="0" y="0"/>
              <a:ext cx="3809510" cy="945065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58" name="病毒"/>
            <p:cNvSpPr/>
            <p:nvPr/>
          </p:nvSpPr>
          <p:spPr>
            <a:xfrm>
              <a:off x="137416" y="148580"/>
              <a:ext cx="647361" cy="64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0" name="引入"/>
          <p:cNvSpPr txBox="1"/>
          <p:nvPr/>
        </p:nvSpPr>
        <p:spPr>
          <a:xfrm>
            <a:off x="970009" y="1236805"/>
            <a:ext cx="2654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知识点讲解</a:t>
            </a:r>
          </a:p>
        </p:txBody>
      </p:sp>
      <p:sp>
        <p:nvSpPr>
          <p:cNvPr id="61" name="文本框 13"/>
          <p:cNvSpPr txBox="1"/>
          <p:nvPr/>
        </p:nvSpPr>
        <p:spPr>
          <a:xfrm>
            <a:off x="1014540" y="2524226"/>
            <a:ext cx="1098748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2200">
                <a:solidFill>
                  <a:srgbClr val="FF26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线性渐变: </a:t>
            </a:r>
            <a:r>
              <a:rPr>
                <a:solidFill>
                  <a:srgbClr val="2B649C"/>
                </a:solidFill>
              </a:rPr>
              <a:t>就是沿着某个方向进行颜色上的渐变，可以使用左右上下以及对角线。</a:t>
            </a:r>
          </a:p>
        </p:txBody>
      </p:sp>
      <p:sp>
        <p:nvSpPr>
          <p:cNvPr id="62" name="语法:"/>
          <p:cNvSpPr txBox="1"/>
          <p:nvPr/>
        </p:nvSpPr>
        <p:spPr>
          <a:xfrm>
            <a:off x="1022044" y="3071012"/>
            <a:ext cx="76614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2200"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语法:</a:t>
            </a:r>
          </a:p>
        </p:txBody>
      </p:sp>
      <p:pic>
        <p:nvPicPr>
          <p:cNvPr id="6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43" y="3617797"/>
            <a:ext cx="8153402" cy="1968501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举例:"/>
          <p:cNvSpPr txBox="1"/>
          <p:nvPr/>
        </p:nvSpPr>
        <p:spPr>
          <a:xfrm>
            <a:off x="1022044" y="5650481"/>
            <a:ext cx="76614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2200"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举例:</a:t>
            </a:r>
          </a:p>
        </p:txBody>
      </p:sp>
      <p:pic>
        <p:nvPicPr>
          <p:cNvPr id="6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7235" y="6197267"/>
            <a:ext cx="8750302" cy="2933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成组"/>
          <p:cNvGrpSpPr/>
          <p:nvPr/>
        </p:nvGrpSpPr>
        <p:grpSpPr>
          <a:xfrm>
            <a:off x="0" y="1170676"/>
            <a:ext cx="3809510" cy="945065"/>
            <a:chOff x="0" y="0"/>
            <a:chExt cx="3809508" cy="945064"/>
          </a:xfrm>
        </p:grpSpPr>
        <p:sp>
          <p:nvSpPr>
            <p:cNvPr id="67" name="矩形"/>
            <p:cNvSpPr/>
            <p:nvPr/>
          </p:nvSpPr>
          <p:spPr>
            <a:xfrm>
              <a:off x="0" y="0"/>
              <a:ext cx="3809510" cy="945065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8" name="病毒"/>
            <p:cNvSpPr/>
            <p:nvPr/>
          </p:nvSpPr>
          <p:spPr>
            <a:xfrm>
              <a:off x="137416" y="148580"/>
              <a:ext cx="647361" cy="64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0" name="引入"/>
          <p:cNvSpPr txBox="1"/>
          <p:nvPr/>
        </p:nvSpPr>
        <p:spPr>
          <a:xfrm>
            <a:off x="970009" y="1236805"/>
            <a:ext cx="2654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知识点讲解</a:t>
            </a:r>
          </a:p>
        </p:txBody>
      </p:sp>
      <p:sp>
        <p:nvSpPr>
          <p:cNvPr id="71" name="文本框 13"/>
          <p:cNvSpPr txBox="1"/>
          <p:nvPr/>
        </p:nvSpPr>
        <p:spPr>
          <a:xfrm>
            <a:off x="1014540" y="2524226"/>
            <a:ext cx="1098748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lnSpc>
                <a:spcPct val="120000"/>
              </a:lnSpc>
              <a:defRPr sz="2200">
                <a:solidFill>
                  <a:srgbClr val="FF2600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径向渐变: </a:t>
            </a:r>
            <a:r>
              <a:rPr>
                <a:solidFill>
                  <a:srgbClr val="2B649C"/>
                </a:solidFill>
              </a:rPr>
              <a:t>就是沿着某个方向进行颜色上的渐变，可以使用左右上下以及对角线。</a:t>
            </a:r>
          </a:p>
        </p:txBody>
      </p:sp>
      <p:sp>
        <p:nvSpPr>
          <p:cNvPr id="72" name="语法:"/>
          <p:cNvSpPr txBox="1"/>
          <p:nvPr/>
        </p:nvSpPr>
        <p:spPr>
          <a:xfrm>
            <a:off x="1022044" y="3071012"/>
            <a:ext cx="76614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2200"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语法:</a:t>
            </a:r>
          </a:p>
        </p:txBody>
      </p:sp>
      <p:sp>
        <p:nvSpPr>
          <p:cNvPr id="73" name="举例:"/>
          <p:cNvSpPr txBox="1"/>
          <p:nvPr/>
        </p:nvSpPr>
        <p:spPr>
          <a:xfrm>
            <a:off x="1022044" y="5650482"/>
            <a:ext cx="76614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defRPr b="1" sz="2200"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举例:</a:t>
            </a:r>
          </a:p>
        </p:txBody>
      </p:sp>
      <p:pic>
        <p:nvPicPr>
          <p:cNvPr id="7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575" y="3643197"/>
            <a:ext cx="9855201" cy="191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8" y="6222667"/>
            <a:ext cx="10769602" cy="2959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成组"/>
          <p:cNvGrpSpPr/>
          <p:nvPr/>
        </p:nvGrpSpPr>
        <p:grpSpPr>
          <a:xfrm>
            <a:off x="0" y="1170676"/>
            <a:ext cx="3809510" cy="945065"/>
            <a:chOff x="0" y="0"/>
            <a:chExt cx="3809508" cy="945064"/>
          </a:xfrm>
        </p:grpSpPr>
        <p:sp>
          <p:nvSpPr>
            <p:cNvPr id="77" name="矩形"/>
            <p:cNvSpPr/>
            <p:nvPr/>
          </p:nvSpPr>
          <p:spPr>
            <a:xfrm>
              <a:off x="0" y="0"/>
              <a:ext cx="3809510" cy="945065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8" name="病毒"/>
            <p:cNvSpPr/>
            <p:nvPr/>
          </p:nvSpPr>
          <p:spPr>
            <a:xfrm>
              <a:off x="137416" y="148580"/>
              <a:ext cx="647361" cy="64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0" name="引入"/>
          <p:cNvSpPr txBox="1"/>
          <p:nvPr/>
        </p:nvSpPr>
        <p:spPr>
          <a:xfrm>
            <a:off x="970009" y="1236805"/>
            <a:ext cx="2654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知识点小结</a:t>
            </a:r>
          </a:p>
        </p:txBody>
      </p:sp>
      <p:grpSp>
        <p:nvGrpSpPr>
          <p:cNvPr id="83" name="五边形 1"/>
          <p:cNvGrpSpPr/>
          <p:nvPr/>
        </p:nvGrpSpPr>
        <p:grpSpPr>
          <a:xfrm>
            <a:off x="2328174" y="3363189"/>
            <a:ext cx="1486577" cy="520701"/>
            <a:chOff x="0" y="0"/>
            <a:chExt cx="1486575" cy="520700"/>
          </a:xfrm>
        </p:grpSpPr>
        <p:sp>
          <p:nvSpPr>
            <p:cNvPr id="81" name="形状"/>
            <p:cNvSpPr/>
            <p:nvPr/>
          </p:nvSpPr>
          <p:spPr>
            <a:xfrm>
              <a:off x="0" y="-1"/>
              <a:ext cx="1486576" cy="48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104" y="0"/>
                  </a:lnTo>
                  <a:lnTo>
                    <a:pt x="21600" y="10800"/>
                  </a:lnTo>
                  <a:lnTo>
                    <a:pt x="1810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B649C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</a:p>
          </p:txBody>
        </p:sp>
        <p:sp>
          <p:nvSpPr>
            <p:cNvPr id="82" name="问题 1:"/>
            <p:cNvSpPr txBox="1"/>
            <p:nvPr/>
          </p:nvSpPr>
          <p:spPr>
            <a:xfrm>
              <a:off x="0" y="-1"/>
              <a:ext cx="136625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 lvl="1" algn="l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 问题 1:</a:t>
              </a:r>
            </a:p>
          </p:txBody>
        </p:sp>
      </p:grpSp>
      <p:sp>
        <p:nvSpPr>
          <p:cNvPr id="84" name="文本框 6"/>
          <p:cNvSpPr txBox="1"/>
          <p:nvPr/>
        </p:nvSpPr>
        <p:spPr>
          <a:xfrm>
            <a:off x="3974893" y="3363189"/>
            <a:ext cx="407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请问线性渐变的语法是什么？</a:t>
            </a:r>
          </a:p>
        </p:txBody>
      </p:sp>
      <p:grpSp>
        <p:nvGrpSpPr>
          <p:cNvPr id="87" name="五边形 7"/>
          <p:cNvGrpSpPr/>
          <p:nvPr/>
        </p:nvGrpSpPr>
        <p:grpSpPr>
          <a:xfrm>
            <a:off x="2328174" y="4189358"/>
            <a:ext cx="1486577" cy="520701"/>
            <a:chOff x="0" y="0"/>
            <a:chExt cx="1486575" cy="520700"/>
          </a:xfrm>
        </p:grpSpPr>
        <p:sp>
          <p:nvSpPr>
            <p:cNvPr id="85" name="形状"/>
            <p:cNvSpPr/>
            <p:nvPr/>
          </p:nvSpPr>
          <p:spPr>
            <a:xfrm>
              <a:off x="0" y="-1"/>
              <a:ext cx="1486576" cy="48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104" y="0"/>
                  </a:lnTo>
                  <a:lnTo>
                    <a:pt x="21600" y="10800"/>
                  </a:lnTo>
                  <a:lnTo>
                    <a:pt x="1810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B649C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</a:p>
          </p:txBody>
        </p:sp>
        <p:sp>
          <p:nvSpPr>
            <p:cNvPr id="86" name="问题 2:"/>
            <p:cNvSpPr txBox="1"/>
            <p:nvPr/>
          </p:nvSpPr>
          <p:spPr>
            <a:xfrm>
              <a:off x="0" y="-1"/>
              <a:ext cx="136625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 问题 2:</a:t>
              </a:r>
            </a:p>
          </p:txBody>
        </p:sp>
      </p:grpSp>
      <p:sp>
        <p:nvSpPr>
          <p:cNvPr id="88" name="文本框 8"/>
          <p:cNvSpPr txBox="1"/>
          <p:nvPr/>
        </p:nvSpPr>
        <p:spPr>
          <a:xfrm>
            <a:off x="3974893" y="4189358"/>
            <a:ext cx="4991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请问线性渐变的角度坐标是怎样的？</a:t>
            </a:r>
          </a:p>
        </p:txBody>
      </p:sp>
      <p:grpSp>
        <p:nvGrpSpPr>
          <p:cNvPr id="91" name="五边形 9"/>
          <p:cNvGrpSpPr/>
          <p:nvPr/>
        </p:nvGrpSpPr>
        <p:grpSpPr>
          <a:xfrm>
            <a:off x="2328174" y="5024864"/>
            <a:ext cx="1486577" cy="520701"/>
            <a:chOff x="0" y="0"/>
            <a:chExt cx="1486575" cy="520700"/>
          </a:xfrm>
        </p:grpSpPr>
        <p:sp>
          <p:nvSpPr>
            <p:cNvPr id="89" name="形状"/>
            <p:cNvSpPr/>
            <p:nvPr/>
          </p:nvSpPr>
          <p:spPr>
            <a:xfrm>
              <a:off x="0" y="-1"/>
              <a:ext cx="1486576" cy="48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104" y="0"/>
                  </a:lnTo>
                  <a:lnTo>
                    <a:pt x="21600" y="10800"/>
                  </a:lnTo>
                  <a:lnTo>
                    <a:pt x="1810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B649C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</a:p>
          </p:txBody>
        </p:sp>
        <p:sp>
          <p:nvSpPr>
            <p:cNvPr id="90" name="问题 3:"/>
            <p:cNvSpPr txBox="1"/>
            <p:nvPr/>
          </p:nvSpPr>
          <p:spPr>
            <a:xfrm>
              <a:off x="0" y="-1"/>
              <a:ext cx="136625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 问题 3:</a:t>
              </a:r>
            </a:p>
          </p:txBody>
        </p:sp>
      </p:grpSp>
      <p:sp>
        <p:nvSpPr>
          <p:cNvPr id="92" name="文本框 10"/>
          <p:cNvSpPr txBox="1"/>
          <p:nvPr/>
        </p:nvSpPr>
        <p:spPr>
          <a:xfrm>
            <a:off x="3974893" y="5024864"/>
            <a:ext cx="407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请问径向渐变有几部分组成？</a:t>
            </a:r>
          </a:p>
        </p:txBody>
      </p:sp>
      <p:grpSp>
        <p:nvGrpSpPr>
          <p:cNvPr id="95" name="五边形 11"/>
          <p:cNvGrpSpPr/>
          <p:nvPr/>
        </p:nvGrpSpPr>
        <p:grpSpPr>
          <a:xfrm>
            <a:off x="2335702" y="5869710"/>
            <a:ext cx="1486577" cy="520701"/>
            <a:chOff x="0" y="0"/>
            <a:chExt cx="1486575" cy="520700"/>
          </a:xfrm>
        </p:grpSpPr>
        <p:sp>
          <p:nvSpPr>
            <p:cNvPr id="93" name="形状"/>
            <p:cNvSpPr/>
            <p:nvPr/>
          </p:nvSpPr>
          <p:spPr>
            <a:xfrm>
              <a:off x="0" y="-1"/>
              <a:ext cx="1486576" cy="481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104" y="0"/>
                  </a:lnTo>
                  <a:lnTo>
                    <a:pt x="21600" y="10800"/>
                  </a:lnTo>
                  <a:lnTo>
                    <a:pt x="18104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B649C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algn="l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</a:p>
          </p:txBody>
        </p:sp>
        <p:sp>
          <p:nvSpPr>
            <p:cNvPr id="94" name="问题 4:"/>
            <p:cNvSpPr txBox="1"/>
            <p:nvPr/>
          </p:nvSpPr>
          <p:spPr>
            <a:xfrm>
              <a:off x="0" y="-1"/>
              <a:ext cx="1366259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>
                <a:defRPr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 问题 4:</a:t>
              </a:r>
            </a:p>
          </p:txBody>
        </p:sp>
      </p:grpSp>
      <p:sp>
        <p:nvSpPr>
          <p:cNvPr id="96" name="文本框 12"/>
          <p:cNvSpPr txBox="1"/>
          <p:nvPr/>
        </p:nvSpPr>
        <p:spPr>
          <a:xfrm>
            <a:off x="3982422" y="5869710"/>
            <a:ext cx="4076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请问径向渐变的语法是什么？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成组"/>
          <p:cNvGrpSpPr/>
          <p:nvPr/>
        </p:nvGrpSpPr>
        <p:grpSpPr>
          <a:xfrm>
            <a:off x="0" y="1170676"/>
            <a:ext cx="3809510" cy="945065"/>
            <a:chOff x="0" y="0"/>
            <a:chExt cx="3809508" cy="945064"/>
          </a:xfrm>
        </p:grpSpPr>
        <p:sp>
          <p:nvSpPr>
            <p:cNvPr id="98" name="矩形"/>
            <p:cNvSpPr/>
            <p:nvPr/>
          </p:nvSpPr>
          <p:spPr>
            <a:xfrm>
              <a:off x="0" y="0"/>
              <a:ext cx="3809510" cy="945065"/>
            </a:xfrm>
            <a:prstGeom prst="rect">
              <a:avLst/>
            </a:prstGeom>
            <a:solidFill>
              <a:srgbClr val="2B649C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99" name="病毒"/>
            <p:cNvSpPr/>
            <p:nvPr/>
          </p:nvSpPr>
          <p:spPr>
            <a:xfrm>
              <a:off x="137416" y="148580"/>
              <a:ext cx="647361" cy="647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8095" y="0"/>
                  </a:moveTo>
                  <a:cubicBezTo>
                    <a:pt x="8041" y="0"/>
                    <a:pt x="7982" y="6"/>
                    <a:pt x="7933" y="22"/>
                  </a:cubicBezTo>
                  <a:cubicBezTo>
                    <a:pt x="7745" y="70"/>
                    <a:pt x="7583" y="188"/>
                    <a:pt x="7480" y="361"/>
                  </a:cubicBezTo>
                  <a:cubicBezTo>
                    <a:pt x="7378" y="534"/>
                    <a:pt x="7353" y="728"/>
                    <a:pt x="7406" y="922"/>
                  </a:cubicBezTo>
                  <a:cubicBezTo>
                    <a:pt x="7455" y="1100"/>
                    <a:pt x="7568" y="1257"/>
                    <a:pt x="7730" y="1354"/>
                  </a:cubicBezTo>
                  <a:cubicBezTo>
                    <a:pt x="7853" y="1430"/>
                    <a:pt x="7939" y="1538"/>
                    <a:pt x="7987" y="1663"/>
                  </a:cubicBezTo>
                  <a:cubicBezTo>
                    <a:pt x="8106" y="1981"/>
                    <a:pt x="8214" y="2309"/>
                    <a:pt x="8305" y="2649"/>
                  </a:cubicBezTo>
                  <a:cubicBezTo>
                    <a:pt x="8386" y="2962"/>
                    <a:pt x="8457" y="3276"/>
                    <a:pt x="8511" y="3578"/>
                  </a:cubicBezTo>
                  <a:cubicBezTo>
                    <a:pt x="8564" y="3880"/>
                    <a:pt x="8397" y="4171"/>
                    <a:pt x="8117" y="4285"/>
                  </a:cubicBezTo>
                  <a:lnTo>
                    <a:pt x="8063" y="4317"/>
                  </a:lnTo>
                  <a:cubicBezTo>
                    <a:pt x="7982" y="4349"/>
                    <a:pt x="7897" y="4371"/>
                    <a:pt x="7810" y="4371"/>
                  </a:cubicBezTo>
                  <a:cubicBezTo>
                    <a:pt x="7595" y="4371"/>
                    <a:pt x="7390" y="4262"/>
                    <a:pt x="7277" y="4084"/>
                  </a:cubicBezTo>
                  <a:cubicBezTo>
                    <a:pt x="7244" y="4035"/>
                    <a:pt x="7211" y="3988"/>
                    <a:pt x="7184" y="3934"/>
                  </a:cubicBezTo>
                  <a:cubicBezTo>
                    <a:pt x="7173" y="3912"/>
                    <a:pt x="7163" y="3896"/>
                    <a:pt x="7152" y="3875"/>
                  </a:cubicBezTo>
                  <a:cubicBezTo>
                    <a:pt x="7077" y="3735"/>
                    <a:pt x="7055" y="3561"/>
                    <a:pt x="7103" y="3399"/>
                  </a:cubicBezTo>
                  <a:cubicBezTo>
                    <a:pt x="7157" y="3205"/>
                    <a:pt x="7132" y="2995"/>
                    <a:pt x="7029" y="2823"/>
                  </a:cubicBezTo>
                  <a:cubicBezTo>
                    <a:pt x="6905" y="2612"/>
                    <a:pt x="6652" y="2477"/>
                    <a:pt x="6388" y="2477"/>
                  </a:cubicBezTo>
                  <a:cubicBezTo>
                    <a:pt x="6264" y="2477"/>
                    <a:pt x="6150" y="2504"/>
                    <a:pt x="6048" y="2563"/>
                  </a:cubicBezTo>
                  <a:cubicBezTo>
                    <a:pt x="5876" y="2660"/>
                    <a:pt x="5752" y="2816"/>
                    <a:pt x="5698" y="3005"/>
                  </a:cubicBezTo>
                  <a:cubicBezTo>
                    <a:pt x="5644" y="3194"/>
                    <a:pt x="5672" y="3394"/>
                    <a:pt x="5769" y="3566"/>
                  </a:cubicBezTo>
                  <a:cubicBezTo>
                    <a:pt x="5866" y="3734"/>
                    <a:pt x="6021" y="3858"/>
                    <a:pt x="6210" y="3907"/>
                  </a:cubicBezTo>
                  <a:cubicBezTo>
                    <a:pt x="6382" y="3955"/>
                    <a:pt x="6528" y="4052"/>
                    <a:pt x="6609" y="4187"/>
                  </a:cubicBezTo>
                  <a:cubicBezTo>
                    <a:pt x="6619" y="4208"/>
                    <a:pt x="6630" y="4224"/>
                    <a:pt x="6641" y="4246"/>
                  </a:cubicBezTo>
                  <a:cubicBezTo>
                    <a:pt x="6673" y="4300"/>
                    <a:pt x="6699" y="4354"/>
                    <a:pt x="6726" y="4408"/>
                  </a:cubicBezTo>
                  <a:cubicBezTo>
                    <a:pt x="6861" y="4677"/>
                    <a:pt x="6781" y="5018"/>
                    <a:pt x="6533" y="5207"/>
                  </a:cubicBezTo>
                  <a:lnTo>
                    <a:pt x="6506" y="5229"/>
                  </a:lnTo>
                  <a:cubicBezTo>
                    <a:pt x="6387" y="5321"/>
                    <a:pt x="6247" y="5369"/>
                    <a:pt x="6102" y="5369"/>
                  </a:cubicBezTo>
                  <a:cubicBezTo>
                    <a:pt x="5951" y="5369"/>
                    <a:pt x="5816" y="5321"/>
                    <a:pt x="5703" y="5224"/>
                  </a:cubicBezTo>
                  <a:cubicBezTo>
                    <a:pt x="5461" y="5024"/>
                    <a:pt x="5224" y="4803"/>
                    <a:pt x="4993" y="4576"/>
                  </a:cubicBezTo>
                  <a:cubicBezTo>
                    <a:pt x="4745" y="4328"/>
                    <a:pt x="4513" y="4068"/>
                    <a:pt x="4298" y="3809"/>
                  </a:cubicBezTo>
                  <a:cubicBezTo>
                    <a:pt x="4211" y="3701"/>
                    <a:pt x="4163" y="3572"/>
                    <a:pt x="4163" y="3448"/>
                  </a:cubicBezTo>
                  <a:cubicBezTo>
                    <a:pt x="4163" y="3265"/>
                    <a:pt x="4093" y="3086"/>
                    <a:pt x="3969" y="2951"/>
                  </a:cubicBezTo>
                  <a:cubicBezTo>
                    <a:pt x="3835" y="2805"/>
                    <a:pt x="3641" y="2725"/>
                    <a:pt x="3431" y="2725"/>
                  </a:cubicBezTo>
                  <a:cubicBezTo>
                    <a:pt x="3237" y="2725"/>
                    <a:pt x="3059" y="2794"/>
                    <a:pt x="2924" y="2924"/>
                  </a:cubicBezTo>
                  <a:cubicBezTo>
                    <a:pt x="2784" y="3059"/>
                    <a:pt x="2704" y="3249"/>
                    <a:pt x="2704" y="3443"/>
                  </a:cubicBezTo>
                  <a:cubicBezTo>
                    <a:pt x="2704" y="3643"/>
                    <a:pt x="2779" y="3826"/>
                    <a:pt x="2919" y="3966"/>
                  </a:cubicBezTo>
                  <a:cubicBezTo>
                    <a:pt x="3054" y="4101"/>
                    <a:pt x="3231" y="4176"/>
                    <a:pt x="3414" y="4182"/>
                  </a:cubicBezTo>
                  <a:cubicBezTo>
                    <a:pt x="3554" y="4187"/>
                    <a:pt x="3672" y="4224"/>
                    <a:pt x="3764" y="4300"/>
                  </a:cubicBezTo>
                  <a:cubicBezTo>
                    <a:pt x="4033" y="4521"/>
                    <a:pt x="4299" y="4759"/>
                    <a:pt x="4552" y="5013"/>
                  </a:cubicBezTo>
                  <a:cubicBezTo>
                    <a:pt x="4783" y="5245"/>
                    <a:pt x="4999" y="5482"/>
                    <a:pt x="5198" y="5725"/>
                  </a:cubicBezTo>
                  <a:cubicBezTo>
                    <a:pt x="5387" y="5957"/>
                    <a:pt x="5392" y="6286"/>
                    <a:pt x="5203" y="6529"/>
                  </a:cubicBezTo>
                  <a:lnTo>
                    <a:pt x="5181" y="6556"/>
                  </a:lnTo>
                  <a:cubicBezTo>
                    <a:pt x="5057" y="6718"/>
                    <a:pt x="4864" y="6816"/>
                    <a:pt x="4664" y="6816"/>
                  </a:cubicBezTo>
                  <a:cubicBezTo>
                    <a:pt x="4568" y="6816"/>
                    <a:pt x="4475" y="6793"/>
                    <a:pt x="4383" y="6750"/>
                  </a:cubicBezTo>
                  <a:cubicBezTo>
                    <a:pt x="4330" y="6723"/>
                    <a:pt x="4276" y="6696"/>
                    <a:pt x="4222" y="6664"/>
                  </a:cubicBezTo>
                  <a:cubicBezTo>
                    <a:pt x="4189" y="6642"/>
                    <a:pt x="4158" y="6626"/>
                    <a:pt x="4121" y="6605"/>
                  </a:cubicBezTo>
                  <a:cubicBezTo>
                    <a:pt x="4008" y="6535"/>
                    <a:pt x="3921" y="6405"/>
                    <a:pt x="3883" y="6249"/>
                  </a:cubicBezTo>
                  <a:cubicBezTo>
                    <a:pt x="3835" y="6049"/>
                    <a:pt x="3706" y="5876"/>
                    <a:pt x="3528" y="5779"/>
                  </a:cubicBezTo>
                  <a:cubicBezTo>
                    <a:pt x="3426" y="5719"/>
                    <a:pt x="3302" y="5693"/>
                    <a:pt x="3183" y="5693"/>
                  </a:cubicBezTo>
                  <a:cubicBezTo>
                    <a:pt x="2925" y="5693"/>
                    <a:pt x="2681" y="5827"/>
                    <a:pt x="2552" y="6048"/>
                  </a:cubicBezTo>
                  <a:cubicBezTo>
                    <a:pt x="2450" y="6216"/>
                    <a:pt x="2423" y="6416"/>
                    <a:pt x="2471" y="6605"/>
                  </a:cubicBezTo>
                  <a:cubicBezTo>
                    <a:pt x="2520" y="6794"/>
                    <a:pt x="2644" y="6954"/>
                    <a:pt x="2811" y="7052"/>
                  </a:cubicBezTo>
                  <a:cubicBezTo>
                    <a:pt x="2924" y="7116"/>
                    <a:pt x="3049" y="7149"/>
                    <a:pt x="3178" y="7149"/>
                  </a:cubicBezTo>
                  <a:cubicBezTo>
                    <a:pt x="3243" y="7149"/>
                    <a:pt x="3307" y="7139"/>
                    <a:pt x="3367" y="7122"/>
                  </a:cubicBezTo>
                  <a:cubicBezTo>
                    <a:pt x="3431" y="7106"/>
                    <a:pt x="3496" y="7095"/>
                    <a:pt x="3560" y="7095"/>
                  </a:cubicBezTo>
                  <a:cubicBezTo>
                    <a:pt x="3668" y="7095"/>
                    <a:pt x="3765" y="7118"/>
                    <a:pt x="3851" y="7166"/>
                  </a:cubicBezTo>
                  <a:cubicBezTo>
                    <a:pt x="3873" y="7177"/>
                    <a:pt x="3889" y="7188"/>
                    <a:pt x="3910" y="7198"/>
                  </a:cubicBezTo>
                  <a:cubicBezTo>
                    <a:pt x="3964" y="7231"/>
                    <a:pt x="4012" y="7257"/>
                    <a:pt x="4060" y="7289"/>
                  </a:cubicBezTo>
                  <a:cubicBezTo>
                    <a:pt x="4319" y="7457"/>
                    <a:pt x="4416" y="7792"/>
                    <a:pt x="4298" y="8084"/>
                  </a:cubicBezTo>
                  <a:lnTo>
                    <a:pt x="4292" y="8094"/>
                  </a:lnTo>
                  <a:cubicBezTo>
                    <a:pt x="4185" y="8347"/>
                    <a:pt x="3936" y="8515"/>
                    <a:pt x="3656" y="8515"/>
                  </a:cubicBezTo>
                  <a:cubicBezTo>
                    <a:pt x="3613" y="8515"/>
                    <a:pt x="3576" y="8509"/>
                    <a:pt x="3533" y="8503"/>
                  </a:cubicBezTo>
                  <a:cubicBezTo>
                    <a:pt x="3242" y="8449"/>
                    <a:pt x="2941" y="8385"/>
                    <a:pt x="2645" y="8304"/>
                  </a:cubicBezTo>
                  <a:cubicBezTo>
                    <a:pt x="2305" y="8213"/>
                    <a:pt x="1976" y="8110"/>
                    <a:pt x="1658" y="7986"/>
                  </a:cubicBezTo>
                  <a:cubicBezTo>
                    <a:pt x="1529" y="7937"/>
                    <a:pt x="1421" y="7851"/>
                    <a:pt x="1362" y="7743"/>
                  </a:cubicBezTo>
                  <a:cubicBezTo>
                    <a:pt x="1270" y="7586"/>
                    <a:pt x="1120" y="7468"/>
                    <a:pt x="948" y="7414"/>
                  </a:cubicBezTo>
                  <a:cubicBezTo>
                    <a:pt x="878" y="7393"/>
                    <a:pt x="808" y="7382"/>
                    <a:pt x="738" y="7382"/>
                  </a:cubicBezTo>
                  <a:cubicBezTo>
                    <a:pt x="409" y="7382"/>
                    <a:pt x="118" y="7597"/>
                    <a:pt x="32" y="7910"/>
                  </a:cubicBezTo>
                  <a:cubicBezTo>
                    <a:pt x="-22" y="8099"/>
                    <a:pt x="-1" y="8299"/>
                    <a:pt x="96" y="8471"/>
                  </a:cubicBezTo>
                  <a:cubicBezTo>
                    <a:pt x="193" y="8644"/>
                    <a:pt x="350" y="8768"/>
                    <a:pt x="544" y="8817"/>
                  </a:cubicBezTo>
                  <a:cubicBezTo>
                    <a:pt x="603" y="8833"/>
                    <a:pt x="668" y="8844"/>
                    <a:pt x="732" y="8844"/>
                  </a:cubicBezTo>
                  <a:cubicBezTo>
                    <a:pt x="851" y="8844"/>
                    <a:pt x="970" y="8812"/>
                    <a:pt x="1078" y="8758"/>
                  </a:cubicBezTo>
                  <a:cubicBezTo>
                    <a:pt x="1174" y="8709"/>
                    <a:pt x="1276" y="8677"/>
                    <a:pt x="1379" y="8677"/>
                  </a:cubicBezTo>
                  <a:cubicBezTo>
                    <a:pt x="1411" y="8677"/>
                    <a:pt x="1442" y="8677"/>
                    <a:pt x="1475" y="8682"/>
                  </a:cubicBezTo>
                  <a:cubicBezTo>
                    <a:pt x="1809" y="8736"/>
                    <a:pt x="2149" y="8811"/>
                    <a:pt x="2483" y="8903"/>
                  </a:cubicBezTo>
                  <a:cubicBezTo>
                    <a:pt x="2795" y="8984"/>
                    <a:pt x="3096" y="9082"/>
                    <a:pt x="3387" y="9190"/>
                  </a:cubicBezTo>
                  <a:cubicBezTo>
                    <a:pt x="3672" y="9292"/>
                    <a:pt x="3846" y="9584"/>
                    <a:pt x="3803" y="9891"/>
                  </a:cubicBezTo>
                  <a:lnTo>
                    <a:pt x="3798" y="9923"/>
                  </a:lnTo>
                  <a:cubicBezTo>
                    <a:pt x="3760" y="10236"/>
                    <a:pt x="3505" y="10474"/>
                    <a:pt x="3198" y="10490"/>
                  </a:cubicBezTo>
                  <a:cubicBezTo>
                    <a:pt x="3139" y="10495"/>
                    <a:pt x="3081" y="10495"/>
                    <a:pt x="3022" y="10495"/>
                  </a:cubicBezTo>
                  <a:cubicBezTo>
                    <a:pt x="2984" y="10495"/>
                    <a:pt x="2945" y="10495"/>
                    <a:pt x="2902" y="10495"/>
                  </a:cubicBezTo>
                  <a:cubicBezTo>
                    <a:pt x="2767" y="10489"/>
                    <a:pt x="2633" y="10425"/>
                    <a:pt x="2520" y="10306"/>
                  </a:cubicBezTo>
                  <a:cubicBezTo>
                    <a:pt x="2380" y="10160"/>
                    <a:pt x="2192" y="10080"/>
                    <a:pt x="1993" y="10080"/>
                  </a:cubicBezTo>
                  <a:lnTo>
                    <a:pt x="1976" y="10080"/>
                  </a:lnTo>
                  <a:cubicBezTo>
                    <a:pt x="1589" y="10085"/>
                    <a:pt x="1265" y="10408"/>
                    <a:pt x="1259" y="10797"/>
                  </a:cubicBezTo>
                  <a:cubicBezTo>
                    <a:pt x="1254" y="10996"/>
                    <a:pt x="1330" y="11181"/>
                    <a:pt x="1470" y="11321"/>
                  </a:cubicBezTo>
                  <a:cubicBezTo>
                    <a:pt x="1610" y="11461"/>
                    <a:pt x="1793" y="11537"/>
                    <a:pt x="1986" y="11537"/>
                  </a:cubicBezTo>
                  <a:cubicBezTo>
                    <a:pt x="2180" y="11537"/>
                    <a:pt x="2365" y="11461"/>
                    <a:pt x="2505" y="11321"/>
                  </a:cubicBezTo>
                  <a:cubicBezTo>
                    <a:pt x="2634" y="11192"/>
                    <a:pt x="2790" y="11121"/>
                    <a:pt x="2946" y="11115"/>
                  </a:cubicBezTo>
                  <a:cubicBezTo>
                    <a:pt x="2967" y="11115"/>
                    <a:pt x="2990" y="11115"/>
                    <a:pt x="3017" y="11115"/>
                  </a:cubicBezTo>
                  <a:cubicBezTo>
                    <a:pt x="3076" y="11115"/>
                    <a:pt x="3134" y="11115"/>
                    <a:pt x="3193" y="11120"/>
                  </a:cubicBezTo>
                  <a:cubicBezTo>
                    <a:pt x="3500" y="11137"/>
                    <a:pt x="3753" y="11379"/>
                    <a:pt x="3791" y="11687"/>
                  </a:cubicBezTo>
                  <a:lnTo>
                    <a:pt x="3798" y="11719"/>
                  </a:lnTo>
                  <a:cubicBezTo>
                    <a:pt x="3835" y="12027"/>
                    <a:pt x="3667" y="12313"/>
                    <a:pt x="3382" y="12415"/>
                  </a:cubicBezTo>
                  <a:cubicBezTo>
                    <a:pt x="3091" y="12523"/>
                    <a:pt x="2785" y="12621"/>
                    <a:pt x="2478" y="12702"/>
                  </a:cubicBezTo>
                  <a:cubicBezTo>
                    <a:pt x="2144" y="12794"/>
                    <a:pt x="1804" y="12864"/>
                    <a:pt x="1470" y="12923"/>
                  </a:cubicBezTo>
                  <a:cubicBezTo>
                    <a:pt x="1432" y="12928"/>
                    <a:pt x="1400" y="12933"/>
                    <a:pt x="1362" y="12933"/>
                  </a:cubicBezTo>
                  <a:cubicBezTo>
                    <a:pt x="1260" y="12933"/>
                    <a:pt x="1168" y="12912"/>
                    <a:pt x="1088" y="12864"/>
                  </a:cubicBezTo>
                  <a:cubicBezTo>
                    <a:pt x="980" y="12799"/>
                    <a:pt x="851" y="12766"/>
                    <a:pt x="727" y="12766"/>
                  </a:cubicBezTo>
                  <a:cubicBezTo>
                    <a:pt x="674" y="12766"/>
                    <a:pt x="620" y="12772"/>
                    <a:pt x="566" y="12783"/>
                  </a:cubicBezTo>
                  <a:cubicBezTo>
                    <a:pt x="383" y="12826"/>
                    <a:pt x="215" y="12944"/>
                    <a:pt x="113" y="13117"/>
                  </a:cubicBezTo>
                  <a:cubicBezTo>
                    <a:pt x="11" y="13289"/>
                    <a:pt x="-28" y="13490"/>
                    <a:pt x="20" y="13673"/>
                  </a:cubicBezTo>
                  <a:cubicBezTo>
                    <a:pt x="101" y="13997"/>
                    <a:pt x="393" y="14228"/>
                    <a:pt x="727" y="14228"/>
                  </a:cubicBezTo>
                  <a:cubicBezTo>
                    <a:pt x="792" y="14228"/>
                    <a:pt x="857" y="14217"/>
                    <a:pt x="916" y="14201"/>
                  </a:cubicBezTo>
                  <a:cubicBezTo>
                    <a:pt x="1094" y="14152"/>
                    <a:pt x="1250" y="14039"/>
                    <a:pt x="1347" y="13877"/>
                  </a:cubicBezTo>
                  <a:cubicBezTo>
                    <a:pt x="1422" y="13753"/>
                    <a:pt x="1529" y="13668"/>
                    <a:pt x="1653" y="13619"/>
                  </a:cubicBezTo>
                  <a:cubicBezTo>
                    <a:pt x="1971" y="13501"/>
                    <a:pt x="2300" y="13392"/>
                    <a:pt x="2640" y="13301"/>
                  </a:cubicBezTo>
                  <a:cubicBezTo>
                    <a:pt x="2952" y="13220"/>
                    <a:pt x="3263" y="13149"/>
                    <a:pt x="3570" y="13095"/>
                  </a:cubicBezTo>
                  <a:cubicBezTo>
                    <a:pt x="3608" y="13089"/>
                    <a:pt x="3646" y="13085"/>
                    <a:pt x="3678" y="13085"/>
                  </a:cubicBezTo>
                  <a:cubicBezTo>
                    <a:pt x="3942" y="13085"/>
                    <a:pt x="4173" y="13247"/>
                    <a:pt x="4276" y="13489"/>
                  </a:cubicBezTo>
                  <a:lnTo>
                    <a:pt x="4287" y="13521"/>
                  </a:lnTo>
                  <a:cubicBezTo>
                    <a:pt x="4411" y="13813"/>
                    <a:pt x="4309" y="14143"/>
                    <a:pt x="4050" y="14316"/>
                  </a:cubicBezTo>
                  <a:cubicBezTo>
                    <a:pt x="4002" y="14348"/>
                    <a:pt x="3952" y="14380"/>
                    <a:pt x="3899" y="14407"/>
                  </a:cubicBezTo>
                  <a:cubicBezTo>
                    <a:pt x="3877" y="14418"/>
                    <a:pt x="3861" y="14428"/>
                    <a:pt x="3840" y="14439"/>
                  </a:cubicBezTo>
                  <a:cubicBezTo>
                    <a:pt x="3754" y="14487"/>
                    <a:pt x="3651" y="14515"/>
                    <a:pt x="3548" y="14515"/>
                  </a:cubicBezTo>
                  <a:cubicBezTo>
                    <a:pt x="3489" y="14515"/>
                    <a:pt x="3426" y="14504"/>
                    <a:pt x="3367" y="14488"/>
                  </a:cubicBezTo>
                  <a:cubicBezTo>
                    <a:pt x="3302" y="14471"/>
                    <a:pt x="3231" y="14461"/>
                    <a:pt x="3166" y="14461"/>
                  </a:cubicBezTo>
                  <a:cubicBezTo>
                    <a:pt x="3032" y="14461"/>
                    <a:pt x="2902" y="14498"/>
                    <a:pt x="2789" y="14569"/>
                  </a:cubicBezTo>
                  <a:cubicBezTo>
                    <a:pt x="2466" y="14763"/>
                    <a:pt x="2349" y="15221"/>
                    <a:pt x="2532" y="15550"/>
                  </a:cubicBezTo>
                  <a:cubicBezTo>
                    <a:pt x="2661" y="15782"/>
                    <a:pt x="2902" y="15923"/>
                    <a:pt x="3166" y="15923"/>
                  </a:cubicBezTo>
                  <a:cubicBezTo>
                    <a:pt x="3296" y="15923"/>
                    <a:pt x="3420" y="15891"/>
                    <a:pt x="3533" y="15827"/>
                  </a:cubicBezTo>
                  <a:cubicBezTo>
                    <a:pt x="3700" y="15729"/>
                    <a:pt x="3823" y="15572"/>
                    <a:pt x="3872" y="15383"/>
                  </a:cubicBezTo>
                  <a:cubicBezTo>
                    <a:pt x="3920" y="15210"/>
                    <a:pt x="4018" y="15064"/>
                    <a:pt x="4153" y="14983"/>
                  </a:cubicBezTo>
                  <a:cubicBezTo>
                    <a:pt x="4174" y="14973"/>
                    <a:pt x="4190" y="14962"/>
                    <a:pt x="4212" y="14951"/>
                  </a:cubicBezTo>
                  <a:cubicBezTo>
                    <a:pt x="4266" y="14919"/>
                    <a:pt x="4319" y="14892"/>
                    <a:pt x="4373" y="14865"/>
                  </a:cubicBezTo>
                  <a:cubicBezTo>
                    <a:pt x="4459" y="14822"/>
                    <a:pt x="4556" y="14801"/>
                    <a:pt x="4653" y="14801"/>
                  </a:cubicBezTo>
                  <a:cubicBezTo>
                    <a:pt x="4852" y="14801"/>
                    <a:pt x="5047" y="14897"/>
                    <a:pt x="5171" y="15059"/>
                  </a:cubicBezTo>
                  <a:lnTo>
                    <a:pt x="5191" y="15086"/>
                  </a:lnTo>
                  <a:cubicBezTo>
                    <a:pt x="5380" y="15329"/>
                    <a:pt x="5380" y="15664"/>
                    <a:pt x="5186" y="15891"/>
                  </a:cubicBezTo>
                  <a:cubicBezTo>
                    <a:pt x="4987" y="16133"/>
                    <a:pt x="4766" y="16370"/>
                    <a:pt x="4540" y="16602"/>
                  </a:cubicBezTo>
                  <a:cubicBezTo>
                    <a:pt x="4292" y="16850"/>
                    <a:pt x="4034" y="17083"/>
                    <a:pt x="3776" y="17299"/>
                  </a:cubicBezTo>
                  <a:cubicBezTo>
                    <a:pt x="3668" y="17385"/>
                    <a:pt x="3538" y="17433"/>
                    <a:pt x="3414" y="17433"/>
                  </a:cubicBezTo>
                  <a:cubicBezTo>
                    <a:pt x="3231" y="17433"/>
                    <a:pt x="3054" y="17503"/>
                    <a:pt x="2919" y="17627"/>
                  </a:cubicBezTo>
                  <a:cubicBezTo>
                    <a:pt x="2779" y="17757"/>
                    <a:pt x="2699" y="17947"/>
                    <a:pt x="2693" y="18147"/>
                  </a:cubicBezTo>
                  <a:cubicBezTo>
                    <a:pt x="2688" y="18346"/>
                    <a:pt x="2757" y="18540"/>
                    <a:pt x="2892" y="18674"/>
                  </a:cubicBezTo>
                  <a:cubicBezTo>
                    <a:pt x="3032" y="18820"/>
                    <a:pt x="3215" y="18895"/>
                    <a:pt x="3414" y="18895"/>
                  </a:cubicBezTo>
                  <a:cubicBezTo>
                    <a:pt x="3608" y="18895"/>
                    <a:pt x="3792" y="18820"/>
                    <a:pt x="3932" y="18680"/>
                  </a:cubicBezTo>
                  <a:cubicBezTo>
                    <a:pt x="4067" y="18545"/>
                    <a:pt x="4142" y="18367"/>
                    <a:pt x="4148" y="18184"/>
                  </a:cubicBezTo>
                  <a:cubicBezTo>
                    <a:pt x="4153" y="18044"/>
                    <a:pt x="4190" y="17925"/>
                    <a:pt x="4266" y="17833"/>
                  </a:cubicBezTo>
                  <a:cubicBezTo>
                    <a:pt x="4486" y="17563"/>
                    <a:pt x="4723" y="17299"/>
                    <a:pt x="4976" y="17046"/>
                  </a:cubicBezTo>
                  <a:cubicBezTo>
                    <a:pt x="5207" y="16814"/>
                    <a:pt x="5445" y="16598"/>
                    <a:pt x="5688" y="16398"/>
                  </a:cubicBezTo>
                  <a:cubicBezTo>
                    <a:pt x="5801" y="16306"/>
                    <a:pt x="5941" y="16251"/>
                    <a:pt x="6087" y="16251"/>
                  </a:cubicBezTo>
                  <a:cubicBezTo>
                    <a:pt x="6232" y="16251"/>
                    <a:pt x="6372" y="16301"/>
                    <a:pt x="6496" y="16398"/>
                  </a:cubicBezTo>
                  <a:lnTo>
                    <a:pt x="6518" y="16413"/>
                  </a:lnTo>
                  <a:cubicBezTo>
                    <a:pt x="6765" y="16602"/>
                    <a:pt x="6846" y="16937"/>
                    <a:pt x="6711" y="17213"/>
                  </a:cubicBezTo>
                  <a:cubicBezTo>
                    <a:pt x="6684" y="17267"/>
                    <a:pt x="6658" y="17320"/>
                    <a:pt x="6625" y="17374"/>
                  </a:cubicBezTo>
                  <a:cubicBezTo>
                    <a:pt x="6604" y="17407"/>
                    <a:pt x="6586" y="17440"/>
                    <a:pt x="6565" y="17477"/>
                  </a:cubicBezTo>
                  <a:cubicBezTo>
                    <a:pt x="6495" y="17591"/>
                    <a:pt x="6366" y="17677"/>
                    <a:pt x="6210" y="17715"/>
                  </a:cubicBezTo>
                  <a:cubicBezTo>
                    <a:pt x="6010" y="17764"/>
                    <a:pt x="5839" y="17893"/>
                    <a:pt x="5742" y="18071"/>
                  </a:cubicBezTo>
                  <a:cubicBezTo>
                    <a:pt x="5553" y="18411"/>
                    <a:pt x="5672" y="18853"/>
                    <a:pt x="6006" y="19047"/>
                  </a:cubicBezTo>
                  <a:cubicBezTo>
                    <a:pt x="6119" y="19117"/>
                    <a:pt x="6247" y="19150"/>
                    <a:pt x="6376" y="19150"/>
                  </a:cubicBezTo>
                  <a:cubicBezTo>
                    <a:pt x="6635" y="19150"/>
                    <a:pt x="6878" y="19009"/>
                    <a:pt x="7007" y="18782"/>
                  </a:cubicBezTo>
                  <a:cubicBezTo>
                    <a:pt x="7104" y="18615"/>
                    <a:pt x="7130" y="18416"/>
                    <a:pt x="7077" y="18228"/>
                  </a:cubicBezTo>
                  <a:cubicBezTo>
                    <a:pt x="7028" y="18055"/>
                    <a:pt x="7045" y="17882"/>
                    <a:pt x="7120" y="17742"/>
                  </a:cubicBezTo>
                  <a:cubicBezTo>
                    <a:pt x="7131" y="17720"/>
                    <a:pt x="7141" y="17703"/>
                    <a:pt x="7152" y="17681"/>
                  </a:cubicBezTo>
                  <a:cubicBezTo>
                    <a:pt x="7185" y="17627"/>
                    <a:pt x="7213" y="17580"/>
                    <a:pt x="7245" y="17531"/>
                  </a:cubicBezTo>
                  <a:cubicBezTo>
                    <a:pt x="7363" y="17353"/>
                    <a:pt x="7561" y="17245"/>
                    <a:pt x="7777" y="17245"/>
                  </a:cubicBezTo>
                  <a:cubicBezTo>
                    <a:pt x="7863" y="17245"/>
                    <a:pt x="7950" y="17261"/>
                    <a:pt x="8031" y="17293"/>
                  </a:cubicBezTo>
                  <a:lnTo>
                    <a:pt x="8063" y="17304"/>
                  </a:lnTo>
                  <a:cubicBezTo>
                    <a:pt x="8348" y="17422"/>
                    <a:pt x="8510" y="17715"/>
                    <a:pt x="8462" y="18017"/>
                  </a:cubicBezTo>
                  <a:cubicBezTo>
                    <a:pt x="8408" y="18324"/>
                    <a:pt x="8337" y="18636"/>
                    <a:pt x="8256" y="18949"/>
                  </a:cubicBezTo>
                  <a:cubicBezTo>
                    <a:pt x="8165" y="19289"/>
                    <a:pt x="8062" y="19619"/>
                    <a:pt x="7938" y="19937"/>
                  </a:cubicBezTo>
                  <a:cubicBezTo>
                    <a:pt x="7890" y="20067"/>
                    <a:pt x="7804" y="20175"/>
                    <a:pt x="7696" y="20234"/>
                  </a:cubicBezTo>
                  <a:cubicBezTo>
                    <a:pt x="7540" y="20326"/>
                    <a:pt x="7422" y="20476"/>
                    <a:pt x="7368" y="20649"/>
                  </a:cubicBezTo>
                  <a:cubicBezTo>
                    <a:pt x="7314" y="20832"/>
                    <a:pt x="7335" y="21038"/>
                    <a:pt x="7427" y="21210"/>
                  </a:cubicBezTo>
                  <a:cubicBezTo>
                    <a:pt x="7518" y="21383"/>
                    <a:pt x="7681" y="21512"/>
                    <a:pt x="7864" y="21566"/>
                  </a:cubicBezTo>
                  <a:cubicBezTo>
                    <a:pt x="7929" y="21582"/>
                    <a:pt x="7998" y="21593"/>
                    <a:pt x="8063" y="21593"/>
                  </a:cubicBezTo>
                  <a:cubicBezTo>
                    <a:pt x="8391" y="21593"/>
                    <a:pt x="8682" y="21372"/>
                    <a:pt x="8768" y="21054"/>
                  </a:cubicBezTo>
                  <a:cubicBezTo>
                    <a:pt x="8817" y="20876"/>
                    <a:pt x="8796" y="20683"/>
                    <a:pt x="8704" y="20521"/>
                  </a:cubicBezTo>
                  <a:cubicBezTo>
                    <a:pt x="8634" y="20397"/>
                    <a:pt x="8612" y="20256"/>
                    <a:pt x="8633" y="20121"/>
                  </a:cubicBezTo>
                  <a:cubicBezTo>
                    <a:pt x="8687" y="19787"/>
                    <a:pt x="8762" y="19446"/>
                    <a:pt x="8854" y="19111"/>
                  </a:cubicBezTo>
                  <a:cubicBezTo>
                    <a:pt x="8935" y="18798"/>
                    <a:pt x="9032" y="18497"/>
                    <a:pt x="9140" y="18206"/>
                  </a:cubicBezTo>
                  <a:cubicBezTo>
                    <a:pt x="9232" y="17952"/>
                    <a:pt x="9480" y="17784"/>
                    <a:pt x="9749" y="17784"/>
                  </a:cubicBezTo>
                  <a:cubicBezTo>
                    <a:pt x="9776" y="17784"/>
                    <a:pt x="9808" y="17784"/>
                    <a:pt x="9840" y="17789"/>
                  </a:cubicBezTo>
                  <a:lnTo>
                    <a:pt x="9872" y="17796"/>
                  </a:lnTo>
                  <a:cubicBezTo>
                    <a:pt x="10185" y="17834"/>
                    <a:pt x="10422" y="18087"/>
                    <a:pt x="10438" y="18395"/>
                  </a:cubicBezTo>
                  <a:cubicBezTo>
                    <a:pt x="10443" y="18454"/>
                    <a:pt x="10443" y="18512"/>
                    <a:pt x="10443" y="18572"/>
                  </a:cubicBezTo>
                  <a:cubicBezTo>
                    <a:pt x="10443" y="18609"/>
                    <a:pt x="10443" y="18648"/>
                    <a:pt x="10443" y="18691"/>
                  </a:cubicBezTo>
                  <a:cubicBezTo>
                    <a:pt x="10438" y="18826"/>
                    <a:pt x="10373" y="18961"/>
                    <a:pt x="10254" y="19074"/>
                  </a:cubicBezTo>
                  <a:cubicBezTo>
                    <a:pt x="10104" y="19214"/>
                    <a:pt x="10023" y="19414"/>
                    <a:pt x="10029" y="19619"/>
                  </a:cubicBezTo>
                  <a:cubicBezTo>
                    <a:pt x="10034" y="20007"/>
                    <a:pt x="10358" y="20332"/>
                    <a:pt x="10746" y="20337"/>
                  </a:cubicBezTo>
                  <a:cubicBezTo>
                    <a:pt x="10746" y="20337"/>
                    <a:pt x="10756" y="20337"/>
                    <a:pt x="10756" y="20337"/>
                  </a:cubicBezTo>
                  <a:cubicBezTo>
                    <a:pt x="11160" y="20337"/>
                    <a:pt x="11483" y="20008"/>
                    <a:pt x="11483" y="19609"/>
                  </a:cubicBezTo>
                  <a:cubicBezTo>
                    <a:pt x="11483" y="19414"/>
                    <a:pt x="11408" y="19231"/>
                    <a:pt x="11268" y="19091"/>
                  </a:cubicBezTo>
                  <a:cubicBezTo>
                    <a:pt x="11138" y="18961"/>
                    <a:pt x="11068" y="18804"/>
                    <a:pt x="11062" y="18647"/>
                  </a:cubicBezTo>
                  <a:cubicBezTo>
                    <a:pt x="11062" y="18626"/>
                    <a:pt x="11062" y="18605"/>
                    <a:pt x="11062" y="18578"/>
                  </a:cubicBezTo>
                  <a:cubicBezTo>
                    <a:pt x="11062" y="18519"/>
                    <a:pt x="11064" y="18459"/>
                    <a:pt x="11069" y="18400"/>
                  </a:cubicBezTo>
                  <a:cubicBezTo>
                    <a:pt x="11085" y="18092"/>
                    <a:pt x="11328" y="17839"/>
                    <a:pt x="11635" y="17801"/>
                  </a:cubicBezTo>
                  <a:lnTo>
                    <a:pt x="11667" y="17796"/>
                  </a:lnTo>
                  <a:cubicBezTo>
                    <a:pt x="11694" y="17791"/>
                    <a:pt x="11726" y="17789"/>
                    <a:pt x="11752" y="17789"/>
                  </a:cubicBezTo>
                  <a:cubicBezTo>
                    <a:pt x="12022" y="17789"/>
                    <a:pt x="12270" y="17957"/>
                    <a:pt x="12362" y="18211"/>
                  </a:cubicBezTo>
                  <a:cubicBezTo>
                    <a:pt x="12470" y="18502"/>
                    <a:pt x="12565" y="18810"/>
                    <a:pt x="12646" y="19118"/>
                  </a:cubicBezTo>
                  <a:cubicBezTo>
                    <a:pt x="12738" y="19458"/>
                    <a:pt x="12808" y="19797"/>
                    <a:pt x="12867" y="20126"/>
                  </a:cubicBezTo>
                  <a:cubicBezTo>
                    <a:pt x="12888" y="20261"/>
                    <a:pt x="12867" y="20396"/>
                    <a:pt x="12808" y="20509"/>
                  </a:cubicBezTo>
                  <a:cubicBezTo>
                    <a:pt x="12716" y="20671"/>
                    <a:pt x="12689" y="20855"/>
                    <a:pt x="12732" y="21033"/>
                  </a:cubicBezTo>
                  <a:cubicBezTo>
                    <a:pt x="12808" y="21357"/>
                    <a:pt x="13115" y="21600"/>
                    <a:pt x="13454" y="21600"/>
                  </a:cubicBezTo>
                  <a:cubicBezTo>
                    <a:pt x="13508" y="21600"/>
                    <a:pt x="13567" y="21594"/>
                    <a:pt x="13616" y="21578"/>
                  </a:cubicBezTo>
                  <a:cubicBezTo>
                    <a:pt x="13810" y="21530"/>
                    <a:pt x="13966" y="21410"/>
                    <a:pt x="14069" y="21237"/>
                  </a:cubicBezTo>
                  <a:cubicBezTo>
                    <a:pt x="14171" y="21065"/>
                    <a:pt x="14198" y="20870"/>
                    <a:pt x="14144" y="20676"/>
                  </a:cubicBezTo>
                  <a:cubicBezTo>
                    <a:pt x="14096" y="20498"/>
                    <a:pt x="13983" y="20341"/>
                    <a:pt x="13821" y="20244"/>
                  </a:cubicBezTo>
                  <a:cubicBezTo>
                    <a:pt x="13697" y="20169"/>
                    <a:pt x="13610" y="20062"/>
                    <a:pt x="13562" y="19937"/>
                  </a:cubicBezTo>
                  <a:cubicBezTo>
                    <a:pt x="13443" y="19619"/>
                    <a:pt x="13335" y="19289"/>
                    <a:pt x="13244" y="18949"/>
                  </a:cubicBezTo>
                  <a:cubicBezTo>
                    <a:pt x="13163" y="18636"/>
                    <a:pt x="13094" y="18324"/>
                    <a:pt x="13040" y="18022"/>
                  </a:cubicBezTo>
                  <a:cubicBezTo>
                    <a:pt x="12986" y="17720"/>
                    <a:pt x="13152" y="17429"/>
                    <a:pt x="13432" y="17315"/>
                  </a:cubicBezTo>
                  <a:lnTo>
                    <a:pt x="13466" y="17304"/>
                  </a:lnTo>
                  <a:cubicBezTo>
                    <a:pt x="13547" y="17271"/>
                    <a:pt x="13632" y="17250"/>
                    <a:pt x="13718" y="17250"/>
                  </a:cubicBezTo>
                  <a:cubicBezTo>
                    <a:pt x="13934" y="17250"/>
                    <a:pt x="14139" y="17358"/>
                    <a:pt x="14252" y="17536"/>
                  </a:cubicBezTo>
                  <a:cubicBezTo>
                    <a:pt x="14284" y="17585"/>
                    <a:pt x="14316" y="17634"/>
                    <a:pt x="14343" y="17688"/>
                  </a:cubicBezTo>
                  <a:cubicBezTo>
                    <a:pt x="14354" y="17710"/>
                    <a:pt x="14364" y="17725"/>
                    <a:pt x="14375" y="17747"/>
                  </a:cubicBezTo>
                  <a:cubicBezTo>
                    <a:pt x="14450" y="17887"/>
                    <a:pt x="14472" y="18059"/>
                    <a:pt x="14424" y="18221"/>
                  </a:cubicBezTo>
                  <a:cubicBezTo>
                    <a:pt x="14370" y="18415"/>
                    <a:pt x="14397" y="18627"/>
                    <a:pt x="14499" y="18799"/>
                  </a:cubicBezTo>
                  <a:cubicBezTo>
                    <a:pt x="14623" y="19010"/>
                    <a:pt x="14877" y="19145"/>
                    <a:pt x="15141" y="19145"/>
                  </a:cubicBezTo>
                  <a:cubicBezTo>
                    <a:pt x="15265" y="19145"/>
                    <a:pt x="15377" y="19117"/>
                    <a:pt x="15479" y="19057"/>
                  </a:cubicBezTo>
                  <a:cubicBezTo>
                    <a:pt x="15651" y="18960"/>
                    <a:pt x="15775" y="18804"/>
                    <a:pt x="15829" y="18615"/>
                  </a:cubicBezTo>
                  <a:cubicBezTo>
                    <a:pt x="15883" y="18427"/>
                    <a:pt x="15857" y="18227"/>
                    <a:pt x="15760" y="18054"/>
                  </a:cubicBezTo>
                  <a:cubicBezTo>
                    <a:pt x="15663" y="17887"/>
                    <a:pt x="15506" y="17764"/>
                    <a:pt x="15318" y="17715"/>
                  </a:cubicBezTo>
                  <a:cubicBezTo>
                    <a:pt x="15145" y="17666"/>
                    <a:pt x="15001" y="17568"/>
                    <a:pt x="14920" y="17433"/>
                  </a:cubicBezTo>
                  <a:cubicBezTo>
                    <a:pt x="14910" y="17412"/>
                    <a:pt x="14897" y="17396"/>
                    <a:pt x="14887" y="17374"/>
                  </a:cubicBezTo>
                  <a:cubicBezTo>
                    <a:pt x="14854" y="17320"/>
                    <a:pt x="14828" y="17267"/>
                    <a:pt x="14801" y="17213"/>
                  </a:cubicBezTo>
                  <a:cubicBezTo>
                    <a:pt x="14666" y="16943"/>
                    <a:pt x="14747" y="16602"/>
                    <a:pt x="14994" y="16413"/>
                  </a:cubicBezTo>
                  <a:lnTo>
                    <a:pt x="15021" y="16393"/>
                  </a:lnTo>
                  <a:cubicBezTo>
                    <a:pt x="15140" y="16301"/>
                    <a:pt x="15280" y="16251"/>
                    <a:pt x="15425" y="16251"/>
                  </a:cubicBezTo>
                  <a:cubicBezTo>
                    <a:pt x="15576" y="16251"/>
                    <a:pt x="15711" y="16301"/>
                    <a:pt x="15824" y="16398"/>
                  </a:cubicBezTo>
                  <a:cubicBezTo>
                    <a:pt x="16067" y="16598"/>
                    <a:pt x="16305" y="16819"/>
                    <a:pt x="16536" y="17046"/>
                  </a:cubicBezTo>
                  <a:cubicBezTo>
                    <a:pt x="16784" y="17294"/>
                    <a:pt x="17014" y="17552"/>
                    <a:pt x="17230" y="17811"/>
                  </a:cubicBezTo>
                  <a:cubicBezTo>
                    <a:pt x="17316" y="17919"/>
                    <a:pt x="17364" y="18050"/>
                    <a:pt x="17364" y="18174"/>
                  </a:cubicBezTo>
                  <a:cubicBezTo>
                    <a:pt x="17364" y="18357"/>
                    <a:pt x="17436" y="18535"/>
                    <a:pt x="17560" y="18669"/>
                  </a:cubicBezTo>
                  <a:cubicBezTo>
                    <a:pt x="17694" y="18815"/>
                    <a:pt x="17888" y="18895"/>
                    <a:pt x="18098" y="18895"/>
                  </a:cubicBezTo>
                  <a:cubicBezTo>
                    <a:pt x="18292" y="18895"/>
                    <a:pt x="18468" y="18826"/>
                    <a:pt x="18603" y="18696"/>
                  </a:cubicBezTo>
                  <a:cubicBezTo>
                    <a:pt x="18743" y="18561"/>
                    <a:pt x="18825" y="18373"/>
                    <a:pt x="18825" y="18179"/>
                  </a:cubicBezTo>
                  <a:cubicBezTo>
                    <a:pt x="18825" y="17979"/>
                    <a:pt x="18750" y="17795"/>
                    <a:pt x="18610" y="17654"/>
                  </a:cubicBezTo>
                  <a:cubicBezTo>
                    <a:pt x="18475" y="17519"/>
                    <a:pt x="18296" y="17444"/>
                    <a:pt x="18113" y="17439"/>
                  </a:cubicBezTo>
                  <a:cubicBezTo>
                    <a:pt x="17973" y="17433"/>
                    <a:pt x="17855" y="17396"/>
                    <a:pt x="17763" y="17320"/>
                  </a:cubicBezTo>
                  <a:cubicBezTo>
                    <a:pt x="17494" y="17099"/>
                    <a:pt x="17230" y="16863"/>
                    <a:pt x="16977" y="16609"/>
                  </a:cubicBezTo>
                  <a:cubicBezTo>
                    <a:pt x="16746" y="16377"/>
                    <a:pt x="16530" y="16138"/>
                    <a:pt x="16331" y="15896"/>
                  </a:cubicBezTo>
                  <a:cubicBezTo>
                    <a:pt x="16142" y="15664"/>
                    <a:pt x="16137" y="15334"/>
                    <a:pt x="16326" y="15091"/>
                  </a:cubicBezTo>
                  <a:lnTo>
                    <a:pt x="16348" y="15064"/>
                  </a:lnTo>
                  <a:cubicBezTo>
                    <a:pt x="16472" y="14902"/>
                    <a:pt x="16665" y="14806"/>
                    <a:pt x="16864" y="14806"/>
                  </a:cubicBezTo>
                  <a:cubicBezTo>
                    <a:pt x="16961" y="14806"/>
                    <a:pt x="17052" y="14827"/>
                    <a:pt x="17144" y="14870"/>
                  </a:cubicBezTo>
                  <a:cubicBezTo>
                    <a:pt x="17198" y="14897"/>
                    <a:pt x="17252" y="14924"/>
                    <a:pt x="17305" y="14956"/>
                  </a:cubicBezTo>
                  <a:cubicBezTo>
                    <a:pt x="17338" y="14978"/>
                    <a:pt x="17370" y="14996"/>
                    <a:pt x="17408" y="15017"/>
                  </a:cubicBezTo>
                  <a:cubicBezTo>
                    <a:pt x="17521" y="15087"/>
                    <a:pt x="17608" y="15216"/>
                    <a:pt x="17645" y="15373"/>
                  </a:cubicBezTo>
                  <a:cubicBezTo>
                    <a:pt x="17694" y="15573"/>
                    <a:pt x="17823" y="15745"/>
                    <a:pt x="18001" y="15842"/>
                  </a:cubicBezTo>
                  <a:cubicBezTo>
                    <a:pt x="18103" y="15901"/>
                    <a:pt x="18227" y="15928"/>
                    <a:pt x="18346" y="15928"/>
                  </a:cubicBezTo>
                  <a:cubicBezTo>
                    <a:pt x="18604" y="15928"/>
                    <a:pt x="18846" y="15793"/>
                    <a:pt x="18975" y="15572"/>
                  </a:cubicBezTo>
                  <a:cubicBezTo>
                    <a:pt x="19077" y="15405"/>
                    <a:pt x="19104" y="15206"/>
                    <a:pt x="19056" y="15017"/>
                  </a:cubicBezTo>
                  <a:cubicBezTo>
                    <a:pt x="19007" y="14828"/>
                    <a:pt x="18885" y="14666"/>
                    <a:pt x="18718" y="14569"/>
                  </a:cubicBezTo>
                  <a:cubicBezTo>
                    <a:pt x="18604" y="14504"/>
                    <a:pt x="18480" y="14471"/>
                    <a:pt x="18351" y="14471"/>
                  </a:cubicBezTo>
                  <a:cubicBezTo>
                    <a:pt x="18286" y="14471"/>
                    <a:pt x="18221" y="14482"/>
                    <a:pt x="18162" y="14498"/>
                  </a:cubicBezTo>
                  <a:cubicBezTo>
                    <a:pt x="18098" y="14514"/>
                    <a:pt x="18033" y="14525"/>
                    <a:pt x="17969" y="14525"/>
                  </a:cubicBezTo>
                  <a:cubicBezTo>
                    <a:pt x="17861" y="14525"/>
                    <a:pt x="17764" y="14504"/>
                    <a:pt x="17677" y="14456"/>
                  </a:cubicBezTo>
                  <a:cubicBezTo>
                    <a:pt x="17656" y="14445"/>
                    <a:pt x="17640" y="14434"/>
                    <a:pt x="17618" y="14424"/>
                  </a:cubicBezTo>
                  <a:cubicBezTo>
                    <a:pt x="17565" y="14391"/>
                    <a:pt x="17515" y="14363"/>
                    <a:pt x="17467" y="14331"/>
                  </a:cubicBezTo>
                  <a:cubicBezTo>
                    <a:pt x="17208" y="14164"/>
                    <a:pt x="17111" y="13830"/>
                    <a:pt x="17230" y="13538"/>
                  </a:cubicBezTo>
                  <a:lnTo>
                    <a:pt x="17241" y="13506"/>
                  </a:lnTo>
                  <a:cubicBezTo>
                    <a:pt x="17344" y="13258"/>
                    <a:pt x="17580" y="13102"/>
                    <a:pt x="17839" y="13102"/>
                  </a:cubicBezTo>
                  <a:cubicBezTo>
                    <a:pt x="17877" y="13102"/>
                    <a:pt x="17914" y="13106"/>
                    <a:pt x="17947" y="13112"/>
                  </a:cubicBezTo>
                  <a:cubicBezTo>
                    <a:pt x="18254" y="13166"/>
                    <a:pt x="18567" y="13237"/>
                    <a:pt x="18879" y="13317"/>
                  </a:cubicBezTo>
                  <a:cubicBezTo>
                    <a:pt x="19219" y="13409"/>
                    <a:pt x="19546" y="13510"/>
                    <a:pt x="19864" y="13634"/>
                  </a:cubicBezTo>
                  <a:cubicBezTo>
                    <a:pt x="19988" y="13683"/>
                    <a:pt x="20096" y="13775"/>
                    <a:pt x="20172" y="13894"/>
                  </a:cubicBezTo>
                  <a:cubicBezTo>
                    <a:pt x="20269" y="14051"/>
                    <a:pt x="20425" y="14169"/>
                    <a:pt x="20603" y="14218"/>
                  </a:cubicBezTo>
                  <a:cubicBezTo>
                    <a:pt x="20662" y="14234"/>
                    <a:pt x="20727" y="14245"/>
                    <a:pt x="20791" y="14245"/>
                  </a:cubicBezTo>
                  <a:cubicBezTo>
                    <a:pt x="21125" y="14245"/>
                    <a:pt x="21416" y="14018"/>
                    <a:pt x="21497" y="13688"/>
                  </a:cubicBezTo>
                  <a:cubicBezTo>
                    <a:pt x="21567" y="13483"/>
                    <a:pt x="21533" y="13284"/>
                    <a:pt x="21431" y="13112"/>
                  </a:cubicBezTo>
                  <a:cubicBezTo>
                    <a:pt x="21329" y="12944"/>
                    <a:pt x="21162" y="12821"/>
                    <a:pt x="20973" y="12778"/>
                  </a:cubicBezTo>
                  <a:cubicBezTo>
                    <a:pt x="20919" y="12767"/>
                    <a:pt x="20865" y="12761"/>
                    <a:pt x="20812" y="12761"/>
                  </a:cubicBezTo>
                  <a:cubicBezTo>
                    <a:pt x="20628" y="12761"/>
                    <a:pt x="20451" y="12831"/>
                    <a:pt x="20317" y="12955"/>
                  </a:cubicBezTo>
                  <a:cubicBezTo>
                    <a:pt x="19907" y="12896"/>
                    <a:pt x="19481" y="12815"/>
                    <a:pt x="19061" y="12702"/>
                  </a:cubicBezTo>
                  <a:cubicBezTo>
                    <a:pt x="18749" y="12621"/>
                    <a:pt x="18448" y="12523"/>
                    <a:pt x="18157" y="12415"/>
                  </a:cubicBezTo>
                  <a:cubicBezTo>
                    <a:pt x="17872" y="12313"/>
                    <a:pt x="17698" y="12021"/>
                    <a:pt x="17741" y="11714"/>
                  </a:cubicBezTo>
                  <a:lnTo>
                    <a:pt x="17748" y="11682"/>
                  </a:lnTo>
                  <a:cubicBezTo>
                    <a:pt x="17786" y="11369"/>
                    <a:pt x="18039" y="11132"/>
                    <a:pt x="18346" y="11115"/>
                  </a:cubicBezTo>
                  <a:cubicBezTo>
                    <a:pt x="18405" y="11110"/>
                    <a:pt x="18463" y="11110"/>
                    <a:pt x="18522" y="11110"/>
                  </a:cubicBezTo>
                  <a:cubicBezTo>
                    <a:pt x="18646" y="11110"/>
                    <a:pt x="18777" y="11116"/>
                    <a:pt x="18906" y="11132"/>
                  </a:cubicBezTo>
                  <a:cubicBezTo>
                    <a:pt x="19030" y="11375"/>
                    <a:pt x="19278" y="11525"/>
                    <a:pt x="19552" y="11525"/>
                  </a:cubicBezTo>
                  <a:lnTo>
                    <a:pt x="19568" y="11525"/>
                  </a:lnTo>
                  <a:cubicBezTo>
                    <a:pt x="19955" y="11520"/>
                    <a:pt x="20279" y="11197"/>
                    <a:pt x="20285" y="10808"/>
                  </a:cubicBezTo>
                  <a:cubicBezTo>
                    <a:pt x="20290" y="10609"/>
                    <a:pt x="20214" y="10424"/>
                    <a:pt x="20074" y="10284"/>
                  </a:cubicBezTo>
                  <a:cubicBezTo>
                    <a:pt x="19934" y="10144"/>
                    <a:pt x="19751" y="10068"/>
                    <a:pt x="19558" y="10068"/>
                  </a:cubicBezTo>
                  <a:cubicBezTo>
                    <a:pt x="19364" y="10068"/>
                    <a:pt x="19181" y="10144"/>
                    <a:pt x="19041" y="10284"/>
                  </a:cubicBezTo>
                  <a:cubicBezTo>
                    <a:pt x="18912" y="10414"/>
                    <a:pt x="18754" y="10484"/>
                    <a:pt x="18598" y="10490"/>
                  </a:cubicBezTo>
                  <a:cubicBezTo>
                    <a:pt x="18577" y="10490"/>
                    <a:pt x="18556" y="10490"/>
                    <a:pt x="18529" y="10490"/>
                  </a:cubicBezTo>
                  <a:cubicBezTo>
                    <a:pt x="18470" y="10490"/>
                    <a:pt x="18410" y="10490"/>
                    <a:pt x="18351" y="10485"/>
                  </a:cubicBezTo>
                  <a:cubicBezTo>
                    <a:pt x="18044" y="10468"/>
                    <a:pt x="17791" y="10226"/>
                    <a:pt x="17753" y="9918"/>
                  </a:cubicBezTo>
                  <a:lnTo>
                    <a:pt x="17748" y="9884"/>
                  </a:lnTo>
                  <a:cubicBezTo>
                    <a:pt x="17710" y="9577"/>
                    <a:pt x="17877" y="9292"/>
                    <a:pt x="18162" y="9190"/>
                  </a:cubicBezTo>
                  <a:cubicBezTo>
                    <a:pt x="18453" y="9082"/>
                    <a:pt x="18761" y="8984"/>
                    <a:pt x="19068" y="8903"/>
                  </a:cubicBezTo>
                  <a:cubicBezTo>
                    <a:pt x="19407" y="8811"/>
                    <a:pt x="19746" y="8742"/>
                    <a:pt x="20074" y="8682"/>
                  </a:cubicBezTo>
                  <a:cubicBezTo>
                    <a:pt x="20112" y="8677"/>
                    <a:pt x="20144" y="8670"/>
                    <a:pt x="20182" y="8670"/>
                  </a:cubicBezTo>
                  <a:cubicBezTo>
                    <a:pt x="20284" y="8670"/>
                    <a:pt x="20376" y="8693"/>
                    <a:pt x="20456" y="8741"/>
                  </a:cubicBezTo>
                  <a:cubicBezTo>
                    <a:pt x="20564" y="8806"/>
                    <a:pt x="20694" y="8839"/>
                    <a:pt x="20818" y="8839"/>
                  </a:cubicBezTo>
                  <a:cubicBezTo>
                    <a:pt x="20872" y="8839"/>
                    <a:pt x="20926" y="8833"/>
                    <a:pt x="20980" y="8822"/>
                  </a:cubicBezTo>
                  <a:cubicBezTo>
                    <a:pt x="21163" y="8779"/>
                    <a:pt x="21329" y="8661"/>
                    <a:pt x="21431" y="8488"/>
                  </a:cubicBezTo>
                  <a:cubicBezTo>
                    <a:pt x="21533" y="8316"/>
                    <a:pt x="21572" y="8115"/>
                    <a:pt x="21524" y="7932"/>
                  </a:cubicBezTo>
                  <a:cubicBezTo>
                    <a:pt x="21443" y="7608"/>
                    <a:pt x="21152" y="7375"/>
                    <a:pt x="20818" y="7375"/>
                  </a:cubicBezTo>
                  <a:cubicBezTo>
                    <a:pt x="20754" y="7375"/>
                    <a:pt x="20689" y="7386"/>
                    <a:pt x="20630" y="7402"/>
                  </a:cubicBezTo>
                  <a:cubicBezTo>
                    <a:pt x="20452" y="7451"/>
                    <a:pt x="20296" y="7564"/>
                    <a:pt x="20199" y="7726"/>
                  </a:cubicBezTo>
                  <a:cubicBezTo>
                    <a:pt x="20123" y="7850"/>
                    <a:pt x="20015" y="7937"/>
                    <a:pt x="19891" y="7986"/>
                  </a:cubicBezTo>
                  <a:cubicBezTo>
                    <a:pt x="19573" y="8104"/>
                    <a:pt x="19245" y="8213"/>
                    <a:pt x="18906" y="8304"/>
                  </a:cubicBezTo>
                  <a:cubicBezTo>
                    <a:pt x="18594" y="8385"/>
                    <a:pt x="18281" y="8455"/>
                    <a:pt x="17974" y="8508"/>
                  </a:cubicBezTo>
                  <a:cubicBezTo>
                    <a:pt x="17936" y="8514"/>
                    <a:pt x="17898" y="8520"/>
                    <a:pt x="17866" y="8520"/>
                  </a:cubicBezTo>
                  <a:cubicBezTo>
                    <a:pt x="17602" y="8520"/>
                    <a:pt x="17371" y="8364"/>
                    <a:pt x="17268" y="8116"/>
                  </a:cubicBezTo>
                  <a:lnTo>
                    <a:pt x="17257" y="8084"/>
                  </a:lnTo>
                  <a:cubicBezTo>
                    <a:pt x="17133" y="7792"/>
                    <a:pt x="17235" y="7457"/>
                    <a:pt x="17494" y="7289"/>
                  </a:cubicBezTo>
                  <a:cubicBezTo>
                    <a:pt x="17542" y="7257"/>
                    <a:pt x="17592" y="7225"/>
                    <a:pt x="17645" y="7198"/>
                  </a:cubicBezTo>
                  <a:cubicBezTo>
                    <a:pt x="17667" y="7188"/>
                    <a:pt x="17683" y="7177"/>
                    <a:pt x="17704" y="7166"/>
                  </a:cubicBezTo>
                  <a:cubicBezTo>
                    <a:pt x="17790" y="7118"/>
                    <a:pt x="17893" y="7090"/>
                    <a:pt x="17996" y="7090"/>
                  </a:cubicBezTo>
                  <a:cubicBezTo>
                    <a:pt x="18055" y="7090"/>
                    <a:pt x="18120" y="7101"/>
                    <a:pt x="18179" y="7117"/>
                  </a:cubicBezTo>
                  <a:cubicBezTo>
                    <a:pt x="18244" y="7134"/>
                    <a:pt x="18313" y="7144"/>
                    <a:pt x="18378" y="7144"/>
                  </a:cubicBezTo>
                  <a:cubicBezTo>
                    <a:pt x="18512" y="7144"/>
                    <a:pt x="18642" y="7107"/>
                    <a:pt x="18755" y="7036"/>
                  </a:cubicBezTo>
                  <a:cubicBezTo>
                    <a:pt x="19078" y="6842"/>
                    <a:pt x="19197" y="6383"/>
                    <a:pt x="19014" y="6053"/>
                  </a:cubicBezTo>
                  <a:cubicBezTo>
                    <a:pt x="18885" y="5821"/>
                    <a:pt x="18642" y="5682"/>
                    <a:pt x="18378" y="5682"/>
                  </a:cubicBezTo>
                  <a:cubicBezTo>
                    <a:pt x="18248" y="5682"/>
                    <a:pt x="18124" y="5714"/>
                    <a:pt x="18011" y="5779"/>
                  </a:cubicBezTo>
                  <a:cubicBezTo>
                    <a:pt x="17844" y="5876"/>
                    <a:pt x="17721" y="6033"/>
                    <a:pt x="17672" y="6222"/>
                  </a:cubicBezTo>
                  <a:cubicBezTo>
                    <a:pt x="17624" y="6395"/>
                    <a:pt x="17526" y="6539"/>
                    <a:pt x="17391" y="6620"/>
                  </a:cubicBezTo>
                  <a:cubicBezTo>
                    <a:pt x="17370" y="6631"/>
                    <a:pt x="17354" y="6643"/>
                    <a:pt x="17332" y="6654"/>
                  </a:cubicBezTo>
                  <a:cubicBezTo>
                    <a:pt x="17278" y="6686"/>
                    <a:pt x="17225" y="6713"/>
                    <a:pt x="17171" y="6740"/>
                  </a:cubicBezTo>
                  <a:cubicBezTo>
                    <a:pt x="17085" y="6783"/>
                    <a:pt x="16988" y="6804"/>
                    <a:pt x="16891" y="6804"/>
                  </a:cubicBezTo>
                  <a:cubicBezTo>
                    <a:pt x="16692" y="6804"/>
                    <a:pt x="16498" y="6708"/>
                    <a:pt x="16375" y="6546"/>
                  </a:cubicBezTo>
                  <a:lnTo>
                    <a:pt x="16353" y="6519"/>
                  </a:lnTo>
                  <a:cubicBezTo>
                    <a:pt x="16164" y="6276"/>
                    <a:pt x="16164" y="5941"/>
                    <a:pt x="16358" y="5714"/>
                  </a:cubicBezTo>
                  <a:cubicBezTo>
                    <a:pt x="16557" y="5472"/>
                    <a:pt x="16778" y="5233"/>
                    <a:pt x="17004" y="5001"/>
                  </a:cubicBezTo>
                  <a:cubicBezTo>
                    <a:pt x="17252" y="4753"/>
                    <a:pt x="17510" y="4522"/>
                    <a:pt x="17768" y="4307"/>
                  </a:cubicBezTo>
                  <a:cubicBezTo>
                    <a:pt x="17876" y="4220"/>
                    <a:pt x="18006" y="4172"/>
                    <a:pt x="18130" y="4172"/>
                  </a:cubicBezTo>
                  <a:cubicBezTo>
                    <a:pt x="18313" y="4172"/>
                    <a:pt x="18490" y="4100"/>
                    <a:pt x="18625" y="3976"/>
                  </a:cubicBezTo>
                  <a:cubicBezTo>
                    <a:pt x="18765" y="3847"/>
                    <a:pt x="18847" y="3658"/>
                    <a:pt x="18852" y="3458"/>
                  </a:cubicBezTo>
                  <a:cubicBezTo>
                    <a:pt x="18858" y="3259"/>
                    <a:pt x="18787" y="3065"/>
                    <a:pt x="18652" y="2931"/>
                  </a:cubicBezTo>
                  <a:cubicBezTo>
                    <a:pt x="18512" y="2785"/>
                    <a:pt x="18329" y="2708"/>
                    <a:pt x="18130" y="2708"/>
                  </a:cubicBezTo>
                  <a:cubicBezTo>
                    <a:pt x="17936" y="2708"/>
                    <a:pt x="17753" y="2784"/>
                    <a:pt x="17613" y="2924"/>
                  </a:cubicBezTo>
                  <a:cubicBezTo>
                    <a:pt x="17479" y="3059"/>
                    <a:pt x="17403" y="3238"/>
                    <a:pt x="17398" y="3421"/>
                  </a:cubicBezTo>
                  <a:cubicBezTo>
                    <a:pt x="17393" y="3562"/>
                    <a:pt x="17354" y="3680"/>
                    <a:pt x="17278" y="3772"/>
                  </a:cubicBezTo>
                  <a:cubicBezTo>
                    <a:pt x="17058" y="4042"/>
                    <a:pt x="16821" y="4306"/>
                    <a:pt x="16568" y="4559"/>
                  </a:cubicBezTo>
                  <a:cubicBezTo>
                    <a:pt x="16337" y="4791"/>
                    <a:pt x="16099" y="5007"/>
                    <a:pt x="15856" y="5207"/>
                  </a:cubicBezTo>
                  <a:cubicBezTo>
                    <a:pt x="15743" y="5299"/>
                    <a:pt x="15604" y="5352"/>
                    <a:pt x="15459" y="5352"/>
                  </a:cubicBezTo>
                  <a:cubicBezTo>
                    <a:pt x="15313" y="5352"/>
                    <a:pt x="15173" y="5304"/>
                    <a:pt x="15055" y="5212"/>
                  </a:cubicBezTo>
                  <a:lnTo>
                    <a:pt x="15028" y="5190"/>
                  </a:lnTo>
                  <a:cubicBezTo>
                    <a:pt x="14780" y="5001"/>
                    <a:pt x="14698" y="4668"/>
                    <a:pt x="14833" y="4393"/>
                  </a:cubicBezTo>
                  <a:cubicBezTo>
                    <a:pt x="14860" y="4339"/>
                    <a:pt x="14888" y="4285"/>
                    <a:pt x="14920" y="4231"/>
                  </a:cubicBezTo>
                  <a:cubicBezTo>
                    <a:pt x="14942" y="4198"/>
                    <a:pt x="14958" y="4166"/>
                    <a:pt x="14979" y="4128"/>
                  </a:cubicBezTo>
                  <a:cubicBezTo>
                    <a:pt x="15049" y="4014"/>
                    <a:pt x="15178" y="3928"/>
                    <a:pt x="15334" y="3890"/>
                  </a:cubicBezTo>
                  <a:cubicBezTo>
                    <a:pt x="15534" y="3841"/>
                    <a:pt x="15705" y="3712"/>
                    <a:pt x="15802" y="3534"/>
                  </a:cubicBezTo>
                  <a:cubicBezTo>
                    <a:pt x="15991" y="3194"/>
                    <a:pt x="15874" y="2752"/>
                    <a:pt x="15540" y="2558"/>
                  </a:cubicBezTo>
                  <a:cubicBezTo>
                    <a:pt x="15427" y="2488"/>
                    <a:pt x="15297" y="2455"/>
                    <a:pt x="15168" y="2455"/>
                  </a:cubicBezTo>
                  <a:cubicBezTo>
                    <a:pt x="14909" y="2455"/>
                    <a:pt x="14666" y="2596"/>
                    <a:pt x="14537" y="2823"/>
                  </a:cubicBezTo>
                  <a:cubicBezTo>
                    <a:pt x="14440" y="2990"/>
                    <a:pt x="14414" y="3189"/>
                    <a:pt x="14467" y="3377"/>
                  </a:cubicBezTo>
                  <a:cubicBezTo>
                    <a:pt x="14516" y="3550"/>
                    <a:pt x="14499" y="3723"/>
                    <a:pt x="14424" y="3863"/>
                  </a:cubicBezTo>
                  <a:cubicBezTo>
                    <a:pt x="14413" y="3885"/>
                    <a:pt x="14403" y="3900"/>
                    <a:pt x="14392" y="3922"/>
                  </a:cubicBezTo>
                  <a:cubicBezTo>
                    <a:pt x="14359" y="3976"/>
                    <a:pt x="14333" y="4025"/>
                    <a:pt x="14301" y="4074"/>
                  </a:cubicBezTo>
                  <a:cubicBezTo>
                    <a:pt x="14182" y="4252"/>
                    <a:pt x="13983" y="4360"/>
                    <a:pt x="13767" y="4360"/>
                  </a:cubicBezTo>
                  <a:cubicBezTo>
                    <a:pt x="13681" y="4360"/>
                    <a:pt x="13594" y="4344"/>
                    <a:pt x="13513" y="4307"/>
                  </a:cubicBezTo>
                  <a:lnTo>
                    <a:pt x="13481" y="4295"/>
                  </a:lnTo>
                  <a:cubicBezTo>
                    <a:pt x="13196" y="4176"/>
                    <a:pt x="13034" y="3885"/>
                    <a:pt x="13082" y="3583"/>
                  </a:cubicBezTo>
                  <a:cubicBezTo>
                    <a:pt x="13136" y="3276"/>
                    <a:pt x="13207" y="2962"/>
                    <a:pt x="13288" y="2649"/>
                  </a:cubicBezTo>
                  <a:cubicBezTo>
                    <a:pt x="13379" y="2309"/>
                    <a:pt x="13482" y="1981"/>
                    <a:pt x="13606" y="1663"/>
                  </a:cubicBezTo>
                  <a:cubicBezTo>
                    <a:pt x="13654" y="1533"/>
                    <a:pt x="13740" y="1425"/>
                    <a:pt x="13848" y="1366"/>
                  </a:cubicBezTo>
                  <a:cubicBezTo>
                    <a:pt x="14004" y="1274"/>
                    <a:pt x="14122" y="1122"/>
                    <a:pt x="14176" y="949"/>
                  </a:cubicBezTo>
                  <a:cubicBezTo>
                    <a:pt x="14230" y="766"/>
                    <a:pt x="14209" y="560"/>
                    <a:pt x="14117" y="388"/>
                  </a:cubicBezTo>
                  <a:cubicBezTo>
                    <a:pt x="14026" y="215"/>
                    <a:pt x="13865" y="86"/>
                    <a:pt x="13681" y="32"/>
                  </a:cubicBezTo>
                  <a:cubicBezTo>
                    <a:pt x="13617" y="16"/>
                    <a:pt x="13546" y="5"/>
                    <a:pt x="13481" y="5"/>
                  </a:cubicBezTo>
                  <a:cubicBezTo>
                    <a:pt x="13153" y="5"/>
                    <a:pt x="12862" y="226"/>
                    <a:pt x="12776" y="545"/>
                  </a:cubicBezTo>
                  <a:cubicBezTo>
                    <a:pt x="12727" y="723"/>
                    <a:pt x="12748" y="917"/>
                    <a:pt x="12840" y="1079"/>
                  </a:cubicBezTo>
                  <a:cubicBezTo>
                    <a:pt x="12910" y="1203"/>
                    <a:pt x="12932" y="1344"/>
                    <a:pt x="12911" y="1479"/>
                  </a:cubicBezTo>
                  <a:cubicBezTo>
                    <a:pt x="12857" y="1813"/>
                    <a:pt x="12782" y="2153"/>
                    <a:pt x="12690" y="2487"/>
                  </a:cubicBezTo>
                  <a:cubicBezTo>
                    <a:pt x="12609" y="2800"/>
                    <a:pt x="12512" y="3103"/>
                    <a:pt x="12404" y="3394"/>
                  </a:cubicBezTo>
                  <a:cubicBezTo>
                    <a:pt x="12312" y="3648"/>
                    <a:pt x="12066" y="3814"/>
                    <a:pt x="11796" y="3814"/>
                  </a:cubicBezTo>
                  <a:cubicBezTo>
                    <a:pt x="11769" y="3814"/>
                    <a:pt x="11736" y="3814"/>
                    <a:pt x="11709" y="3809"/>
                  </a:cubicBezTo>
                  <a:lnTo>
                    <a:pt x="11677" y="3804"/>
                  </a:lnTo>
                  <a:cubicBezTo>
                    <a:pt x="11364" y="3766"/>
                    <a:pt x="11127" y="3513"/>
                    <a:pt x="11111" y="3205"/>
                  </a:cubicBezTo>
                  <a:cubicBezTo>
                    <a:pt x="11106" y="3146"/>
                    <a:pt x="11106" y="3086"/>
                    <a:pt x="11106" y="3027"/>
                  </a:cubicBezTo>
                  <a:cubicBezTo>
                    <a:pt x="11106" y="2989"/>
                    <a:pt x="11106" y="2952"/>
                    <a:pt x="11106" y="2909"/>
                  </a:cubicBezTo>
                  <a:cubicBezTo>
                    <a:pt x="11112" y="2774"/>
                    <a:pt x="11176" y="2639"/>
                    <a:pt x="11295" y="2526"/>
                  </a:cubicBezTo>
                  <a:cubicBezTo>
                    <a:pt x="11445" y="2386"/>
                    <a:pt x="11526" y="2185"/>
                    <a:pt x="11520" y="1980"/>
                  </a:cubicBezTo>
                  <a:cubicBezTo>
                    <a:pt x="11515" y="1591"/>
                    <a:pt x="11193" y="1268"/>
                    <a:pt x="10805" y="1263"/>
                  </a:cubicBezTo>
                  <a:cubicBezTo>
                    <a:pt x="10805" y="1263"/>
                    <a:pt x="10793" y="1263"/>
                    <a:pt x="10793" y="1263"/>
                  </a:cubicBezTo>
                  <a:cubicBezTo>
                    <a:pt x="10389" y="1263"/>
                    <a:pt x="10066" y="1592"/>
                    <a:pt x="10066" y="1991"/>
                  </a:cubicBezTo>
                  <a:cubicBezTo>
                    <a:pt x="10066" y="2186"/>
                    <a:pt x="10141" y="2369"/>
                    <a:pt x="10281" y="2509"/>
                  </a:cubicBezTo>
                  <a:cubicBezTo>
                    <a:pt x="10411" y="2639"/>
                    <a:pt x="10481" y="2794"/>
                    <a:pt x="10487" y="2951"/>
                  </a:cubicBezTo>
                  <a:cubicBezTo>
                    <a:pt x="10487" y="2972"/>
                    <a:pt x="10487" y="2995"/>
                    <a:pt x="10487" y="3022"/>
                  </a:cubicBezTo>
                  <a:cubicBezTo>
                    <a:pt x="10487" y="3081"/>
                    <a:pt x="10487" y="3141"/>
                    <a:pt x="10482" y="3200"/>
                  </a:cubicBezTo>
                  <a:cubicBezTo>
                    <a:pt x="10465" y="3508"/>
                    <a:pt x="10223" y="3761"/>
                    <a:pt x="9916" y="3799"/>
                  </a:cubicBezTo>
                  <a:lnTo>
                    <a:pt x="9884" y="3804"/>
                  </a:lnTo>
                  <a:cubicBezTo>
                    <a:pt x="9857" y="3809"/>
                    <a:pt x="9824" y="3809"/>
                    <a:pt x="9797" y="3809"/>
                  </a:cubicBezTo>
                  <a:cubicBezTo>
                    <a:pt x="9527" y="3809"/>
                    <a:pt x="9281" y="3643"/>
                    <a:pt x="9189" y="3389"/>
                  </a:cubicBezTo>
                  <a:cubicBezTo>
                    <a:pt x="9081" y="3098"/>
                    <a:pt x="8984" y="2790"/>
                    <a:pt x="8903" y="2482"/>
                  </a:cubicBezTo>
                  <a:cubicBezTo>
                    <a:pt x="8811" y="2148"/>
                    <a:pt x="8742" y="1808"/>
                    <a:pt x="8682" y="1474"/>
                  </a:cubicBezTo>
                  <a:cubicBezTo>
                    <a:pt x="8661" y="1339"/>
                    <a:pt x="8682" y="1203"/>
                    <a:pt x="8741" y="1089"/>
                  </a:cubicBezTo>
                  <a:cubicBezTo>
                    <a:pt x="8833" y="927"/>
                    <a:pt x="8860" y="745"/>
                    <a:pt x="8817" y="567"/>
                  </a:cubicBezTo>
                  <a:cubicBezTo>
                    <a:pt x="8742" y="243"/>
                    <a:pt x="8434" y="0"/>
                    <a:pt x="8095" y="0"/>
                  </a:cubicBezTo>
                  <a:close/>
                  <a:moveTo>
                    <a:pt x="10783" y="5999"/>
                  </a:moveTo>
                  <a:cubicBezTo>
                    <a:pt x="11033" y="5999"/>
                    <a:pt x="11284" y="6111"/>
                    <a:pt x="11451" y="6335"/>
                  </a:cubicBezTo>
                  <a:cubicBezTo>
                    <a:pt x="11683" y="6643"/>
                    <a:pt x="12092" y="6756"/>
                    <a:pt x="12443" y="6600"/>
                  </a:cubicBezTo>
                  <a:cubicBezTo>
                    <a:pt x="12949" y="6378"/>
                    <a:pt x="13530" y="6712"/>
                    <a:pt x="13589" y="7262"/>
                  </a:cubicBezTo>
                  <a:cubicBezTo>
                    <a:pt x="13632" y="7645"/>
                    <a:pt x="13934" y="7948"/>
                    <a:pt x="14316" y="7991"/>
                  </a:cubicBezTo>
                  <a:cubicBezTo>
                    <a:pt x="14865" y="8056"/>
                    <a:pt x="15200" y="8634"/>
                    <a:pt x="14979" y="9141"/>
                  </a:cubicBezTo>
                  <a:cubicBezTo>
                    <a:pt x="14828" y="9492"/>
                    <a:pt x="14936" y="9907"/>
                    <a:pt x="15243" y="10134"/>
                  </a:cubicBezTo>
                  <a:cubicBezTo>
                    <a:pt x="15685" y="10468"/>
                    <a:pt x="15685" y="11132"/>
                    <a:pt x="15243" y="11466"/>
                  </a:cubicBezTo>
                  <a:cubicBezTo>
                    <a:pt x="14936" y="11698"/>
                    <a:pt x="14823" y="12108"/>
                    <a:pt x="14979" y="12459"/>
                  </a:cubicBezTo>
                  <a:cubicBezTo>
                    <a:pt x="15200" y="12966"/>
                    <a:pt x="14865" y="13548"/>
                    <a:pt x="14316" y="13607"/>
                  </a:cubicBezTo>
                  <a:cubicBezTo>
                    <a:pt x="13934" y="13651"/>
                    <a:pt x="13632" y="13953"/>
                    <a:pt x="13589" y="14336"/>
                  </a:cubicBezTo>
                  <a:cubicBezTo>
                    <a:pt x="13524" y="14886"/>
                    <a:pt x="12949" y="15222"/>
                    <a:pt x="12443" y="15000"/>
                  </a:cubicBezTo>
                  <a:cubicBezTo>
                    <a:pt x="12092" y="14849"/>
                    <a:pt x="11677" y="14957"/>
                    <a:pt x="11451" y="15265"/>
                  </a:cubicBezTo>
                  <a:cubicBezTo>
                    <a:pt x="11123" y="15713"/>
                    <a:pt x="10454" y="15713"/>
                    <a:pt x="10120" y="15265"/>
                  </a:cubicBezTo>
                  <a:cubicBezTo>
                    <a:pt x="9888" y="14957"/>
                    <a:pt x="9480" y="14844"/>
                    <a:pt x="9130" y="15000"/>
                  </a:cubicBezTo>
                  <a:cubicBezTo>
                    <a:pt x="8624" y="15222"/>
                    <a:pt x="8041" y="14886"/>
                    <a:pt x="7982" y="14336"/>
                  </a:cubicBezTo>
                  <a:cubicBezTo>
                    <a:pt x="7939" y="13953"/>
                    <a:pt x="7637" y="13651"/>
                    <a:pt x="7255" y="13607"/>
                  </a:cubicBezTo>
                  <a:cubicBezTo>
                    <a:pt x="6706" y="13543"/>
                    <a:pt x="6371" y="12966"/>
                    <a:pt x="6592" y="12459"/>
                  </a:cubicBezTo>
                  <a:cubicBezTo>
                    <a:pt x="6743" y="12108"/>
                    <a:pt x="6636" y="11693"/>
                    <a:pt x="6329" y="11466"/>
                  </a:cubicBezTo>
                  <a:cubicBezTo>
                    <a:pt x="5882" y="11137"/>
                    <a:pt x="5882" y="10468"/>
                    <a:pt x="6329" y="10134"/>
                  </a:cubicBezTo>
                  <a:cubicBezTo>
                    <a:pt x="6636" y="9902"/>
                    <a:pt x="6748" y="9492"/>
                    <a:pt x="6592" y="9141"/>
                  </a:cubicBezTo>
                  <a:cubicBezTo>
                    <a:pt x="6371" y="8634"/>
                    <a:pt x="6706" y="8050"/>
                    <a:pt x="7255" y="7991"/>
                  </a:cubicBezTo>
                  <a:cubicBezTo>
                    <a:pt x="7637" y="7948"/>
                    <a:pt x="7939" y="7645"/>
                    <a:pt x="7982" y="7262"/>
                  </a:cubicBezTo>
                  <a:cubicBezTo>
                    <a:pt x="8047" y="6712"/>
                    <a:pt x="8624" y="6378"/>
                    <a:pt x="9130" y="6600"/>
                  </a:cubicBezTo>
                  <a:cubicBezTo>
                    <a:pt x="9480" y="6751"/>
                    <a:pt x="9894" y="6643"/>
                    <a:pt x="10120" y="6335"/>
                  </a:cubicBezTo>
                  <a:cubicBezTo>
                    <a:pt x="10284" y="6111"/>
                    <a:pt x="10533" y="5999"/>
                    <a:pt x="10783" y="5999"/>
                  </a:cubicBezTo>
                  <a:close/>
                  <a:moveTo>
                    <a:pt x="10778" y="8547"/>
                  </a:moveTo>
                  <a:cubicBezTo>
                    <a:pt x="9539" y="8547"/>
                    <a:pt x="8531" y="9556"/>
                    <a:pt x="8531" y="10797"/>
                  </a:cubicBezTo>
                  <a:cubicBezTo>
                    <a:pt x="8531" y="12038"/>
                    <a:pt x="9539" y="13048"/>
                    <a:pt x="10778" y="13048"/>
                  </a:cubicBezTo>
                  <a:cubicBezTo>
                    <a:pt x="12017" y="13048"/>
                    <a:pt x="13023" y="12038"/>
                    <a:pt x="13023" y="10797"/>
                  </a:cubicBezTo>
                  <a:cubicBezTo>
                    <a:pt x="13023" y="9556"/>
                    <a:pt x="12017" y="8547"/>
                    <a:pt x="10778" y="854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01" name="引入"/>
          <p:cNvSpPr txBox="1"/>
          <p:nvPr/>
        </p:nvSpPr>
        <p:spPr>
          <a:xfrm>
            <a:off x="970009" y="1236805"/>
            <a:ext cx="26543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000">
                <a:solidFill>
                  <a:srgbClr val="FFFFFF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知识点案例</a:t>
            </a:r>
          </a:p>
        </p:txBody>
      </p:sp>
      <p:sp>
        <p:nvSpPr>
          <p:cNvPr id="102" name="文本框 6"/>
          <p:cNvSpPr txBox="1"/>
          <p:nvPr/>
        </p:nvSpPr>
        <p:spPr>
          <a:xfrm>
            <a:off x="3974893" y="3363190"/>
            <a:ext cx="177403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01-渐变导航</a:t>
            </a:r>
          </a:p>
        </p:txBody>
      </p:sp>
      <p:sp>
        <p:nvSpPr>
          <p:cNvPr id="103" name="文本框 8"/>
          <p:cNvSpPr txBox="1"/>
          <p:nvPr/>
        </p:nvSpPr>
        <p:spPr>
          <a:xfrm>
            <a:off x="3974893" y="4189358"/>
            <a:ext cx="238363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02-行走的斑马线</a:t>
            </a:r>
          </a:p>
        </p:txBody>
      </p:sp>
      <p:sp>
        <p:nvSpPr>
          <p:cNvPr id="104" name="文本框 10"/>
          <p:cNvSpPr txBox="1"/>
          <p:nvPr/>
        </p:nvSpPr>
        <p:spPr>
          <a:xfrm>
            <a:off x="3974893" y="5024864"/>
            <a:ext cx="116443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03-球体</a:t>
            </a:r>
          </a:p>
        </p:txBody>
      </p:sp>
      <p:sp>
        <p:nvSpPr>
          <p:cNvPr id="105" name="文本框 12"/>
          <p:cNvSpPr txBox="1"/>
          <p:nvPr/>
        </p:nvSpPr>
        <p:spPr>
          <a:xfrm>
            <a:off x="3982422" y="5869710"/>
            <a:ext cx="116443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>
                <a:solidFill>
                  <a:srgbClr val="2B649C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04-箭靶</a:t>
            </a:r>
          </a:p>
        </p:txBody>
      </p:sp>
      <p:sp>
        <p:nvSpPr>
          <p:cNvPr id="106" name="草稿"/>
          <p:cNvSpPr/>
          <p:nvPr/>
        </p:nvSpPr>
        <p:spPr>
          <a:xfrm>
            <a:off x="3306251" y="3375890"/>
            <a:ext cx="495301" cy="49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15862" y="4296"/>
                </a:moveTo>
                <a:cubicBezTo>
                  <a:pt x="15997" y="4309"/>
                  <a:pt x="16136" y="4374"/>
                  <a:pt x="16249" y="4487"/>
                </a:cubicBezTo>
                <a:lnTo>
                  <a:pt x="17081" y="5319"/>
                </a:lnTo>
                <a:cubicBezTo>
                  <a:pt x="17308" y="5540"/>
                  <a:pt x="17339" y="5876"/>
                  <a:pt x="17150" y="6065"/>
                </a:cubicBezTo>
                <a:lnTo>
                  <a:pt x="16561" y="6652"/>
                </a:lnTo>
                <a:lnTo>
                  <a:pt x="14914" y="5005"/>
                </a:lnTo>
                <a:lnTo>
                  <a:pt x="15503" y="4418"/>
                </a:lnTo>
                <a:cubicBezTo>
                  <a:pt x="15598" y="4323"/>
                  <a:pt x="15728" y="4284"/>
                  <a:pt x="15862" y="4296"/>
                </a:cubicBezTo>
                <a:close/>
                <a:moveTo>
                  <a:pt x="14477" y="5444"/>
                </a:moveTo>
                <a:lnTo>
                  <a:pt x="16124" y="7091"/>
                </a:lnTo>
                <a:lnTo>
                  <a:pt x="7879" y="15336"/>
                </a:lnTo>
                <a:lnTo>
                  <a:pt x="6232" y="13689"/>
                </a:lnTo>
                <a:lnTo>
                  <a:pt x="14477" y="5444"/>
                </a:lnTo>
                <a:close/>
                <a:moveTo>
                  <a:pt x="5849" y="14138"/>
                </a:moveTo>
                <a:lnTo>
                  <a:pt x="7435" y="15724"/>
                </a:lnTo>
                <a:lnTo>
                  <a:pt x="5054" y="16519"/>
                </a:lnTo>
                <a:lnTo>
                  <a:pt x="5849" y="14138"/>
                </a:lnTo>
                <a:close/>
              </a:path>
            </a:pathLst>
          </a:custGeom>
          <a:blipFill>
            <a:blip r:embed="rId2"/>
          </a:blipFill>
          <a:ln w="25400">
            <a:solidFill>
              <a:schemeClr val="accent1">
                <a:lumOff val="-9999"/>
              </a:schemeClr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3A6398"/>
                </a:solidFill>
              </a:defRPr>
            </a:pPr>
          </a:p>
        </p:txBody>
      </p:sp>
      <p:sp>
        <p:nvSpPr>
          <p:cNvPr id="107" name="草稿"/>
          <p:cNvSpPr/>
          <p:nvPr/>
        </p:nvSpPr>
        <p:spPr>
          <a:xfrm>
            <a:off x="3306251" y="4202058"/>
            <a:ext cx="495301" cy="49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15862" y="4296"/>
                </a:moveTo>
                <a:cubicBezTo>
                  <a:pt x="15997" y="4309"/>
                  <a:pt x="16136" y="4374"/>
                  <a:pt x="16249" y="4487"/>
                </a:cubicBezTo>
                <a:lnTo>
                  <a:pt x="17081" y="5319"/>
                </a:lnTo>
                <a:cubicBezTo>
                  <a:pt x="17308" y="5540"/>
                  <a:pt x="17339" y="5876"/>
                  <a:pt x="17150" y="6065"/>
                </a:cubicBezTo>
                <a:lnTo>
                  <a:pt x="16561" y="6652"/>
                </a:lnTo>
                <a:lnTo>
                  <a:pt x="14914" y="5005"/>
                </a:lnTo>
                <a:lnTo>
                  <a:pt x="15503" y="4418"/>
                </a:lnTo>
                <a:cubicBezTo>
                  <a:pt x="15598" y="4323"/>
                  <a:pt x="15728" y="4284"/>
                  <a:pt x="15862" y="4296"/>
                </a:cubicBezTo>
                <a:close/>
                <a:moveTo>
                  <a:pt x="14477" y="5444"/>
                </a:moveTo>
                <a:lnTo>
                  <a:pt x="16124" y="7091"/>
                </a:lnTo>
                <a:lnTo>
                  <a:pt x="7879" y="15336"/>
                </a:lnTo>
                <a:lnTo>
                  <a:pt x="6232" y="13689"/>
                </a:lnTo>
                <a:lnTo>
                  <a:pt x="14477" y="5444"/>
                </a:lnTo>
                <a:close/>
                <a:moveTo>
                  <a:pt x="5849" y="14138"/>
                </a:moveTo>
                <a:lnTo>
                  <a:pt x="7435" y="15724"/>
                </a:lnTo>
                <a:lnTo>
                  <a:pt x="5054" y="16519"/>
                </a:lnTo>
                <a:lnTo>
                  <a:pt x="5849" y="14138"/>
                </a:lnTo>
                <a:close/>
              </a:path>
            </a:pathLst>
          </a:custGeom>
          <a:blipFill>
            <a:blip r:embed="rId2"/>
          </a:blipFill>
          <a:ln w="25400">
            <a:solidFill>
              <a:schemeClr val="accent1">
                <a:lumOff val="-9999"/>
              </a:schemeClr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3A6398"/>
                </a:solidFill>
              </a:defRPr>
            </a:pPr>
          </a:p>
        </p:txBody>
      </p:sp>
      <p:sp>
        <p:nvSpPr>
          <p:cNvPr id="108" name="草稿"/>
          <p:cNvSpPr/>
          <p:nvPr/>
        </p:nvSpPr>
        <p:spPr>
          <a:xfrm>
            <a:off x="3306251" y="5037564"/>
            <a:ext cx="495301" cy="49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15862" y="4296"/>
                </a:moveTo>
                <a:cubicBezTo>
                  <a:pt x="15997" y="4309"/>
                  <a:pt x="16136" y="4374"/>
                  <a:pt x="16249" y="4487"/>
                </a:cubicBezTo>
                <a:lnTo>
                  <a:pt x="17081" y="5319"/>
                </a:lnTo>
                <a:cubicBezTo>
                  <a:pt x="17308" y="5540"/>
                  <a:pt x="17339" y="5876"/>
                  <a:pt x="17150" y="6065"/>
                </a:cubicBezTo>
                <a:lnTo>
                  <a:pt x="16561" y="6652"/>
                </a:lnTo>
                <a:lnTo>
                  <a:pt x="14914" y="5005"/>
                </a:lnTo>
                <a:lnTo>
                  <a:pt x="15503" y="4418"/>
                </a:lnTo>
                <a:cubicBezTo>
                  <a:pt x="15598" y="4323"/>
                  <a:pt x="15728" y="4284"/>
                  <a:pt x="15862" y="4296"/>
                </a:cubicBezTo>
                <a:close/>
                <a:moveTo>
                  <a:pt x="14477" y="5444"/>
                </a:moveTo>
                <a:lnTo>
                  <a:pt x="16124" y="7091"/>
                </a:lnTo>
                <a:lnTo>
                  <a:pt x="7879" y="15336"/>
                </a:lnTo>
                <a:lnTo>
                  <a:pt x="6232" y="13689"/>
                </a:lnTo>
                <a:lnTo>
                  <a:pt x="14477" y="5444"/>
                </a:lnTo>
                <a:close/>
                <a:moveTo>
                  <a:pt x="5849" y="14138"/>
                </a:moveTo>
                <a:lnTo>
                  <a:pt x="7435" y="15724"/>
                </a:lnTo>
                <a:lnTo>
                  <a:pt x="5054" y="16519"/>
                </a:lnTo>
                <a:lnTo>
                  <a:pt x="5849" y="14138"/>
                </a:lnTo>
                <a:close/>
              </a:path>
            </a:pathLst>
          </a:custGeom>
          <a:blipFill>
            <a:blip r:embed="rId2"/>
          </a:blipFill>
          <a:ln w="25400">
            <a:solidFill>
              <a:schemeClr val="accent1">
                <a:lumOff val="-9999"/>
              </a:schemeClr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3A6398"/>
                </a:solidFill>
              </a:defRPr>
            </a:pPr>
          </a:p>
        </p:txBody>
      </p:sp>
      <p:sp>
        <p:nvSpPr>
          <p:cNvPr id="109" name="草稿"/>
          <p:cNvSpPr/>
          <p:nvPr/>
        </p:nvSpPr>
        <p:spPr>
          <a:xfrm>
            <a:off x="3306251" y="5882410"/>
            <a:ext cx="495301" cy="495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15862" y="4296"/>
                </a:moveTo>
                <a:cubicBezTo>
                  <a:pt x="15997" y="4309"/>
                  <a:pt x="16136" y="4374"/>
                  <a:pt x="16249" y="4487"/>
                </a:cubicBezTo>
                <a:lnTo>
                  <a:pt x="17081" y="5319"/>
                </a:lnTo>
                <a:cubicBezTo>
                  <a:pt x="17308" y="5540"/>
                  <a:pt x="17339" y="5876"/>
                  <a:pt x="17150" y="6065"/>
                </a:cubicBezTo>
                <a:lnTo>
                  <a:pt x="16561" y="6652"/>
                </a:lnTo>
                <a:lnTo>
                  <a:pt x="14914" y="5005"/>
                </a:lnTo>
                <a:lnTo>
                  <a:pt x="15503" y="4418"/>
                </a:lnTo>
                <a:cubicBezTo>
                  <a:pt x="15598" y="4323"/>
                  <a:pt x="15728" y="4284"/>
                  <a:pt x="15862" y="4296"/>
                </a:cubicBezTo>
                <a:close/>
                <a:moveTo>
                  <a:pt x="14477" y="5444"/>
                </a:moveTo>
                <a:lnTo>
                  <a:pt x="16124" y="7091"/>
                </a:lnTo>
                <a:lnTo>
                  <a:pt x="7879" y="15336"/>
                </a:lnTo>
                <a:lnTo>
                  <a:pt x="6232" y="13689"/>
                </a:lnTo>
                <a:lnTo>
                  <a:pt x="14477" y="5444"/>
                </a:lnTo>
                <a:close/>
                <a:moveTo>
                  <a:pt x="5849" y="14138"/>
                </a:moveTo>
                <a:lnTo>
                  <a:pt x="7435" y="15724"/>
                </a:lnTo>
                <a:lnTo>
                  <a:pt x="5054" y="16519"/>
                </a:lnTo>
                <a:lnTo>
                  <a:pt x="5849" y="14138"/>
                </a:lnTo>
                <a:close/>
              </a:path>
            </a:pathLst>
          </a:custGeom>
          <a:blipFill>
            <a:blip r:embed="rId2"/>
          </a:blipFill>
          <a:ln w="25400">
            <a:solidFill>
              <a:schemeClr val="accent1">
                <a:lumOff val="-9999"/>
              </a:schemeClr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3A6398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