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b="def" i="def"/>
      <a:tcStyle>
        <a:tcBdr/>
        <a:fill>
          <a:solidFill>
            <a:srgbClr val="FCE9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4" name="Shape 114"/>
          <p:cNvSpPr/>
          <p:nvPr>
            <p:ph type="sldImg"/>
          </p:nvPr>
        </p:nvSpPr>
        <p:spPr>
          <a:xfrm>
            <a:off x="1143000" y="685800"/>
            <a:ext cx="4572000" cy="3429000"/>
          </a:xfrm>
          <a:prstGeom prst="rect">
            <a:avLst/>
          </a:prstGeom>
        </p:spPr>
        <p:txBody>
          <a:bodyPr/>
          <a:lstStyle/>
          <a:p>
            <a:pPr/>
          </a:p>
        </p:txBody>
      </p:sp>
      <p:sp>
        <p:nvSpPr>
          <p:cNvPr id="115" name="Shape 11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幻灯片">
    <p:spTree>
      <p:nvGrpSpPr>
        <p:cNvPr id="1" name=""/>
        <p:cNvGrpSpPr/>
        <p:nvPr/>
      </p:nvGrpSpPr>
      <p:grpSpPr>
        <a:xfrm>
          <a:off x="0" y="0"/>
          <a:ext cx="0" cy="0"/>
          <a:chOff x="0" y="0"/>
          <a:chExt cx="0" cy="0"/>
        </a:xfrm>
      </p:grpSpPr>
      <p:sp>
        <p:nvSpPr>
          <p:cNvPr id="11" name="幻灯片编号"/>
          <p:cNvSpPr txBox="1"/>
          <p:nvPr>
            <p:ph type="sldNum" sz="quarter" idx="2"/>
          </p:nvPr>
        </p:nvSpPr>
        <p:spPr>
          <a:xfrm>
            <a:off x="12005840" y="9130188"/>
            <a:ext cx="348724" cy="339198"/>
          </a:xfrm>
          <a:prstGeom prst="rect">
            <a:avLst/>
          </a:prstGeom>
        </p:spPr>
        <p:txBody>
          <a:bodyPr lIns="65022" tIns="65022" rIns="65022" bIns="65022" anchor="ctr"/>
          <a:lstStyle>
            <a:lvl1pPr algn="r" defTabSz="1300480">
              <a:defRPr>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91" name="正文级别 1…"/>
          <p:cNvSpPr txBox="1"/>
          <p:nvPr>
            <p:ph type="body" sz="quarter" idx="1"/>
          </p:nvPr>
        </p:nvSpPr>
        <p:spPr>
          <a:xfrm>
            <a:off x="1270000" y="6362700"/>
            <a:ext cx="10464800" cy="461366"/>
          </a:xfrm>
          <a:prstGeom prst="rect">
            <a:avLst/>
          </a:prstGeom>
        </p:spPr>
        <p:txBody>
          <a:bodyPr anchor="t"/>
          <a:lstStyle>
            <a:lvl1pPr marL="0" indent="0" algn="ctr">
              <a:spcBef>
                <a:spcPts val="0"/>
              </a:spcBef>
              <a:buSzTx/>
              <a:buNone/>
              <a:defRPr i="1" sz="2400"/>
            </a:lvl1pPr>
            <a:lvl2pPr marL="777875" indent="-333375" algn="ctr">
              <a:spcBef>
                <a:spcPts val="0"/>
              </a:spcBef>
              <a:defRPr i="1" sz="2400"/>
            </a:lvl2pPr>
            <a:lvl3pPr marL="1222375" indent="-333375" algn="ctr">
              <a:spcBef>
                <a:spcPts val="0"/>
              </a:spcBef>
              <a:defRPr i="1" sz="2400"/>
            </a:lvl3pPr>
            <a:lvl4pPr marL="1666875" indent="-333375" algn="ctr">
              <a:spcBef>
                <a:spcPts val="0"/>
              </a:spcBef>
              <a:defRPr i="1" sz="2400"/>
            </a:lvl4pPr>
            <a:lvl5pPr marL="2111375" indent="-333375" algn="ctr">
              <a:spcBef>
                <a:spcPts val="0"/>
              </a:spcBef>
              <a:defRPr i="1" sz="2400"/>
            </a:lvl5pPr>
          </a:lstStyle>
          <a:p>
            <a:pPr/>
            <a:r>
              <a:t>正文级别 1</a:t>
            </a:r>
          </a:p>
          <a:p>
            <a:pPr lvl="1"/>
            <a:r>
              <a:t>正文级别 2</a:t>
            </a:r>
          </a:p>
          <a:p>
            <a:pPr lvl="2"/>
            <a:r>
              <a:t>正文级别 3</a:t>
            </a:r>
          </a:p>
          <a:p>
            <a:pPr lvl="3"/>
            <a:r>
              <a:t>正文级别 4</a:t>
            </a:r>
          </a:p>
          <a:p>
            <a:pPr lvl="4"/>
            <a:r>
              <a:t>正文级别 5</a:t>
            </a:r>
          </a:p>
        </p:txBody>
      </p:sp>
      <p:sp>
        <p:nvSpPr>
          <p:cNvPr id="92" name="“在此键入引文。”"/>
          <p:cNvSpPr txBox="1"/>
          <p:nvPr>
            <p:ph type="body" sz="quarter" idx="13"/>
          </p:nvPr>
        </p:nvSpPr>
        <p:spPr>
          <a:xfrm>
            <a:off x="1270000" y="4216398"/>
            <a:ext cx="10464800" cy="711206"/>
          </a:xfrm>
          <a:prstGeom prst="rect">
            <a:avLst/>
          </a:prstGeom>
        </p:spPr>
        <p:txBody>
          <a:bodyPr/>
          <a:lstStyle/>
          <a:p>
            <a:pPr/>
          </a:p>
        </p:txBody>
      </p:sp>
      <p:sp>
        <p:nvSpPr>
          <p:cNvPr id="9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00" name="图像"/>
          <p:cNvSpPr/>
          <p:nvPr>
            <p:ph type="pic" idx="13"/>
          </p:nvPr>
        </p:nvSpPr>
        <p:spPr>
          <a:xfrm>
            <a:off x="-949853" y="0"/>
            <a:ext cx="14904506" cy="9944100"/>
          </a:xfrm>
          <a:prstGeom prst="rect">
            <a:avLst/>
          </a:prstGeom>
        </p:spPr>
        <p:txBody>
          <a:bodyPr lIns="91439" tIns="45719" rIns="91439" bIns="45719" anchor="t">
            <a:noAutofit/>
          </a:bodyPr>
          <a:lstStyle/>
          <a:p>
            <a:pPr/>
          </a:p>
        </p:txBody>
      </p:sp>
      <p:sp>
        <p:nvSpPr>
          <p:cNvPr id="10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0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水平">
    <p:spTree>
      <p:nvGrpSpPr>
        <p:cNvPr id="1" name=""/>
        <p:cNvGrpSpPr/>
        <p:nvPr/>
      </p:nvGrpSpPr>
      <p:grpSpPr>
        <a:xfrm>
          <a:off x="0" y="0"/>
          <a:ext cx="0" cy="0"/>
          <a:chOff x="0" y="0"/>
          <a:chExt cx="0" cy="0"/>
        </a:xfrm>
      </p:grpSpPr>
      <p:sp>
        <p:nvSpPr>
          <p:cNvPr id="18" name="图像"/>
          <p:cNvSpPr/>
          <p:nvPr>
            <p:ph type="pic" idx="13"/>
          </p:nvPr>
        </p:nvSpPr>
        <p:spPr>
          <a:xfrm>
            <a:off x="1622088" y="289098"/>
            <a:ext cx="9753604" cy="6505790"/>
          </a:xfrm>
          <a:prstGeom prst="rect">
            <a:avLst/>
          </a:prstGeom>
        </p:spPr>
        <p:txBody>
          <a:bodyPr lIns="91439" tIns="45719" rIns="91439" bIns="45719" anchor="t">
            <a:noAutofit/>
          </a:bodyPr>
          <a:lstStyle/>
          <a:p>
            <a:pPr/>
          </a:p>
        </p:txBody>
      </p:sp>
      <p:sp>
        <p:nvSpPr>
          <p:cNvPr id="19" name="标题文本"/>
          <p:cNvSpPr txBox="1"/>
          <p:nvPr>
            <p:ph type="title"/>
          </p:nvPr>
        </p:nvSpPr>
        <p:spPr>
          <a:xfrm>
            <a:off x="1270000" y="6718300"/>
            <a:ext cx="10464800" cy="1422400"/>
          </a:xfrm>
          <a:prstGeom prst="rect">
            <a:avLst/>
          </a:prstGeom>
        </p:spPr>
        <p:txBody>
          <a:bodyPr anchor="b"/>
          <a:lstStyle/>
          <a:p>
            <a:pPr/>
            <a:r>
              <a:t>标题文本</a:t>
            </a:r>
          </a:p>
        </p:txBody>
      </p:sp>
      <p:sp>
        <p:nvSpPr>
          <p:cNvPr id="20" name="正文级别 1…"/>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2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居中">
    <p:spTree>
      <p:nvGrpSpPr>
        <p:cNvPr id="1" name=""/>
        <p:cNvGrpSpPr/>
        <p:nvPr/>
      </p:nvGrpSpPr>
      <p:grpSpPr>
        <a:xfrm>
          <a:off x="0" y="0"/>
          <a:ext cx="0" cy="0"/>
          <a:chOff x="0" y="0"/>
          <a:chExt cx="0" cy="0"/>
        </a:xfrm>
      </p:grpSpPr>
      <p:sp>
        <p:nvSpPr>
          <p:cNvPr id="28" name="标题文本"/>
          <p:cNvSpPr txBox="1"/>
          <p:nvPr>
            <p:ph type="title"/>
          </p:nvPr>
        </p:nvSpPr>
        <p:spPr>
          <a:xfrm>
            <a:off x="1270000" y="3225800"/>
            <a:ext cx="10464800" cy="3302000"/>
          </a:xfrm>
          <a:prstGeom prst="rect">
            <a:avLst/>
          </a:prstGeom>
        </p:spPr>
        <p:txBody>
          <a:bodyPr/>
          <a:lstStyle/>
          <a:p>
            <a:pPr/>
            <a:r>
              <a:t>标题文本</a:t>
            </a:r>
          </a:p>
        </p:txBody>
      </p:sp>
      <p:sp>
        <p:nvSpPr>
          <p:cNvPr id="2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垂直">
    <p:spTree>
      <p:nvGrpSpPr>
        <p:cNvPr id="1" name=""/>
        <p:cNvGrpSpPr/>
        <p:nvPr/>
      </p:nvGrpSpPr>
      <p:grpSpPr>
        <a:xfrm>
          <a:off x="0" y="0"/>
          <a:ext cx="0" cy="0"/>
          <a:chOff x="0" y="0"/>
          <a:chExt cx="0" cy="0"/>
        </a:xfrm>
      </p:grpSpPr>
      <p:sp>
        <p:nvSpPr>
          <p:cNvPr id="36" name="图像"/>
          <p:cNvSpPr/>
          <p:nvPr>
            <p:ph type="pic" idx="13"/>
          </p:nvPr>
        </p:nvSpPr>
        <p:spPr>
          <a:xfrm>
            <a:off x="2263775" y="613832"/>
            <a:ext cx="12401550" cy="8267704"/>
          </a:xfrm>
          <a:prstGeom prst="rect">
            <a:avLst/>
          </a:prstGeom>
        </p:spPr>
        <p:txBody>
          <a:bodyPr lIns="91439" tIns="45719" rIns="91439" bIns="45719" anchor="t">
            <a:noAutofit/>
          </a:bodyPr>
          <a:lstStyle/>
          <a:p>
            <a:pPr/>
          </a:p>
        </p:txBody>
      </p:sp>
      <p:sp>
        <p:nvSpPr>
          <p:cNvPr id="37" name="标题文本"/>
          <p:cNvSpPr txBox="1"/>
          <p:nvPr>
            <p:ph type="title"/>
          </p:nvPr>
        </p:nvSpPr>
        <p:spPr>
          <a:xfrm>
            <a:off x="952500" y="635000"/>
            <a:ext cx="5334000" cy="3987800"/>
          </a:xfrm>
          <a:prstGeom prst="rect">
            <a:avLst/>
          </a:prstGeom>
        </p:spPr>
        <p:txBody>
          <a:bodyPr anchor="b"/>
          <a:lstStyle>
            <a:lvl1pPr>
              <a:defRPr sz="6000"/>
            </a:lvl1pPr>
          </a:lstStyle>
          <a:p>
            <a:pPr/>
            <a:r>
              <a:t>标题文本</a:t>
            </a:r>
          </a:p>
        </p:txBody>
      </p:sp>
      <p:sp>
        <p:nvSpPr>
          <p:cNvPr id="38" name="正文级别 1…"/>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3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顶部对齐">
    <p:spTree>
      <p:nvGrpSpPr>
        <p:cNvPr id="1" name=""/>
        <p:cNvGrpSpPr/>
        <p:nvPr/>
      </p:nvGrpSpPr>
      <p:grpSpPr>
        <a:xfrm>
          <a:off x="0" y="0"/>
          <a:ext cx="0" cy="0"/>
          <a:chOff x="0" y="0"/>
          <a:chExt cx="0" cy="0"/>
        </a:xfrm>
      </p:grpSpPr>
      <p:sp>
        <p:nvSpPr>
          <p:cNvPr id="46" name="标题文本"/>
          <p:cNvSpPr txBox="1"/>
          <p:nvPr>
            <p:ph type="title"/>
          </p:nvPr>
        </p:nvSpPr>
        <p:spPr>
          <a:prstGeom prst="rect">
            <a:avLst/>
          </a:prstGeom>
        </p:spPr>
        <p:txBody>
          <a:bodyPr/>
          <a:lstStyle/>
          <a:p>
            <a:pPr/>
            <a:r>
              <a:t>标题文本</a:t>
            </a:r>
          </a:p>
        </p:txBody>
      </p:sp>
      <p:sp>
        <p:nvSpPr>
          <p:cNvPr id="4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54" name="标题文本"/>
          <p:cNvSpPr txBox="1"/>
          <p:nvPr>
            <p:ph type="title"/>
          </p:nvPr>
        </p:nvSpPr>
        <p:spPr>
          <a:prstGeom prst="rect">
            <a:avLst/>
          </a:prstGeom>
        </p:spPr>
        <p:txBody>
          <a:bodyPr/>
          <a:lstStyle/>
          <a:p>
            <a:pPr/>
            <a:r>
              <a:t>标题文本</a:t>
            </a:r>
          </a:p>
        </p:txBody>
      </p:sp>
      <p:sp>
        <p:nvSpPr>
          <p:cNvPr id="55"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3" name="图像"/>
          <p:cNvSpPr/>
          <p:nvPr>
            <p:ph type="pic" idx="13"/>
          </p:nvPr>
        </p:nvSpPr>
        <p:spPr>
          <a:xfrm>
            <a:off x="4086225" y="2586564"/>
            <a:ext cx="9429750" cy="6286506"/>
          </a:xfrm>
          <a:prstGeom prst="rect">
            <a:avLst/>
          </a:prstGeom>
        </p:spPr>
        <p:txBody>
          <a:bodyPr lIns="91439" tIns="45719" rIns="91439" bIns="45719" anchor="t">
            <a:noAutofit/>
          </a:bodyPr>
          <a:lstStyle/>
          <a:p>
            <a:pPr/>
          </a:p>
        </p:txBody>
      </p:sp>
      <p:sp>
        <p:nvSpPr>
          <p:cNvPr id="64" name="标题文本"/>
          <p:cNvSpPr txBox="1"/>
          <p:nvPr>
            <p:ph type="title"/>
          </p:nvPr>
        </p:nvSpPr>
        <p:spPr>
          <a:prstGeom prst="rect">
            <a:avLst/>
          </a:prstGeom>
        </p:spPr>
        <p:txBody>
          <a:bodyPr/>
          <a:lstStyle/>
          <a:p>
            <a:pPr/>
            <a:r>
              <a:t>标题文本</a:t>
            </a:r>
          </a:p>
        </p:txBody>
      </p:sp>
      <p:sp>
        <p:nvSpPr>
          <p:cNvPr id="65" name="正文级别 1…"/>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正文级别 1</a:t>
            </a:r>
          </a:p>
          <a:p>
            <a:pPr lvl="1"/>
            <a:r>
              <a:t>正文级别 2</a:t>
            </a:r>
          </a:p>
          <a:p>
            <a:pPr lvl="2"/>
            <a:r>
              <a:t>正文级别 3</a:t>
            </a:r>
          </a:p>
          <a:p>
            <a:pPr lvl="3"/>
            <a:r>
              <a:t>正文级别 4</a:t>
            </a:r>
          </a:p>
          <a:p>
            <a:pPr lvl="4"/>
            <a:r>
              <a:t>正文级别 5</a:t>
            </a:r>
          </a:p>
        </p:txBody>
      </p:sp>
      <p:sp>
        <p:nvSpPr>
          <p:cNvPr id="66" name="幻灯片编号"/>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73" name="正文级别 1…"/>
          <p:cNvSpPr txBox="1"/>
          <p:nvPr>
            <p:ph type="body" idx="1"/>
          </p:nvPr>
        </p:nvSpPr>
        <p:spPr>
          <a:xfrm>
            <a:off x="952500" y="1270000"/>
            <a:ext cx="11099800" cy="7213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81" name="图像"/>
          <p:cNvSpPr/>
          <p:nvPr>
            <p:ph type="pic" sz="quarter" idx="13"/>
          </p:nvPr>
        </p:nvSpPr>
        <p:spPr>
          <a:xfrm>
            <a:off x="6680200" y="5029200"/>
            <a:ext cx="6054748" cy="4038600"/>
          </a:xfrm>
          <a:prstGeom prst="rect">
            <a:avLst/>
          </a:prstGeom>
        </p:spPr>
        <p:txBody>
          <a:bodyPr lIns="91439" tIns="45719" rIns="91439" bIns="45719" anchor="t">
            <a:noAutofit/>
          </a:bodyPr>
          <a:lstStyle/>
          <a:p>
            <a:pPr/>
          </a:p>
        </p:txBody>
      </p:sp>
      <p:sp>
        <p:nvSpPr>
          <p:cNvPr id="82" name="图像"/>
          <p:cNvSpPr/>
          <p:nvPr>
            <p:ph type="pic" sz="quarter" idx="14"/>
          </p:nvPr>
        </p:nvSpPr>
        <p:spPr>
          <a:xfrm>
            <a:off x="6502400" y="889000"/>
            <a:ext cx="5867400" cy="3911602"/>
          </a:xfrm>
          <a:prstGeom prst="rect">
            <a:avLst/>
          </a:prstGeom>
        </p:spPr>
        <p:txBody>
          <a:bodyPr lIns="91439" tIns="45719" rIns="91439" bIns="45719" anchor="t">
            <a:noAutofit/>
          </a:bodyPr>
          <a:lstStyle/>
          <a:p>
            <a:pPr/>
          </a:p>
        </p:txBody>
      </p:sp>
      <p:sp>
        <p:nvSpPr>
          <p:cNvPr id="83" name="图像"/>
          <p:cNvSpPr/>
          <p:nvPr>
            <p:ph type="pic" idx="15"/>
          </p:nvPr>
        </p:nvSpPr>
        <p:spPr>
          <a:xfrm>
            <a:off x="-2374900" y="889000"/>
            <a:ext cx="11982450" cy="7988300"/>
          </a:xfrm>
          <a:prstGeom prst="rect">
            <a:avLst/>
          </a:prstGeom>
        </p:spPr>
        <p:txBody>
          <a:bodyPr lIns="91439" tIns="45719" rIns="91439" bIns="45719" anchor="t">
            <a:noAutofit/>
          </a:bodyPr>
          <a:lstStyle/>
          <a:p>
            <a:pPr/>
          </a:p>
        </p:txBody>
      </p:sp>
      <p:sp>
        <p:nvSpPr>
          <p:cNvPr id="8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标题文本"/>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228.com.cn" TargetMode="External"/><Relationship Id="rId3" Type="http://schemas.openxmlformats.org/officeDocument/2006/relationships/image" Target="../media/image6.png"/><Relationship Id="rId4" Type="http://schemas.openxmlformats.org/officeDocument/2006/relationships/hyperlink" Target="https://misc.360buyimg.com/mtd/pc/o2_toolbar/2.0.0/home/images/toolbars.png" TargetMode="External"/><Relationship Id="rId5" Type="http://schemas.openxmlformats.org/officeDocument/2006/relationships/image" Target="../media/image1.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icomoon.io" TargetMode="External"/><Relationship Id="rId3" Type="http://schemas.openxmlformats.org/officeDocument/2006/relationships/hyperlink" Target="http://www.iconfont.cn"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7" name="图片 1" descr="图片 1"/>
          <p:cNvPicPr>
            <a:picLocks noChangeAspect="1"/>
          </p:cNvPicPr>
          <p:nvPr/>
        </p:nvPicPr>
        <p:blipFill>
          <a:blip r:embed="rId2">
            <a:extLst/>
          </a:blip>
          <a:stretch>
            <a:fillRect/>
          </a:stretch>
        </p:blipFill>
        <p:spPr>
          <a:xfrm>
            <a:off x="901" y="901"/>
            <a:ext cx="13002998" cy="9751798"/>
          </a:xfrm>
          <a:prstGeom prst="rect">
            <a:avLst/>
          </a:prstGeom>
          <a:ln w="12700">
            <a:miter lim="400000"/>
          </a:ln>
        </p:spPr>
      </p:pic>
      <p:sp>
        <p:nvSpPr>
          <p:cNvPr id="118" name="TextBox 3"/>
          <p:cNvSpPr txBox="1"/>
          <p:nvPr/>
        </p:nvSpPr>
        <p:spPr>
          <a:xfrm>
            <a:off x="65022" y="2528036"/>
            <a:ext cx="12874756" cy="1692145"/>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nchor="ctr">
            <a:spAutoFit/>
          </a:bodyPr>
          <a:lstStyle>
            <a:lvl1pPr defTabSz="1300480">
              <a:defRPr b="1" sz="8800">
                <a:solidFill>
                  <a:srgbClr val="FFFFFF"/>
                </a:solidFill>
                <a:latin typeface="Microsoft YaHei UI Light"/>
                <a:ea typeface="Microsoft YaHei UI Light"/>
                <a:cs typeface="Microsoft YaHei UI Light"/>
                <a:sym typeface="Microsoft YaHei UI Light"/>
              </a:defRPr>
            </a:lvl1pPr>
          </a:lstStyle>
          <a:p>
            <a:pPr/>
            <a:r>
              <a:t>CSS3基础语法</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1" name="成组"/>
          <p:cNvGrpSpPr/>
          <p:nvPr/>
        </p:nvGrpSpPr>
        <p:grpSpPr>
          <a:xfrm>
            <a:off x="0" y="1170676"/>
            <a:ext cx="3809513" cy="945066"/>
            <a:chOff x="0" y="0"/>
            <a:chExt cx="3809512" cy="945064"/>
          </a:xfrm>
        </p:grpSpPr>
        <p:sp>
          <p:nvSpPr>
            <p:cNvPr id="189" name="矩形"/>
            <p:cNvSpPr/>
            <p:nvPr/>
          </p:nvSpPr>
          <p:spPr>
            <a:xfrm>
              <a:off x="0" y="0"/>
              <a:ext cx="3809513" cy="945066"/>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90" name="病毒"/>
            <p:cNvSpPr/>
            <p:nvPr/>
          </p:nvSpPr>
          <p:spPr>
            <a:xfrm>
              <a:off x="137404" y="148580"/>
              <a:ext cx="647356" cy="647905"/>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192"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知识点讲解</a:t>
            </a:r>
          </a:p>
        </p:txBody>
      </p:sp>
      <p:sp>
        <p:nvSpPr>
          <p:cNvPr id="193" name="文本框 12"/>
          <p:cNvSpPr txBox="1"/>
          <p:nvPr/>
        </p:nvSpPr>
        <p:spPr>
          <a:xfrm>
            <a:off x="756930" y="2744054"/>
            <a:ext cx="11578119"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子绝父相</a:t>
            </a:r>
            <a:r>
              <a:rPr>
                <a:solidFill>
                  <a:srgbClr val="2B649C"/>
                </a:solidFill>
              </a:rPr>
              <a:t>:是我们学习定位的口诀，意思是子级是绝对定位的话，父级就要用相对定位</a:t>
            </a:r>
          </a:p>
        </p:txBody>
      </p:sp>
      <p:sp>
        <p:nvSpPr>
          <p:cNvPr id="194" name="文本框 13"/>
          <p:cNvSpPr txBox="1"/>
          <p:nvPr/>
        </p:nvSpPr>
        <p:spPr>
          <a:xfrm>
            <a:off x="863287" y="3605948"/>
            <a:ext cx="8254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nSpc>
                <a:spcPct val="150000"/>
              </a:lnSpc>
              <a:defRPr b="1">
                <a:solidFill>
                  <a:srgbClr val="FF0000"/>
                </a:solidFill>
                <a:latin typeface="微软雅黑 Light"/>
                <a:ea typeface="微软雅黑 Light"/>
                <a:cs typeface="微软雅黑 Light"/>
                <a:sym typeface="微软雅黑 Light"/>
              </a:defRPr>
            </a:lvl1pPr>
          </a:lstStyle>
          <a:p>
            <a:pPr/>
            <a:r>
              <a:t>说明:</a:t>
            </a:r>
          </a:p>
        </p:txBody>
      </p:sp>
      <p:sp>
        <p:nvSpPr>
          <p:cNvPr id="195" name="文本框 17"/>
          <p:cNvSpPr txBox="1"/>
          <p:nvPr/>
        </p:nvSpPr>
        <p:spPr>
          <a:xfrm>
            <a:off x="900637" y="4324991"/>
            <a:ext cx="11430001" cy="1358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子级绝对定位，不会占有位置，可以放到父盒子里面的任何一个地方，不影响其他</a:t>
            </a:r>
          </a:p>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父盒子需要加定位限制子盒子在父盒子内显示</a:t>
            </a:r>
          </a:p>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父盒子布局时，需要占有位置，因此父盒子只能是相对定位。</a:t>
            </a:r>
          </a:p>
        </p:txBody>
      </p:sp>
      <p:sp>
        <p:nvSpPr>
          <p:cNvPr id="196" name="文本框 12"/>
          <p:cNvSpPr txBox="1"/>
          <p:nvPr/>
        </p:nvSpPr>
        <p:spPr>
          <a:xfrm>
            <a:off x="756930" y="6312842"/>
            <a:ext cx="11578119" cy="1358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a:solidFill>
                  <a:srgbClr val="FF0000"/>
                </a:solidFill>
                <a:latin typeface="微软雅黑 Light"/>
                <a:ea typeface="微软雅黑 Light"/>
                <a:cs typeface="微软雅黑 Light"/>
                <a:sym typeface="微软雅黑 Light"/>
              </a:defRPr>
            </a:pPr>
            <a:r>
              <a:t>总结</a:t>
            </a:r>
            <a:r>
              <a:rPr>
                <a:solidFill>
                  <a:srgbClr val="2B649C"/>
                </a:solidFill>
              </a:rPr>
              <a:t>:因为父级需要占有位置，因此是相对定位，子盒子不需要占有位置，则是绝对定位，当然，子绝父相也不是永远不变的，如果父元素不需要占有位置，子绝父绝也会愈大</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0" name="成组"/>
          <p:cNvGrpSpPr/>
          <p:nvPr/>
        </p:nvGrpSpPr>
        <p:grpSpPr>
          <a:xfrm>
            <a:off x="0" y="1170676"/>
            <a:ext cx="3809513" cy="945066"/>
            <a:chOff x="0" y="0"/>
            <a:chExt cx="3809512" cy="945064"/>
          </a:xfrm>
        </p:grpSpPr>
        <p:sp>
          <p:nvSpPr>
            <p:cNvPr id="198" name="矩形"/>
            <p:cNvSpPr/>
            <p:nvPr/>
          </p:nvSpPr>
          <p:spPr>
            <a:xfrm>
              <a:off x="0" y="0"/>
              <a:ext cx="3809513" cy="945066"/>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99" name="病毒"/>
            <p:cNvSpPr/>
            <p:nvPr/>
          </p:nvSpPr>
          <p:spPr>
            <a:xfrm>
              <a:off x="137404" y="148580"/>
              <a:ext cx="647356" cy="647905"/>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201"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知识点讲解</a:t>
            </a:r>
          </a:p>
        </p:txBody>
      </p:sp>
      <p:sp>
        <p:nvSpPr>
          <p:cNvPr id="202" name="文本框 12"/>
          <p:cNvSpPr txBox="1"/>
          <p:nvPr/>
        </p:nvSpPr>
        <p:spPr>
          <a:xfrm>
            <a:off x="756930" y="2744054"/>
            <a:ext cx="11578119" cy="11493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固定定位</a:t>
            </a:r>
            <a:r>
              <a:rPr>
                <a:solidFill>
                  <a:srgbClr val="2B649C"/>
                </a:solidFill>
              </a:rPr>
              <a:t>:是元素固定于浏览器可视区的位置。主要使用场景:当浏览器页面滚动时，元素的位置不会改变</a:t>
            </a:r>
          </a:p>
        </p:txBody>
      </p:sp>
      <p:sp>
        <p:nvSpPr>
          <p:cNvPr id="203" name="文本框 25"/>
          <p:cNvSpPr txBox="1"/>
          <p:nvPr/>
        </p:nvSpPr>
        <p:spPr>
          <a:xfrm>
            <a:off x="784811" y="4134653"/>
            <a:ext cx="8254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nSpc>
                <a:spcPct val="150000"/>
              </a:lnSpc>
              <a:defRPr b="1">
                <a:solidFill>
                  <a:srgbClr val="FF0000"/>
                </a:solidFill>
                <a:latin typeface="微软雅黑 Light"/>
                <a:ea typeface="微软雅黑 Light"/>
                <a:cs typeface="微软雅黑 Light"/>
                <a:sym typeface="微软雅黑 Light"/>
              </a:defRPr>
            </a:lvl1pPr>
          </a:lstStyle>
          <a:p>
            <a:pPr/>
            <a:r>
              <a:t>语法:</a:t>
            </a:r>
          </a:p>
        </p:txBody>
      </p:sp>
      <p:sp>
        <p:nvSpPr>
          <p:cNvPr id="204" name="矩形 10"/>
          <p:cNvSpPr/>
          <p:nvPr/>
        </p:nvSpPr>
        <p:spPr>
          <a:xfrm>
            <a:off x="847734" y="4855285"/>
            <a:ext cx="10455893" cy="523876"/>
          </a:xfrm>
          <a:prstGeom prst="rect">
            <a:avLst/>
          </a:prstGeom>
          <a:solidFill>
            <a:srgbClr val="DFE8F6"/>
          </a:solidFill>
          <a:ln w="3175">
            <a:solidFill>
              <a:srgbClr val="4B4A48"/>
            </a:solidFill>
          </a:ln>
          <a:extLst>
            <a:ext uri="{C572A759-6A51-4108-AA02-DFA0A04FC94B}">
              <ma14:wrappingTextBoxFlag xmlns:ma14="http://schemas.microsoft.com/office/mac/drawingml/2011/main" val="1"/>
            </a:ext>
          </a:extLst>
        </p:spPr>
        <p:txBody>
          <a:bodyPr lIns="50800" tIns="50800" rIns="50800" bIns="50800" anchor="ctr">
            <a:spAutoFit/>
          </a:bodyPr>
          <a:lstStyle/>
          <a:p>
            <a:pPr algn="l">
              <a:defRPr>
                <a:latin typeface="微软雅黑 Light"/>
                <a:ea typeface="微软雅黑 Light"/>
                <a:cs typeface="微软雅黑 Light"/>
                <a:sym typeface="微软雅黑 Light"/>
              </a:defRPr>
            </a:pPr>
            <a:r>
              <a:t>选择器 </a:t>
            </a:r>
            <a:r>
              <a:rPr>
                <a:latin typeface="Consolas"/>
                <a:ea typeface="Consolas"/>
                <a:cs typeface="Consolas"/>
                <a:sym typeface="Consolas"/>
              </a:rPr>
              <a:t>{ position: </a:t>
            </a:r>
            <a:r>
              <a:t>fixed</a:t>
            </a:r>
            <a:r>
              <a:rPr>
                <a:latin typeface="Consolas"/>
                <a:ea typeface="Consolas"/>
                <a:cs typeface="Consolas"/>
                <a:sym typeface="Consolas"/>
              </a:rPr>
              <a:t>;}</a:t>
            </a:r>
          </a:p>
        </p:txBody>
      </p:sp>
      <p:sp>
        <p:nvSpPr>
          <p:cNvPr id="205" name="文本框 13"/>
          <p:cNvSpPr txBox="1"/>
          <p:nvPr/>
        </p:nvSpPr>
        <p:spPr>
          <a:xfrm>
            <a:off x="784811" y="5579090"/>
            <a:ext cx="8254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nSpc>
                <a:spcPct val="150000"/>
              </a:lnSpc>
              <a:defRPr b="1">
                <a:solidFill>
                  <a:srgbClr val="FF0000"/>
                </a:solidFill>
                <a:latin typeface="微软雅黑 Light"/>
                <a:ea typeface="微软雅黑 Light"/>
                <a:cs typeface="微软雅黑 Light"/>
                <a:sym typeface="微软雅黑 Light"/>
              </a:defRPr>
            </a:lvl1pPr>
          </a:lstStyle>
          <a:p>
            <a:pPr/>
            <a:r>
              <a:t>注意:</a:t>
            </a:r>
          </a:p>
        </p:txBody>
      </p:sp>
      <p:sp>
        <p:nvSpPr>
          <p:cNvPr id="206" name="文本框 17"/>
          <p:cNvSpPr txBox="1"/>
          <p:nvPr/>
        </p:nvSpPr>
        <p:spPr>
          <a:xfrm>
            <a:off x="822160" y="6298134"/>
            <a:ext cx="5943601" cy="177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以浏览器的可视窗口为参照点移动元素。</a:t>
            </a:r>
          </a:p>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跟父元素没有任何关系</a:t>
            </a:r>
          </a:p>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不随着滚动条滚动</a:t>
            </a:r>
          </a:p>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固定定位不再占有原先的位置。</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0" name="成组"/>
          <p:cNvGrpSpPr/>
          <p:nvPr/>
        </p:nvGrpSpPr>
        <p:grpSpPr>
          <a:xfrm>
            <a:off x="0" y="1170676"/>
            <a:ext cx="3809513" cy="945066"/>
            <a:chOff x="0" y="0"/>
            <a:chExt cx="3809512" cy="945064"/>
          </a:xfrm>
        </p:grpSpPr>
        <p:sp>
          <p:nvSpPr>
            <p:cNvPr id="208" name="矩形"/>
            <p:cNvSpPr/>
            <p:nvPr/>
          </p:nvSpPr>
          <p:spPr>
            <a:xfrm>
              <a:off x="0" y="0"/>
              <a:ext cx="3809513" cy="945066"/>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209" name="病毒"/>
            <p:cNvSpPr/>
            <p:nvPr/>
          </p:nvSpPr>
          <p:spPr>
            <a:xfrm>
              <a:off x="137404" y="148580"/>
              <a:ext cx="647356" cy="647905"/>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211"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知识点讲解</a:t>
            </a:r>
          </a:p>
        </p:txBody>
      </p:sp>
      <p:sp>
        <p:nvSpPr>
          <p:cNvPr id="212" name="文本框 12"/>
          <p:cNvSpPr txBox="1"/>
          <p:nvPr/>
        </p:nvSpPr>
        <p:spPr>
          <a:xfrm>
            <a:off x="756930" y="2744054"/>
            <a:ext cx="11578119" cy="11493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定位叠放次序</a:t>
            </a:r>
            <a:r>
              <a:rPr>
                <a:solidFill>
                  <a:srgbClr val="2B649C"/>
                </a:solidFill>
              </a:rPr>
              <a:t>:在使用定位布局时，可能会出现盒子重叠的情况，此时，可以使用z-index来控制盒子的前后次序(z轴)</a:t>
            </a:r>
          </a:p>
        </p:txBody>
      </p:sp>
      <p:sp>
        <p:nvSpPr>
          <p:cNvPr id="213" name="文本框 25"/>
          <p:cNvSpPr txBox="1"/>
          <p:nvPr/>
        </p:nvSpPr>
        <p:spPr>
          <a:xfrm>
            <a:off x="784811" y="4134653"/>
            <a:ext cx="8254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nSpc>
                <a:spcPct val="150000"/>
              </a:lnSpc>
              <a:defRPr b="1">
                <a:solidFill>
                  <a:srgbClr val="FF0000"/>
                </a:solidFill>
                <a:latin typeface="微软雅黑 Light"/>
                <a:ea typeface="微软雅黑 Light"/>
                <a:cs typeface="微软雅黑 Light"/>
                <a:sym typeface="微软雅黑 Light"/>
              </a:defRPr>
            </a:lvl1pPr>
          </a:lstStyle>
          <a:p>
            <a:pPr/>
            <a:r>
              <a:t>语法:</a:t>
            </a:r>
          </a:p>
        </p:txBody>
      </p:sp>
      <p:sp>
        <p:nvSpPr>
          <p:cNvPr id="214" name="矩形 10"/>
          <p:cNvSpPr/>
          <p:nvPr/>
        </p:nvSpPr>
        <p:spPr>
          <a:xfrm>
            <a:off x="847734" y="4855285"/>
            <a:ext cx="10455893" cy="523876"/>
          </a:xfrm>
          <a:prstGeom prst="rect">
            <a:avLst/>
          </a:prstGeom>
          <a:solidFill>
            <a:srgbClr val="DFE8F6"/>
          </a:solidFill>
          <a:ln w="3175">
            <a:solidFill>
              <a:srgbClr val="4B4A48"/>
            </a:solidFill>
          </a:ln>
          <a:extLst>
            <a:ext uri="{C572A759-6A51-4108-AA02-DFA0A04FC94B}">
              <ma14:wrappingTextBoxFlag xmlns:ma14="http://schemas.microsoft.com/office/mac/drawingml/2011/main" val="1"/>
            </a:ext>
          </a:extLst>
        </p:spPr>
        <p:txBody>
          <a:bodyPr lIns="50800" tIns="50800" rIns="50800" bIns="50800" anchor="ctr">
            <a:spAutoFit/>
          </a:bodyPr>
          <a:lstStyle/>
          <a:p>
            <a:pPr algn="l">
              <a:defRPr>
                <a:latin typeface="微软雅黑 Light"/>
                <a:ea typeface="微软雅黑 Light"/>
                <a:cs typeface="微软雅黑 Light"/>
                <a:sym typeface="微软雅黑 Light"/>
              </a:defRPr>
            </a:pPr>
            <a:r>
              <a:t>选择器 </a:t>
            </a:r>
            <a:r>
              <a:rPr>
                <a:latin typeface="Consolas"/>
                <a:ea typeface="Consolas"/>
                <a:cs typeface="Consolas"/>
                <a:sym typeface="Consolas"/>
              </a:rPr>
              <a:t>{ z-index: 1;}</a:t>
            </a:r>
          </a:p>
        </p:txBody>
      </p:sp>
      <p:sp>
        <p:nvSpPr>
          <p:cNvPr id="215" name="文本框 13"/>
          <p:cNvSpPr txBox="1"/>
          <p:nvPr/>
        </p:nvSpPr>
        <p:spPr>
          <a:xfrm>
            <a:off x="784811" y="5579090"/>
            <a:ext cx="8254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nSpc>
                <a:spcPct val="150000"/>
              </a:lnSpc>
              <a:defRPr b="1">
                <a:solidFill>
                  <a:srgbClr val="FF0000"/>
                </a:solidFill>
                <a:latin typeface="微软雅黑 Light"/>
                <a:ea typeface="微软雅黑 Light"/>
                <a:cs typeface="微软雅黑 Light"/>
                <a:sym typeface="微软雅黑 Light"/>
              </a:defRPr>
            </a:lvl1pPr>
          </a:lstStyle>
          <a:p>
            <a:pPr/>
            <a:r>
              <a:t>注意:</a:t>
            </a:r>
          </a:p>
        </p:txBody>
      </p:sp>
      <p:sp>
        <p:nvSpPr>
          <p:cNvPr id="216" name="文本框 17"/>
          <p:cNvSpPr txBox="1"/>
          <p:nvPr/>
        </p:nvSpPr>
        <p:spPr>
          <a:xfrm>
            <a:off x="822162" y="6298134"/>
            <a:ext cx="9449545" cy="177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数值可以是正整数、负数或0，默认是auto，数值越大，盒子越靠上</a:t>
            </a:r>
          </a:p>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如果属性相同，则按照书写顺序，后来居上</a:t>
            </a:r>
          </a:p>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数字后面不能加单位</a:t>
            </a:r>
          </a:p>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只有定位的盒子才有index书写</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20" name="成组"/>
          <p:cNvGrpSpPr/>
          <p:nvPr/>
        </p:nvGrpSpPr>
        <p:grpSpPr>
          <a:xfrm>
            <a:off x="0" y="1170676"/>
            <a:ext cx="3809513" cy="945066"/>
            <a:chOff x="0" y="0"/>
            <a:chExt cx="3809512" cy="945064"/>
          </a:xfrm>
        </p:grpSpPr>
        <p:sp>
          <p:nvSpPr>
            <p:cNvPr id="218" name="矩形"/>
            <p:cNvSpPr/>
            <p:nvPr/>
          </p:nvSpPr>
          <p:spPr>
            <a:xfrm>
              <a:off x="0" y="0"/>
              <a:ext cx="3809513" cy="945066"/>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219" name="病毒"/>
            <p:cNvSpPr/>
            <p:nvPr/>
          </p:nvSpPr>
          <p:spPr>
            <a:xfrm>
              <a:off x="137404" y="148580"/>
              <a:ext cx="647356" cy="647905"/>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221"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知识点小结</a:t>
            </a:r>
          </a:p>
        </p:txBody>
      </p:sp>
      <p:grpSp>
        <p:nvGrpSpPr>
          <p:cNvPr id="224" name="五边形 1"/>
          <p:cNvGrpSpPr/>
          <p:nvPr/>
        </p:nvGrpSpPr>
        <p:grpSpPr>
          <a:xfrm>
            <a:off x="741758" y="3801978"/>
            <a:ext cx="1486580" cy="520701"/>
            <a:chOff x="0" y="-1"/>
            <a:chExt cx="1486579" cy="520700"/>
          </a:xfrm>
        </p:grpSpPr>
        <p:sp>
          <p:nvSpPr>
            <p:cNvPr id="222" name="形状"/>
            <p:cNvSpPr/>
            <p:nvPr/>
          </p:nvSpPr>
          <p:spPr>
            <a:xfrm>
              <a:off x="-1" y="-2"/>
              <a:ext cx="1486580" cy="481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223" name="问题 1:"/>
            <p:cNvSpPr txBox="1"/>
            <p:nvPr/>
          </p:nvSpPr>
          <p:spPr>
            <a:xfrm>
              <a:off x="-1" y="-2"/>
              <a:ext cx="1366262" cy="520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a:solidFill>
                    <a:srgbClr val="FFFFFF"/>
                  </a:solidFill>
                  <a:latin typeface="微软雅黑 Light"/>
                  <a:ea typeface="微软雅黑 Light"/>
                  <a:cs typeface="微软雅黑 Light"/>
                  <a:sym typeface="微软雅黑 Light"/>
                </a:defRPr>
              </a:lvl1pPr>
            </a:lstStyle>
            <a:p>
              <a:pPr/>
              <a:r>
                <a:t> 问题 1:</a:t>
              </a:r>
            </a:p>
          </p:txBody>
        </p:sp>
      </p:grpSp>
      <p:sp>
        <p:nvSpPr>
          <p:cNvPr id="225" name="文本框 6"/>
          <p:cNvSpPr txBox="1"/>
          <p:nvPr/>
        </p:nvSpPr>
        <p:spPr>
          <a:xfrm>
            <a:off x="2388479" y="3801979"/>
            <a:ext cx="25527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定位方式有哪些？</a:t>
            </a:r>
          </a:p>
        </p:txBody>
      </p:sp>
      <p:grpSp>
        <p:nvGrpSpPr>
          <p:cNvPr id="228" name="五边形 7"/>
          <p:cNvGrpSpPr/>
          <p:nvPr/>
        </p:nvGrpSpPr>
        <p:grpSpPr>
          <a:xfrm>
            <a:off x="741758" y="4628145"/>
            <a:ext cx="1486580" cy="520701"/>
            <a:chOff x="0" y="-1"/>
            <a:chExt cx="1486579" cy="520700"/>
          </a:xfrm>
        </p:grpSpPr>
        <p:sp>
          <p:nvSpPr>
            <p:cNvPr id="226" name="形状"/>
            <p:cNvSpPr/>
            <p:nvPr/>
          </p:nvSpPr>
          <p:spPr>
            <a:xfrm>
              <a:off x="-1" y="-2"/>
              <a:ext cx="1486580" cy="481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227" name="问题 2:"/>
            <p:cNvSpPr txBox="1"/>
            <p:nvPr/>
          </p:nvSpPr>
          <p:spPr>
            <a:xfrm>
              <a:off x="-1" y="-2"/>
              <a:ext cx="1366262" cy="520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a:solidFill>
                    <a:srgbClr val="FFFFFF"/>
                  </a:solidFill>
                  <a:latin typeface="微软雅黑 Light"/>
                  <a:ea typeface="微软雅黑 Light"/>
                  <a:cs typeface="微软雅黑 Light"/>
                  <a:sym typeface="微软雅黑 Light"/>
                </a:defRPr>
              </a:lvl1pPr>
            </a:lstStyle>
            <a:p>
              <a:pPr/>
              <a:r>
                <a:t> 问题 2:</a:t>
              </a:r>
            </a:p>
          </p:txBody>
        </p:sp>
      </p:grpSp>
      <p:sp>
        <p:nvSpPr>
          <p:cNvPr id="229" name="文本框 8"/>
          <p:cNvSpPr txBox="1"/>
          <p:nvPr/>
        </p:nvSpPr>
        <p:spPr>
          <a:xfrm>
            <a:off x="2388476" y="4628146"/>
            <a:ext cx="4246217"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绝对定位和浮动有什么异同点?</a:t>
            </a:r>
          </a:p>
        </p:txBody>
      </p:sp>
      <p:grpSp>
        <p:nvGrpSpPr>
          <p:cNvPr id="232" name="五边形 9"/>
          <p:cNvGrpSpPr/>
          <p:nvPr/>
        </p:nvGrpSpPr>
        <p:grpSpPr>
          <a:xfrm>
            <a:off x="741758" y="5463653"/>
            <a:ext cx="1486580" cy="520701"/>
            <a:chOff x="0" y="-1"/>
            <a:chExt cx="1486579" cy="520700"/>
          </a:xfrm>
        </p:grpSpPr>
        <p:sp>
          <p:nvSpPr>
            <p:cNvPr id="230" name="形状"/>
            <p:cNvSpPr/>
            <p:nvPr/>
          </p:nvSpPr>
          <p:spPr>
            <a:xfrm>
              <a:off x="-1" y="-2"/>
              <a:ext cx="1486580" cy="481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231" name="问题 3:"/>
            <p:cNvSpPr txBox="1"/>
            <p:nvPr/>
          </p:nvSpPr>
          <p:spPr>
            <a:xfrm>
              <a:off x="-1" y="-2"/>
              <a:ext cx="1366262" cy="520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a:solidFill>
                    <a:srgbClr val="FFFFFF"/>
                  </a:solidFill>
                  <a:latin typeface="微软雅黑 Light"/>
                  <a:ea typeface="微软雅黑 Light"/>
                  <a:cs typeface="微软雅黑 Light"/>
                  <a:sym typeface="微软雅黑 Light"/>
                </a:defRPr>
              </a:lvl1pPr>
            </a:lstStyle>
            <a:p>
              <a:pPr/>
              <a:r>
                <a:t> 问题 3:</a:t>
              </a:r>
            </a:p>
          </p:txBody>
        </p:sp>
      </p:grpSp>
      <p:sp>
        <p:nvSpPr>
          <p:cNvPr id="233" name="文本框 10"/>
          <p:cNvSpPr txBox="1"/>
          <p:nvPr/>
        </p:nvSpPr>
        <p:spPr>
          <a:xfrm>
            <a:off x="2388476" y="5463654"/>
            <a:ext cx="37719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怎样让元素水平垂直居中？</a:t>
            </a:r>
          </a:p>
        </p:txBody>
      </p:sp>
      <p:grpSp>
        <p:nvGrpSpPr>
          <p:cNvPr id="236" name="五边形 11"/>
          <p:cNvGrpSpPr/>
          <p:nvPr/>
        </p:nvGrpSpPr>
        <p:grpSpPr>
          <a:xfrm>
            <a:off x="749286" y="6308498"/>
            <a:ext cx="1486579" cy="520701"/>
            <a:chOff x="0" y="-1"/>
            <a:chExt cx="1486578" cy="520700"/>
          </a:xfrm>
        </p:grpSpPr>
        <p:sp>
          <p:nvSpPr>
            <p:cNvPr id="234" name="形状"/>
            <p:cNvSpPr/>
            <p:nvPr/>
          </p:nvSpPr>
          <p:spPr>
            <a:xfrm>
              <a:off x="-1" y="-2"/>
              <a:ext cx="1486579" cy="481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235" name="问题 4:"/>
            <p:cNvSpPr txBox="1"/>
            <p:nvPr/>
          </p:nvSpPr>
          <p:spPr>
            <a:xfrm>
              <a:off x="0" y="-2"/>
              <a:ext cx="1366259" cy="520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a:solidFill>
                    <a:srgbClr val="FFFFFF"/>
                  </a:solidFill>
                  <a:latin typeface="微软雅黑 Light"/>
                  <a:ea typeface="微软雅黑 Light"/>
                  <a:cs typeface="微软雅黑 Light"/>
                  <a:sym typeface="微软雅黑 Light"/>
                </a:defRPr>
              </a:lvl1pPr>
            </a:lstStyle>
            <a:p>
              <a:pPr/>
              <a:r>
                <a:t> 问题 4:</a:t>
              </a:r>
            </a:p>
          </p:txBody>
        </p:sp>
      </p:grpSp>
      <p:sp>
        <p:nvSpPr>
          <p:cNvPr id="237" name="文本框 12"/>
          <p:cNvSpPr txBox="1"/>
          <p:nvPr/>
        </p:nvSpPr>
        <p:spPr>
          <a:xfrm>
            <a:off x="2396006" y="6308499"/>
            <a:ext cx="3755678"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定位叠放次序index的特点?</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学习方法真的那么重要吗"/>
          <p:cNvSpPr txBox="1"/>
          <p:nvPr/>
        </p:nvSpPr>
        <p:spPr>
          <a:xfrm>
            <a:off x="2889262" y="4203698"/>
            <a:ext cx="7226301"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000">
                <a:solidFill>
                  <a:srgbClr val="1F4C7C"/>
                </a:solidFill>
                <a:latin typeface="微软雅黑 Light"/>
                <a:ea typeface="微软雅黑 Light"/>
                <a:cs typeface="微软雅黑 Light"/>
                <a:sym typeface="微软雅黑 Light"/>
              </a:defRPr>
            </a:lvl1pPr>
          </a:lstStyle>
          <a:p>
            <a:pPr/>
            <a:r>
              <a:t>元素的显示与隐藏</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43" name="成组"/>
          <p:cNvGrpSpPr/>
          <p:nvPr/>
        </p:nvGrpSpPr>
        <p:grpSpPr>
          <a:xfrm>
            <a:off x="0" y="1170676"/>
            <a:ext cx="3809513" cy="945066"/>
            <a:chOff x="0" y="0"/>
            <a:chExt cx="3809512" cy="945064"/>
          </a:xfrm>
        </p:grpSpPr>
        <p:sp>
          <p:nvSpPr>
            <p:cNvPr id="241" name="矩形"/>
            <p:cNvSpPr/>
            <p:nvPr/>
          </p:nvSpPr>
          <p:spPr>
            <a:xfrm>
              <a:off x="0" y="0"/>
              <a:ext cx="3809513" cy="945066"/>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242" name="病毒"/>
            <p:cNvSpPr/>
            <p:nvPr/>
          </p:nvSpPr>
          <p:spPr>
            <a:xfrm>
              <a:off x="137404" y="148580"/>
              <a:ext cx="647356" cy="647905"/>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244"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知识点导入</a:t>
            </a:r>
          </a:p>
        </p:txBody>
      </p:sp>
      <p:sp>
        <p:nvSpPr>
          <p:cNvPr id="245" name="文本框 5"/>
          <p:cNvSpPr txBox="1"/>
          <p:nvPr/>
        </p:nvSpPr>
        <p:spPr>
          <a:xfrm>
            <a:off x="700519" y="2780050"/>
            <a:ext cx="11476584" cy="11493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用</a:t>
            </a:r>
            <a:r>
              <a:rPr>
                <a:solidFill>
                  <a:srgbClr val="2B649C"/>
                </a:solidFill>
              </a:rPr>
              <a:t>:类似下面的图片中所展示的网站广告，当我们点击关闭就不见了，但是我们重新刷</a:t>
            </a:r>
            <a:endParaRPr>
              <a:solidFill>
                <a:srgbClr val="2B649C"/>
              </a:solidFill>
            </a:endParaRPr>
          </a:p>
          <a:p>
            <a:pPr algn="l">
              <a:lnSpc>
                <a:spcPct val="150000"/>
              </a:lnSpc>
              <a:defRPr>
                <a:solidFill>
                  <a:srgbClr val="2B649C"/>
                </a:solidFill>
                <a:latin typeface="微软雅黑 Light"/>
                <a:ea typeface="微软雅黑 Light"/>
                <a:cs typeface="微软雅黑 Light"/>
                <a:sym typeface="微软雅黑 Light"/>
              </a:defRPr>
            </a:pPr>
            <a:r>
              <a:t>新页面，会重新出现！！那这是怎么做到的呢？</a:t>
            </a:r>
          </a:p>
        </p:txBody>
      </p:sp>
      <p:pic>
        <p:nvPicPr>
          <p:cNvPr id="246" name="图像" descr="图像"/>
          <p:cNvPicPr>
            <a:picLocks noChangeAspect="1"/>
          </p:cNvPicPr>
          <p:nvPr/>
        </p:nvPicPr>
        <p:blipFill>
          <a:blip r:embed="rId2">
            <a:extLst/>
          </a:blip>
          <a:stretch>
            <a:fillRect/>
          </a:stretch>
        </p:blipFill>
        <p:spPr>
          <a:xfrm>
            <a:off x="668234" y="4659843"/>
            <a:ext cx="6515102" cy="2794002"/>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50" name="成组"/>
          <p:cNvGrpSpPr/>
          <p:nvPr/>
        </p:nvGrpSpPr>
        <p:grpSpPr>
          <a:xfrm>
            <a:off x="0" y="1170676"/>
            <a:ext cx="3809513" cy="945066"/>
            <a:chOff x="0" y="0"/>
            <a:chExt cx="3809512" cy="945064"/>
          </a:xfrm>
        </p:grpSpPr>
        <p:sp>
          <p:nvSpPr>
            <p:cNvPr id="248" name="矩形"/>
            <p:cNvSpPr/>
            <p:nvPr/>
          </p:nvSpPr>
          <p:spPr>
            <a:xfrm>
              <a:off x="0" y="0"/>
              <a:ext cx="3809513" cy="945066"/>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249" name="病毒"/>
            <p:cNvSpPr/>
            <p:nvPr/>
          </p:nvSpPr>
          <p:spPr>
            <a:xfrm>
              <a:off x="137404" y="148580"/>
              <a:ext cx="647356" cy="647905"/>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251"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知识点讲解</a:t>
            </a:r>
          </a:p>
        </p:txBody>
      </p:sp>
      <p:sp>
        <p:nvSpPr>
          <p:cNvPr id="252" name="文本框 27"/>
          <p:cNvSpPr txBox="1"/>
          <p:nvPr/>
        </p:nvSpPr>
        <p:spPr>
          <a:xfrm>
            <a:off x="756930" y="2744054"/>
            <a:ext cx="11578119" cy="11493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元素的显示和隐藏</a:t>
            </a:r>
            <a:r>
              <a:rPr>
                <a:solidFill>
                  <a:srgbClr val="2B649C"/>
                </a:solidFill>
              </a:rPr>
              <a:t>: 所谓的元素的显示和隐藏就是利用CSS属性来控制元素在页面中隐藏或显示出来。共有三种方法:</a:t>
            </a:r>
          </a:p>
        </p:txBody>
      </p:sp>
      <p:grpSp>
        <p:nvGrpSpPr>
          <p:cNvPr id="255" name="组合 8"/>
          <p:cNvGrpSpPr/>
          <p:nvPr/>
        </p:nvGrpSpPr>
        <p:grpSpPr>
          <a:xfrm>
            <a:off x="805516" y="4033129"/>
            <a:ext cx="170276" cy="590555"/>
            <a:chOff x="0" y="-1"/>
            <a:chExt cx="170274" cy="590554"/>
          </a:xfrm>
        </p:grpSpPr>
        <p:sp>
          <p:nvSpPr>
            <p:cNvPr id="253" name="矩形 9"/>
            <p:cNvSpPr/>
            <p:nvPr/>
          </p:nvSpPr>
          <p:spPr>
            <a:xfrm>
              <a:off x="-1" y="-2"/>
              <a:ext cx="170276" cy="388311"/>
            </a:xfrm>
            <a:prstGeom prst="rect">
              <a:avLst/>
            </a:prstGeom>
            <a:solidFill>
              <a:srgbClr val="2B649C"/>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sp>
          <p:nvSpPr>
            <p:cNvPr id="254" name="矩形 10"/>
            <p:cNvSpPr/>
            <p:nvPr/>
          </p:nvSpPr>
          <p:spPr>
            <a:xfrm>
              <a:off x="-1" y="444936"/>
              <a:ext cx="170276" cy="145618"/>
            </a:xfrm>
            <a:prstGeom prst="rect">
              <a:avLst/>
            </a:prstGeom>
            <a:solidFill>
              <a:srgbClr val="4B4A48"/>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grpSp>
      <p:sp>
        <p:nvSpPr>
          <p:cNvPr id="256" name="文本框 11"/>
          <p:cNvSpPr txBox="1"/>
          <p:nvPr/>
        </p:nvSpPr>
        <p:spPr>
          <a:xfrm>
            <a:off x="1121247" y="4090906"/>
            <a:ext cx="228228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Microsoft YaHei UI Light"/>
                <a:ea typeface="Microsoft YaHei UI Light"/>
                <a:cs typeface="Microsoft YaHei UI Light"/>
                <a:sym typeface="Microsoft YaHei UI Light"/>
              </a:defRPr>
            </a:lvl1pPr>
          </a:lstStyle>
          <a:p>
            <a:pPr/>
            <a:r>
              <a:t>display显示隐藏</a:t>
            </a:r>
          </a:p>
        </p:txBody>
      </p:sp>
      <p:grpSp>
        <p:nvGrpSpPr>
          <p:cNvPr id="259" name="组合 12"/>
          <p:cNvGrpSpPr/>
          <p:nvPr/>
        </p:nvGrpSpPr>
        <p:grpSpPr>
          <a:xfrm>
            <a:off x="805516" y="4742692"/>
            <a:ext cx="170276" cy="590556"/>
            <a:chOff x="0" y="-1"/>
            <a:chExt cx="170274" cy="590554"/>
          </a:xfrm>
        </p:grpSpPr>
        <p:sp>
          <p:nvSpPr>
            <p:cNvPr id="257" name="矩形 13"/>
            <p:cNvSpPr/>
            <p:nvPr/>
          </p:nvSpPr>
          <p:spPr>
            <a:xfrm>
              <a:off x="-1" y="-2"/>
              <a:ext cx="170276" cy="388311"/>
            </a:xfrm>
            <a:prstGeom prst="rect">
              <a:avLst/>
            </a:prstGeom>
            <a:solidFill>
              <a:srgbClr val="2B649C"/>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sp>
          <p:nvSpPr>
            <p:cNvPr id="258" name="矩形 14"/>
            <p:cNvSpPr/>
            <p:nvPr/>
          </p:nvSpPr>
          <p:spPr>
            <a:xfrm>
              <a:off x="-1" y="444936"/>
              <a:ext cx="170276" cy="145618"/>
            </a:xfrm>
            <a:prstGeom prst="rect">
              <a:avLst/>
            </a:prstGeom>
            <a:solidFill>
              <a:srgbClr val="4B4A48"/>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grpSp>
      <p:sp>
        <p:nvSpPr>
          <p:cNvPr id="260" name="文本框 15"/>
          <p:cNvSpPr txBox="1"/>
          <p:nvPr/>
        </p:nvSpPr>
        <p:spPr>
          <a:xfrm>
            <a:off x="1121248" y="4821685"/>
            <a:ext cx="2383483"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Microsoft YaHei UI Light"/>
                <a:ea typeface="Microsoft YaHei UI Light"/>
                <a:cs typeface="Microsoft YaHei UI Light"/>
                <a:sym typeface="Microsoft YaHei UI Light"/>
              </a:defRPr>
            </a:lvl1pPr>
          </a:lstStyle>
          <a:p>
            <a:pPr/>
            <a:r>
              <a:t>visibility显示隐藏</a:t>
            </a:r>
          </a:p>
        </p:txBody>
      </p:sp>
      <p:grpSp>
        <p:nvGrpSpPr>
          <p:cNvPr id="263" name="组合 12"/>
          <p:cNvGrpSpPr/>
          <p:nvPr/>
        </p:nvGrpSpPr>
        <p:grpSpPr>
          <a:xfrm>
            <a:off x="820929" y="5452256"/>
            <a:ext cx="170276" cy="590556"/>
            <a:chOff x="0" y="-1"/>
            <a:chExt cx="170274" cy="590554"/>
          </a:xfrm>
        </p:grpSpPr>
        <p:sp>
          <p:nvSpPr>
            <p:cNvPr id="261" name="矩形 13"/>
            <p:cNvSpPr/>
            <p:nvPr/>
          </p:nvSpPr>
          <p:spPr>
            <a:xfrm>
              <a:off x="-1" y="-2"/>
              <a:ext cx="170276" cy="388311"/>
            </a:xfrm>
            <a:prstGeom prst="rect">
              <a:avLst/>
            </a:prstGeom>
            <a:solidFill>
              <a:srgbClr val="2B649C"/>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sp>
          <p:nvSpPr>
            <p:cNvPr id="262" name="矩形 14"/>
            <p:cNvSpPr/>
            <p:nvPr/>
          </p:nvSpPr>
          <p:spPr>
            <a:xfrm>
              <a:off x="-1" y="444936"/>
              <a:ext cx="170276" cy="145618"/>
            </a:xfrm>
            <a:prstGeom prst="rect">
              <a:avLst/>
            </a:prstGeom>
            <a:solidFill>
              <a:srgbClr val="4B4A48"/>
            </a:solidFill>
            <a:ln w="25400" cap="flat">
              <a:solidFill>
                <a:srgbClr val="FFFFFF"/>
              </a:solidFill>
              <a:prstDash val="solid"/>
              <a:round/>
            </a:ln>
            <a:effectLst/>
          </p:spPr>
          <p:txBody>
            <a:bodyPr wrap="square" lIns="50800" tIns="50800" rIns="50800" bIns="50800" numCol="1" anchor="ctr">
              <a:noAutofit/>
            </a:bodyPr>
            <a:lstStyle/>
            <a:p>
              <a:pPr>
                <a:defRPr>
                  <a:latin typeface="Helvetica Neue Medium"/>
                  <a:ea typeface="Helvetica Neue Medium"/>
                  <a:cs typeface="Helvetica Neue Medium"/>
                  <a:sym typeface="Helvetica Neue Medium"/>
                </a:defRPr>
              </a:pPr>
            </a:p>
          </p:txBody>
        </p:sp>
      </p:grpSp>
      <p:sp>
        <p:nvSpPr>
          <p:cNvPr id="264" name="文本框 15"/>
          <p:cNvSpPr txBox="1"/>
          <p:nvPr/>
        </p:nvSpPr>
        <p:spPr>
          <a:xfrm>
            <a:off x="1136662" y="5531249"/>
            <a:ext cx="3078065"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Microsoft YaHei UI Light"/>
                <a:ea typeface="Microsoft YaHei UI Light"/>
                <a:cs typeface="Microsoft YaHei UI Light"/>
                <a:sym typeface="Microsoft YaHei UI Light"/>
              </a:defRPr>
            </a:lvl1pPr>
          </a:lstStyle>
          <a:p>
            <a:pPr/>
            <a:r>
              <a:t>overflow溢出显示隐藏</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68" name="成组"/>
          <p:cNvGrpSpPr/>
          <p:nvPr/>
        </p:nvGrpSpPr>
        <p:grpSpPr>
          <a:xfrm>
            <a:off x="0" y="1170676"/>
            <a:ext cx="3809513" cy="945066"/>
            <a:chOff x="0" y="0"/>
            <a:chExt cx="3809512" cy="945064"/>
          </a:xfrm>
        </p:grpSpPr>
        <p:sp>
          <p:nvSpPr>
            <p:cNvPr id="266" name="矩形"/>
            <p:cNvSpPr/>
            <p:nvPr/>
          </p:nvSpPr>
          <p:spPr>
            <a:xfrm>
              <a:off x="0" y="0"/>
              <a:ext cx="3809513" cy="945066"/>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267" name="病毒"/>
            <p:cNvSpPr/>
            <p:nvPr/>
          </p:nvSpPr>
          <p:spPr>
            <a:xfrm>
              <a:off x="137404" y="148580"/>
              <a:ext cx="647356" cy="647905"/>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269" name="引入"/>
          <p:cNvSpPr txBox="1"/>
          <p:nvPr/>
        </p:nvSpPr>
        <p:spPr>
          <a:xfrm>
            <a:off x="970009" y="1236805"/>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知识点讲解</a:t>
            </a:r>
          </a:p>
        </p:txBody>
      </p:sp>
      <p:sp>
        <p:nvSpPr>
          <p:cNvPr id="270" name="文本框 27"/>
          <p:cNvSpPr txBox="1"/>
          <p:nvPr/>
        </p:nvSpPr>
        <p:spPr>
          <a:xfrm>
            <a:off x="756930" y="2744054"/>
            <a:ext cx="11578119" cy="11493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display属性</a:t>
            </a:r>
            <a:r>
              <a:rPr>
                <a:solidFill>
                  <a:srgbClr val="2B649C"/>
                </a:solidFill>
              </a:rPr>
              <a:t>: 用于设置一个元素如何显示 ，</a:t>
            </a:r>
            <a:r>
              <a:rPr>
                <a:solidFill>
                  <a:srgbClr val="FF2600"/>
                </a:solidFill>
              </a:rPr>
              <a:t>隐藏元素后，不再占有原来的</a:t>
            </a:r>
            <a:r>
              <a:rPr>
                <a:solidFill>
                  <a:srgbClr val="2B649C"/>
                </a:solidFill>
              </a:rPr>
              <a:t>位置。</a:t>
            </a:r>
            <a:endParaRPr>
              <a:solidFill>
                <a:srgbClr val="2B649C"/>
              </a:solidFill>
            </a:endParaRPr>
          </a:p>
          <a:p>
            <a:pPr algn="l">
              <a:lnSpc>
                <a:spcPct val="150000"/>
              </a:lnSpc>
              <a:defRPr>
                <a:solidFill>
                  <a:srgbClr val="2B649C"/>
                </a:solidFill>
                <a:latin typeface="微软雅黑 Light"/>
                <a:ea typeface="微软雅黑 Light"/>
                <a:cs typeface="微软雅黑 Light"/>
                <a:sym typeface="微软雅黑 Light"/>
              </a:defRPr>
            </a:pPr>
            <a:r>
              <a:t>后面应用非常广泛，搭配JS可以做很多网页特效</a:t>
            </a:r>
          </a:p>
        </p:txBody>
      </p:sp>
      <p:sp>
        <p:nvSpPr>
          <p:cNvPr id="271" name="文本框 17"/>
          <p:cNvSpPr txBox="1"/>
          <p:nvPr/>
        </p:nvSpPr>
        <p:spPr>
          <a:xfrm>
            <a:off x="795470" y="4037117"/>
            <a:ext cx="9466661" cy="10236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342900" indent="-342900" algn="l">
              <a:lnSpc>
                <a:spcPct val="120000"/>
              </a:lnSpc>
              <a:buSzPct val="100000"/>
              <a:buChar char="●"/>
              <a:defRPr>
                <a:solidFill>
                  <a:srgbClr val="2B649C"/>
                </a:solidFill>
                <a:latin typeface="Microsoft YaHei UI Light"/>
                <a:ea typeface="Microsoft YaHei UI Light"/>
                <a:cs typeface="Microsoft YaHei UI Light"/>
                <a:sym typeface="Microsoft YaHei UI Light"/>
              </a:defRPr>
            </a:pPr>
            <a:r>
              <a:t>display: none; 隐藏元素</a:t>
            </a:r>
          </a:p>
          <a:p>
            <a:pPr marL="342900" indent="-342900" algn="l">
              <a:lnSpc>
                <a:spcPct val="120000"/>
              </a:lnSpc>
              <a:buSzPct val="100000"/>
              <a:buChar char="●"/>
              <a:defRPr>
                <a:solidFill>
                  <a:srgbClr val="2B649C"/>
                </a:solidFill>
                <a:latin typeface="Microsoft YaHei UI Light"/>
                <a:ea typeface="Microsoft YaHei UI Light"/>
                <a:cs typeface="Microsoft YaHei UI Light"/>
                <a:sym typeface="Microsoft YaHei UI Light"/>
              </a:defRPr>
            </a:pPr>
            <a:r>
              <a:t>display: block; 除了转换为块级元素外，同时还有显示元素的意思。</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75" name="成组"/>
          <p:cNvGrpSpPr/>
          <p:nvPr/>
        </p:nvGrpSpPr>
        <p:grpSpPr>
          <a:xfrm>
            <a:off x="0" y="1170676"/>
            <a:ext cx="3809513" cy="945066"/>
            <a:chOff x="0" y="0"/>
            <a:chExt cx="3809512" cy="945064"/>
          </a:xfrm>
        </p:grpSpPr>
        <p:sp>
          <p:nvSpPr>
            <p:cNvPr id="273" name="矩形"/>
            <p:cNvSpPr/>
            <p:nvPr/>
          </p:nvSpPr>
          <p:spPr>
            <a:xfrm>
              <a:off x="0" y="0"/>
              <a:ext cx="3809513" cy="945066"/>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274" name="病毒"/>
            <p:cNvSpPr/>
            <p:nvPr/>
          </p:nvSpPr>
          <p:spPr>
            <a:xfrm>
              <a:off x="137404" y="148580"/>
              <a:ext cx="647356" cy="647905"/>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276" name="引入"/>
          <p:cNvSpPr txBox="1"/>
          <p:nvPr/>
        </p:nvSpPr>
        <p:spPr>
          <a:xfrm>
            <a:off x="970009" y="1236805"/>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知识点讲解</a:t>
            </a:r>
          </a:p>
        </p:txBody>
      </p:sp>
      <p:sp>
        <p:nvSpPr>
          <p:cNvPr id="277" name="文本框 27"/>
          <p:cNvSpPr txBox="1"/>
          <p:nvPr/>
        </p:nvSpPr>
        <p:spPr>
          <a:xfrm>
            <a:off x="756930" y="2744054"/>
            <a:ext cx="11578119" cy="11493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visibility属性</a:t>
            </a:r>
            <a:r>
              <a:rPr>
                <a:solidFill>
                  <a:srgbClr val="2B649C"/>
                </a:solidFill>
              </a:rPr>
              <a:t>: 用于指定一个元素应可见还是隐藏 。visibility隐藏元素后，继续占有原来的位置。</a:t>
            </a:r>
          </a:p>
        </p:txBody>
      </p:sp>
      <p:sp>
        <p:nvSpPr>
          <p:cNvPr id="278" name="文本框 17"/>
          <p:cNvSpPr txBox="1"/>
          <p:nvPr/>
        </p:nvSpPr>
        <p:spPr>
          <a:xfrm>
            <a:off x="795471" y="4037117"/>
            <a:ext cx="5809209" cy="10236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342900" indent="-342900" algn="l">
              <a:lnSpc>
                <a:spcPct val="120000"/>
              </a:lnSpc>
              <a:buSzPct val="100000"/>
              <a:buChar char="●"/>
              <a:defRPr>
                <a:solidFill>
                  <a:srgbClr val="2B649C"/>
                </a:solidFill>
                <a:latin typeface="Microsoft YaHei UI Light"/>
                <a:ea typeface="Microsoft YaHei UI Light"/>
                <a:cs typeface="Microsoft YaHei UI Light"/>
                <a:sym typeface="Microsoft YaHei UI Light"/>
              </a:defRPr>
            </a:pPr>
            <a:r>
              <a:t>visibility: visible; 元素可看见</a:t>
            </a:r>
          </a:p>
          <a:p>
            <a:pPr marL="342900" indent="-342900" algn="l">
              <a:lnSpc>
                <a:spcPct val="120000"/>
              </a:lnSpc>
              <a:buSzPct val="100000"/>
              <a:buChar char="●"/>
              <a:defRPr>
                <a:solidFill>
                  <a:srgbClr val="2B649C"/>
                </a:solidFill>
                <a:latin typeface="Microsoft YaHei UI Light"/>
                <a:ea typeface="Microsoft YaHei UI Light"/>
                <a:cs typeface="Microsoft YaHei UI Light"/>
                <a:sym typeface="Microsoft YaHei UI Light"/>
              </a:defRPr>
            </a:pPr>
            <a:r>
              <a:t>visibility: hidden; 隐藏元素想要原来位置</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82" name="成组"/>
          <p:cNvGrpSpPr/>
          <p:nvPr/>
        </p:nvGrpSpPr>
        <p:grpSpPr>
          <a:xfrm>
            <a:off x="0" y="1170676"/>
            <a:ext cx="3809513" cy="945066"/>
            <a:chOff x="0" y="0"/>
            <a:chExt cx="3809512" cy="945064"/>
          </a:xfrm>
        </p:grpSpPr>
        <p:sp>
          <p:nvSpPr>
            <p:cNvPr id="280" name="矩形"/>
            <p:cNvSpPr/>
            <p:nvPr/>
          </p:nvSpPr>
          <p:spPr>
            <a:xfrm>
              <a:off x="0" y="0"/>
              <a:ext cx="3809513" cy="945066"/>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281" name="病毒"/>
            <p:cNvSpPr/>
            <p:nvPr/>
          </p:nvSpPr>
          <p:spPr>
            <a:xfrm>
              <a:off x="137404" y="148580"/>
              <a:ext cx="647356" cy="647905"/>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283" name="引入"/>
          <p:cNvSpPr txBox="1"/>
          <p:nvPr/>
        </p:nvSpPr>
        <p:spPr>
          <a:xfrm>
            <a:off x="970009" y="1236805"/>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知识点讲解</a:t>
            </a:r>
          </a:p>
        </p:txBody>
      </p:sp>
      <p:sp>
        <p:nvSpPr>
          <p:cNvPr id="284" name="文本框 27"/>
          <p:cNvSpPr txBox="1"/>
          <p:nvPr/>
        </p:nvSpPr>
        <p:spPr>
          <a:xfrm>
            <a:off x="756930" y="2744054"/>
            <a:ext cx="11578119" cy="11493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overflow属性</a:t>
            </a:r>
            <a:r>
              <a:rPr>
                <a:solidFill>
                  <a:srgbClr val="2B649C"/>
                </a:solidFill>
              </a:rPr>
              <a:t>: 指定了如果内容溢出一个元素的框(超过其指定高度和宽度)时，会发生什么？</a:t>
            </a:r>
          </a:p>
        </p:txBody>
      </p:sp>
      <p:sp>
        <p:nvSpPr>
          <p:cNvPr id="285" name="文本框 17"/>
          <p:cNvSpPr txBox="1"/>
          <p:nvPr/>
        </p:nvSpPr>
        <p:spPr>
          <a:xfrm>
            <a:off x="795470" y="4037117"/>
            <a:ext cx="9077624" cy="20294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342900" indent="-342900" algn="l">
              <a:lnSpc>
                <a:spcPct val="120000"/>
              </a:lnSpc>
              <a:buSzPct val="100000"/>
              <a:buChar char="●"/>
              <a:defRPr>
                <a:solidFill>
                  <a:srgbClr val="2B649C"/>
                </a:solidFill>
                <a:latin typeface="Microsoft YaHei UI Light"/>
                <a:ea typeface="Microsoft YaHei UI Light"/>
                <a:cs typeface="Microsoft YaHei UI Light"/>
                <a:sym typeface="Microsoft YaHei UI Light"/>
              </a:defRPr>
            </a:pPr>
            <a:r>
              <a:t>overflow: visible 不剪切内容也不添加滚动条</a:t>
            </a:r>
          </a:p>
          <a:p>
            <a:pPr marL="342900" indent="-342900" algn="l">
              <a:lnSpc>
                <a:spcPct val="120000"/>
              </a:lnSpc>
              <a:buSzPct val="100000"/>
              <a:buChar char="●"/>
              <a:defRPr>
                <a:solidFill>
                  <a:srgbClr val="2B649C"/>
                </a:solidFill>
                <a:latin typeface="Microsoft YaHei UI Light"/>
                <a:ea typeface="Microsoft YaHei UI Light"/>
                <a:cs typeface="Microsoft YaHei UI Light"/>
                <a:sym typeface="Microsoft YaHei UI Light"/>
              </a:defRPr>
            </a:pPr>
            <a:r>
              <a:t>overflow: hidden不显示超过对象尺寸的内容，超出的部分隐藏掉</a:t>
            </a:r>
          </a:p>
          <a:p>
            <a:pPr marL="342900" indent="-342900" algn="l">
              <a:lnSpc>
                <a:spcPct val="120000"/>
              </a:lnSpc>
              <a:buSzPct val="100000"/>
              <a:buChar char="●"/>
              <a:defRPr>
                <a:solidFill>
                  <a:srgbClr val="2B649C"/>
                </a:solidFill>
                <a:latin typeface="Microsoft YaHei UI Light"/>
                <a:ea typeface="Microsoft YaHei UI Light"/>
                <a:cs typeface="Microsoft YaHei UI Light"/>
                <a:sym typeface="Microsoft YaHei UI Light"/>
              </a:defRPr>
            </a:pPr>
            <a:r>
              <a:t>overflow: scroll 不管超出内容否，总是显示滚动条</a:t>
            </a:r>
          </a:p>
          <a:p>
            <a:pPr marL="342900" indent="-342900" algn="l">
              <a:lnSpc>
                <a:spcPct val="120000"/>
              </a:lnSpc>
              <a:buSzPct val="100000"/>
              <a:buChar char="●"/>
              <a:defRPr>
                <a:solidFill>
                  <a:srgbClr val="2B649C"/>
                </a:solidFill>
                <a:latin typeface="Microsoft YaHei UI Light"/>
                <a:ea typeface="Microsoft YaHei UI Light"/>
                <a:cs typeface="Microsoft YaHei UI Light"/>
                <a:sym typeface="Microsoft YaHei UI Light"/>
              </a:defRPr>
            </a:pPr>
            <a:r>
              <a:t>overflow: auto 超出自动显示滚动条,不超出不显示滚动条</a:t>
            </a:r>
          </a:p>
        </p:txBody>
      </p:sp>
      <p:sp>
        <p:nvSpPr>
          <p:cNvPr id="286" name="文本框 13"/>
          <p:cNvSpPr txBox="1"/>
          <p:nvPr/>
        </p:nvSpPr>
        <p:spPr>
          <a:xfrm>
            <a:off x="825387" y="6319613"/>
            <a:ext cx="8254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nSpc>
                <a:spcPct val="150000"/>
              </a:lnSpc>
              <a:defRPr b="1">
                <a:solidFill>
                  <a:srgbClr val="FF0000"/>
                </a:solidFill>
                <a:latin typeface="微软雅黑 Light"/>
                <a:ea typeface="微软雅黑 Light"/>
                <a:cs typeface="微软雅黑 Light"/>
                <a:sym typeface="微软雅黑 Light"/>
              </a:defRPr>
            </a:lvl1pPr>
          </a:lstStyle>
          <a:p>
            <a:pPr/>
            <a:r>
              <a:t>注意:</a:t>
            </a:r>
          </a:p>
        </p:txBody>
      </p:sp>
      <p:sp>
        <p:nvSpPr>
          <p:cNvPr id="287" name="文本框 17"/>
          <p:cNvSpPr txBox="1"/>
          <p:nvPr/>
        </p:nvSpPr>
        <p:spPr>
          <a:xfrm>
            <a:off x="862738" y="7038657"/>
            <a:ext cx="9687224"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如果有定位的盒子，请慎用overflow:hidden 因为它会隐藏多余的部分</a:t>
            </a:r>
          </a:p>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一般情况下，不要让溢出的内容显示出来，因为溢出部分会影响布局</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2" name="成组"/>
          <p:cNvGrpSpPr/>
          <p:nvPr/>
        </p:nvGrpSpPr>
        <p:grpSpPr>
          <a:xfrm>
            <a:off x="-4" y="1170673"/>
            <a:ext cx="3809513" cy="945065"/>
            <a:chOff x="0" y="0"/>
            <a:chExt cx="3809512" cy="945064"/>
          </a:xfrm>
        </p:grpSpPr>
        <p:sp>
          <p:nvSpPr>
            <p:cNvPr id="120" name="矩形"/>
            <p:cNvSpPr/>
            <p:nvPr/>
          </p:nvSpPr>
          <p:spPr>
            <a:xfrm>
              <a:off x="-1" y="-1"/>
              <a:ext cx="3809513" cy="945065"/>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21" name="病毒"/>
            <p:cNvSpPr/>
            <p:nvPr/>
          </p:nvSpPr>
          <p:spPr>
            <a:xfrm>
              <a:off x="137405" y="148579"/>
              <a:ext cx="647355" cy="647904"/>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123"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知识点目录</a:t>
            </a:r>
          </a:p>
        </p:txBody>
      </p:sp>
      <p:sp>
        <p:nvSpPr>
          <p:cNvPr id="124" name="燕尾形 12"/>
          <p:cNvSpPr/>
          <p:nvPr/>
        </p:nvSpPr>
        <p:spPr>
          <a:xfrm>
            <a:off x="3809505" y="3370331"/>
            <a:ext cx="533403" cy="471927"/>
          </a:xfrm>
          <a:prstGeom prst="chevron">
            <a:avLst>
              <a:gd name="adj" fmla="val 50000"/>
            </a:avLst>
          </a:prstGeom>
          <a:solidFill>
            <a:srgbClr val="2B649C"/>
          </a:solidFill>
          <a:ln w="25400">
            <a:solidFill>
              <a:srgbClr val="2B649C"/>
            </a:solidFill>
          </a:ln>
        </p:spPr>
        <p:txBody>
          <a:bodyPr lIns="50800" tIns="50800" rIns="50800" bIns="50800" anchor="ctr"/>
          <a:lstStyle/>
          <a:p>
            <a:pPr>
              <a:defRPr>
                <a:ln w="9525" cap="flat">
                  <a:solidFill>
                    <a:srgbClr val="2B649C"/>
                  </a:solidFill>
                  <a:prstDash val="solid"/>
                  <a:round/>
                </a:ln>
                <a:solidFill>
                  <a:srgbClr val="2B649C"/>
                </a:solidFill>
                <a:latin typeface="Helvetica Neue Medium"/>
                <a:ea typeface="Helvetica Neue Medium"/>
                <a:cs typeface="Helvetica Neue Medium"/>
                <a:sym typeface="Helvetica Neue Medium"/>
              </a:defRPr>
            </a:pPr>
          </a:p>
        </p:txBody>
      </p:sp>
      <p:sp>
        <p:nvSpPr>
          <p:cNvPr id="125" name="燕尾形 14"/>
          <p:cNvSpPr/>
          <p:nvPr/>
        </p:nvSpPr>
        <p:spPr>
          <a:xfrm>
            <a:off x="3809505" y="4360931"/>
            <a:ext cx="533403" cy="471927"/>
          </a:xfrm>
          <a:prstGeom prst="chevron">
            <a:avLst>
              <a:gd name="adj" fmla="val 50000"/>
            </a:avLst>
          </a:prstGeom>
          <a:solidFill>
            <a:srgbClr val="2B649C"/>
          </a:solidFill>
          <a:ln w="25400">
            <a:solidFill>
              <a:srgbClr val="2B649C"/>
            </a:solidFill>
          </a:ln>
        </p:spPr>
        <p:txBody>
          <a:bodyPr lIns="50800" tIns="50800" rIns="50800" bIns="50800" anchor="ctr"/>
          <a:lstStyle/>
          <a:p>
            <a:pPr>
              <a:defRPr>
                <a:ln w="9525" cap="flat">
                  <a:solidFill>
                    <a:srgbClr val="2B649C"/>
                  </a:solidFill>
                  <a:prstDash val="solid"/>
                  <a:round/>
                </a:ln>
                <a:solidFill>
                  <a:srgbClr val="2B649C"/>
                </a:solidFill>
                <a:latin typeface="Helvetica Neue Medium"/>
                <a:ea typeface="Helvetica Neue Medium"/>
                <a:cs typeface="Helvetica Neue Medium"/>
                <a:sym typeface="Helvetica Neue Medium"/>
              </a:defRPr>
            </a:pPr>
          </a:p>
        </p:txBody>
      </p:sp>
      <p:sp>
        <p:nvSpPr>
          <p:cNvPr id="126" name="燕尾形 15"/>
          <p:cNvSpPr/>
          <p:nvPr/>
        </p:nvSpPr>
        <p:spPr>
          <a:xfrm>
            <a:off x="3809505" y="5413087"/>
            <a:ext cx="533403" cy="471927"/>
          </a:xfrm>
          <a:prstGeom prst="chevron">
            <a:avLst>
              <a:gd name="adj" fmla="val 50000"/>
            </a:avLst>
          </a:prstGeom>
          <a:solidFill>
            <a:srgbClr val="2B649C"/>
          </a:solidFill>
          <a:ln w="25400">
            <a:solidFill>
              <a:srgbClr val="2B649C"/>
            </a:solidFill>
          </a:ln>
        </p:spPr>
        <p:txBody>
          <a:bodyPr lIns="50800" tIns="50800" rIns="50800" bIns="50800" anchor="ctr"/>
          <a:lstStyle/>
          <a:p>
            <a:pPr>
              <a:defRPr>
                <a:ln w="9525" cap="flat">
                  <a:solidFill>
                    <a:srgbClr val="2B649C"/>
                  </a:solidFill>
                  <a:prstDash val="solid"/>
                  <a:round/>
                </a:ln>
                <a:solidFill>
                  <a:srgbClr val="2B649C"/>
                </a:solidFill>
                <a:latin typeface="Helvetica Neue Medium"/>
                <a:ea typeface="Helvetica Neue Medium"/>
                <a:cs typeface="Helvetica Neue Medium"/>
                <a:sym typeface="Helvetica Neue Medium"/>
              </a:defRPr>
            </a:pPr>
          </a:p>
        </p:txBody>
      </p:sp>
      <p:sp>
        <p:nvSpPr>
          <p:cNvPr id="127" name="燕尾形 16"/>
          <p:cNvSpPr/>
          <p:nvPr/>
        </p:nvSpPr>
        <p:spPr>
          <a:xfrm>
            <a:off x="3809505" y="6465242"/>
            <a:ext cx="533403" cy="471927"/>
          </a:xfrm>
          <a:prstGeom prst="chevron">
            <a:avLst>
              <a:gd name="adj" fmla="val 50000"/>
            </a:avLst>
          </a:prstGeom>
          <a:solidFill>
            <a:srgbClr val="2B649C"/>
          </a:solidFill>
          <a:ln w="25400">
            <a:solidFill>
              <a:srgbClr val="2B649C"/>
            </a:solidFill>
          </a:ln>
        </p:spPr>
        <p:txBody>
          <a:bodyPr lIns="50800" tIns="50800" rIns="50800" bIns="50800" anchor="ctr"/>
          <a:lstStyle/>
          <a:p>
            <a:pPr>
              <a:defRPr>
                <a:ln w="9525" cap="flat">
                  <a:solidFill>
                    <a:srgbClr val="2B649C"/>
                  </a:solidFill>
                  <a:prstDash val="solid"/>
                  <a:round/>
                </a:ln>
                <a:solidFill>
                  <a:srgbClr val="2B649C"/>
                </a:solidFill>
                <a:latin typeface="Helvetica Neue Medium"/>
                <a:ea typeface="Helvetica Neue Medium"/>
                <a:cs typeface="Helvetica Neue Medium"/>
                <a:sym typeface="Helvetica Neue Medium"/>
              </a:defRPr>
            </a:pPr>
          </a:p>
        </p:txBody>
      </p:sp>
      <p:sp>
        <p:nvSpPr>
          <p:cNvPr id="128" name="文本框 17"/>
          <p:cNvSpPr txBox="1"/>
          <p:nvPr/>
        </p:nvSpPr>
        <p:spPr>
          <a:xfrm>
            <a:off x="4599168" y="3247220"/>
            <a:ext cx="3190826"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4000">
                <a:solidFill>
                  <a:srgbClr val="2B649C"/>
                </a:solidFill>
                <a:latin typeface="微软雅黑 Light"/>
                <a:ea typeface="微软雅黑 Light"/>
                <a:cs typeface="微软雅黑 Light"/>
                <a:sym typeface="微软雅黑 Light"/>
              </a:defRPr>
            </a:lvl1pPr>
          </a:lstStyle>
          <a:p>
            <a:pPr/>
            <a:r>
              <a:t>CSS中的定位</a:t>
            </a:r>
          </a:p>
        </p:txBody>
      </p:sp>
      <p:sp>
        <p:nvSpPr>
          <p:cNvPr id="129" name="文本框 18"/>
          <p:cNvSpPr txBox="1"/>
          <p:nvPr/>
        </p:nvSpPr>
        <p:spPr>
          <a:xfrm>
            <a:off x="4599168" y="4299375"/>
            <a:ext cx="4178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4000">
                <a:solidFill>
                  <a:srgbClr val="2B649C"/>
                </a:solidFill>
                <a:latin typeface="微软雅黑 Light"/>
                <a:ea typeface="微软雅黑 Light"/>
                <a:cs typeface="微软雅黑 Light"/>
                <a:sym typeface="微软雅黑 Light"/>
              </a:defRPr>
            </a:lvl1pPr>
          </a:lstStyle>
          <a:p>
            <a:pPr/>
            <a:r>
              <a:t>元素的显示与隐藏</a:t>
            </a:r>
          </a:p>
        </p:txBody>
      </p:sp>
      <p:sp>
        <p:nvSpPr>
          <p:cNvPr id="130" name="文本框 19"/>
          <p:cNvSpPr txBox="1"/>
          <p:nvPr/>
        </p:nvSpPr>
        <p:spPr>
          <a:xfrm>
            <a:off x="4599168" y="5351531"/>
            <a:ext cx="3698826"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4000">
                <a:solidFill>
                  <a:srgbClr val="2B649C"/>
                </a:solidFill>
                <a:latin typeface="微软雅黑 Light"/>
                <a:ea typeface="微软雅黑 Light"/>
                <a:cs typeface="微软雅黑 Light"/>
                <a:sym typeface="微软雅黑 Light"/>
              </a:defRPr>
            </a:lvl1pPr>
          </a:lstStyle>
          <a:p>
            <a:pPr/>
            <a:r>
              <a:t>CSS中的精灵图</a:t>
            </a:r>
          </a:p>
        </p:txBody>
      </p:sp>
      <p:sp>
        <p:nvSpPr>
          <p:cNvPr id="131" name="文本框 20"/>
          <p:cNvSpPr txBox="1"/>
          <p:nvPr/>
        </p:nvSpPr>
        <p:spPr>
          <a:xfrm>
            <a:off x="4514946" y="6403685"/>
            <a:ext cx="4206827"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4000">
                <a:solidFill>
                  <a:srgbClr val="2B649C"/>
                </a:solidFill>
                <a:latin typeface="微软雅黑 Light"/>
                <a:ea typeface="微软雅黑 Light"/>
                <a:cs typeface="微软雅黑 Light"/>
                <a:sym typeface="微软雅黑 Light"/>
              </a:defRPr>
            </a:lvl1pPr>
          </a:lstStyle>
          <a:p>
            <a:pPr/>
            <a:r>
              <a:t>CSS中的字体图标</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91" name="成组"/>
          <p:cNvGrpSpPr/>
          <p:nvPr/>
        </p:nvGrpSpPr>
        <p:grpSpPr>
          <a:xfrm>
            <a:off x="0" y="1170676"/>
            <a:ext cx="3809513" cy="945066"/>
            <a:chOff x="0" y="0"/>
            <a:chExt cx="3809512" cy="945064"/>
          </a:xfrm>
        </p:grpSpPr>
        <p:sp>
          <p:nvSpPr>
            <p:cNvPr id="289" name="矩形"/>
            <p:cNvSpPr/>
            <p:nvPr/>
          </p:nvSpPr>
          <p:spPr>
            <a:xfrm>
              <a:off x="0" y="0"/>
              <a:ext cx="3809513" cy="945066"/>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290" name="病毒"/>
            <p:cNvSpPr/>
            <p:nvPr/>
          </p:nvSpPr>
          <p:spPr>
            <a:xfrm>
              <a:off x="137404" y="148580"/>
              <a:ext cx="647356" cy="647905"/>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292"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知识点小结</a:t>
            </a:r>
          </a:p>
        </p:txBody>
      </p:sp>
      <p:grpSp>
        <p:nvGrpSpPr>
          <p:cNvPr id="295" name="五边形 5"/>
          <p:cNvGrpSpPr/>
          <p:nvPr/>
        </p:nvGrpSpPr>
        <p:grpSpPr>
          <a:xfrm>
            <a:off x="741758" y="3522101"/>
            <a:ext cx="1486580" cy="520701"/>
            <a:chOff x="0" y="-1"/>
            <a:chExt cx="1486579" cy="520700"/>
          </a:xfrm>
        </p:grpSpPr>
        <p:sp>
          <p:nvSpPr>
            <p:cNvPr id="293" name="形状"/>
            <p:cNvSpPr/>
            <p:nvPr/>
          </p:nvSpPr>
          <p:spPr>
            <a:xfrm>
              <a:off x="-1" y="-2"/>
              <a:ext cx="1486580" cy="481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294" name="问题 1:"/>
            <p:cNvSpPr txBox="1"/>
            <p:nvPr/>
          </p:nvSpPr>
          <p:spPr>
            <a:xfrm>
              <a:off x="-1" y="-2"/>
              <a:ext cx="1366262" cy="520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a:solidFill>
                    <a:srgbClr val="FFFFFF"/>
                  </a:solidFill>
                  <a:latin typeface="微软雅黑 Light"/>
                  <a:ea typeface="微软雅黑 Light"/>
                  <a:cs typeface="微软雅黑 Light"/>
                  <a:sym typeface="微软雅黑 Light"/>
                </a:defRPr>
              </a:lvl1pPr>
            </a:lstStyle>
            <a:p>
              <a:pPr/>
              <a:r>
                <a:t> 问题 1:</a:t>
              </a:r>
            </a:p>
          </p:txBody>
        </p:sp>
      </p:grpSp>
      <p:sp>
        <p:nvSpPr>
          <p:cNvPr id="296" name="文本框 6"/>
          <p:cNvSpPr txBox="1"/>
          <p:nvPr/>
        </p:nvSpPr>
        <p:spPr>
          <a:xfrm>
            <a:off x="2388476" y="3522102"/>
            <a:ext cx="563508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display属性的作用是什么？保留位置吗？</a:t>
            </a:r>
          </a:p>
        </p:txBody>
      </p:sp>
      <p:grpSp>
        <p:nvGrpSpPr>
          <p:cNvPr id="299" name="五边形 7"/>
          <p:cNvGrpSpPr/>
          <p:nvPr/>
        </p:nvGrpSpPr>
        <p:grpSpPr>
          <a:xfrm>
            <a:off x="741758" y="4242181"/>
            <a:ext cx="1486580" cy="520701"/>
            <a:chOff x="0" y="-1"/>
            <a:chExt cx="1486579" cy="520700"/>
          </a:xfrm>
        </p:grpSpPr>
        <p:sp>
          <p:nvSpPr>
            <p:cNvPr id="297" name="形状"/>
            <p:cNvSpPr/>
            <p:nvPr/>
          </p:nvSpPr>
          <p:spPr>
            <a:xfrm>
              <a:off x="-1" y="-2"/>
              <a:ext cx="1486580" cy="481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298" name="问题 2:"/>
            <p:cNvSpPr txBox="1"/>
            <p:nvPr/>
          </p:nvSpPr>
          <p:spPr>
            <a:xfrm>
              <a:off x="-1" y="-2"/>
              <a:ext cx="1366262" cy="520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a:solidFill>
                    <a:srgbClr val="FFFFFF"/>
                  </a:solidFill>
                  <a:latin typeface="微软雅黑 Light"/>
                  <a:ea typeface="微软雅黑 Light"/>
                  <a:cs typeface="微软雅黑 Light"/>
                  <a:sym typeface="微软雅黑 Light"/>
                </a:defRPr>
              </a:lvl1pPr>
            </a:lstStyle>
            <a:p>
              <a:pPr/>
              <a:r>
                <a:t> 问题 2:</a:t>
              </a:r>
            </a:p>
          </p:txBody>
        </p:sp>
      </p:grpSp>
      <p:sp>
        <p:nvSpPr>
          <p:cNvPr id="300" name="文本框 8"/>
          <p:cNvSpPr txBox="1"/>
          <p:nvPr/>
        </p:nvSpPr>
        <p:spPr>
          <a:xfrm>
            <a:off x="2388478" y="4242182"/>
            <a:ext cx="6345884"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visibility属性的作用是什么？保留原来位置吗？</a:t>
            </a:r>
          </a:p>
        </p:txBody>
      </p:sp>
      <p:grpSp>
        <p:nvGrpSpPr>
          <p:cNvPr id="303" name="五边形 7"/>
          <p:cNvGrpSpPr/>
          <p:nvPr/>
        </p:nvGrpSpPr>
        <p:grpSpPr>
          <a:xfrm>
            <a:off x="747028" y="4962260"/>
            <a:ext cx="1486581" cy="520701"/>
            <a:chOff x="-1" y="-1"/>
            <a:chExt cx="1486579" cy="520700"/>
          </a:xfrm>
        </p:grpSpPr>
        <p:sp>
          <p:nvSpPr>
            <p:cNvPr id="301" name="形状"/>
            <p:cNvSpPr/>
            <p:nvPr/>
          </p:nvSpPr>
          <p:spPr>
            <a:xfrm>
              <a:off x="-2" y="-2"/>
              <a:ext cx="1486581" cy="481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302" name="问题 2:"/>
            <p:cNvSpPr txBox="1"/>
            <p:nvPr/>
          </p:nvSpPr>
          <p:spPr>
            <a:xfrm>
              <a:off x="-1" y="-2"/>
              <a:ext cx="1366261" cy="520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a:solidFill>
                    <a:srgbClr val="FFFFFF"/>
                  </a:solidFill>
                  <a:latin typeface="微软雅黑 Light"/>
                  <a:ea typeface="微软雅黑 Light"/>
                  <a:cs typeface="微软雅黑 Light"/>
                  <a:sym typeface="微软雅黑 Light"/>
                </a:defRPr>
              </a:lvl1pPr>
            </a:lstStyle>
            <a:p>
              <a:pPr/>
              <a:r>
                <a:t> 问题 3:</a:t>
              </a:r>
            </a:p>
          </p:txBody>
        </p:sp>
      </p:grpSp>
      <p:sp>
        <p:nvSpPr>
          <p:cNvPr id="304" name="文本框 8"/>
          <p:cNvSpPr txBox="1"/>
          <p:nvPr/>
        </p:nvSpPr>
        <p:spPr>
          <a:xfrm>
            <a:off x="2393749" y="4962261"/>
            <a:ext cx="3992464"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overflow属性的作用是什么？</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学习方法真的那么重要吗"/>
          <p:cNvSpPr txBox="1"/>
          <p:nvPr/>
        </p:nvSpPr>
        <p:spPr>
          <a:xfrm>
            <a:off x="3308797" y="4203698"/>
            <a:ext cx="6387221"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000">
                <a:solidFill>
                  <a:srgbClr val="1F4C7C"/>
                </a:solidFill>
                <a:latin typeface="微软雅黑 Light"/>
                <a:ea typeface="微软雅黑 Light"/>
                <a:cs typeface="微软雅黑 Light"/>
                <a:sym typeface="微软雅黑 Light"/>
              </a:defRPr>
            </a:lvl1pPr>
          </a:lstStyle>
          <a:p>
            <a:pPr/>
            <a:r>
              <a:t>CSS中的精灵图</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10" name="成组"/>
          <p:cNvGrpSpPr/>
          <p:nvPr/>
        </p:nvGrpSpPr>
        <p:grpSpPr>
          <a:xfrm>
            <a:off x="0" y="1170676"/>
            <a:ext cx="3809513" cy="945066"/>
            <a:chOff x="0" y="0"/>
            <a:chExt cx="3809512" cy="945064"/>
          </a:xfrm>
        </p:grpSpPr>
        <p:sp>
          <p:nvSpPr>
            <p:cNvPr id="308" name="矩形"/>
            <p:cNvSpPr/>
            <p:nvPr/>
          </p:nvSpPr>
          <p:spPr>
            <a:xfrm>
              <a:off x="0" y="0"/>
              <a:ext cx="3809513" cy="945066"/>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309" name="病毒"/>
            <p:cNvSpPr/>
            <p:nvPr/>
          </p:nvSpPr>
          <p:spPr>
            <a:xfrm>
              <a:off x="137404" y="148580"/>
              <a:ext cx="647356" cy="647905"/>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311"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知识点导入</a:t>
            </a:r>
          </a:p>
        </p:txBody>
      </p:sp>
      <p:sp>
        <p:nvSpPr>
          <p:cNvPr id="312" name="文本框 5"/>
          <p:cNvSpPr txBox="1"/>
          <p:nvPr/>
        </p:nvSpPr>
        <p:spPr>
          <a:xfrm>
            <a:off x="700520" y="2780050"/>
            <a:ext cx="11391901" cy="303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50000"/>
              </a:lnSpc>
              <a:defRPr>
                <a:solidFill>
                  <a:srgbClr val="2B649C"/>
                </a:solidFill>
                <a:latin typeface="微软雅黑 Light"/>
                <a:ea typeface="微软雅黑 Light"/>
                <a:cs typeface="微软雅黑 Light"/>
                <a:sym typeface="微软雅黑 Light"/>
              </a:defRPr>
            </a:pPr>
            <a:r>
              <a:t>一个网页中往往会应用很多小的背景图作为修饰，当网页中的图像过多时，服务器就</a:t>
            </a:r>
          </a:p>
          <a:p>
            <a:pPr algn="l">
              <a:lnSpc>
                <a:spcPct val="150000"/>
              </a:lnSpc>
              <a:defRPr>
                <a:solidFill>
                  <a:srgbClr val="2B649C"/>
                </a:solidFill>
                <a:latin typeface="微软雅黑 Light"/>
                <a:ea typeface="微软雅黑 Light"/>
                <a:cs typeface="微软雅黑 Light"/>
                <a:sym typeface="微软雅黑 Light"/>
              </a:defRPr>
            </a:pPr>
            <a:r>
              <a:t>频繁的接收和发送请求图片，造成服务器请求压力过大，这将大大降低页面的加载速</a:t>
            </a:r>
          </a:p>
          <a:p>
            <a:pPr algn="l">
              <a:lnSpc>
                <a:spcPct val="150000"/>
              </a:lnSpc>
              <a:defRPr>
                <a:solidFill>
                  <a:srgbClr val="2B649C"/>
                </a:solidFill>
                <a:latin typeface="微软雅黑 Light"/>
                <a:ea typeface="微软雅黑 Light"/>
                <a:cs typeface="微软雅黑 Light"/>
                <a:sym typeface="微软雅黑 Light"/>
              </a:defRPr>
            </a:pPr>
            <a:r>
              <a:t>度。因此，为了有效减少服务器接收和发送请求的次数，提高页面的加载速度，出现</a:t>
            </a:r>
          </a:p>
          <a:p>
            <a:pPr algn="l">
              <a:lnSpc>
                <a:spcPct val="150000"/>
              </a:lnSpc>
              <a:defRPr>
                <a:solidFill>
                  <a:srgbClr val="2B649C"/>
                </a:solidFill>
                <a:latin typeface="微软雅黑 Light"/>
                <a:ea typeface="微软雅黑 Light"/>
                <a:cs typeface="微软雅黑 Light"/>
                <a:sym typeface="微软雅黑 Light"/>
              </a:defRPr>
            </a:pPr>
            <a:r>
              <a:t>了CSS精灵技术(也称为雪碧图) 其实就是将网页中的小图标整合到大图中，让服务器</a:t>
            </a:r>
          </a:p>
          <a:p>
            <a:pPr algn="l">
              <a:lnSpc>
                <a:spcPct val="150000"/>
              </a:lnSpc>
              <a:defRPr>
                <a:solidFill>
                  <a:srgbClr val="2B649C"/>
                </a:solidFill>
                <a:latin typeface="微软雅黑 Light"/>
                <a:ea typeface="微软雅黑 Light"/>
                <a:cs typeface="微软雅黑 Light"/>
                <a:sym typeface="微软雅黑 Light"/>
              </a:defRPr>
            </a:pPr>
            <a:r>
              <a:t>请求一次就可以啦！！是不是很神奇呢？下面我们来学习一下</a:t>
            </a:r>
          </a:p>
        </p:txBody>
      </p:sp>
      <p:pic>
        <p:nvPicPr>
          <p:cNvPr id="313" name="图像" descr="图像"/>
          <p:cNvPicPr>
            <a:picLocks noChangeAspect="1"/>
          </p:cNvPicPr>
          <p:nvPr/>
        </p:nvPicPr>
        <p:blipFill>
          <a:blip r:embed="rId2">
            <a:extLst/>
          </a:blip>
          <a:stretch>
            <a:fillRect/>
          </a:stretch>
        </p:blipFill>
        <p:spPr>
          <a:xfrm>
            <a:off x="1332122" y="6306461"/>
            <a:ext cx="7162802" cy="2476502"/>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17" name="成组"/>
          <p:cNvGrpSpPr/>
          <p:nvPr/>
        </p:nvGrpSpPr>
        <p:grpSpPr>
          <a:xfrm>
            <a:off x="0" y="1170676"/>
            <a:ext cx="3809513" cy="945066"/>
            <a:chOff x="0" y="0"/>
            <a:chExt cx="3809512" cy="945064"/>
          </a:xfrm>
        </p:grpSpPr>
        <p:sp>
          <p:nvSpPr>
            <p:cNvPr id="315" name="矩形"/>
            <p:cNvSpPr/>
            <p:nvPr/>
          </p:nvSpPr>
          <p:spPr>
            <a:xfrm>
              <a:off x="0" y="0"/>
              <a:ext cx="3809513" cy="945066"/>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316" name="病毒"/>
            <p:cNvSpPr/>
            <p:nvPr/>
          </p:nvSpPr>
          <p:spPr>
            <a:xfrm>
              <a:off x="137404" y="148580"/>
              <a:ext cx="647356" cy="647905"/>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318"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知识点讲解</a:t>
            </a:r>
          </a:p>
        </p:txBody>
      </p:sp>
      <p:sp>
        <p:nvSpPr>
          <p:cNvPr id="319" name="文本框 27"/>
          <p:cNvSpPr txBox="1"/>
          <p:nvPr/>
        </p:nvSpPr>
        <p:spPr>
          <a:xfrm>
            <a:off x="756929" y="2744053"/>
            <a:ext cx="10951668"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以下是我们线上网站的精灵图</a:t>
            </a:r>
            <a:r>
              <a:rPr>
                <a:solidFill>
                  <a:srgbClr val="2B649C"/>
                </a:solidFill>
              </a:rPr>
              <a:t>: 大家可以看到，很多小的图标都被放在一张图里了</a:t>
            </a:r>
          </a:p>
        </p:txBody>
      </p:sp>
      <p:pic>
        <p:nvPicPr>
          <p:cNvPr id="320" name="图像" descr="图像">
            <a:hlinkClick r:id="rId2" invalidUrl="" action="" tgtFrame="" tooltip="" history="1" highlightClick="0" endSnd="0"/>
          </p:cNvPr>
          <p:cNvPicPr>
            <a:picLocks noChangeAspect="1"/>
          </p:cNvPicPr>
          <p:nvPr/>
        </p:nvPicPr>
        <p:blipFill>
          <a:blip r:embed="rId3">
            <a:extLst/>
          </a:blip>
          <a:stretch>
            <a:fillRect/>
          </a:stretch>
        </p:blipFill>
        <p:spPr>
          <a:xfrm>
            <a:off x="1370208" y="4521717"/>
            <a:ext cx="2529317" cy="3988204"/>
          </a:xfrm>
          <a:prstGeom prst="rect">
            <a:avLst/>
          </a:prstGeom>
          <a:ln w="12700">
            <a:miter lim="400000"/>
          </a:ln>
        </p:spPr>
      </p:pic>
      <p:pic>
        <p:nvPicPr>
          <p:cNvPr id="321" name="图像" descr="图像">
            <a:hlinkClick r:id="rId4" invalidUrl="" action="" tgtFrame="" tooltip="" history="1" highlightClick="0" endSnd="0"/>
          </p:cNvPr>
          <p:cNvPicPr>
            <a:picLocks noChangeAspect="1"/>
          </p:cNvPicPr>
          <p:nvPr/>
        </p:nvPicPr>
        <p:blipFill>
          <a:blip r:embed="rId5">
            <a:extLst/>
          </a:blip>
          <a:stretch>
            <a:fillRect/>
          </a:stretch>
        </p:blipFill>
        <p:spPr>
          <a:xfrm>
            <a:off x="5944985" y="4521717"/>
            <a:ext cx="5842003" cy="4445002"/>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25" name="成组"/>
          <p:cNvGrpSpPr/>
          <p:nvPr/>
        </p:nvGrpSpPr>
        <p:grpSpPr>
          <a:xfrm>
            <a:off x="0" y="1170676"/>
            <a:ext cx="3809513" cy="945066"/>
            <a:chOff x="0" y="0"/>
            <a:chExt cx="3809512" cy="945064"/>
          </a:xfrm>
        </p:grpSpPr>
        <p:sp>
          <p:nvSpPr>
            <p:cNvPr id="323" name="矩形"/>
            <p:cNvSpPr/>
            <p:nvPr/>
          </p:nvSpPr>
          <p:spPr>
            <a:xfrm>
              <a:off x="0" y="0"/>
              <a:ext cx="3809513" cy="945066"/>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324" name="病毒"/>
            <p:cNvSpPr/>
            <p:nvPr/>
          </p:nvSpPr>
          <p:spPr>
            <a:xfrm>
              <a:off x="137404" y="148580"/>
              <a:ext cx="647356" cy="647905"/>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326"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知识点讲解</a:t>
            </a:r>
          </a:p>
        </p:txBody>
      </p:sp>
      <p:sp>
        <p:nvSpPr>
          <p:cNvPr id="327" name="文本框 12"/>
          <p:cNvSpPr txBox="1"/>
          <p:nvPr/>
        </p:nvSpPr>
        <p:spPr>
          <a:xfrm>
            <a:off x="713339" y="2744054"/>
            <a:ext cx="11578122"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使用精灵图核心步骤</a:t>
            </a:r>
            <a:r>
              <a:rPr>
                <a:solidFill>
                  <a:srgbClr val="2B649C"/>
                </a:solidFill>
              </a:rPr>
              <a:t>:</a:t>
            </a:r>
          </a:p>
        </p:txBody>
      </p:sp>
      <p:sp>
        <p:nvSpPr>
          <p:cNvPr id="328" name="文本框 17"/>
          <p:cNvSpPr txBox="1"/>
          <p:nvPr/>
        </p:nvSpPr>
        <p:spPr>
          <a:xfrm>
            <a:off x="633166" y="3959200"/>
            <a:ext cx="8686801" cy="25323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342900" indent="-342900" algn="l">
              <a:lnSpc>
                <a:spcPct val="120000"/>
              </a:lnSpc>
              <a:buSzPct val="100000"/>
              <a:buChar char="●"/>
              <a:defRPr>
                <a:solidFill>
                  <a:srgbClr val="2B649C"/>
                </a:solidFill>
                <a:latin typeface="Microsoft YaHei UI Light"/>
                <a:ea typeface="Microsoft YaHei UI Light"/>
                <a:cs typeface="Microsoft YaHei UI Light"/>
                <a:sym typeface="Microsoft YaHei UI Light"/>
              </a:defRPr>
            </a:pPr>
            <a:r>
              <a:t>精灵图技术主要针对背景图片使用。</a:t>
            </a:r>
          </a:p>
          <a:p>
            <a:pPr marL="342900" indent="-342900" algn="l">
              <a:lnSpc>
                <a:spcPct val="120000"/>
              </a:lnSpc>
              <a:buSzPct val="100000"/>
              <a:buChar char="●"/>
              <a:defRPr>
                <a:solidFill>
                  <a:srgbClr val="2B649C"/>
                </a:solidFill>
                <a:latin typeface="Microsoft YaHei UI Light"/>
                <a:ea typeface="Microsoft YaHei UI Light"/>
                <a:cs typeface="Microsoft YaHei UI Light"/>
                <a:sym typeface="Microsoft YaHei UI Light"/>
              </a:defRPr>
            </a:pPr>
            <a:r>
              <a:t>移动背景图片位置，此时可以使用background-position</a:t>
            </a:r>
          </a:p>
          <a:p>
            <a:pPr marL="342900" indent="-342900" algn="l">
              <a:lnSpc>
                <a:spcPct val="120000"/>
              </a:lnSpc>
              <a:buSzPct val="100000"/>
              <a:buChar char="●"/>
              <a:defRPr>
                <a:solidFill>
                  <a:srgbClr val="2B649C"/>
                </a:solidFill>
                <a:latin typeface="Microsoft YaHei UI Light"/>
                <a:ea typeface="Microsoft YaHei UI Light"/>
                <a:cs typeface="Microsoft YaHei UI Light"/>
                <a:sym typeface="Microsoft YaHei UI Light"/>
              </a:defRPr>
            </a:pPr>
            <a:r>
              <a:t>移动的距离就是这个目标图片的X和Y坐标。</a:t>
            </a:r>
          </a:p>
          <a:p>
            <a:pPr marL="342900" indent="-342900" algn="l">
              <a:lnSpc>
                <a:spcPct val="120000"/>
              </a:lnSpc>
              <a:buSzPct val="100000"/>
              <a:buChar char="●"/>
              <a:defRPr>
                <a:solidFill>
                  <a:srgbClr val="2B649C"/>
                </a:solidFill>
                <a:latin typeface="Microsoft YaHei UI Light"/>
                <a:ea typeface="Microsoft YaHei UI Light"/>
                <a:cs typeface="Microsoft YaHei UI Light"/>
                <a:sym typeface="Microsoft YaHei UI Light"/>
              </a:defRPr>
            </a:pPr>
            <a:r>
              <a:t>因为一般情况下都是往上往左移动，所以数值是负值</a:t>
            </a:r>
          </a:p>
          <a:p>
            <a:pPr marL="342900" indent="-342900" algn="l">
              <a:lnSpc>
                <a:spcPct val="120000"/>
              </a:lnSpc>
              <a:buSzPct val="100000"/>
              <a:buChar char="●"/>
              <a:defRPr>
                <a:solidFill>
                  <a:srgbClr val="2B649C"/>
                </a:solidFill>
                <a:latin typeface="Microsoft YaHei UI Light"/>
                <a:ea typeface="Microsoft YaHei UI Light"/>
                <a:cs typeface="Microsoft YaHei UI Light"/>
                <a:sym typeface="Microsoft YaHei UI Light"/>
              </a:defRPr>
            </a:pPr>
            <a:r>
              <a:t>使用精灵图的时候需要精确测量，每个背景图片的大小和位置</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32" name="成组"/>
          <p:cNvGrpSpPr/>
          <p:nvPr/>
        </p:nvGrpSpPr>
        <p:grpSpPr>
          <a:xfrm>
            <a:off x="0" y="1170676"/>
            <a:ext cx="3809513" cy="945066"/>
            <a:chOff x="0" y="0"/>
            <a:chExt cx="3809512" cy="945064"/>
          </a:xfrm>
        </p:grpSpPr>
        <p:sp>
          <p:nvSpPr>
            <p:cNvPr id="330" name="矩形"/>
            <p:cNvSpPr/>
            <p:nvPr/>
          </p:nvSpPr>
          <p:spPr>
            <a:xfrm>
              <a:off x="0" y="0"/>
              <a:ext cx="3809513" cy="945066"/>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331" name="病毒"/>
            <p:cNvSpPr/>
            <p:nvPr/>
          </p:nvSpPr>
          <p:spPr>
            <a:xfrm>
              <a:off x="137404" y="148580"/>
              <a:ext cx="647356" cy="647905"/>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333"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知识点小结</a:t>
            </a:r>
          </a:p>
        </p:txBody>
      </p:sp>
      <p:grpSp>
        <p:nvGrpSpPr>
          <p:cNvPr id="336" name="五边形 5"/>
          <p:cNvGrpSpPr/>
          <p:nvPr/>
        </p:nvGrpSpPr>
        <p:grpSpPr>
          <a:xfrm>
            <a:off x="937827" y="2903307"/>
            <a:ext cx="1486581" cy="520701"/>
            <a:chOff x="-1" y="-1"/>
            <a:chExt cx="1486579" cy="520700"/>
          </a:xfrm>
        </p:grpSpPr>
        <p:sp>
          <p:nvSpPr>
            <p:cNvPr id="334" name="形状"/>
            <p:cNvSpPr/>
            <p:nvPr/>
          </p:nvSpPr>
          <p:spPr>
            <a:xfrm>
              <a:off x="-2" y="-2"/>
              <a:ext cx="1486581" cy="481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335" name="问题 1:"/>
            <p:cNvSpPr txBox="1"/>
            <p:nvPr/>
          </p:nvSpPr>
          <p:spPr>
            <a:xfrm>
              <a:off x="-1" y="-2"/>
              <a:ext cx="1366261" cy="520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a:solidFill>
                    <a:srgbClr val="FFFFFF"/>
                  </a:solidFill>
                  <a:latin typeface="微软雅黑 Light"/>
                  <a:ea typeface="微软雅黑 Light"/>
                  <a:cs typeface="微软雅黑 Light"/>
                  <a:sym typeface="微软雅黑 Light"/>
                </a:defRPr>
              </a:lvl1pPr>
            </a:lstStyle>
            <a:p>
              <a:pPr/>
              <a:r>
                <a:t> 问题 1:</a:t>
              </a:r>
            </a:p>
          </p:txBody>
        </p:sp>
      </p:grpSp>
      <p:sp>
        <p:nvSpPr>
          <p:cNvPr id="337" name="文本框 6"/>
          <p:cNvSpPr txBox="1"/>
          <p:nvPr/>
        </p:nvSpPr>
        <p:spPr>
          <a:xfrm>
            <a:off x="2584548" y="2903308"/>
            <a:ext cx="31623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为什么要使用精灵图？</a:t>
            </a:r>
          </a:p>
        </p:txBody>
      </p:sp>
      <p:grpSp>
        <p:nvGrpSpPr>
          <p:cNvPr id="340" name="五边形 7"/>
          <p:cNvGrpSpPr/>
          <p:nvPr/>
        </p:nvGrpSpPr>
        <p:grpSpPr>
          <a:xfrm>
            <a:off x="937827" y="3796731"/>
            <a:ext cx="1486581" cy="520701"/>
            <a:chOff x="-1" y="-1"/>
            <a:chExt cx="1486579" cy="520700"/>
          </a:xfrm>
        </p:grpSpPr>
        <p:sp>
          <p:nvSpPr>
            <p:cNvPr id="338" name="形状"/>
            <p:cNvSpPr/>
            <p:nvPr/>
          </p:nvSpPr>
          <p:spPr>
            <a:xfrm>
              <a:off x="-2" y="-2"/>
              <a:ext cx="1486581" cy="481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339" name="问题 2:"/>
            <p:cNvSpPr txBox="1"/>
            <p:nvPr/>
          </p:nvSpPr>
          <p:spPr>
            <a:xfrm>
              <a:off x="-1" y="-2"/>
              <a:ext cx="1366261" cy="520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a:solidFill>
                    <a:srgbClr val="FFFFFF"/>
                  </a:solidFill>
                  <a:latin typeface="微软雅黑 Light"/>
                  <a:ea typeface="微软雅黑 Light"/>
                  <a:cs typeface="微软雅黑 Light"/>
                  <a:sym typeface="微软雅黑 Light"/>
                </a:defRPr>
              </a:lvl1pPr>
            </a:lstStyle>
            <a:p>
              <a:pPr/>
              <a:r>
                <a:t> 问题 2:</a:t>
              </a:r>
            </a:p>
          </p:txBody>
        </p:sp>
      </p:grpSp>
      <p:sp>
        <p:nvSpPr>
          <p:cNvPr id="341" name="文本框 8"/>
          <p:cNvSpPr txBox="1"/>
          <p:nvPr/>
        </p:nvSpPr>
        <p:spPr>
          <a:xfrm>
            <a:off x="2584547" y="3796732"/>
            <a:ext cx="49911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在项目中使用精灵图需要哪些属性？</a:t>
            </a:r>
          </a:p>
        </p:txBody>
      </p:sp>
      <p:grpSp>
        <p:nvGrpSpPr>
          <p:cNvPr id="344" name="五边形 9"/>
          <p:cNvGrpSpPr/>
          <p:nvPr/>
        </p:nvGrpSpPr>
        <p:grpSpPr>
          <a:xfrm>
            <a:off x="937827" y="4690156"/>
            <a:ext cx="1486581" cy="520701"/>
            <a:chOff x="-1" y="-1"/>
            <a:chExt cx="1486579" cy="520700"/>
          </a:xfrm>
        </p:grpSpPr>
        <p:sp>
          <p:nvSpPr>
            <p:cNvPr id="342" name="形状"/>
            <p:cNvSpPr/>
            <p:nvPr/>
          </p:nvSpPr>
          <p:spPr>
            <a:xfrm>
              <a:off x="-2" y="-2"/>
              <a:ext cx="1486581" cy="481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343" name="问题 3:"/>
            <p:cNvSpPr txBox="1"/>
            <p:nvPr/>
          </p:nvSpPr>
          <p:spPr>
            <a:xfrm>
              <a:off x="-1" y="-2"/>
              <a:ext cx="1366261" cy="520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a:solidFill>
                    <a:srgbClr val="FFFFFF"/>
                  </a:solidFill>
                  <a:latin typeface="微软雅黑 Light"/>
                  <a:ea typeface="微软雅黑 Light"/>
                  <a:cs typeface="微软雅黑 Light"/>
                  <a:sym typeface="微软雅黑 Light"/>
                </a:defRPr>
              </a:lvl1pPr>
            </a:lstStyle>
            <a:p>
              <a:pPr/>
              <a:r>
                <a:t> 问题 3:</a:t>
              </a:r>
            </a:p>
          </p:txBody>
        </p:sp>
      </p:grpSp>
      <p:sp>
        <p:nvSpPr>
          <p:cNvPr id="345" name="文本框 10"/>
          <p:cNvSpPr txBox="1"/>
          <p:nvPr/>
        </p:nvSpPr>
        <p:spPr>
          <a:xfrm>
            <a:off x="2584548" y="4690157"/>
            <a:ext cx="607501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我们怎么应用精灵图中的某个图片到项目中?</a:t>
            </a:r>
          </a:p>
        </p:txBody>
      </p:sp>
      <p:grpSp>
        <p:nvGrpSpPr>
          <p:cNvPr id="348" name="五边形 15"/>
          <p:cNvGrpSpPr/>
          <p:nvPr/>
        </p:nvGrpSpPr>
        <p:grpSpPr>
          <a:xfrm>
            <a:off x="937827" y="5583579"/>
            <a:ext cx="1486581" cy="520701"/>
            <a:chOff x="-1" y="-1"/>
            <a:chExt cx="1486579" cy="520700"/>
          </a:xfrm>
        </p:grpSpPr>
        <p:sp>
          <p:nvSpPr>
            <p:cNvPr id="346" name="形状"/>
            <p:cNvSpPr/>
            <p:nvPr/>
          </p:nvSpPr>
          <p:spPr>
            <a:xfrm>
              <a:off x="-2" y="-2"/>
              <a:ext cx="1486581" cy="481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347" name="问题 4:"/>
            <p:cNvSpPr txBox="1"/>
            <p:nvPr/>
          </p:nvSpPr>
          <p:spPr>
            <a:xfrm>
              <a:off x="-1" y="-2"/>
              <a:ext cx="1366261" cy="520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a:solidFill>
                    <a:srgbClr val="FFFFFF"/>
                  </a:solidFill>
                  <a:latin typeface="微软雅黑 Light"/>
                  <a:ea typeface="微软雅黑 Light"/>
                  <a:cs typeface="微软雅黑 Light"/>
                  <a:sym typeface="微软雅黑 Light"/>
                </a:defRPr>
              </a:lvl1pPr>
            </a:lstStyle>
            <a:p>
              <a:pPr/>
              <a:r>
                <a:t> 问题 4:</a:t>
              </a:r>
            </a:p>
          </p:txBody>
        </p:sp>
      </p:grpSp>
      <p:sp>
        <p:nvSpPr>
          <p:cNvPr id="349" name="文本框 16"/>
          <p:cNvSpPr txBox="1"/>
          <p:nvPr/>
        </p:nvSpPr>
        <p:spPr>
          <a:xfrm>
            <a:off x="2584547" y="5583580"/>
            <a:ext cx="59055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精灵图是怎么得到的？是我们自己做的吗？</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学习方法真的那么重要吗"/>
          <p:cNvSpPr txBox="1"/>
          <p:nvPr/>
        </p:nvSpPr>
        <p:spPr>
          <a:xfrm>
            <a:off x="2864290" y="4203698"/>
            <a:ext cx="7276221"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000">
                <a:solidFill>
                  <a:srgbClr val="1F4C7C"/>
                </a:solidFill>
                <a:latin typeface="微软雅黑 Light"/>
                <a:ea typeface="微软雅黑 Light"/>
                <a:cs typeface="微软雅黑 Light"/>
                <a:sym typeface="微软雅黑 Light"/>
              </a:defRPr>
            </a:lvl1pPr>
          </a:lstStyle>
          <a:p>
            <a:pPr/>
            <a:r>
              <a:t>CSS中的字体图标</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55" name="成组"/>
          <p:cNvGrpSpPr/>
          <p:nvPr/>
        </p:nvGrpSpPr>
        <p:grpSpPr>
          <a:xfrm>
            <a:off x="0" y="1170676"/>
            <a:ext cx="3809513" cy="945066"/>
            <a:chOff x="0" y="0"/>
            <a:chExt cx="3809512" cy="945064"/>
          </a:xfrm>
        </p:grpSpPr>
        <p:sp>
          <p:nvSpPr>
            <p:cNvPr id="353" name="矩形"/>
            <p:cNvSpPr/>
            <p:nvPr/>
          </p:nvSpPr>
          <p:spPr>
            <a:xfrm>
              <a:off x="0" y="0"/>
              <a:ext cx="3809513" cy="945066"/>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354" name="病毒"/>
            <p:cNvSpPr/>
            <p:nvPr/>
          </p:nvSpPr>
          <p:spPr>
            <a:xfrm>
              <a:off x="137404" y="148580"/>
              <a:ext cx="647356" cy="647905"/>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356"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知识点导入</a:t>
            </a:r>
          </a:p>
        </p:txBody>
      </p:sp>
      <p:sp>
        <p:nvSpPr>
          <p:cNvPr id="357" name="文本框 2"/>
          <p:cNvSpPr txBox="1"/>
          <p:nvPr/>
        </p:nvSpPr>
        <p:spPr>
          <a:xfrm>
            <a:off x="784811" y="2774238"/>
            <a:ext cx="11550237" cy="15265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lnSpc>
                <a:spcPct val="120000"/>
              </a:lnSpc>
              <a:defRPr>
                <a:solidFill>
                  <a:srgbClr val="2B649C"/>
                </a:solidFill>
                <a:latin typeface="微软雅黑 Light"/>
                <a:ea typeface="微软雅黑 Light"/>
                <a:cs typeface="微软雅黑 Light"/>
                <a:sym typeface="微软雅黑 Light"/>
              </a:defRPr>
            </a:lvl1pPr>
          </a:lstStyle>
          <a:p>
            <a:pPr/>
            <a:r>
              <a:t>在前面我们学习了精灵图，精灵图的优点是可以减少请求，降低服务器的压力。但是精灵图的缺点也同样显著。首先图片文件还是比较大的，另外图片本身放大或缩小会失真，最主要的是图片制作完毕想要更换特别麻烦。为了解决以上问题，怎么办呢？</a:t>
            </a:r>
          </a:p>
        </p:txBody>
      </p:sp>
      <p:pic>
        <p:nvPicPr>
          <p:cNvPr id="358" name="图像" descr="图像"/>
          <p:cNvPicPr>
            <a:picLocks noChangeAspect="1"/>
          </p:cNvPicPr>
          <p:nvPr/>
        </p:nvPicPr>
        <p:blipFill>
          <a:blip r:embed="rId2">
            <a:extLst/>
          </a:blip>
          <a:stretch>
            <a:fillRect/>
          </a:stretch>
        </p:blipFill>
        <p:spPr>
          <a:xfrm>
            <a:off x="858035" y="4750887"/>
            <a:ext cx="8792707" cy="4072077"/>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62" name="成组"/>
          <p:cNvGrpSpPr/>
          <p:nvPr/>
        </p:nvGrpSpPr>
        <p:grpSpPr>
          <a:xfrm>
            <a:off x="0" y="1170676"/>
            <a:ext cx="3809513" cy="945066"/>
            <a:chOff x="0" y="0"/>
            <a:chExt cx="3809512" cy="945064"/>
          </a:xfrm>
        </p:grpSpPr>
        <p:sp>
          <p:nvSpPr>
            <p:cNvPr id="360" name="矩形"/>
            <p:cNvSpPr/>
            <p:nvPr/>
          </p:nvSpPr>
          <p:spPr>
            <a:xfrm>
              <a:off x="0" y="0"/>
              <a:ext cx="3809513" cy="945066"/>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361" name="病毒"/>
            <p:cNvSpPr/>
            <p:nvPr/>
          </p:nvSpPr>
          <p:spPr>
            <a:xfrm>
              <a:off x="137404" y="148580"/>
              <a:ext cx="647356" cy="647905"/>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363"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知识点讲解</a:t>
            </a:r>
          </a:p>
        </p:txBody>
      </p:sp>
      <p:sp>
        <p:nvSpPr>
          <p:cNvPr id="364" name="文本框 27"/>
          <p:cNvSpPr txBox="1"/>
          <p:nvPr/>
        </p:nvSpPr>
        <p:spPr>
          <a:xfrm>
            <a:off x="756930" y="2744054"/>
            <a:ext cx="11578119" cy="11493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字体图标</a:t>
            </a:r>
            <a:r>
              <a:rPr>
                <a:solidFill>
                  <a:srgbClr val="2B649C"/>
                </a:solidFill>
              </a:rPr>
              <a:t>: 字体图标是一种方便高效的图片使用方式，展示的是图标，本质属于字体。也称为图标字体。</a:t>
            </a:r>
          </a:p>
        </p:txBody>
      </p:sp>
      <p:sp>
        <p:nvSpPr>
          <p:cNvPr id="365" name="文本框 17"/>
          <p:cNvSpPr txBox="1"/>
          <p:nvPr/>
        </p:nvSpPr>
        <p:spPr>
          <a:xfrm>
            <a:off x="810965" y="4302099"/>
            <a:ext cx="11294568" cy="20294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342900" indent="-342900" algn="l">
              <a:lnSpc>
                <a:spcPct val="120000"/>
              </a:lnSpc>
              <a:buSzPct val="100000"/>
              <a:buChar char="●"/>
              <a:defRPr>
                <a:solidFill>
                  <a:srgbClr val="2B649C"/>
                </a:solidFill>
                <a:latin typeface="Microsoft YaHei UI Light"/>
                <a:ea typeface="Microsoft YaHei UI Light"/>
                <a:cs typeface="Microsoft YaHei UI Light"/>
                <a:sym typeface="Microsoft YaHei UI Light"/>
              </a:defRPr>
            </a:pPr>
            <a:r>
              <a:t>轻量级: 一个字体图标要比一系列的图像小。一旦字体加载，图片就会立即渲染。</a:t>
            </a:r>
          </a:p>
          <a:p>
            <a:pPr marL="342900" indent="-342900" algn="l">
              <a:lnSpc>
                <a:spcPct val="120000"/>
              </a:lnSpc>
              <a:buSzPct val="100000"/>
              <a:buChar char="●"/>
              <a:defRPr>
                <a:solidFill>
                  <a:srgbClr val="2B649C"/>
                </a:solidFill>
                <a:latin typeface="Microsoft YaHei UI Light"/>
                <a:ea typeface="Microsoft YaHei UI Light"/>
                <a:cs typeface="Microsoft YaHei UI Light"/>
                <a:sym typeface="Microsoft YaHei UI Light"/>
              </a:defRPr>
            </a:pPr>
            <a:r>
              <a:t>灵活性: 本质其实是文字，可以很随意的改变颜色、加阴影、透明等效果</a:t>
            </a:r>
          </a:p>
          <a:p>
            <a:pPr marL="342900" indent="-342900" algn="l">
              <a:lnSpc>
                <a:spcPct val="120000"/>
              </a:lnSpc>
              <a:buSzPct val="100000"/>
              <a:buChar char="●"/>
              <a:defRPr>
                <a:solidFill>
                  <a:srgbClr val="2B649C"/>
                </a:solidFill>
                <a:latin typeface="Microsoft YaHei UI Light"/>
                <a:ea typeface="Microsoft YaHei UI Light"/>
                <a:cs typeface="Microsoft YaHei UI Light"/>
                <a:sym typeface="Microsoft YaHei UI Light"/>
              </a:defRPr>
            </a:pPr>
            <a:r>
              <a:t>兼容性: 几乎支持所有的浏览器，可以放心使用</a:t>
            </a:r>
          </a:p>
          <a:p>
            <a:pPr marL="342900" indent="-342900" algn="l">
              <a:lnSpc>
                <a:spcPct val="120000"/>
              </a:lnSpc>
              <a:buSzPct val="100000"/>
              <a:buChar char="●"/>
              <a:defRPr>
                <a:solidFill>
                  <a:srgbClr val="2B649C"/>
                </a:solidFill>
                <a:latin typeface="Microsoft YaHei UI Light"/>
                <a:ea typeface="Microsoft YaHei UI Light"/>
                <a:cs typeface="Microsoft YaHei UI Light"/>
                <a:sym typeface="Microsoft YaHei UI Light"/>
              </a:defRPr>
            </a:pPr>
            <a:r>
              <a:t>减少了服务器的请求次数</a:t>
            </a:r>
          </a:p>
        </p:txBody>
      </p:sp>
      <p:sp>
        <p:nvSpPr>
          <p:cNvPr id="366" name="文本框 13"/>
          <p:cNvSpPr txBox="1"/>
          <p:nvPr/>
        </p:nvSpPr>
        <p:spPr>
          <a:xfrm>
            <a:off x="838087" y="6484713"/>
            <a:ext cx="8254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nSpc>
                <a:spcPct val="150000"/>
              </a:lnSpc>
              <a:defRPr b="1">
                <a:solidFill>
                  <a:srgbClr val="FF0000"/>
                </a:solidFill>
                <a:latin typeface="微软雅黑 Light"/>
                <a:ea typeface="微软雅黑 Light"/>
                <a:cs typeface="微软雅黑 Light"/>
                <a:sym typeface="微软雅黑 Light"/>
              </a:defRPr>
            </a:lvl1pPr>
          </a:lstStyle>
          <a:p>
            <a:pPr/>
            <a:r>
              <a:t>注意:</a:t>
            </a:r>
          </a:p>
        </p:txBody>
      </p:sp>
      <p:sp>
        <p:nvSpPr>
          <p:cNvPr id="367" name="文本框 17"/>
          <p:cNvSpPr txBox="1"/>
          <p:nvPr/>
        </p:nvSpPr>
        <p:spPr>
          <a:xfrm>
            <a:off x="875438" y="7203757"/>
            <a:ext cx="8991601"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字体图标不能替代精灵图，只是对图标部分技术的提升和补充。</a:t>
            </a:r>
          </a:p>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图标色彩单一用字体图标，图标色彩比较多用精灵图。</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71" name="成组"/>
          <p:cNvGrpSpPr/>
          <p:nvPr/>
        </p:nvGrpSpPr>
        <p:grpSpPr>
          <a:xfrm>
            <a:off x="0" y="1170676"/>
            <a:ext cx="3809513" cy="945066"/>
            <a:chOff x="0" y="0"/>
            <a:chExt cx="3809512" cy="945064"/>
          </a:xfrm>
        </p:grpSpPr>
        <p:sp>
          <p:nvSpPr>
            <p:cNvPr id="369" name="矩形"/>
            <p:cNvSpPr/>
            <p:nvPr/>
          </p:nvSpPr>
          <p:spPr>
            <a:xfrm>
              <a:off x="0" y="0"/>
              <a:ext cx="3809513" cy="945066"/>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370" name="病毒"/>
            <p:cNvSpPr/>
            <p:nvPr/>
          </p:nvSpPr>
          <p:spPr>
            <a:xfrm>
              <a:off x="137404" y="148580"/>
              <a:ext cx="647356" cy="647905"/>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372" name="引入"/>
          <p:cNvSpPr txBox="1"/>
          <p:nvPr/>
        </p:nvSpPr>
        <p:spPr>
          <a:xfrm>
            <a:off x="970009" y="1236805"/>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知识点讲解</a:t>
            </a:r>
          </a:p>
        </p:txBody>
      </p:sp>
      <p:sp>
        <p:nvSpPr>
          <p:cNvPr id="373" name="文本框 17"/>
          <p:cNvSpPr txBox="1"/>
          <p:nvPr/>
        </p:nvSpPr>
        <p:spPr>
          <a:xfrm>
            <a:off x="855117" y="3285495"/>
            <a:ext cx="5808018" cy="152654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342900" indent="-342900" algn="l">
              <a:lnSpc>
                <a:spcPct val="120000"/>
              </a:lnSpc>
              <a:buSzPct val="100000"/>
              <a:buChar char="●"/>
              <a:defRPr>
                <a:solidFill>
                  <a:srgbClr val="2B649C"/>
                </a:solidFill>
                <a:latin typeface="Microsoft YaHei UI Light"/>
                <a:ea typeface="Microsoft YaHei UI Light"/>
                <a:cs typeface="Microsoft YaHei UI Light"/>
                <a:sym typeface="Microsoft YaHei UI Light"/>
              </a:defRPr>
            </a:pPr>
            <a:r>
              <a:t>字体图标的下载</a:t>
            </a:r>
          </a:p>
          <a:p>
            <a:pPr marL="342900" indent="-342900" algn="l">
              <a:lnSpc>
                <a:spcPct val="120000"/>
              </a:lnSpc>
              <a:buSzPct val="100000"/>
              <a:buChar char="●"/>
              <a:defRPr>
                <a:solidFill>
                  <a:srgbClr val="2B649C"/>
                </a:solidFill>
                <a:latin typeface="Microsoft YaHei UI Light"/>
                <a:ea typeface="Microsoft YaHei UI Light"/>
                <a:cs typeface="Microsoft YaHei UI Light"/>
                <a:sym typeface="Microsoft YaHei UI Light"/>
              </a:defRPr>
            </a:pPr>
            <a:r>
              <a:t>字体图标的引入(引入到我们html页面中)</a:t>
            </a:r>
          </a:p>
          <a:p>
            <a:pPr marL="342900" indent="-342900" algn="l">
              <a:lnSpc>
                <a:spcPct val="120000"/>
              </a:lnSpc>
              <a:buSzPct val="100000"/>
              <a:buChar char="●"/>
              <a:defRPr>
                <a:solidFill>
                  <a:srgbClr val="2B649C"/>
                </a:solidFill>
                <a:latin typeface="Microsoft YaHei UI Light"/>
                <a:ea typeface="Microsoft YaHei UI Light"/>
                <a:cs typeface="Microsoft YaHei UI Light"/>
                <a:sym typeface="Microsoft YaHei UI Light"/>
              </a:defRPr>
            </a:pPr>
            <a:r>
              <a:t>字体图标的追加(以后添加新的小图标)</a:t>
            </a:r>
          </a:p>
        </p:txBody>
      </p:sp>
      <p:sp>
        <p:nvSpPr>
          <p:cNvPr id="374" name="文本框 13"/>
          <p:cNvSpPr txBox="1"/>
          <p:nvPr/>
        </p:nvSpPr>
        <p:spPr>
          <a:xfrm>
            <a:off x="863487" y="5016420"/>
            <a:ext cx="23494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nSpc>
                <a:spcPct val="150000"/>
              </a:lnSpc>
              <a:defRPr b="1">
                <a:solidFill>
                  <a:srgbClr val="FF0000"/>
                </a:solidFill>
                <a:latin typeface="微软雅黑 Light"/>
                <a:ea typeface="微软雅黑 Light"/>
                <a:cs typeface="微软雅黑 Light"/>
                <a:sym typeface="微软雅黑 Light"/>
              </a:defRPr>
            </a:lvl1pPr>
          </a:lstStyle>
          <a:p>
            <a:pPr/>
            <a:r>
              <a:t>字体图标的下载:</a:t>
            </a:r>
          </a:p>
        </p:txBody>
      </p:sp>
      <p:sp>
        <p:nvSpPr>
          <p:cNvPr id="375" name="文本框 17"/>
          <p:cNvSpPr txBox="1"/>
          <p:nvPr/>
        </p:nvSpPr>
        <p:spPr>
          <a:xfrm>
            <a:off x="926237" y="5741503"/>
            <a:ext cx="11799095" cy="261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icomoon字体图标库 </a:t>
            </a:r>
            <a:r>
              <a:rPr u="sng">
                <a:solidFill>
                  <a:srgbClr val="0000FF"/>
                </a:solidFill>
                <a:uFill>
                  <a:solidFill>
                    <a:srgbClr val="0000FF"/>
                  </a:solidFill>
                </a:uFill>
                <a:hlinkClick r:id="rId2" invalidUrl="" action="" tgtFrame="" tooltip="" history="1" highlightClick="0" endSnd="0"/>
              </a:rPr>
              <a:t>http://icomoon.io</a:t>
            </a:r>
          </a:p>
          <a:p>
            <a:pPr lvl="1" indent="228600" algn="l">
              <a:defRPr>
                <a:solidFill>
                  <a:srgbClr val="2B649C"/>
                </a:solidFill>
                <a:latin typeface="Microsoft YaHei UI Light"/>
                <a:ea typeface="Microsoft YaHei UI Light"/>
                <a:cs typeface="Microsoft YaHei UI Light"/>
                <a:sym typeface="Microsoft YaHei UI Light"/>
              </a:defRPr>
            </a:pPr>
            <a:r>
              <a:t>iconMoon这个网站中字体图标很多，非常全面，主要是它允许用户选择需要的图标，</a:t>
            </a:r>
          </a:p>
          <a:p>
            <a:pPr lvl="1" indent="228600" algn="l">
              <a:defRPr>
                <a:solidFill>
                  <a:srgbClr val="2B649C"/>
                </a:solidFill>
                <a:latin typeface="Microsoft YaHei UI Light"/>
                <a:ea typeface="Microsoft YaHei UI Light"/>
                <a:cs typeface="Microsoft YaHei UI Light"/>
                <a:sym typeface="Microsoft YaHei UI Light"/>
              </a:defRPr>
            </a:pPr>
            <a:r>
              <a:t>使它们成统一字型。</a:t>
            </a:r>
          </a:p>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阿里iconfont字体图标库 </a:t>
            </a:r>
            <a:r>
              <a:rPr u="sng">
                <a:solidFill>
                  <a:srgbClr val="0000FF"/>
                </a:solidFill>
                <a:uFill>
                  <a:solidFill>
                    <a:srgbClr val="0000FF"/>
                  </a:solidFill>
                </a:uFill>
                <a:hlinkClick r:id="rId3" invalidUrl="" action="" tgtFrame="" tooltip="" history="1" highlightClick="0" endSnd="0"/>
              </a:rPr>
              <a:t>http://www.iconfont.cn</a:t>
            </a:r>
          </a:p>
          <a:p>
            <a:pPr algn="l">
              <a:defRPr>
                <a:solidFill>
                  <a:srgbClr val="2B649C"/>
                </a:solidFill>
                <a:latin typeface="Microsoft YaHei UI Light"/>
                <a:ea typeface="Microsoft YaHei UI Light"/>
                <a:cs typeface="Microsoft YaHei UI Light"/>
                <a:sym typeface="Microsoft YaHei UI Light"/>
              </a:defRPr>
            </a:pPr>
            <a:r>
              <a:t>   iconfont是现在最好的一个字体图标库，包含了国内大部分网站的字体图标，另外还可</a:t>
            </a:r>
          </a:p>
          <a:p>
            <a:pPr lvl="1" indent="228600" algn="l">
              <a:defRPr>
                <a:solidFill>
                  <a:srgbClr val="2B649C"/>
                </a:solidFill>
                <a:latin typeface="Microsoft YaHei UI Light"/>
                <a:ea typeface="Microsoft YaHei UI Light"/>
                <a:cs typeface="Microsoft YaHei UI Light"/>
                <a:sym typeface="Microsoft YaHei UI Light"/>
              </a:defRPr>
            </a:pPr>
            <a:r>
              <a:t>以使用AI制作图标上传生成。</a:t>
            </a:r>
          </a:p>
        </p:txBody>
      </p:sp>
      <p:sp>
        <p:nvSpPr>
          <p:cNvPr id="376" name="文本框 13"/>
          <p:cNvSpPr txBox="1"/>
          <p:nvPr/>
        </p:nvSpPr>
        <p:spPr>
          <a:xfrm>
            <a:off x="838086" y="2560413"/>
            <a:ext cx="295900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nSpc>
                <a:spcPct val="150000"/>
              </a:lnSpc>
              <a:defRPr b="1">
                <a:solidFill>
                  <a:srgbClr val="FF0000"/>
                </a:solidFill>
                <a:latin typeface="微软雅黑 Light"/>
                <a:ea typeface="微软雅黑 Light"/>
                <a:cs typeface="微软雅黑 Light"/>
                <a:sym typeface="微软雅黑 Light"/>
              </a:defRPr>
            </a:lvl1pPr>
          </a:lstStyle>
          <a:p>
            <a:pPr/>
            <a:r>
              <a:t>字体图标的使用步骤:</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学习方法真的那么重要吗"/>
          <p:cNvSpPr txBox="1"/>
          <p:nvPr/>
        </p:nvSpPr>
        <p:spPr>
          <a:xfrm>
            <a:off x="3753290" y="4203698"/>
            <a:ext cx="5498220"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7000">
                <a:solidFill>
                  <a:srgbClr val="1F4C7C"/>
                </a:solidFill>
                <a:latin typeface="微软雅黑 Light"/>
                <a:ea typeface="微软雅黑 Light"/>
                <a:cs typeface="微软雅黑 Light"/>
                <a:sym typeface="微软雅黑 Light"/>
              </a:defRPr>
            </a:lvl1pPr>
          </a:lstStyle>
          <a:p>
            <a:pPr/>
            <a:r>
              <a:t>CSS中的定位</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80" name="成组"/>
          <p:cNvGrpSpPr/>
          <p:nvPr/>
        </p:nvGrpSpPr>
        <p:grpSpPr>
          <a:xfrm>
            <a:off x="0" y="1170676"/>
            <a:ext cx="3809513" cy="945066"/>
            <a:chOff x="0" y="0"/>
            <a:chExt cx="3809512" cy="945064"/>
          </a:xfrm>
        </p:grpSpPr>
        <p:sp>
          <p:nvSpPr>
            <p:cNvPr id="378" name="矩形"/>
            <p:cNvSpPr/>
            <p:nvPr/>
          </p:nvSpPr>
          <p:spPr>
            <a:xfrm>
              <a:off x="0" y="0"/>
              <a:ext cx="3809513" cy="945066"/>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379" name="病毒"/>
            <p:cNvSpPr/>
            <p:nvPr/>
          </p:nvSpPr>
          <p:spPr>
            <a:xfrm>
              <a:off x="137404" y="148580"/>
              <a:ext cx="647356" cy="647905"/>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381" name="引入"/>
          <p:cNvSpPr txBox="1"/>
          <p:nvPr/>
        </p:nvSpPr>
        <p:spPr>
          <a:xfrm>
            <a:off x="970009" y="1236805"/>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知识点讲解</a:t>
            </a:r>
          </a:p>
        </p:txBody>
      </p:sp>
      <p:sp>
        <p:nvSpPr>
          <p:cNvPr id="382" name="文本框 13"/>
          <p:cNvSpPr txBox="1"/>
          <p:nvPr/>
        </p:nvSpPr>
        <p:spPr>
          <a:xfrm>
            <a:off x="838086" y="2560413"/>
            <a:ext cx="265420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nSpc>
                <a:spcPct val="150000"/>
              </a:lnSpc>
              <a:defRPr b="1">
                <a:solidFill>
                  <a:srgbClr val="FF0000"/>
                </a:solidFill>
                <a:latin typeface="微软雅黑 Light"/>
                <a:ea typeface="微软雅黑 Light"/>
                <a:cs typeface="微软雅黑 Light"/>
                <a:sym typeface="微软雅黑 Light"/>
              </a:defRPr>
            </a:lvl1pPr>
          </a:lstStyle>
          <a:p>
            <a:pPr/>
            <a:r>
              <a:t>字体图标文件格式:</a:t>
            </a:r>
          </a:p>
        </p:txBody>
      </p:sp>
      <p:sp>
        <p:nvSpPr>
          <p:cNvPr id="383" name="不同浏览器所支持的字体格式是不一样的，字体图标之所以兼容，就是因为包含了主流浏览器支持的字体文件。…"/>
          <p:cNvSpPr txBox="1"/>
          <p:nvPr/>
        </p:nvSpPr>
        <p:spPr>
          <a:xfrm>
            <a:off x="831820" y="3525785"/>
            <a:ext cx="11341160" cy="29657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400"/>
              </a:lnSpc>
              <a:spcBef>
                <a:spcPts val="1200"/>
              </a:spcBef>
              <a:defRPr sz="1466">
                <a:latin typeface="+mn-lt"/>
                <a:ea typeface="+mn-ea"/>
                <a:cs typeface="+mn-cs"/>
                <a:sym typeface="Helvetica Neue"/>
              </a:defRPr>
            </a:pPr>
            <a:r>
              <a:t>不同浏览器所支持的字体格式是不一样的，字体图标之所以兼容，就是因为包含了主流浏览器支持的字体文件。 </a:t>
            </a:r>
            <a:endParaRPr sz="1200"/>
          </a:p>
          <a:p>
            <a:pPr marL="457200" indent="-317500" algn="l" defTabSz="457200">
              <a:lnSpc>
                <a:spcPts val="3400"/>
              </a:lnSpc>
              <a:spcBef>
                <a:spcPts val="1400"/>
              </a:spcBef>
              <a:buClr>
                <a:srgbClr val="000000"/>
              </a:buClr>
              <a:buSzPct val="100000"/>
              <a:buFont typeface="Times"/>
              <a:buAutoNum type="arabicPeriod" startAt="1"/>
              <a:defRPr sz="1466">
                <a:latin typeface="+mn-lt"/>
                <a:ea typeface="+mn-ea"/>
                <a:cs typeface="+mn-cs"/>
                <a:sym typeface="Helvetica Neue"/>
              </a:defRPr>
            </a:pPr>
            <a:r>
              <a:t>TureType(</a:t>
            </a:r>
            <a:r>
              <a:rPr>
                <a:solidFill>
                  <a:srgbClr val="FF0000"/>
                </a:solidFill>
              </a:rPr>
              <a:t>.ttf</a:t>
            </a:r>
            <a:r>
              <a:t>)格式.ttf字体是Windows和Mac的最常见的字体，支持这种字体的浏览器有IE9+、Firefox3.5+、 Chrome4+、Safari3+、Opera10+、iOS Mobile、Safari4.2+; </a:t>
            </a:r>
          </a:p>
          <a:p>
            <a:pPr marL="457200" indent="-317500" algn="l" defTabSz="457200">
              <a:lnSpc>
                <a:spcPts val="3400"/>
              </a:lnSpc>
              <a:spcBef>
                <a:spcPts val="1400"/>
              </a:spcBef>
              <a:buClr>
                <a:srgbClr val="000000"/>
              </a:buClr>
              <a:buSzPct val="100000"/>
              <a:buFont typeface="Times"/>
              <a:buAutoNum type="arabicPeriod" startAt="1"/>
              <a:defRPr sz="1466">
                <a:latin typeface="+mn-lt"/>
                <a:ea typeface="+mn-ea"/>
                <a:cs typeface="+mn-cs"/>
                <a:sym typeface="Helvetica Neue"/>
              </a:defRPr>
            </a:pPr>
            <a:r>
              <a:t>Web Open Font Format(</a:t>
            </a:r>
            <a:r>
              <a:rPr>
                <a:solidFill>
                  <a:srgbClr val="FF0000"/>
                </a:solidFill>
              </a:rPr>
              <a:t>.woff</a:t>
            </a:r>
            <a:r>
              <a:t>)格式woff字体，支持这种字体的浏览器有IE9+、Firefox3.5+、Chrome6+、 Safari3.6+、Opera11.1+; </a:t>
            </a:r>
          </a:p>
          <a:p>
            <a:pPr marL="457200" indent="-317500" algn="l" defTabSz="457200">
              <a:lnSpc>
                <a:spcPts val="3400"/>
              </a:lnSpc>
              <a:spcBef>
                <a:spcPts val="1400"/>
              </a:spcBef>
              <a:buClr>
                <a:srgbClr val="000000"/>
              </a:buClr>
              <a:buSzPct val="100000"/>
              <a:buFont typeface="Times"/>
              <a:buAutoNum type="arabicPeriod" startAt="1"/>
              <a:defRPr sz="1466">
                <a:latin typeface="+mn-lt"/>
                <a:ea typeface="+mn-ea"/>
                <a:cs typeface="+mn-cs"/>
                <a:sym typeface="Helvetica Neue"/>
              </a:defRPr>
            </a:pPr>
            <a:r>
              <a:t>Embedded Open Type(</a:t>
            </a:r>
            <a:r>
              <a:rPr>
                <a:solidFill>
                  <a:srgbClr val="FF0000"/>
                </a:solidFill>
              </a:rPr>
              <a:t>.eot</a:t>
            </a:r>
            <a:r>
              <a:t>)格式.eot字体是IE专用字体，支持这种字体的浏览器有IE4+; </a:t>
            </a:r>
          </a:p>
          <a:p>
            <a:pPr marL="457200" indent="-317500" algn="l" defTabSz="457200">
              <a:lnSpc>
                <a:spcPct val="120000"/>
              </a:lnSpc>
              <a:spcBef>
                <a:spcPts val="1400"/>
              </a:spcBef>
              <a:buClr>
                <a:srgbClr val="000000"/>
              </a:buClr>
              <a:buSzPct val="100000"/>
              <a:buFont typeface="Times"/>
              <a:buAutoNum type="arabicPeriod" startAt="1"/>
              <a:defRPr sz="1466">
                <a:latin typeface="+mn-lt"/>
                <a:ea typeface="+mn-ea"/>
                <a:cs typeface="+mn-cs"/>
                <a:sym typeface="Helvetica Neue"/>
              </a:defRPr>
            </a:pPr>
            <a:r>
              <a:t>SVG(</a:t>
            </a:r>
            <a:r>
              <a:rPr>
                <a:solidFill>
                  <a:srgbClr val="FF0000"/>
                </a:solidFill>
              </a:rPr>
              <a:t>.svg</a:t>
            </a:r>
            <a:r>
              <a:t>)格式.svg字体是基于SVG字体渲染的一种格式，支持这种字体的浏览器有Chrome4+、Safari3.1+、 Opera10.0+、iOS Mobille safari3.2+</a:t>
            </a:r>
            <a:b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87" name="成组"/>
          <p:cNvGrpSpPr/>
          <p:nvPr/>
        </p:nvGrpSpPr>
        <p:grpSpPr>
          <a:xfrm>
            <a:off x="0" y="1170676"/>
            <a:ext cx="3809513" cy="945066"/>
            <a:chOff x="0" y="0"/>
            <a:chExt cx="3809512" cy="945064"/>
          </a:xfrm>
        </p:grpSpPr>
        <p:sp>
          <p:nvSpPr>
            <p:cNvPr id="385" name="矩形"/>
            <p:cNvSpPr/>
            <p:nvPr/>
          </p:nvSpPr>
          <p:spPr>
            <a:xfrm>
              <a:off x="0" y="0"/>
              <a:ext cx="3809513" cy="945066"/>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386" name="病毒"/>
            <p:cNvSpPr/>
            <p:nvPr/>
          </p:nvSpPr>
          <p:spPr>
            <a:xfrm>
              <a:off x="137404" y="148580"/>
              <a:ext cx="647356" cy="647905"/>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388"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知识点小结</a:t>
            </a:r>
          </a:p>
        </p:txBody>
      </p:sp>
      <p:grpSp>
        <p:nvGrpSpPr>
          <p:cNvPr id="391" name="五边形 5"/>
          <p:cNvGrpSpPr/>
          <p:nvPr/>
        </p:nvGrpSpPr>
        <p:grpSpPr>
          <a:xfrm>
            <a:off x="937827" y="2903308"/>
            <a:ext cx="1486581" cy="520701"/>
            <a:chOff x="-1" y="-1"/>
            <a:chExt cx="1486579" cy="520700"/>
          </a:xfrm>
        </p:grpSpPr>
        <p:sp>
          <p:nvSpPr>
            <p:cNvPr id="389" name="形状"/>
            <p:cNvSpPr/>
            <p:nvPr/>
          </p:nvSpPr>
          <p:spPr>
            <a:xfrm>
              <a:off x="-2" y="-2"/>
              <a:ext cx="1486581" cy="481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390" name="问题 1:"/>
            <p:cNvSpPr txBox="1"/>
            <p:nvPr/>
          </p:nvSpPr>
          <p:spPr>
            <a:xfrm>
              <a:off x="-1" y="-2"/>
              <a:ext cx="1366261" cy="520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a:solidFill>
                    <a:srgbClr val="FFFFFF"/>
                  </a:solidFill>
                  <a:latin typeface="微软雅黑 Light"/>
                  <a:ea typeface="微软雅黑 Light"/>
                  <a:cs typeface="微软雅黑 Light"/>
                  <a:sym typeface="微软雅黑 Light"/>
                </a:defRPr>
              </a:lvl1pPr>
            </a:lstStyle>
            <a:p>
              <a:pPr/>
              <a:r>
                <a:t> 问题 1:</a:t>
              </a:r>
            </a:p>
          </p:txBody>
        </p:sp>
      </p:grpSp>
      <p:sp>
        <p:nvSpPr>
          <p:cNvPr id="392" name="文本框 6"/>
          <p:cNvSpPr txBox="1"/>
          <p:nvPr/>
        </p:nvSpPr>
        <p:spPr>
          <a:xfrm>
            <a:off x="2584547" y="2903308"/>
            <a:ext cx="34671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为什么要使用字体图标？</a:t>
            </a:r>
          </a:p>
        </p:txBody>
      </p:sp>
      <p:grpSp>
        <p:nvGrpSpPr>
          <p:cNvPr id="395" name="五边形 7"/>
          <p:cNvGrpSpPr/>
          <p:nvPr/>
        </p:nvGrpSpPr>
        <p:grpSpPr>
          <a:xfrm>
            <a:off x="937827" y="3796730"/>
            <a:ext cx="1486581" cy="520701"/>
            <a:chOff x="-1" y="-1"/>
            <a:chExt cx="1486579" cy="520700"/>
          </a:xfrm>
        </p:grpSpPr>
        <p:sp>
          <p:nvSpPr>
            <p:cNvPr id="393" name="形状"/>
            <p:cNvSpPr/>
            <p:nvPr/>
          </p:nvSpPr>
          <p:spPr>
            <a:xfrm>
              <a:off x="-2" y="-2"/>
              <a:ext cx="1486581" cy="481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394" name="问题 2:"/>
            <p:cNvSpPr txBox="1"/>
            <p:nvPr/>
          </p:nvSpPr>
          <p:spPr>
            <a:xfrm>
              <a:off x="-1" y="-2"/>
              <a:ext cx="1366261" cy="520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a:solidFill>
                    <a:srgbClr val="FFFFFF"/>
                  </a:solidFill>
                  <a:latin typeface="微软雅黑 Light"/>
                  <a:ea typeface="微软雅黑 Light"/>
                  <a:cs typeface="微软雅黑 Light"/>
                  <a:sym typeface="微软雅黑 Light"/>
                </a:defRPr>
              </a:lvl1pPr>
            </a:lstStyle>
            <a:p>
              <a:pPr/>
              <a:r>
                <a:t> 问题 2:</a:t>
              </a:r>
            </a:p>
          </p:txBody>
        </p:sp>
      </p:grpSp>
      <p:sp>
        <p:nvSpPr>
          <p:cNvPr id="396" name="文本框 8"/>
          <p:cNvSpPr txBox="1"/>
          <p:nvPr/>
        </p:nvSpPr>
        <p:spPr>
          <a:xfrm>
            <a:off x="2584547" y="3796731"/>
            <a:ext cx="43815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在项目中使用字体图标的步骤？</a:t>
            </a:r>
          </a:p>
        </p:txBody>
      </p:sp>
      <p:grpSp>
        <p:nvGrpSpPr>
          <p:cNvPr id="399" name="五边形 9"/>
          <p:cNvGrpSpPr/>
          <p:nvPr/>
        </p:nvGrpSpPr>
        <p:grpSpPr>
          <a:xfrm>
            <a:off x="937827" y="4690156"/>
            <a:ext cx="1486581" cy="520701"/>
            <a:chOff x="-1" y="-1"/>
            <a:chExt cx="1486579" cy="520700"/>
          </a:xfrm>
        </p:grpSpPr>
        <p:sp>
          <p:nvSpPr>
            <p:cNvPr id="397" name="形状"/>
            <p:cNvSpPr/>
            <p:nvPr/>
          </p:nvSpPr>
          <p:spPr>
            <a:xfrm>
              <a:off x="-2" y="-2"/>
              <a:ext cx="1486581" cy="481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398" name="问题 3:"/>
            <p:cNvSpPr txBox="1"/>
            <p:nvPr/>
          </p:nvSpPr>
          <p:spPr>
            <a:xfrm>
              <a:off x="-1" y="-2"/>
              <a:ext cx="1366261" cy="520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a:solidFill>
                    <a:srgbClr val="FFFFFF"/>
                  </a:solidFill>
                  <a:latin typeface="微软雅黑 Light"/>
                  <a:ea typeface="微软雅黑 Light"/>
                  <a:cs typeface="微软雅黑 Light"/>
                  <a:sym typeface="微软雅黑 Light"/>
                </a:defRPr>
              </a:lvl1pPr>
            </a:lstStyle>
            <a:p>
              <a:pPr/>
              <a:r>
                <a:t> 问题 3:</a:t>
              </a:r>
            </a:p>
          </p:txBody>
        </p:sp>
      </p:grpSp>
      <p:sp>
        <p:nvSpPr>
          <p:cNvPr id="400" name="文本框 10"/>
          <p:cNvSpPr txBox="1"/>
          <p:nvPr/>
        </p:nvSpPr>
        <p:spPr>
          <a:xfrm>
            <a:off x="2584548" y="4690157"/>
            <a:ext cx="455101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如何追加新的字体图标到项目中?</a:t>
            </a:r>
          </a:p>
        </p:txBody>
      </p:sp>
      <p:grpSp>
        <p:nvGrpSpPr>
          <p:cNvPr id="403" name="五边形 15"/>
          <p:cNvGrpSpPr/>
          <p:nvPr/>
        </p:nvGrpSpPr>
        <p:grpSpPr>
          <a:xfrm>
            <a:off x="937827" y="5583579"/>
            <a:ext cx="1486581" cy="520701"/>
            <a:chOff x="-1" y="-1"/>
            <a:chExt cx="1486579" cy="520700"/>
          </a:xfrm>
        </p:grpSpPr>
        <p:sp>
          <p:nvSpPr>
            <p:cNvPr id="401" name="形状"/>
            <p:cNvSpPr/>
            <p:nvPr/>
          </p:nvSpPr>
          <p:spPr>
            <a:xfrm>
              <a:off x="-2" y="-2"/>
              <a:ext cx="1486581" cy="481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104" y="0"/>
                  </a:lnTo>
                  <a:lnTo>
                    <a:pt x="21600" y="10800"/>
                  </a:lnTo>
                  <a:lnTo>
                    <a:pt x="18104" y="21600"/>
                  </a:lnTo>
                  <a:lnTo>
                    <a:pt x="0" y="21600"/>
                  </a:lnTo>
                  <a:close/>
                </a:path>
              </a:pathLst>
            </a:custGeom>
            <a:solidFill>
              <a:srgbClr val="2B649C"/>
            </a:solidFill>
            <a:ln w="25400" cap="flat">
              <a:solidFill>
                <a:srgbClr val="FFFFFF"/>
              </a:solidFill>
              <a:prstDash val="solid"/>
              <a:round/>
            </a:ln>
            <a:effectLst/>
          </p:spPr>
          <p:txBody>
            <a:bodyPr wrap="square" lIns="50800" tIns="50800" rIns="50800" bIns="50800" numCol="1" anchor="t">
              <a:noAutofit/>
            </a:bodyPr>
            <a:lstStyle/>
            <a:p>
              <a:pPr algn="l">
                <a:defRPr>
                  <a:solidFill>
                    <a:srgbClr val="FFFFFF"/>
                  </a:solidFill>
                  <a:latin typeface="微软雅黑 Light"/>
                  <a:ea typeface="微软雅黑 Light"/>
                  <a:cs typeface="微软雅黑 Light"/>
                  <a:sym typeface="微软雅黑 Light"/>
                </a:defRPr>
              </a:pPr>
            </a:p>
          </p:txBody>
        </p:sp>
        <p:sp>
          <p:nvSpPr>
            <p:cNvPr id="402" name="问题 4:"/>
            <p:cNvSpPr txBox="1"/>
            <p:nvPr/>
          </p:nvSpPr>
          <p:spPr>
            <a:xfrm>
              <a:off x="-1" y="-2"/>
              <a:ext cx="1366261" cy="520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a:solidFill>
                    <a:srgbClr val="FFFFFF"/>
                  </a:solidFill>
                  <a:latin typeface="微软雅黑 Light"/>
                  <a:ea typeface="微软雅黑 Light"/>
                  <a:cs typeface="微软雅黑 Light"/>
                  <a:sym typeface="微软雅黑 Light"/>
                </a:defRPr>
              </a:lvl1pPr>
            </a:lstStyle>
            <a:p>
              <a:pPr/>
              <a:r>
                <a:t> 问题 4:</a:t>
              </a:r>
            </a:p>
          </p:txBody>
        </p:sp>
      </p:grpSp>
      <p:sp>
        <p:nvSpPr>
          <p:cNvPr id="404" name="文本框 16"/>
          <p:cNvSpPr txBox="1"/>
          <p:nvPr/>
        </p:nvSpPr>
        <p:spPr>
          <a:xfrm>
            <a:off x="2584547" y="5583580"/>
            <a:ext cx="37719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2B649C"/>
                </a:solidFill>
                <a:latin typeface="微软雅黑 Light"/>
                <a:ea typeface="微软雅黑 Light"/>
                <a:cs typeface="微软雅黑 Light"/>
                <a:sym typeface="微软雅黑 Light"/>
              </a:defRPr>
            </a:lvl1pPr>
          </a:lstStyle>
          <a:p>
            <a:pPr/>
            <a:r>
              <a:t>我们自己能做字体图标吗？</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06" name="图片 1" descr="图片 1"/>
          <p:cNvPicPr>
            <a:picLocks noChangeAspect="1"/>
          </p:cNvPicPr>
          <p:nvPr/>
        </p:nvPicPr>
        <p:blipFill>
          <a:blip r:embed="rId2">
            <a:extLst/>
          </a:blip>
          <a:stretch>
            <a:fillRect/>
          </a:stretch>
        </p:blipFill>
        <p:spPr>
          <a:xfrm>
            <a:off x="-453" y="-3"/>
            <a:ext cx="13005707" cy="975360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7" name="成组"/>
          <p:cNvGrpSpPr/>
          <p:nvPr/>
        </p:nvGrpSpPr>
        <p:grpSpPr>
          <a:xfrm>
            <a:off x="0" y="1170676"/>
            <a:ext cx="3809513" cy="945066"/>
            <a:chOff x="0" y="0"/>
            <a:chExt cx="3809512" cy="945064"/>
          </a:xfrm>
        </p:grpSpPr>
        <p:sp>
          <p:nvSpPr>
            <p:cNvPr id="135" name="矩形"/>
            <p:cNvSpPr/>
            <p:nvPr/>
          </p:nvSpPr>
          <p:spPr>
            <a:xfrm>
              <a:off x="0" y="0"/>
              <a:ext cx="3809513" cy="945066"/>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36" name="病毒"/>
            <p:cNvSpPr/>
            <p:nvPr/>
          </p:nvSpPr>
          <p:spPr>
            <a:xfrm>
              <a:off x="137404" y="148580"/>
              <a:ext cx="647356" cy="647905"/>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138"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知识点导入</a:t>
            </a:r>
          </a:p>
        </p:txBody>
      </p:sp>
      <p:sp>
        <p:nvSpPr>
          <p:cNvPr id="139" name="文本框 13"/>
          <p:cNvSpPr txBox="1"/>
          <p:nvPr/>
        </p:nvSpPr>
        <p:spPr>
          <a:xfrm>
            <a:off x="669750" y="2890046"/>
            <a:ext cx="11665299"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lnSpc>
                <a:spcPct val="150000"/>
              </a:lnSpc>
              <a:defRPr>
                <a:solidFill>
                  <a:srgbClr val="2B649C"/>
                </a:solidFill>
                <a:latin typeface="微软雅黑 Light"/>
                <a:ea typeface="微软雅黑 Light"/>
                <a:cs typeface="微软雅黑 Light"/>
                <a:sym typeface="微软雅黑 Light"/>
              </a:defRPr>
            </a:lvl1pPr>
          </a:lstStyle>
          <a:p>
            <a:pPr/>
            <a:r>
              <a:t>下面这幅图是小米官网下面的一部分网页，那么下图中的播放按钮和红框部分可以使用标准流布局或者浮动来实现吗？还记得我们说过的 两个元素叠在一起用什么呢？接下来我们一起学习一下吧！！！</a:t>
            </a:r>
          </a:p>
        </p:txBody>
      </p:sp>
      <p:pic>
        <p:nvPicPr>
          <p:cNvPr id="140" name="图像" descr="图像"/>
          <p:cNvPicPr>
            <a:picLocks noChangeAspect="1"/>
          </p:cNvPicPr>
          <p:nvPr/>
        </p:nvPicPr>
        <p:blipFill>
          <a:blip r:embed="rId2">
            <a:extLst/>
          </a:blip>
          <a:stretch>
            <a:fillRect/>
          </a:stretch>
        </p:blipFill>
        <p:spPr>
          <a:xfrm>
            <a:off x="408648" y="5361201"/>
            <a:ext cx="7683501" cy="2273302"/>
          </a:xfrm>
          <a:prstGeom prst="rect">
            <a:avLst/>
          </a:prstGeom>
          <a:ln w="12700">
            <a:miter lim="400000"/>
          </a:ln>
        </p:spPr>
      </p:pic>
      <p:pic>
        <p:nvPicPr>
          <p:cNvPr id="141" name="图像" descr="图像"/>
          <p:cNvPicPr>
            <a:picLocks noChangeAspect="1"/>
          </p:cNvPicPr>
          <p:nvPr/>
        </p:nvPicPr>
        <p:blipFill>
          <a:blip r:embed="rId3">
            <a:extLst/>
          </a:blip>
          <a:stretch>
            <a:fillRect/>
          </a:stretch>
        </p:blipFill>
        <p:spPr>
          <a:xfrm>
            <a:off x="8389722" y="4653826"/>
            <a:ext cx="3693289" cy="447929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5" name="成组"/>
          <p:cNvGrpSpPr/>
          <p:nvPr/>
        </p:nvGrpSpPr>
        <p:grpSpPr>
          <a:xfrm>
            <a:off x="0" y="1170676"/>
            <a:ext cx="3809513" cy="945066"/>
            <a:chOff x="0" y="0"/>
            <a:chExt cx="3809512" cy="945064"/>
          </a:xfrm>
        </p:grpSpPr>
        <p:sp>
          <p:nvSpPr>
            <p:cNvPr id="143" name="矩形"/>
            <p:cNvSpPr/>
            <p:nvPr/>
          </p:nvSpPr>
          <p:spPr>
            <a:xfrm>
              <a:off x="0" y="0"/>
              <a:ext cx="3809513" cy="945066"/>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44" name="病毒"/>
            <p:cNvSpPr/>
            <p:nvPr/>
          </p:nvSpPr>
          <p:spPr>
            <a:xfrm>
              <a:off x="137404" y="148580"/>
              <a:ext cx="647356" cy="647905"/>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146"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知识点讲解</a:t>
            </a:r>
          </a:p>
        </p:txBody>
      </p:sp>
      <p:sp>
        <p:nvSpPr>
          <p:cNvPr id="147" name="文本框 7"/>
          <p:cNvSpPr txBox="1"/>
          <p:nvPr/>
        </p:nvSpPr>
        <p:spPr>
          <a:xfrm>
            <a:off x="784811" y="2807791"/>
            <a:ext cx="11478229"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2600"/>
                </a:solidFill>
                <a:latin typeface="微软雅黑 Light"/>
                <a:ea typeface="微软雅黑 Light"/>
                <a:cs typeface="微软雅黑 Light"/>
                <a:sym typeface="微软雅黑 Light"/>
              </a:defRPr>
            </a:pPr>
            <a:r>
              <a:t>定位</a:t>
            </a:r>
            <a:r>
              <a:rPr>
                <a:solidFill>
                  <a:srgbClr val="2B649C"/>
                </a:solidFill>
              </a:rPr>
              <a:t>: 将盒子定在某一个位置，所以定位也是在摆放盒子，按照定位的方式移动盒子</a:t>
            </a:r>
            <a:endParaRPr>
              <a:solidFill>
                <a:srgbClr val="2B649C"/>
              </a:solidFill>
            </a:endParaRPr>
          </a:p>
          <a:p>
            <a:pPr algn="l">
              <a:lnSpc>
                <a:spcPct val="150000"/>
              </a:lnSpc>
              <a:defRPr>
                <a:solidFill>
                  <a:srgbClr val="2B649C"/>
                </a:solidFill>
                <a:latin typeface="微软雅黑 Light"/>
                <a:ea typeface="微软雅黑 Light"/>
                <a:cs typeface="微软雅黑 Light"/>
                <a:sym typeface="微软雅黑 Light"/>
              </a:defRPr>
            </a:pPr>
            <a:r>
              <a:t>定位 = 定位模式 + 偏移 </a:t>
            </a:r>
          </a:p>
          <a:p>
            <a:pPr algn="l">
              <a:lnSpc>
                <a:spcPct val="150000"/>
              </a:lnSpc>
              <a:defRPr>
                <a:solidFill>
                  <a:srgbClr val="2B649C"/>
                </a:solidFill>
                <a:latin typeface="微软雅黑 Light"/>
                <a:ea typeface="微软雅黑 Light"/>
                <a:cs typeface="微软雅黑 Light"/>
                <a:sym typeface="微软雅黑 Light"/>
              </a:defRPr>
            </a:pPr>
            <a:r>
              <a:t>定位模式用于指定一个元素在文档中的定位方式。偏移则决定了该元素的最终位置</a:t>
            </a:r>
          </a:p>
        </p:txBody>
      </p:sp>
      <p:sp>
        <p:nvSpPr>
          <p:cNvPr id="148" name="文本框 20"/>
          <p:cNvSpPr txBox="1"/>
          <p:nvPr/>
        </p:nvSpPr>
        <p:spPr>
          <a:xfrm>
            <a:off x="827837" y="4616448"/>
            <a:ext cx="5786885"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nSpc>
                <a:spcPct val="150000"/>
              </a:lnSpc>
              <a:defRPr b="1">
                <a:solidFill>
                  <a:srgbClr val="FF0000"/>
                </a:solidFill>
                <a:latin typeface="微软雅黑 Light"/>
                <a:ea typeface="微软雅黑 Light"/>
                <a:cs typeface="微软雅黑 Light"/>
                <a:sym typeface="微软雅黑 Light"/>
              </a:defRPr>
            </a:lvl1pPr>
          </a:lstStyle>
          <a:p>
            <a:pPr/>
            <a:r>
              <a:t>定位模式: 定位模式决定了元素的定位方式</a:t>
            </a:r>
          </a:p>
        </p:txBody>
      </p:sp>
      <p:graphicFrame>
        <p:nvGraphicFramePr>
          <p:cNvPr id="149" name="表格 3"/>
          <p:cNvGraphicFramePr/>
          <p:nvPr/>
        </p:nvGraphicFramePr>
        <p:xfrm>
          <a:off x="1104999" y="5472626"/>
          <a:ext cx="10837852" cy="262965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418925"/>
                <a:gridCol w="5418925"/>
              </a:tblGrid>
              <a:tr h="525930">
                <a:tc>
                  <a:txBody>
                    <a:bodyPr/>
                    <a:lstStyle/>
                    <a:p>
                      <a:pPr algn="l">
                        <a:defRPr sz="1800"/>
                      </a:pPr>
                      <a:r>
                        <a:rPr b="1" sz="2400">
                          <a:sym typeface="Helvetica"/>
                        </a:rPr>
                        <a:t>值</a:t>
                      </a:r>
                    </a:p>
                  </a:txBody>
                  <a:tcPr marL="45720" marR="45720" marT="45720" marB="45720" anchor="t" anchorCtr="0" horzOverflow="overflow"/>
                </a:tc>
                <a:tc>
                  <a:txBody>
                    <a:bodyPr/>
                    <a:lstStyle/>
                    <a:p>
                      <a:pPr algn="l">
                        <a:defRPr sz="1800"/>
                      </a:pPr>
                      <a:r>
                        <a:rPr b="1" sz="2400">
                          <a:sym typeface="Helvetica"/>
                        </a:rPr>
                        <a:t>语义</a:t>
                      </a:r>
                    </a:p>
                  </a:txBody>
                  <a:tcPr marL="45720" marR="45720" marT="45720" marB="45720" anchor="t" anchorCtr="0" horzOverflow="overflow"/>
                </a:tc>
              </a:tr>
              <a:tr h="525930">
                <a:tc>
                  <a:txBody>
                    <a:bodyPr/>
                    <a:lstStyle/>
                    <a:p>
                      <a:pPr algn="l">
                        <a:defRPr sz="1800"/>
                      </a:pPr>
                      <a:r>
                        <a:rPr sz="2400">
                          <a:sym typeface="Helvetica"/>
                        </a:rPr>
                        <a:t>static</a:t>
                      </a:r>
                    </a:p>
                  </a:txBody>
                  <a:tcPr marL="45720" marR="45720" marT="45720" marB="45720" anchor="t" anchorCtr="0" horzOverflow="overflow"/>
                </a:tc>
                <a:tc>
                  <a:txBody>
                    <a:bodyPr/>
                    <a:lstStyle/>
                    <a:p>
                      <a:pPr algn="l">
                        <a:defRPr sz="1800"/>
                      </a:pPr>
                      <a:r>
                        <a:rPr sz="2400">
                          <a:sym typeface="Helvetica"/>
                        </a:rPr>
                        <a:t>静态定位</a:t>
                      </a:r>
                    </a:p>
                  </a:txBody>
                  <a:tcPr marL="45720" marR="45720" marT="45720" marB="45720" anchor="t" anchorCtr="0" horzOverflow="overflow"/>
                </a:tc>
              </a:tr>
              <a:tr h="525930">
                <a:tc>
                  <a:txBody>
                    <a:bodyPr/>
                    <a:lstStyle/>
                    <a:p>
                      <a:pPr algn="l">
                        <a:defRPr sz="1800"/>
                      </a:pPr>
                      <a:r>
                        <a:rPr sz="2400">
                          <a:sym typeface="Helvetica"/>
                        </a:rPr>
                        <a:t>relative</a:t>
                      </a:r>
                    </a:p>
                  </a:txBody>
                  <a:tcPr marL="45720" marR="45720" marT="45720" marB="45720" anchor="t" anchorCtr="0" horzOverflow="overflow"/>
                </a:tc>
                <a:tc>
                  <a:txBody>
                    <a:bodyPr/>
                    <a:lstStyle/>
                    <a:p>
                      <a:pPr algn="l">
                        <a:defRPr sz="1800"/>
                      </a:pPr>
                      <a:r>
                        <a:rPr sz="2400">
                          <a:sym typeface="Helvetica"/>
                        </a:rPr>
                        <a:t>相对定位</a:t>
                      </a:r>
                    </a:p>
                  </a:txBody>
                  <a:tcPr marL="45720" marR="45720" marT="45720" marB="45720" anchor="t" anchorCtr="0" horzOverflow="overflow"/>
                </a:tc>
              </a:tr>
              <a:tr h="525930">
                <a:tc>
                  <a:txBody>
                    <a:bodyPr/>
                    <a:lstStyle/>
                    <a:p>
                      <a:pPr algn="l">
                        <a:defRPr sz="1800"/>
                      </a:pPr>
                      <a:r>
                        <a:rPr sz="2400">
                          <a:sym typeface="Helvetica"/>
                        </a:rPr>
                        <a:t>absolute</a:t>
                      </a:r>
                    </a:p>
                  </a:txBody>
                  <a:tcPr marL="45720" marR="45720" marT="45720" marB="45720" anchor="t" anchorCtr="0" horzOverflow="overflow"/>
                </a:tc>
                <a:tc>
                  <a:txBody>
                    <a:bodyPr/>
                    <a:lstStyle/>
                    <a:p>
                      <a:pPr algn="l">
                        <a:defRPr sz="1800"/>
                      </a:pPr>
                      <a:r>
                        <a:rPr sz="2400">
                          <a:sym typeface="Helvetica"/>
                        </a:rPr>
                        <a:t>绝对定位</a:t>
                      </a:r>
                    </a:p>
                  </a:txBody>
                  <a:tcPr marL="45720" marR="45720" marT="45720" marB="45720" anchor="t" anchorCtr="0" horzOverflow="overflow"/>
                </a:tc>
              </a:tr>
              <a:tr h="525930">
                <a:tc>
                  <a:txBody>
                    <a:bodyPr/>
                    <a:lstStyle/>
                    <a:p>
                      <a:pPr algn="l">
                        <a:defRPr sz="1800"/>
                      </a:pPr>
                      <a:r>
                        <a:rPr sz="2400">
                          <a:sym typeface="Helvetica"/>
                        </a:rPr>
                        <a:t>fixed</a:t>
                      </a:r>
                    </a:p>
                  </a:txBody>
                  <a:tcPr marL="45720" marR="45720" marT="45720" marB="45720" anchor="t" anchorCtr="0" horzOverflow="overflow"/>
                </a:tc>
                <a:tc>
                  <a:txBody>
                    <a:bodyPr/>
                    <a:lstStyle/>
                    <a:p>
                      <a:pPr algn="l">
                        <a:defRPr sz="1800"/>
                      </a:pPr>
                      <a:r>
                        <a:rPr sz="2400">
                          <a:sym typeface="Helvetica"/>
                        </a:rPr>
                        <a:t>固定定位</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3" name="成组"/>
          <p:cNvGrpSpPr/>
          <p:nvPr/>
        </p:nvGrpSpPr>
        <p:grpSpPr>
          <a:xfrm>
            <a:off x="0" y="1170676"/>
            <a:ext cx="3809513" cy="945066"/>
            <a:chOff x="0" y="0"/>
            <a:chExt cx="3809512" cy="945064"/>
          </a:xfrm>
        </p:grpSpPr>
        <p:sp>
          <p:nvSpPr>
            <p:cNvPr id="151" name="矩形"/>
            <p:cNvSpPr/>
            <p:nvPr/>
          </p:nvSpPr>
          <p:spPr>
            <a:xfrm>
              <a:off x="0" y="0"/>
              <a:ext cx="3809513" cy="945066"/>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52" name="病毒"/>
            <p:cNvSpPr/>
            <p:nvPr/>
          </p:nvSpPr>
          <p:spPr>
            <a:xfrm>
              <a:off x="137404" y="148580"/>
              <a:ext cx="647356" cy="647905"/>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154"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知识点讲解</a:t>
            </a:r>
          </a:p>
        </p:txBody>
      </p:sp>
      <p:sp>
        <p:nvSpPr>
          <p:cNvPr id="155" name="文本框 7"/>
          <p:cNvSpPr txBox="1"/>
          <p:nvPr/>
        </p:nvSpPr>
        <p:spPr>
          <a:xfrm>
            <a:off x="784811" y="2807791"/>
            <a:ext cx="11478229"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2600"/>
                </a:solidFill>
                <a:latin typeface="微软雅黑 Light"/>
                <a:ea typeface="微软雅黑 Light"/>
                <a:cs typeface="微软雅黑 Light"/>
                <a:sym typeface="微软雅黑 Light"/>
              </a:defRPr>
            </a:pPr>
            <a:r>
              <a:t>定位</a:t>
            </a:r>
            <a:r>
              <a:rPr>
                <a:solidFill>
                  <a:srgbClr val="2B649C"/>
                </a:solidFill>
              </a:rPr>
              <a:t>: 将盒子定在某一个位置，所以定位也是在摆放盒子，按照定位的方式移动盒子</a:t>
            </a:r>
            <a:endParaRPr>
              <a:solidFill>
                <a:srgbClr val="2B649C"/>
              </a:solidFill>
            </a:endParaRPr>
          </a:p>
          <a:p>
            <a:pPr algn="l">
              <a:lnSpc>
                <a:spcPct val="150000"/>
              </a:lnSpc>
              <a:defRPr>
                <a:solidFill>
                  <a:srgbClr val="2B649C"/>
                </a:solidFill>
                <a:latin typeface="微软雅黑 Light"/>
                <a:ea typeface="微软雅黑 Light"/>
                <a:cs typeface="微软雅黑 Light"/>
                <a:sym typeface="微软雅黑 Light"/>
              </a:defRPr>
            </a:pPr>
            <a:r>
              <a:t>定位 = 定位模式 + 偏移 </a:t>
            </a:r>
          </a:p>
          <a:p>
            <a:pPr algn="l">
              <a:lnSpc>
                <a:spcPct val="150000"/>
              </a:lnSpc>
              <a:defRPr>
                <a:solidFill>
                  <a:srgbClr val="2B649C"/>
                </a:solidFill>
                <a:latin typeface="微软雅黑 Light"/>
                <a:ea typeface="微软雅黑 Light"/>
                <a:cs typeface="微软雅黑 Light"/>
                <a:sym typeface="微软雅黑 Light"/>
              </a:defRPr>
            </a:pPr>
            <a:r>
              <a:t>定位模式用于指定一个元素在文档中的定位方式。偏移则决定了该元素的最终位置</a:t>
            </a:r>
          </a:p>
        </p:txBody>
      </p:sp>
      <p:sp>
        <p:nvSpPr>
          <p:cNvPr id="156" name="文本框 20"/>
          <p:cNvSpPr txBox="1"/>
          <p:nvPr/>
        </p:nvSpPr>
        <p:spPr>
          <a:xfrm>
            <a:off x="827837" y="4616450"/>
            <a:ext cx="4872485" cy="520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nSpc>
                <a:spcPct val="150000"/>
              </a:lnSpc>
              <a:defRPr b="1">
                <a:solidFill>
                  <a:srgbClr val="FF0000"/>
                </a:solidFill>
                <a:latin typeface="微软雅黑 Light"/>
                <a:ea typeface="微软雅黑 Light"/>
                <a:cs typeface="微软雅黑 Light"/>
                <a:sym typeface="微软雅黑 Light"/>
              </a:defRPr>
            </a:lvl1pPr>
          </a:lstStyle>
          <a:p>
            <a:pPr/>
            <a:r>
              <a:t>边偏移: 定位的盒子移动到最终位置</a:t>
            </a:r>
          </a:p>
        </p:txBody>
      </p:sp>
      <p:graphicFrame>
        <p:nvGraphicFramePr>
          <p:cNvPr id="157" name="表格 3"/>
          <p:cNvGraphicFramePr/>
          <p:nvPr/>
        </p:nvGraphicFramePr>
        <p:xfrm>
          <a:off x="1071581" y="5783681"/>
          <a:ext cx="10529555" cy="2641602"/>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855330"/>
                <a:gridCol w="2508380"/>
                <a:gridCol w="6165845"/>
              </a:tblGrid>
              <a:tr h="528320">
                <a:tc>
                  <a:txBody>
                    <a:bodyPr/>
                    <a:lstStyle/>
                    <a:p>
                      <a:pPr algn="l">
                        <a:defRPr sz="1800"/>
                      </a:pPr>
                      <a:r>
                        <a:rPr b="1" sz="2000">
                          <a:sym typeface="Helvetica"/>
                        </a:rPr>
                        <a:t>值</a:t>
                      </a:r>
                    </a:p>
                  </a:txBody>
                  <a:tcPr marL="45720" marR="45720" marT="45720" marB="45720" anchor="t" anchorCtr="0" horzOverflow="overflow"/>
                </a:tc>
                <a:tc>
                  <a:txBody>
                    <a:bodyPr/>
                    <a:lstStyle/>
                    <a:p>
                      <a:pPr algn="l">
                        <a:defRPr sz="1800"/>
                      </a:pPr>
                      <a:r>
                        <a:rPr b="1" sz="2000">
                          <a:sym typeface="Helvetica"/>
                        </a:rPr>
                        <a:t>示例</a:t>
                      </a:r>
                    </a:p>
                  </a:txBody>
                  <a:tcPr marL="45720" marR="45720" marT="45720" marB="45720" anchor="t" anchorCtr="0" horzOverflow="overflow"/>
                </a:tc>
                <a:tc>
                  <a:txBody>
                    <a:bodyPr/>
                    <a:lstStyle/>
                    <a:p>
                      <a:pPr algn="l">
                        <a:defRPr sz="1800"/>
                      </a:pPr>
                      <a:r>
                        <a:rPr b="1" sz="2000">
                          <a:sym typeface="Helvetica"/>
                        </a:rPr>
                        <a:t>描述</a:t>
                      </a:r>
                    </a:p>
                  </a:txBody>
                  <a:tcPr marL="45720" marR="45720" marT="45720" marB="45720" anchor="t" anchorCtr="0" horzOverflow="overflow"/>
                </a:tc>
              </a:tr>
              <a:tr h="528320">
                <a:tc>
                  <a:txBody>
                    <a:bodyPr/>
                    <a:lstStyle/>
                    <a:p>
                      <a:pPr algn="l">
                        <a:defRPr sz="1800"/>
                      </a:pPr>
                      <a:r>
                        <a:rPr sz="2000">
                          <a:sym typeface="Helvetica"/>
                        </a:rPr>
                        <a:t>top</a:t>
                      </a:r>
                    </a:p>
                  </a:txBody>
                  <a:tcPr marL="45720" marR="45720" marT="45720" marB="45720" anchor="t" anchorCtr="0" horzOverflow="overflow">
                    <a:solidFill>
                      <a:srgbClr val="DDDDDD"/>
                    </a:solidFill>
                  </a:tcPr>
                </a:tc>
                <a:tc>
                  <a:txBody>
                    <a:bodyPr/>
                    <a:lstStyle/>
                    <a:p>
                      <a:pPr algn="l">
                        <a:defRPr sz="1800"/>
                      </a:pPr>
                      <a:r>
                        <a:rPr sz="2000">
                          <a:sym typeface="Helvetica"/>
                        </a:rPr>
                        <a:t>top: 80px</a:t>
                      </a:r>
                    </a:p>
                  </a:txBody>
                  <a:tcPr marL="45720" marR="45720" marT="45720" marB="45720" anchor="t" anchorCtr="0" horzOverflow="overflow">
                    <a:solidFill>
                      <a:srgbClr val="DDDDDD"/>
                    </a:solidFill>
                  </a:tcPr>
                </a:tc>
                <a:tc>
                  <a:txBody>
                    <a:bodyPr/>
                    <a:lstStyle/>
                    <a:p>
                      <a:pPr algn="l">
                        <a:defRPr sz="1800"/>
                      </a:pPr>
                      <a:r>
                        <a:rPr sz="2000">
                          <a:sym typeface="Helvetica"/>
                        </a:rPr>
                        <a:t>顶端偏移，定义元素相对于其父元素的上边线的距离</a:t>
                      </a:r>
                    </a:p>
                  </a:txBody>
                  <a:tcPr marL="45720" marR="45720" marT="45720" marB="45720" anchor="t" anchorCtr="0" horzOverflow="overflow">
                    <a:solidFill>
                      <a:srgbClr val="DDDDDD"/>
                    </a:solidFill>
                  </a:tcPr>
                </a:tc>
              </a:tr>
              <a:tr h="528320">
                <a:tc>
                  <a:txBody>
                    <a:bodyPr/>
                    <a:lstStyle/>
                    <a:p>
                      <a:pPr algn="l">
                        <a:defRPr sz="1800"/>
                      </a:pPr>
                      <a:r>
                        <a:rPr sz="2000">
                          <a:sym typeface="Helvetica"/>
                        </a:rPr>
                        <a:t>bottom</a:t>
                      </a:r>
                    </a:p>
                  </a:txBody>
                  <a:tcPr marL="45720" marR="45720" marT="45720" marB="45720" anchor="t" anchorCtr="0" horzOverflow="overflow"/>
                </a:tc>
                <a:tc>
                  <a:txBody>
                    <a:bodyPr/>
                    <a:lstStyle/>
                    <a:p>
                      <a:pPr algn="l">
                        <a:defRPr sz="1800"/>
                      </a:pPr>
                      <a:r>
                        <a:rPr sz="2000">
                          <a:sym typeface="Helvetica"/>
                        </a:rPr>
                        <a:t>Bottom: 80px</a:t>
                      </a:r>
                    </a:p>
                  </a:txBody>
                  <a:tcPr marL="45720" marR="45720" marT="45720" marB="45720" anchor="t" anchorCtr="0" horzOverflow="overflow"/>
                </a:tc>
                <a:tc>
                  <a:txBody>
                    <a:bodyPr/>
                    <a:lstStyle/>
                    <a:p>
                      <a:pPr algn="l">
                        <a:defRPr sz="1800"/>
                      </a:pPr>
                      <a:r>
                        <a:rPr sz="2000">
                          <a:sym typeface="Helvetica"/>
                        </a:rPr>
                        <a:t>底部偏移，定义元素相对于其父元素的下边线的距离</a:t>
                      </a:r>
                    </a:p>
                  </a:txBody>
                  <a:tcPr marL="45720" marR="45720" marT="45720" marB="45720" anchor="t" anchorCtr="0" horzOverflow="overflow"/>
                </a:tc>
              </a:tr>
              <a:tr h="528320">
                <a:tc>
                  <a:txBody>
                    <a:bodyPr/>
                    <a:lstStyle/>
                    <a:p>
                      <a:pPr algn="l">
                        <a:defRPr sz="1800"/>
                      </a:pPr>
                      <a:r>
                        <a:rPr sz="2000">
                          <a:sym typeface="Helvetica"/>
                        </a:rPr>
                        <a:t>left</a:t>
                      </a:r>
                    </a:p>
                  </a:txBody>
                  <a:tcPr marL="45720" marR="45720" marT="45720" marB="45720" anchor="t" anchorCtr="0" horzOverflow="overflow">
                    <a:solidFill>
                      <a:srgbClr val="DDDDDD"/>
                    </a:solidFill>
                  </a:tcPr>
                </a:tc>
                <a:tc>
                  <a:txBody>
                    <a:bodyPr/>
                    <a:lstStyle/>
                    <a:p>
                      <a:pPr algn="l">
                        <a:defRPr sz="1800"/>
                      </a:pPr>
                      <a:r>
                        <a:rPr sz="2000">
                          <a:sym typeface="Helvetica"/>
                        </a:rPr>
                        <a:t>Left:80px</a:t>
                      </a:r>
                    </a:p>
                  </a:txBody>
                  <a:tcPr marL="45720" marR="45720" marT="45720" marB="45720" anchor="t" anchorCtr="0" horzOverflow="overflow">
                    <a:solidFill>
                      <a:srgbClr val="DDDDDD"/>
                    </a:solidFill>
                  </a:tcPr>
                </a:tc>
                <a:tc>
                  <a:txBody>
                    <a:bodyPr/>
                    <a:lstStyle/>
                    <a:p>
                      <a:pPr algn="l">
                        <a:defRPr sz="1800"/>
                      </a:pPr>
                      <a:r>
                        <a:rPr sz="2000">
                          <a:sym typeface="Helvetica"/>
                        </a:rPr>
                        <a:t>左侧偏移，定义元素相对于其父元素的左边线的距离</a:t>
                      </a:r>
                    </a:p>
                  </a:txBody>
                  <a:tcPr marL="45720" marR="45720" marT="45720" marB="45720" anchor="t" anchorCtr="0" horzOverflow="overflow">
                    <a:solidFill>
                      <a:srgbClr val="DDDDDD"/>
                    </a:solidFill>
                  </a:tcPr>
                </a:tc>
              </a:tr>
              <a:tr h="528320">
                <a:tc>
                  <a:txBody>
                    <a:bodyPr/>
                    <a:lstStyle/>
                    <a:p>
                      <a:pPr algn="l">
                        <a:defRPr sz="1800"/>
                      </a:pPr>
                      <a:r>
                        <a:rPr sz="2000">
                          <a:sym typeface="Helvetica"/>
                        </a:rPr>
                        <a:t>right</a:t>
                      </a:r>
                    </a:p>
                  </a:txBody>
                  <a:tcPr marL="45720" marR="45720" marT="45720" marB="45720" anchor="t" anchorCtr="0" horzOverflow="overflow"/>
                </a:tc>
                <a:tc>
                  <a:txBody>
                    <a:bodyPr/>
                    <a:lstStyle/>
                    <a:p>
                      <a:pPr algn="l">
                        <a:defRPr sz="1800"/>
                      </a:pPr>
                      <a:r>
                        <a:rPr sz="2000">
                          <a:sym typeface="Helvetica"/>
                        </a:rPr>
                        <a:t>Right: 80px</a:t>
                      </a:r>
                    </a:p>
                  </a:txBody>
                  <a:tcPr marL="45720" marR="45720" marT="45720" marB="45720" anchor="t" anchorCtr="0" horzOverflow="overflow"/>
                </a:tc>
                <a:tc>
                  <a:txBody>
                    <a:bodyPr/>
                    <a:lstStyle/>
                    <a:p>
                      <a:pPr algn="l">
                        <a:defRPr sz="1800"/>
                      </a:pPr>
                      <a:r>
                        <a:rPr sz="2000">
                          <a:sym typeface="Helvetica"/>
                        </a:rPr>
                        <a:t>右侧偏移，定义元素相对于其父元素的右边线的距离</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61" name="成组"/>
          <p:cNvGrpSpPr/>
          <p:nvPr/>
        </p:nvGrpSpPr>
        <p:grpSpPr>
          <a:xfrm>
            <a:off x="0" y="1170676"/>
            <a:ext cx="3809513" cy="945066"/>
            <a:chOff x="0" y="0"/>
            <a:chExt cx="3809512" cy="945064"/>
          </a:xfrm>
        </p:grpSpPr>
        <p:sp>
          <p:nvSpPr>
            <p:cNvPr id="159" name="矩形"/>
            <p:cNvSpPr/>
            <p:nvPr/>
          </p:nvSpPr>
          <p:spPr>
            <a:xfrm>
              <a:off x="0" y="0"/>
              <a:ext cx="3809513" cy="945066"/>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60" name="病毒"/>
            <p:cNvSpPr/>
            <p:nvPr/>
          </p:nvSpPr>
          <p:spPr>
            <a:xfrm>
              <a:off x="137404" y="148580"/>
              <a:ext cx="647356" cy="647905"/>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162"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知识点讲解</a:t>
            </a:r>
          </a:p>
        </p:txBody>
      </p:sp>
      <p:sp>
        <p:nvSpPr>
          <p:cNvPr id="163" name="文本框 12"/>
          <p:cNvSpPr txBox="1"/>
          <p:nvPr/>
        </p:nvSpPr>
        <p:spPr>
          <a:xfrm>
            <a:off x="756930" y="2744054"/>
            <a:ext cx="11578119"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静态定位</a:t>
            </a:r>
            <a:r>
              <a:rPr>
                <a:solidFill>
                  <a:srgbClr val="2B649C"/>
                </a:solidFill>
              </a:rPr>
              <a:t>:静态定位是元素的默认定位方式，就是无定位的意思。</a:t>
            </a:r>
          </a:p>
        </p:txBody>
      </p:sp>
      <p:sp>
        <p:nvSpPr>
          <p:cNvPr id="164" name="文本框 25"/>
          <p:cNvSpPr txBox="1"/>
          <p:nvPr/>
        </p:nvSpPr>
        <p:spPr>
          <a:xfrm>
            <a:off x="784811" y="4134653"/>
            <a:ext cx="8254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nSpc>
                <a:spcPct val="150000"/>
              </a:lnSpc>
              <a:defRPr b="1">
                <a:solidFill>
                  <a:srgbClr val="FF0000"/>
                </a:solidFill>
                <a:latin typeface="微软雅黑 Light"/>
                <a:ea typeface="微软雅黑 Light"/>
                <a:cs typeface="微软雅黑 Light"/>
                <a:sym typeface="微软雅黑 Light"/>
              </a:defRPr>
            </a:lvl1pPr>
          </a:lstStyle>
          <a:p>
            <a:pPr/>
            <a:r>
              <a:t>语法:</a:t>
            </a:r>
          </a:p>
        </p:txBody>
      </p:sp>
      <p:sp>
        <p:nvSpPr>
          <p:cNvPr id="165" name="矩形 10"/>
          <p:cNvSpPr/>
          <p:nvPr/>
        </p:nvSpPr>
        <p:spPr>
          <a:xfrm>
            <a:off x="847734" y="4855283"/>
            <a:ext cx="10455893" cy="523876"/>
          </a:xfrm>
          <a:prstGeom prst="rect">
            <a:avLst/>
          </a:prstGeom>
          <a:solidFill>
            <a:srgbClr val="DFE8F6"/>
          </a:solidFill>
          <a:ln w="3175">
            <a:solidFill>
              <a:srgbClr val="4B4A48"/>
            </a:solidFill>
          </a:ln>
          <a:extLst>
            <a:ext uri="{C572A759-6A51-4108-AA02-DFA0A04FC94B}">
              <ma14:wrappingTextBoxFlag xmlns:ma14="http://schemas.microsoft.com/office/mac/drawingml/2011/main" val="1"/>
            </a:ext>
          </a:extLst>
        </p:spPr>
        <p:txBody>
          <a:bodyPr lIns="50800" tIns="50800" rIns="50800" bIns="50800" anchor="ctr">
            <a:spAutoFit/>
          </a:bodyPr>
          <a:lstStyle/>
          <a:p>
            <a:pPr algn="l">
              <a:defRPr>
                <a:latin typeface="微软雅黑 Light"/>
                <a:ea typeface="微软雅黑 Light"/>
                <a:cs typeface="微软雅黑 Light"/>
                <a:sym typeface="微软雅黑 Light"/>
              </a:defRPr>
            </a:pPr>
            <a:r>
              <a:t>选择器 </a:t>
            </a:r>
            <a:r>
              <a:rPr>
                <a:latin typeface="Consolas"/>
                <a:ea typeface="Consolas"/>
                <a:cs typeface="Consolas"/>
                <a:sym typeface="Consolas"/>
              </a:rPr>
              <a:t>{ position: </a:t>
            </a:r>
            <a:r>
              <a:t>static</a:t>
            </a:r>
            <a:r>
              <a:rPr>
                <a:latin typeface="Consolas"/>
                <a:ea typeface="Consolas"/>
                <a:cs typeface="Consolas"/>
                <a:sym typeface="Consolas"/>
              </a:rPr>
              <a:t>;}</a:t>
            </a:r>
          </a:p>
        </p:txBody>
      </p:sp>
      <p:sp>
        <p:nvSpPr>
          <p:cNvPr id="166" name="文本框 13"/>
          <p:cNvSpPr txBox="1"/>
          <p:nvPr/>
        </p:nvSpPr>
        <p:spPr>
          <a:xfrm>
            <a:off x="784811" y="5579090"/>
            <a:ext cx="8254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nSpc>
                <a:spcPct val="150000"/>
              </a:lnSpc>
              <a:defRPr b="1">
                <a:solidFill>
                  <a:srgbClr val="FF0000"/>
                </a:solidFill>
                <a:latin typeface="微软雅黑 Light"/>
                <a:ea typeface="微软雅黑 Light"/>
                <a:cs typeface="微软雅黑 Light"/>
                <a:sym typeface="微软雅黑 Light"/>
              </a:defRPr>
            </a:lvl1pPr>
          </a:lstStyle>
          <a:p>
            <a:pPr/>
            <a:r>
              <a:t>注意:</a:t>
            </a:r>
          </a:p>
        </p:txBody>
      </p:sp>
      <p:sp>
        <p:nvSpPr>
          <p:cNvPr id="167" name="文本框 17"/>
          <p:cNvSpPr txBox="1"/>
          <p:nvPr/>
        </p:nvSpPr>
        <p:spPr>
          <a:xfrm>
            <a:off x="822162" y="6298134"/>
            <a:ext cx="6858001"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静态定位按照标准流特性摆放位置，它没有偏移</a:t>
            </a:r>
          </a:p>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静态定位在布局时很少用得到</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71" name="成组"/>
          <p:cNvGrpSpPr/>
          <p:nvPr/>
        </p:nvGrpSpPr>
        <p:grpSpPr>
          <a:xfrm>
            <a:off x="0" y="1170676"/>
            <a:ext cx="3809513" cy="945066"/>
            <a:chOff x="0" y="0"/>
            <a:chExt cx="3809512" cy="945064"/>
          </a:xfrm>
        </p:grpSpPr>
        <p:sp>
          <p:nvSpPr>
            <p:cNvPr id="169" name="矩形"/>
            <p:cNvSpPr/>
            <p:nvPr/>
          </p:nvSpPr>
          <p:spPr>
            <a:xfrm>
              <a:off x="0" y="0"/>
              <a:ext cx="3809513" cy="945066"/>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70" name="病毒"/>
            <p:cNvSpPr/>
            <p:nvPr/>
          </p:nvSpPr>
          <p:spPr>
            <a:xfrm>
              <a:off x="137404" y="148580"/>
              <a:ext cx="647356" cy="647905"/>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172"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知识点讲解</a:t>
            </a:r>
          </a:p>
        </p:txBody>
      </p:sp>
      <p:sp>
        <p:nvSpPr>
          <p:cNvPr id="173" name="文本框 12"/>
          <p:cNvSpPr txBox="1"/>
          <p:nvPr/>
        </p:nvSpPr>
        <p:spPr>
          <a:xfrm>
            <a:off x="756930" y="2744054"/>
            <a:ext cx="11578119"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相对定位</a:t>
            </a:r>
            <a:r>
              <a:rPr>
                <a:solidFill>
                  <a:srgbClr val="2B649C"/>
                </a:solidFill>
              </a:rPr>
              <a:t>:相对定位是元素在移动位置的时候，相对于它原来的位置来说的(自恋型)</a:t>
            </a:r>
          </a:p>
        </p:txBody>
      </p:sp>
      <p:sp>
        <p:nvSpPr>
          <p:cNvPr id="174" name="文本框 25"/>
          <p:cNvSpPr txBox="1"/>
          <p:nvPr/>
        </p:nvSpPr>
        <p:spPr>
          <a:xfrm>
            <a:off x="784811" y="4134653"/>
            <a:ext cx="8254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nSpc>
                <a:spcPct val="150000"/>
              </a:lnSpc>
              <a:defRPr b="1">
                <a:solidFill>
                  <a:srgbClr val="FF0000"/>
                </a:solidFill>
                <a:latin typeface="微软雅黑 Light"/>
                <a:ea typeface="微软雅黑 Light"/>
                <a:cs typeface="微软雅黑 Light"/>
                <a:sym typeface="微软雅黑 Light"/>
              </a:defRPr>
            </a:lvl1pPr>
          </a:lstStyle>
          <a:p>
            <a:pPr/>
            <a:r>
              <a:t>语法:</a:t>
            </a:r>
          </a:p>
        </p:txBody>
      </p:sp>
      <p:sp>
        <p:nvSpPr>
          <p:cNvPr id="175" name="矩形 10"/>
          <p:cNvSpPr/>
          <p:nvPr/>
        </p:nvSpPr>
        <p:spPr>
          <a:xfrm>
            <a:off x="847734" y="4855285"/>
            <a:ext cx="10455893" cy="523876"/>
          </a:xfrm>
          <a:prstGeom prst="rect">
            <a:avLst/>
          </a:prstGeom>
          <a:solidFill>
            <a:srgbClr val="DFE8F6"/>
          </a:solidFill>
          <a:ln w="3175">
            <a:solidFill>
              <a:srgbClr val="4B4A48"/>
            </a:solidFill>
          </a:ln>
          <a:extLst>
            <a:ext uri="{C572A759-6A51-4108-AA02-DFA0A04FC94B}">
              <ma14:wrappingTextBoxFlag xmlns:ma14="http://schemas.microsoft.com/office/mac/drawingml/2011/main" val="1"/>
            </a:ext>
          </a:extLst>
        </p:spPr>
        <p:txBody>
          <a:bodyPr lIns="50800" tIns="50800" rIns="50800" bIns="50800" anchor="ctr">
            <a:spAutoFit/>
          </a:bodyPr>
          <a:lstStyle/>
          <a:p>
            <a:pPr algn="l">
              <a:defRPr>
                <a:latin typeface="微软雅黑 Light"/>
                <a:ea typeface="微软雅黑 Light"/>
                <a:cs typeface="微软雅黑 Light"/>
                <a:sym typeface="微软雅黑 Light"/>
              </a:defRPr>
            </a:pPr>
            <a:r>
              <a:t>选择器 </a:t>
            </a:r>
            <a:r>
              <a:rPr>
                <a:latin typeface="Consolas"/>
                <a:ea typeface="Consolas"/>
                <a:cs typeface="Consolas"/>
                <a:sym typeface="Consolas"/>
              </a:rPr>
              <a:t>{ position: </a:t>
            </a:r>
            <a:r>
              <a:t>relative</a:t>
            </a:r>
            <a:r>
              <a:rPr>
                <a:latin typeface="Consolas"/>
                <a:ea typeface="Consolas"/>
                <a:cs typeface="Consolas"/>
                <a:sym typeface="Consolas"/>
              </a:rPr>
              <a:t>;}</a:t>
            </a:r>
          </a:p>
        </p:txBody>
      </p:sp>
      <p:sp>
        <p:nvSpPr>
          <p:cNvPr id="176" name="文本框 13"/>
          <p:cNvSpPr txBox="1"/>
          <p:nvPr/>
        </p:nvSpPr>
        <p:spPr>
          <a:xfrm>
            <a:off x="784811" y="5579090"/>
            <a:ext cx="8254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nSpc>
                <a:spcPct val="150000"/>
              </a:lnSpc>
              <a:defRPr b="1">
                <a:solidFill>
                  <a:srgbClr val="FF0000"/>
                </a:solidFill>
                <a:latin typeface="微软雅黑 Light"/>
                <a:ea typeface="微软雅黑 Light"/>
                <a:cs typeface="微软雅黑 Light"/>
                <a:sym typeface="微软雅黑 Light"/>
              </a:defRPr>
            </a:lvl1pPr>
          </a:lstStyle>
          <a:p>
            <a:pPr/>
            <a:r>
              <a:t>注意:</a:t>
            </a:r>
          </a:p>
        </p:txBody>
      </p:sp>
      <p:sp>
        <p:nvSpPr>
          <p:cNvPr id="177" name="文本框 17"/>
          <p:cNvSpPr txBox="1"/>
          <p:nvPr/>
        </p:nvSpPr>
        <p:spPr>
          <a:xfrm>
            <a:off x="822162" y="6298134"/>
            <a:ext cx="10295484" cy="1358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移动位置的时候参照点事自己原来的位置</a:t>
            </a:r>
          </a:p>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原来在标准流的位置继续占有，后面的盒子仍然以标准流的方式对待它。 </a:t>
            </a:r>
          </a:p>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相对定位没有脱标，它最典型的应用是给绝对定位当爹的…</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1" name="成组"/>
          <p:cNvGrpSpPr/>
          <p:nvPr/>
        </p:nvGrpSpPr>
        <p:grpSpPr>
          <a:xfrm>
            <a:off x="0" y="1170676"/>
            <a:ext cx="3809513" cy="945066"/>
            <a:chOff x="0" y="0"/>
            <a:chExt cx="3809512" cy="945064"/>
          </a:xfrm>
        </p:grpSpPr>
        <p:sp>
          <p:nvSpPr>
            <p:cNvPr id="179" name="矩形"/>
            <p:cNvSpPr/>
            <p:nvPr/>
          </p:nvSpPr>
          <p:spPr>
            <a:xfrm>
              <a:off x="0" y="0"/>
              <a:ext cx="3809513" cy="945066"/>
            </a:xfrm>
            <a:prstGeom prst="rect">
              <a:avLst/>
            </a:prstGeom>
            <a:solidFill>
              <a:srgbClr val="2B649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80" name="病毒"/>
            <p:cNvSpPr/>
            <p:nvPr/>
          </p:nvSpPr>
          <p:spPr>
            <a:xfrm>
              <a:off x="137404" y="148580"/>
              <a:ext cx="647356" cy="647905"/>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182" name="引入"/>
          <p:cNvSpPr txBox="1"/>
          <p:nvPr/>
        </p:nvSpPr>
        <p:spPr>
          <a:xfrm>
            <a:off x="970009" y="1236806"/>
            <a:ext cx="26543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FFFFFF"/>
                </a:solidFill>
                <a:latin typeface="微软雅黑 Light"/>
                <a:ea typeface="微软雅黑 Light"/>
                <a:cs typeface="微软雅黑 Light"/>
                <a:sym typeface="微软雅黑 Light"/>
              </a:defRPr>
            </a:lvl1pPr>
          </a:lstStyle>
          <a:p>
            <a:pPr/>
            <a:r>
              <a:t>知识点讲解</a:t>
            </a:r>
          </a:p>
        </p:txBody>
      </p:sp>
      <p:sp>
        <p:nvSpPr>
          <p:cNvPr id="183" name="文本框 12"/>
          <p:cNvSpPr txBox="1"/>
          <p:nvPr/>
        </p:nvSpPr>
        <p:spPr>
          <a:xfrm>
            <a:off x="756930" y="2744054"/>
            <a:ext cx="11578119"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a:solidFill>
                  <a:srgbClr val="FF0000"/>
                </a:solidFill>
                <a:latin typeface="微软雅黑 Light"/>
                <a:ea typeface="微软雅黑 Light"/>
                <a:cs typeface="微软雅黑 Light"/>
                <a:sym typeface="微软雅黑 Light"/>
              </a:defRPr>
            </a:pPr>
            <a:r>
              <a:t>绝对定位</a:t>
            </a:r>
            <a:r>
              <a:rPr>
                <a:solidFill>
                  <a:srgbClr val="2B649C"/>
                </a:solidFill>
              </a:rPr>
              <a:t>:是元素在移动位置的时候，是相对于它祖先元素来说的(拼爹型)</a:t>
            </a:r>
          </a:p>
        </p:txBody>
      </p:sp>
      <p:sp>
        <p:nvSpPr>
          <p:cNvPr id="184" name="文本框 25"/>
          <p:cNvSpPr txBox="1"/>
          <p:nvPr/>
        </p:nvSpPr>
        <p:spPr>
          <a:xfrm>
            <a:off x="784811" y="4134653"/>
            <a:ext cx="8254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nSpc>
                <a:spcPct val="150000"/>
              </a:lnSpc>
              <a:defRPr b="1">
                <a:solidFill>
                  <a:srgbClr val="FF0000"/>
                </a:solidFill>
                <a:latin typeface="微软雅黑 Light"/>
                <a:ea typeface="微软雅黑 Light"/>
                <a:cs typeface="微软雅黑 Light"/>
                <a:sym typeface="微软雅黑 Light"/>
              </a:defRPr>
            </a:lvl1pPr>
          </a:lstStyle>
          <a:p>
            <a:pPr/>
            <a:r>
              <a:t>语法:</a:t>
            </a:r>
          </a:p>
        </p:txBody>
      </p:sp>
      <p:sp>
        <p:nvSpPr>
          <p:cNvPr id="185" name="矩形 10"/>
          <p:cNvSpPr/>
          <p:nvPr/>
        </p:nvSpPr>
        <p:spPr>
          <a:xfrm>
            <a:off x="847734" y="4855285"/>
            <a:ext cx="10455893" cy="523876"/>
          </a:xfrm>
          <a:prstGeom prst="rect">
            <a:avLst/>
          </a:prstGeom>
          <a:solidFill>
            <a:srgbClr val="DFE8F6"/>
          </a:solidFill>
          <a:ln w="3175">
            <a:solidFill>
              <a:srgbClr val="4B4A48"/>
            </a:solidFill>
          </a:ln>
          <a:extLst>
            <a:ext uri="{C572A759-6A51-4108-AA02-DFA0A04FC94B}">
              <ma14:wrappingTextBoxFlag xmlns:ma14="http://schemas.microsoft.com/office/mac/drawingml/2011/main" val="1"/>
            </a:ext>
          </a:extLst>
        </p:spPr>
        <p:txBody>
          <a:bodyPr lIns="50800" tIns="50800" rIns="50800" bIns="50800" anchor="ctr">
            <a:spAutoFit/>
          </a:bodyPr>
          <a:lstStyle/>
          <a:p>
            <a:pPr algn="l">
              <a:defRPr>
                <a:latin typeface="微软雅黑 Light"/>
                <a:ea typeface="微软雅黑 Light"/>
                <a:cs typeface="微软雅黑 Light"/>
                <a:sym typeface="微软雅黑 Light"/>
              </a:defRPr>
            </a:pPr>
            <a:r>
              <a:t>选择器 </a:t>
            </a:r>
            <a:r>
              <a:rPr>
                <a:latin typeface="Consolas"/>
                <a:ea typeface="Consolas"/>
                <a:cs typeface="Consolas"/>
                <a:sym typeface="Consolas"/>
              </a:rPr>
              <a:t>{ position: </a:t>
            </a:r>
            <a:r>
              <a:t>absolute</a:t>
            </a:r>
            <a:r>
              <a:rPr>
                <a:latin typeface="Consolas"/>
                <a:ea typeface="Consolas"/>
                <a:cs typeface="Consolas"/>
                <a:sym typeface="Consolas"/>
              </a:rPr>
              <a:t>;}</a:t>
            </a:r>
          </a:p>
        </p:txBody>
      </p:sp>
      <p:sp>
        <p:nvSpPr>
          <p:cNvPr id="186" name="文本框 13"/>
          <p:cNvSpPr txBox="1"/>
          <p:nvPr/>
        </p:nvSpPr>
        <p:spPr>
          <a:xfrm>
            <a:off x="784811" y="5579090"/>
            <a:ext cx="82540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nSpc>
                <a:spcPct val="150000"/>
              </a:lnSpc>
              <a:defRPr b="1">
                <a:solidFill>
                  <a:srgbClr val="FF0000"/>
                </a:solidFill>
                <a:latin typeface="微软雅黑 Light"/>
                <a:ea typeface="微软雅黑 Light"/>
                <a:cs typeface="微软雅黑 Light"/>
                <a:sym typeface="微软雅黑 Light"/>
              </a:defRPr>
            </a:lvl1pPr>
          </a:lstStyle>
          <a:p>
            <a:pPr/>
            <a:r>
              <a:t>注意:</a:t>
            </a:r>
          </a:p>
        </p:txBody>
      </p:sp>
      <p:sp>
        <p:nvSpPr>
          <p:cNvPr id="187" name="文本框 17"/>
          <p:cNvSpPr txBox="1"/>
          <p:nvPr/>
        </p:nvSpPr>
        <p:spPr>
          <a:xfrm>
            <a:off x="822160" y="6298134"/>
            <a:ext cx="11717686" cy="1358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如果没有祖先元素或祖先元素没有定位，则以浏览器为准定位(Document文档)</a:t>
            </a:r>
          </a:p>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如果祖先元素有定位(相对、绝对、固定定位),则以最近一级有定位的祖先元素为参考</a:t>
            </a:r>
          </a:p>
          <a:p>
            <a:pPr marL="342900" indent="-342900" algn="l">
              <a:buSzPct val="100000"/>
              <a:buChar char="●"/>
              <a:defRPr>
                <a:solidFill>
                  <a:srgbClr val="2B649C"/>
                </a:solidFill>
                <a:latin typeface="Microsoft YaHei UI Light"/>
                <a:ea typeface="Microsoft YaHei UI Light"/>
                <a:cs typeface="Microsoft YaHei UI Light"/>
                <a:sym typeface="Microsoft YaHei UI Light"/>
              </a:defRPr>
            </a:pPr>
            <a:r>
              <a:t>绝对定位不再占有原先的位置(脱标)</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