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76" r:id="rId3"/>
    <p:sldId id="264" r:id="rId4"/>
    <p:sldId id="265" r:id="rId5"/>
    <p:sldId id="266" r:id="rId6"/>
    <p:sldId id="298" r:id="rId7"/>
    <p:sldId id="299" r:id="rId8"/>
    <p:sldId id="300" r:id="rId9"/>
    <p:sldId id="301" r:id="rId10"/>
    <p:sldId id="267" r:id="rId11"/>
    <p:sldId id="302" r:id="rId12"/>
    <p:sldId id="304" r:id="rId13"/>
    <p:sldId id="303" r:id="rId14"/>
    <p:sldId id="305" r:id="rId15"/>
    <p:sldId id="257" r:id="rId16"/>
    <p:sldId id="258" r:id="rId17"/>
    <p:sldId id="262" r:id="rId18"/>
    <p:sldId id="280" r:id="rId19"/>
    <p:sldId id="290" r:id="rId20"/>
    <p:sldId id="306" r:id="rId21"/>
    <p:sldId id="307" r:id="rId22"/>
    <p:sldId id="308" r:id="rId23"/>
    <p:sldId id="309" r:id="rId24"/>
    <p:sldId id="310" r:id="rId25"/>
    <p:sldId id="311" r:id="rId26"/>
    <p:sldId id="263" r:id="rId27"/>
    <p:sldId id="268" r:id="rId28"/>
    <p:sldId id="283" r:id="rId29"/>
    <p:sldId id="270" r:id="rId30"/>
    <p:sldId id="292" r:id="rId31"/>
    <p:sldId id="312" r:id="rId32"/>
    <p:sldId id="313" r:id="rId33"/>
    <p:sldId id="314" r:id="rId34"/>
    <p:sldId id="315" r:id="rId35"/>
    <p:sldId id="271" r:id="rId36"/>
    <p:sldId id="261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521415D9-36F7-43E2-AB2F-B90AF26B5E84}">
      <p14:sectionLst xmlns:p14="http://schemas.microsoft.com/office/powerpoint/2010/main">
        <p14:section name="开始" id="{3683DECB-E82F-4BCD-AAE2-F074135E1B14}">
          <p14:sldIdLst>
            <p14:sldId id="256"/>
            <p14:sldId id="276"/>
          </p14:sldIdLst>
        </p14:section>
        <p14:section name="CSS的三大特性" id="{610C8D49-8F7D-4EBC-AB62-3E7DA3D46692}">
          <p14:sldIdLst>
            <p14:sldId id="264"/>
            <p14:sldId id="265"/>
            <p14:sldId id="266"/>
            <p14:sldId id="298"/>
            <p14:sldId id="299"/>
            <p14:sldId id="300"/>
            <p14:sldId id="301"/>
            <p14:sldId id="267"/>
          </p14:sldIdLst>
        </p14:section>
        <p14:section name="CSS常用布局方式" id="{FFE4F595-2C0E-4F7B-9BD0-AEB76C0269D1}">
          <p14:sldIdLst>
            <p14:sldId id="302"/>
            <p14:sldId id="304"/>
            <p14:sldId id="303"/>
            <p14:sldId id="305"/>
          </p14:sldIdLst>
        </p14:section>
        <p14:section name="CSS的元素浮动" id="{F7264173-C135-42D2-A150-12085E7A1E97}">
          <p14:sldIdLst>
            <p14:sldId id="257"/>
            <p14:sldId id="258"/>
            <p14:sldId id="262"/>
            <p14:sldId id="280"/>
            <p14:sldId id="290"/>
            <p14:sldId id="306"/>
            <p14:sldId id="307"/>
            <p14:sldId id="308"/>
            <p14:sldId id="309"/>
            <p14:sldId id="310"/>
            <p14:sldId id="311"/>
            <p14:sldId id="263"/>
          </p14:sldIdLst>
        </p14:section>
        <p14:section name="清除浮动" id="{8019DE1B-DE97-4928-A33C-4193668FC7C4}">
          <p14:sldIdLst>
            <p14:sldId id="268"/>
            <p14:sldId id="283"/>
            <p14:sldId id="270"/>
            <p14:sldId id="292"/>
            <p14:sldId id="312"/>
            <p14:sldId id="313"/>
            <p14:sldId id="314"/>
            <p14:sldId id="315"/>
            <p14:sldId id="271"/>
          </p14:sldIdLst>
        </p14:section>
        <p14:section name="结束" id="{5481E786-DE7B-4088-854A-6546E53B5A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49C"/>
    <a:srgbClr val="E6F0FF"/>
    <a:srgbClr val="4B4A48"/>
    <a:srgbClr val="DF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6" autoAdjust="0"/>
    <p:restoredTop sz="94660"/>
  </p:normalViewPr>
  <p:slideViewPr>
    <p:cSldViewPr>
      <p:cViewPr varScale="1">
        <p:scale>
          <a:sx n="50" d="100"/>
          <a:sy n="50" d="100"/>
        </p:scale>
        <p:origin x="1278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7353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5836" y="9130187"/>
            <a:ext cx="348725" cy="339200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16399"/>
            <a:ext cx="10464800" cy="711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" y="901"/>
            <a:ext cx="13002998" cy="9751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"/>
          <p:cNvSpPr txBox="1"/>
          <p:nvPr/>
        </p:nvSpPr>
        <p:spPr>
          <a:xfrm>
            <a:off x="65022" y="2631345"/>
            <a:ext cx="12874756" cy="14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defTabSz="1300480">
              <a:defRPr sz="6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CSS3</a:t>
            </a:r>
            <a:r>
              <a:rPr lang="zh-CN" alt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基础语法</a:t>
            </a:r>
            <a:endParaRPr sz="8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741760" y="3801979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801979"/>
            <a:ext cx="34095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的三大特性是什么？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628147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628147"/>
            <a:ext cx="62485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的继承性表现在哪里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哪些属性可以继承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5463654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5463654"/>
            <a:ext cx="31018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的优先级是什么？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49288" y="6308500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96007" y="6308500"/>
            <a:ext cx="96356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请说出继承样式的优先级、标签、类名、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选择器行内样式的优先级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047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2525362" y="4286894"/>
            <a:ext cx="795410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的常用布局方式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925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1166505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网页布局的本质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来摆放盒子。把盒子摆放到相应位置。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提供了三种传统布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简单说，就是盒子如何进行排列顺序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9301" y="5035048"/>
            <a:ext cx="170269" cy="590550"/>
            <a:chOff x="2974162" y="4419600"/>
            <a:chExt cx="170269" cy="590550"/>
          </a:xfrm>
        </p:grpSpPr>
        <p:sp>
          <p:nvSpPr>
            <p:cNvPr id="11" name="矩形 10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05031" y="5092824"/>
            <a:ext cx="21464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普通流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标准流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9301" y="5744613"/>
            <a:ext cx="170269" cy="590550"/>
            <a:chOff x="2974162" y="4419600"/>
            <a:chExt cx="170269" cy="590550"/>
          </a:xfrm>
        </p:grpSpPr>
        <p:sp>
          <p:nvSpPr>
            <p:cNvPr id="15" name="矩形 1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05031" y="5823604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9301" y="6407171"/>
            <a:ext cx="170269" cy="590550"/>
            <a:chOff x="2974162" y="4419600"/>
            <a:chExt cx="170269" cy="590550"/>
          </a:xfrm>
        </p:grpSpPr>
        <p:sp>
          <p:nvSpPr>
            <p:cNvPr id="19" name="矩形 1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05031" y="646494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定位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60038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57811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所谓的标准流就是标签按照规定好默认的方式排。下面都是标准流布局，我们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前面学习的都是标准流布局。标准流是最基本的布局方式。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这标准流、浮动、定位三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种布局方式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都是用来摆放盒子的，盒子摆放到合适位置，布局自然就完成了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4943" y="5736925"/>
            <a:ext cx="170269" cy="590550"/>
            <a:chOff x="2974162" y="4419600"/>
            <a:chExt cx="170269" cy="590550"/>
          </a:xfrm>
        </p:grpSpPr>
        <p:sp>
          <p:nvSpPr>
            <p:cNvPr id="10" name="矩形 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80673" y="5794701"/>
            <a:ext cx="58221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块级元素会独占一行，从上向下顺序排列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4943" y="6446490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80673" y="6525481"/>
            <a:ext cx="99514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内元素会按照顺序，从做到右顺序排列，碰到父元素边缘则会自动换行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4731" y="70370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255" y="7771339"/>
            <a:ext cx="115781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实际开发中，一个页面基本都包含了这三种布局方式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移动端会学习新的布局方式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82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5711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常用布局有几种方式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都是什么布局方式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20919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什么是标准流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113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3423040" y="4286894"/>
            <a:ext cx="61587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元素浮动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90281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仔细思考，我们能使用已经学过的知识很方便的实现如下效果吗？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3934" y="4228728"/>
            <a:ext cx="11218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让多个块级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盒子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(div)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水平排列成一行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                     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左右各一个的布局呢？</a:t>
            </a: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6" y="6244952"/>
            <a:ext cx="5878575" cy="1079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6244952"/>
            <a:ext cx="4742857" cy="15142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65543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浮动式网页布局方式之一，它是让网页元素脱离标准流的方式之一，利用浮动，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我们可以改变元素默认的排列方式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浮动最典型的应用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可以让多个块级元素在一行内排列显示，并且没有空隙。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网页布局第一准则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多个块级元素竖着排列找标准流，多个块级元素横着排列找浮动，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个块级元素叠着排列找定位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0" y="6604992"/>
            <a:ext cx="740654" cy="2592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07" y="7685112"/>
            <a:ext cx="3024335" cy="864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52" y="7439025"/>
            <a:ext cx="3150960" cy="11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6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578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想要让某个元素浮动到一边，直到左边缘或右边缘触及包含块或另一个浮动框的边缘，只需要使用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811" y="413465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选择器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{float: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属性值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20874"/>
              </p:ext>
            </p:extLst>
          </p:nvPr>
        </p:nvGraphicFramePr>
        <p:xfrm>
          <a:off x="756931" y="6388968"/>
          <a:ext cx="104258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none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元素不浮动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left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元素向左浮动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right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元素向右浮动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84811" y="557909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9605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33454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1760" y="3508648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3566424"/>
            <a:ext cx="79300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脱离标准普通流的控制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移动到指定位置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),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俗称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脱标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4218213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4297204"/>
            <a:ext cx="4411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浮动的盒子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不再保留原先的位置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5304301"/>
            <a:ext cx="5669583" cy="3907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40" y="5452864"/>
            <a:ext cx="1944216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14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成组"/>
          <p:cNvGrpSpPr/>
          <p:nvPr/>
        </p:nvGrpSpPr>
        <p:grpSpPr>
          <a:xfrm>
            <a:off x="0" y="1170676"/>
            <a:ext cx="3809505" cy="945060"/>
            <a:chOff x="0" y="0"/>
            <a:chExt cx="3809507" cy="945061"/>
          </a:xfrm>
        </p:grpSpPr>
        <p:sp>
          <p:nvSpPr>
            <p:cNvPr id="6" name="矩形"/>
            <p:cNvSpPr/>
            <p:nvPr/>
          </p:nvSpPr>
          <p:spPr>
            <a:xfrm>
              <a:off x="0" y="0"/>
              <a:ext cx="3809507" cy="945061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809505" y="33703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809505" y="43609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809505" y="5413087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3809505" y="646524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9169" y="3247221"/>
            <a:ext cx="35634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4000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大特性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9169" y="4299376"/>
            <a:ext cx="40764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中的元素浮动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99169" y="5351531"/>
            <a:ext cx="35634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中清除浮动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14948" y="6403686"/>
            <a:ext cx="253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的注释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0846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33454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1760" y="3508648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3566424"/>
            <a:ext cx="110543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如果多个盒子都设置了浮动，则他们会按照属性值一行内显示并且顶端对齐排列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4218213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4297204"/>
            <a:ext cx="111825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浮动的元素是互相贴合的，没有缝隙，如果父元素装不下这些浮动的元素，会换行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9" y="5289865"/>
            <a:ext cx="5518917" cy="211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65" y="5289865"/>
            <a:ext cx="5546264" cy="2118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665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7490" y="5784683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62227" y="5784683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78441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08775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34538" y="5762368"/>
            <a:ext cx="8720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right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92313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任何元素都可以浮动。不管原先是什么模式的元素，添加浮动之后具有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行内块元素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相似的特性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1760" y="5020816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5078592"/>
            <a:ext cx="114903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如果块级盒子没设置宽度，默认宽度和父级一样，但添加浮动后，宽度由内容决定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5730381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5809372"/>
            <a:ext cx="6612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浮动的盒子中间是没有缝隙的，是紧挨着一起的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63777" y="6454081"/>
            <a:ext cx="170269" cy="590550"/>
            <a:chOff x="2974162" y="4419600"/>
            <a:chExt cx="170269" cy="590550"/>
          </a:xfrm>
        </p:grpSpPr>
        <p:sp>
          <p:nvSpPr>
            <p:cNvPr id="26" name="矩形 25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79507" y="6533072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内元素同理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9239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浮动元素使用经验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浮动元素经常和标准流父级搭配使用。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为了约束浮动元素位置，我们网页布局一般采取的策略是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先用标准流的父元素排列上下位置，然后内部子元素如果再一行采取浮动排列左右位置，符合网页布局第一准则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41527" y="5020816"/>
            <a:ext cx="11521513" cy="2412000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3808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14340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60560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5286" y="599085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09107" y="5994252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55327" y="599085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6018187" y="7469088"/>
            <a:ext cx="417299" cy="900000"/>
          </a:xfrm>
          <a:prstGeom prst="upArrow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03200" y="8323975"/>
            <a:ext cx="1847272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标准流盒子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4128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99" y="3652664"/>
            <a:ext cx="7229577" cy="54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4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如果其中一个兄弟元素浮动了，理论上其他兄弟元素也要浮动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7" y="4300736"/>
            <a:ext cx="12078480" cy="24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3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1" y="3431477"/>
            <a:ext cx="10893929" cy="57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4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9170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块元素一行能放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个吗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，可以设置宽高吗？默认宽度是多少？举例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89543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内元素一行放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个吗？，可以设置宽高吗？默认宽度多少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4971601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4971601"/>
            <a:ext cx="85039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内块一行放多个吗， 可以设置宽高吗？默认宽度多少？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741760" y="5678733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8479" y="5678733"/>
            <a:ext cx="9028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请举例说明如何把其他元素转换为块元素、行内块元素、行内元素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543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4655742" y="4286894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64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811" y="2774241"/>
            <a:ext cx="1155023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我们前面浮动元素有一个标准流的父元素，他们有一个共同的特点，都是有高度的。但是，所有的父盒子都必须有高度吗？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理想中的状态，让盒子撑开父元素，有多少还是，父盒子只要有能装下子盒子的空间就可以，但是不给父盒子高度会怎样呢？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其实，很多情况下，父级盒子不方便给高度，但是子盒子又不占有位置，最后父盒子高度为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时，就会影响下面的布局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20" y="6225922"/>
            <a:ext cx="3549418" cy="256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1" y="6504620"/>
            <a:ext cx="783809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2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6521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清除浮动的本质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1760" y="3566170"/>
            <a:ext cx="170269" cy="590550"/>
            <a:chOff x="2974162" y="4419600"/>
            <a:chExt cx="170269" cy="590550"/>
          </a:xfrm>
        </p:grpSpPr>
        <p:sp>
          <p:nvSpPr>
            <p:cNvPr id="20" name="矩形 1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57490" y="3623946"/>
            <a:ext cx="110527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清除浮动的本质时清除浮动元素造成的影响，准确的说是对页面布局造成的影响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41760" y="4286250"/>
            <a:ext cx="170269" cy="590550"/>
            <a:chOff x="2974162" y="4419600"/>
            <a:chExt cx="170269" cy="590550"/>
          </a:xfrm>
        </p:grpSpPr>
        <p:sp>
          <p:nvSpPr>
            <p:cNvPr id="24" name="矩形 2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57490" y="4365241"/>
            <a:ext cx="59503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如果父盒子本身有高度，则不需要清除浮动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6811" y="5020816"/>
            <a:ext cx="170269" cy="590550"/>
            <a:chOff x="2974162" y="4419600"/>
            <a:chExt cx="170269" cy="590550"/>
          </a:xfrm>
        </p:grpSpPr>
        <p:sp>
          <p:nvSpPr>
            <p:cNvPr id="28" name="矩形 2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62541" y="5099807"/>
            <a:ext cx="81047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清除浮动之后，父级就会根据浮动的子盒子自动检测高度。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5548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3125679" y="4271505"/>
            <a:ext cx="61587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的三大特性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7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43601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清除兄弟元素的浮动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8047" y="4206689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器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 clear: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属性值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34366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102418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820887"/>
            <a:ext cx="55223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我们实际工作中，几乎只用</a:t>
            </a:r>
            <a:r>
              <a:rPr lang="en-US" altLang="zh-CN" dirty="0" err="1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clear:both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清除浮动的策略是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闭合浮动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16606"/>
              </p:ext>
            </p:extLst>
          </p:nvPr>
        </p:nvGraphicFramePr>
        <p:xfrm>
          <a:off x="742990" y="4949504"/>
          <a:ext cx="104258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left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不允许左侧有浮动元素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清除左侧浮动的影响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right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不允许右侧有浮动元素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清除右侧浮动的影响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both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同时清除左右两侧浮动的影响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6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8015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清除子元素浮动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额外标签法，也叫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隔墙法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，就是再最后一个浮动的子元素后面添加一个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额外标签，添加清除浮动样式，实际工作可能会遇到，但是不常用。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028" y="416402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5373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要求这个新的空标签必须是块级元素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8930" y="4980568"/>
            <a:ext cx="170269" cy="590550"/>
            <a:chOff x="2974162" y="4419600"/>
            <a:chExt cx="170269" cy="590550"/>
          </a:xfrm>
        </p:grpSpPr>
        <p:sp>
          <p:nvSpPr>
            <p:cNvPr id="16" name="矩形 15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34660" y="5038344"/>
            <a:ext cx="11469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第一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步，在最后一个浮动元素末尾添加一个空的标签。例如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&lt;div style=“</a:t>
            </a:r>
            <a:r>
              <a:rPr lang="en-US" altLang="zh-CN" dirty="0" err="1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clear:both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”&gt;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8930" y="5700648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4660" y="5779639"/>
            <a:ext cx="3653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优点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: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通俗易懂，书写方便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981" y="6435214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39711" y="6514205"/>
            <a:ext cx="5807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添加许多无意义的标签，结构比较差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476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8015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overflow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属性，将其属性值设置为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hidden</a:t>
            </a:r>
            <a:r>
              <a:rPr lang="zh-CN" altLang="en-US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注意给父元素添加代码。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028" y="416402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5373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要求这个新的空标签必须是块级元素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8930" y="4991844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4660" y="5070835"/>
            <a:ext cx="21175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优点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代码简洁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981" y="5726410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39711" y="5805401"/>
            <a:ext cx="3653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无法显示溢出的部分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27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720" y="2735032"/>
            <a:ext cx="11580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:after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方式是额外标签法的升级办。也是给父元素添加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4811" y="342256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88774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没有增加标签，结构更简单   缺点是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照顾低版本浏览器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11" y="4245414"/>
            <a:ext cx="10455890" cy="3426579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	content: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“”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display: block;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height: 0;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clear: both;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  visibility: hidden;</a:t>
            </a:r>
            <a:endParaRPr lang="en-US" altLang="zh-CN" dirty="0" smtClean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zoom: 1; 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IE6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专有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78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720" y="2735032"/>
            <a:ext cx="11580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双伪元素清除浮动，给父元素添加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4811" y="342256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88774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没有增加标签，结构更简单   缺点是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照顾低版本浏览器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11" y="4245414"/>
            <a:ext cx="10455890" cy="3057247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clearfix:before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	content: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“”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display: table;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clear:both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zoom: 1; 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IE6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专有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539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9135" y="2776986"/>
            <a:ext cx="26385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为什么要清除浮动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7763" y="3594888"/>
            <a:ext cx="170269" cy="590550"/>
            <a:chOff x="2974162" y="4419600"/>
            <a:chExt cx="170269" cy="590550"/>
          </a:xfrm>
        </p:grpSpPr>
        <p:sp>
          <p:nvSpPr>
            <p:cNvPr id="9" name="矩形 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03493" y="3652664"/>
            <a:ext cx="16414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父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级没高度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7763" y="4314968"/>
            <a:ext cx="170269" cy="590550"/>
            <a:chOff x="2974162" y="4419600"/>
            <a:chExt cx="170269" cy="590550"/>
          </a:xfrm>
        </p:grpSpPr>
        <p:sp>
          <p:nvSpPr>
            <p:cNvPr id="13" name="矩形 1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03493" y="4393959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盒子浮动了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92814" y="5049534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08544" y="5128525"/>
            <a:ext cx="53347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影响下面布局了，我们就应该清除浮动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20547"/>
              </p:ext>
            </p:extLst>
          </p:nvPr>
        </p:nvGraphicFramePr>
        <p:xfrm>
          <a:off x="769133" y="5971857"/>
          <a:ext cx="1149390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839"/>
                <a:gridCol w="3315500"/>
                <a:gridCol w="51125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清除浮动的方式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优点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额外标签法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隔墙法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通俗易懂，书写方便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添加许多无意义的标签，结构化较差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父元素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overflow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书写简单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溢出隐藏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Aftef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伪元素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结构语义化正确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Ie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不支持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:after,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兼容性问题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父级双伪元素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结构语义正确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Ie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不支持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:after,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兼容性问题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1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3" y="-2"/>
            <a:ext cx="13005707" cy="975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2160" y="3447975"/>
            <a:ext cx="799288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在前面我们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的含义叫层叠样式表、同时我们也在代码中写过选择器，同样的选择器，下面的样式会覆盖上面的样式，这些都是为什么呢？为什么在同一个标签上，相同的样式，为啥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选择器写的样式比类选择器的优先级高？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5" y="3357470"/>
            <a:ext cx="2944931" cy="2256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5737586"/>
            <a:ext cx="3600400" cy="3292771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505153" y="6343927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E6F0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层叠性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927105" y="6343926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E6F0FF"/>
                </a:solidFill>
              </a:rPr>
              <a:t>继承性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90432" y="7510964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E6F0FF"/>
                </a:solidFill>
              </a:rPr>
              <a:t>优先级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8410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相同选择器给设置相同的样式，此时一个样式就会覆盖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另一个冲突的样式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，层叠性主要解决样式冲突的问题。层叠性就是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长江后浪推前浪，前浪死了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99514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样式冲突，遵循的原则是就近原则，哪个样式离结构近，就执行哪个样式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样式不冲突，不会层叠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</a:t>
            </a: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性原则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5" y="6602788"/>
            <a:ext cx="7842181" cy="25699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334048" y="7325072"/>
            <a:ext cx="1440160" cy="864096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330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现实中，我们继承了父亲的姓，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中，子元素继承了父元素的某些样式，如文本颜色和字号。简单理解就是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子承父业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。继承性就是龙生龙，凤生凤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77184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恰当地使用继承可以简化代码，降低了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样式的复杂性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116987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元素可以继承父元素的样式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(text-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,font-,line-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这些元素开头的可以继承，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color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也可以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46" y="6527095"/>
            <a:ext cx="3523494" cy="27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4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现实中，我们继承了父亲的姓，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中，子元素继承了父元素的某些样式，如文本颜色和字号。简单理解就是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子承父业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。继承性就是龙生龙，凤生凤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77184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恰当地使用继承可以简化代码，降低了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样式的复杂性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116987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元素可以继承父元素的样式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(text-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,font-,line-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这些元素开头的可以继承，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color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也可以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46" y="6527095"/>
            <a:ext cx="3523494" cy="27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当同一个元素指定多个选择器，就会有优先级的产生。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4368773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4426549"/>
            <a:ext cx="37959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器相同，则执行层叠性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078338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157329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器不同，则根据选择器权重执行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119" y="3508648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2754"/>
              </p:ext>
            </p:extLst>
          </p:nvPr>
        </p:nvGraphicFramePr>
        <p:xfrm>
          <a:off x="777117" y="5969692"/>
          <a:ext cx="10837850" cy="3155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25"/>
                <a:gridCol w="5418925"/>
              </a:tblGrid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选择器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选择器权重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继承或*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标签选择器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类选择器 伪类选择器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ID</a:t>
                      </a:r>
                      <a:r>
                        <a:rPr lang="zh-CN" altLang="en-US" sz="2400" dirty="0" smtClean="0"/>
                        <a:t>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行内样式 </a:t>
                      </a:r>
                      <a:r>
                        <a:rPr lang="en-US" altLang="zh-CN" sz="2400" dirty="0" smtClean="0"/>
                        <a:t>style=</a:t>
                      </a:r>
                      <a:r>
                        <a:rPr lang="zh-CN" altLang="en-US" sz="2400" dirty="0" smtClean="0"/>
                        <a:t>“”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7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当同一个元素指定多个选择器，就会有优先级的产生。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4368773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4426549"/>
            <a:ext cx="5818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权重是由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组数字组成的，但是不会有进位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078338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157329"/>
            <a:ext cx="111745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可以理解为类选择器永远大于元素选择器，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选择器永远大于类选择器，以此类推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119" y="3508648"/>
            <a:ext cx="20229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优先级注意点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77119" y="5740896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92849" y="5798672"/>
            <a:ext cx="86850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等级判断从左向右，如果某一位数值相同，则判断下一位数值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77119" y="6450461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92849" y="6529452"/>
            <a:ext cx="105076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可以简单记忆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通配符和继承为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，标签为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，类为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，行内为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77119" y="7181241"/>
            <a:ext cx="170269" cy="590550"/>
            <a:chOff x="2974162" y="4419600"/>
            <a:chExt cx="170269" cy="590550"/>
          </a:xfrm>
        </p:grpSpPr>
        <p:sp>
          <p:nvSpPr>
            <p:cNvPr id="31" name="矩形 30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92849" y="7260232"/>
            <a:ext cx="117964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继承的权重是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，如果该元素没有直接选中，不管父元素权重多高，子元素得到的都是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7119" y="7859001"/>
            <a:ext cx="170269" cy="590550"/>
            <a:chOff x="2974162" y="4419600"/>
            <a:chExt cx="170269" cy="590550"/>
          </a:xfrm>
        </p:grpSpPr>
        <p:sp>
          <p:nvSpPr>
            <p:cNvPr id="35" name="矩形 3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92849" y="7937992"/>
            <a:ext cx="95747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属性值后面 分号前面添加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!important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代表权重无穷大，禁止使用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4566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2062</Words>
  <Application>Microsoft Office PowerPoint</Application>
  <PresentationFormat>自定义</PresentationFormat>
  <Paragraphs>234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Helvetica Light</vt:lpstr>
      <vt:lpstr>Helvetica Neue</vt:lpstr>
      <vt:lpstr>Helvetica Neue Light</vt:lpstr>
      <vt:lpstr>Helvetica Neue Medium</vt:lpstr>
      <vt:lpstr>Microsoft YaHei UI Light</vt:lpstr>
      <vt:lpstr>微软雅黑</vt:lpstr>
      <vt:lpstr>微软雅黑 Light</vt:lpstr>
      <vt:lpstr>Calibri</vt:lpstr>
      <vt:lpstr>Consolas</vt:lpstr>
      <vt:lpstr>Helvetica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wanlum</cp:lastModifiedBy>
  <cp:revision>132</cp:revision>
  <dcterms:modified xsi:type="dcterms:W3CDTF">2019-11-07T13:58:01Z</dcterms:modified>
</cp:coreProperties>
</file>