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6" r:id="rId2"/>
    <p:sldId id="276" r:id="rId3"/>
    <p:sldId id="264" r:id="rId4"/>
    <p:sldId id="265" r:id="rId5"/>
    <p:sldId id="266" r:id="rId6"/>
    <p:sldId id="298" r:id="rId7"/>
    <p:sldId id="300" r:id="rId8"/>
    <p:sldId id="301" r:id="rId9"/>
    <p:sldId id="267" r:id="rId10"/>
    <p:sldId id="302" r:id="rId11"/>
    <p:sldId id="304" r:id="rId12"/>
    <p:sldId id="303" r:id="rId13"/>
    <p:sldId id="305" r:id="rId14"/>
    <p:sldId id="257" r:id="rId15"/>
    <p:sldId id="258" r:id="rId16"/>
    <p:sldId id="262" r:id="rId17"/>
    <p:sldId id="280" r:id="rId18"/>
    <p:sldId id="290" r:id="rId19"/>
    <p:sldId id="306" r:id="rId20"/>
    <p:sldId id="307" r:id="rId21"/>
    <p:sldId id="308" r:id="rId22"/>
    <p:sldId id="309" r:id="rId23"/>
    <p:sldId id="310" r:id="rId24"/>
    <p:sldId id="311" r:id="rId25"/>
    <p:sldId id="263" r:id="rId26"/>
    <p:sldId id="268" r:id="rId27"/>
    <p:sldId id="283" r:id="rId28"/>
    <p:sldId id="270" r:id="rId29"/>
    <p:sldId id="292" r:id="rId30"/>
    <p:sldId id="312" r:id="rId31"/>
    <p:sldId id="313" r:id="rId32"/>
    <p:sldId id="314" r:id="rId33"/>
    <p:sldId id="315" r:id="rId34"/>
    <p:sldId id="271" r:id="rId35"/>
    <p:sldId id="261" r:id="rId3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521415D9-36F7-43E2-AB2F-B90AF26B5E84}">
      <p14:sectionLst xmlns:p14="http://schemas.microsoft.com/office/powerpoint/2010/main">
        <p14:section name="开始" id="{3683DECB-E82F-4BCD-AAE2-F074135E1B14}">
          <p14:sldIdLst>
            <p14:sldId id="256"/>
            <p14:sldId id="276"/>
          </p14:sldIdLst>
        </p14:section>
        <p14:section name="CSS的三大特性" id="{610C8D49-8F7D-4EBC-AB62-3E7DA3D46692}">
          <p14:sldIdLst>
            <p14:sldId id="264"/>
            <p14:sldId id="265"/>
            <p14:sldId id="266"/>
            <p14:sldId id="298"/>
            <p14:sldId id="300"/>
            <p14:sldId id="301"/>
            <p14:sldId id="267"/>
          </p14:sldIdLst>
        </p14:section>
        <p14:section name="CSS常用布局方式" id="{FFE4F595-2C0E-4F7B-9BD0-AEB76C0269D1}">
          <p14:sldIdLst>
            <p14:sldId id="302"/>
            <p14:sldId id="304"/>
            <p14:sldId id="303"/>
            <p14:sldId id="305"/>
          </p14:sldIdLst>
        </p14:section>
        <p14:section name="CSS的元素浮动" id="{F7264173-C135-42D2-A150-12085E7A1E97}">
          <p14:sldIdLst>
            <p14:sldId id="257"/>
            <p14:sldId id="258"/>
            <p14:sldId id="262"/>
            <p14:sldId id="280"/>
            <p14:sldId id="290"/>
            <p14:sldId id="306"/>
            <p14:sldId id="307"/>
            <p14:sldId id="308"/>
            <p14:sldId id="309"/>
            <p14:sldId id="310"/>
            <p14:sldId id="311"/>
            <p14:sldId id="263"/>
          </p14:sldIdLst>
        </p14:section>
        <p14:section name="清除浮动" id="{8019DE1B-DE97-4928-A33C-4193668FC7C4}">
          <p14:sldIdLst>
            <p14:sldId id="268"/>
            <p14:sldId id="283"/>
            <p14:sldId id="270"/>
            <p14:sldId id="292"/>
            <p14:sldId id="312"/>
            <p14:sldId id="313"/>
            <p14:sldId id="314"/>
            <p14:sldId id="315"/>
            <p14:sldId id="271"/>
          </p14:sldIdLst>
        </p14:section>
        <p14:section name="结束" id="{5481E786-DE7B-4088-854A-6546E53B5AA8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649C"/>
    <a:srgbClr val="E6F0FF"/>
    <a:srgbClr val="4B4A48"/>
    <a:srgbClr val="DFE8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06" autoAdjust="0"/>
    <p:restoredTop sz="94660"/>
  </p:normalViewPr>
  <p:slideViewPr>
    <p:cSldViewPr>
      <p:cViewPr varScale="1">
        <p:scale>
          <a:sx n="79" d="100"/>
          <a:sy n="79" d="100"/>
        </p:scale>
        <p:origin x="1500" y="9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173537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5836" y="9130187"/>
            <a:ext cx="348725" cy="339200"/>
          </a:xfrm>
          <a:prstGeom prst="rect">
            <a:avLst/>
          </a:prstGeom>
        </p:spPr>
        <p:txBody>
          <a:bodyPr lIns="65022" tIns="65022" rIns="65022" bIns="65022" anchor="ctr"/>
          <a:lstStyle>
            <a:lvl1pPr algn="r" defTabSz="1300480"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  <a:lvl2pPr marL="777875" indent="-333375" algn="ctr">
              <a:spcBef>
                <a:spcPts val="0"/>
              </a:spcBef>
              <a:defRPr sz="2400" i="1"/>
            </a:lvl2pPr>
            <a:lvl3pPr marL="1222375" indent="-333375" algn="ctr">
              <a:spcBef>
                <a:spcPts val="0"/>
              </a:spcBef>
              <a:defRPr sz="2400" i="1"/>
            </a:lvl3pPr>
            <a:lvl4pPr marL="1666875" indent="-333375" algn="ctr">
              <a:spcBef>
                <a:spcPts val="0"/>
              </a:spcBef>
              <a:defRPr sz="2400" i="1"/>
            </a:lvl4pPr>
            <a:lvl5pPr marL="2111375" indent="-333375" algn="ctr">
              <a:spcBef>
                <a:spcPts val="0"/>
              </a:spcBef>
              <a:defRPr sz="2400" i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3"/>
          </p:nvPr>
        </p:nvSpPr>
        <p:spPr>
          <a:xfrm>
            <a:off x="1270000" y="4216399"/>
            <a:ext cx="10464800" cy="711203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3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1622088" y="289098"/>
            <a:ext cx="9753604" cy="650579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idx="13"/>
          </p:nvPr>
        </p:nvSpPr>
        <p:spPr>
          <a:xfrm>
            <a:off x="2263775" y="613832"/>
            <a:ext cx="12401550" cy="8267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idx="13"/>
          </p:nvPr>
        </p:nvSpPr>
        <p:spPr>
          <a:xfrm>
            <a:off x="4086225" y="2586565"/>
            <a:ext cx="9429750" cy="62865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1" y="901"/>
            <a:ext cx="13002998" cy="9751798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TextBox 3"/>
          <p:cNvSpPr txBox="1"/>
          <p:nvPr/>
        </p:nvSpPr>
        <p:spPr>
          <a:xfrm>
            <a:off x="65022" y="2631345"/>
            <a:ext cx="12874756" cy="1485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5022" tIns="65022" rIns="65022" bIns="65022" anchor="ctr">
            <a:spAutoFit/>
          </a:bodyPr>
          <a:lstStyle>
            <a:lvl1pPr defTabSz="1300480">
              <a:defRPr sz="68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sz="88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CSS3</a:t>
            </a:r>
            <a:r>
              <a:rPr lang="zh-CN" altLang="en-US" sz="88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基础语法</a:t>
            </a:r>
            <a:endParaRPr sz="88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学习方法真的那么重要吗"/>
          <p:cNvSpPr txBox="1"/>
          <p:nvPr/>
        </p:nvSpPr>
        <p:spPr>
          <a:xfrm>
            <a:off x="2525362" y="4286894"/>
            <a:ext cx="7954101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rgbClr val="1F4C7C"/>
                </a:solidFill>
              </a:defRPr>
            </a:lvl1pPr>
          </a:lstStyle>
          <a:p>
            <a:r>
              <a:rPr lang="en-US" altLang="zh-CN" sz="7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zh-CN" altLang="en-US" sz="7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的常用布局方式</a:t>
            </a:r>
            <a:endParaRPr sz="7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29258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知识点导入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0522" y="2780050"/>
            <a:ext cx="11665053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网页布局的本质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</a:t>
            </a: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</a:t>
            </a:r>
            <a:r>
              <a:rPr lang="en-US" altLang="zh-CN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来摆放盒子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。把盒子摆放到相应位置。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提供了三种传统布</a:t>
            </a:r>
            <a:endParaRPr lang="en-US" altLang="zh-CN" dirty="0" smtClean="0">
              <a:solidFill>
                <a:srgbClr val="2B649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局方式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简单说，就是盒子如何进行排列顺序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):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789301" y="5035048"/>
            <a:ext cx="170269" cy="590550"/>
            <a:chOff x="2974162" y="4419600"/>
            <a:chExt cx="170269" cy="590550"/>
          </a:xfrm>
        </p:grpSpPr>
        <p:sp>
          <p:nvSpPr>
            <p:cNvPr id="11" name="矩形 10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105031" y="5092824"/>
            <a:ext cx="214642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普通流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(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标准流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)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789301" y="5744613"/>
            <a:ext cx="170269" cy="590550"/>
            <a:chOff x="2974162" y="4419600"/>
            <a:chExt cx="170269" cy="590550"/>
          </a:xfrm>
        </p:grpSpPr>
        <p:sp>
          <p:nvSpPr>
            <p:cNvPr id="15" name="矩形 14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1105031" y="5823604"/>
            <a:ext cx="71814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浮动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789301" y="6407171"/>
            <a:ext cx="170269" cy="590550"/>
            <a:chOff x="2974162" y="4419600"/>
            <a:chExt cx="170269" cy="590550"/>
          </a:xfrm>
        </p:grpSpPr>
        <p:sp>
          <p:nvSpPr>
            <p:cNvPr id="19" name="矩形 18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105031" y="6464947"/>
            <a:ext cx="71814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定位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600387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讲解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56931" y="2744055"/>
            <a:ext cx="11578117" cy="28725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标准流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所谓的标准流就是标签按照规定好默认的方式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排列。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下面都是标准流布局，我们</a:t>
            </a:r>
            <a:endParaRPr lang="en-US" altLang="zh-CN" dirty="0" smtClean="0">
              <a:solidFill>
                <a:srgbClr val="2B649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2B649C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Neue Medium"/>
              </a:rPr>
              <a:t>前面学习的都是标准流布局。标准流是最基本的布局方式。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2B649C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这标准流、浮动、定位三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种布局方式都是用来摆放盒子的，盒子摆放到合适位置，布局自然就完成了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64943" y="5736925"/>
            <a:ext cx="170269" cy="590550"/>
            <a:chOff x="2974162" y="4419600"/>
            <a:chExt cx="170269" cy="590550"/>
          </a:xfrm>
        </p:grpSpPr>
        <p:sp>
          <p:nvSpPr>
            <p:cNvPr id="10" name="矩形 9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080673" y="5794701"/>
            <a:ext cx="582210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2B649C"/>
                </a:solidFill>
                <a:effectLst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Helvetica Neue Medium"/>
              </a:rPr>
              <a:t>块级元素会独占一行，从上向下顺序排列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64943" y="6446490"/>
            <a:ext cx="170269" cy="590550"/>
            <a:chOff x="2974162" y="4419600"/>
            <a:chExt cx="170269" cy="590550"/>
          </a:xfrm>
        </p:grpSpPr>
        <p:sp>
          <p:nvSpPr>
            <p:cNvPr id="14" name="矩形 13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080673" y="6525481"/>
            <a:ext cx="1016143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行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内元素会按照顺序，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从左到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右顺序排列，碰到父元素边缘则会自动换行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84731" y="7037040"/>
            <a:ext cx="79188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说明</a:t>
            </a:r>
            <a:r>
              <a:rPr lang="en-US" altLang="zh-CN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41255" y="7771339"/>
            <a:ext cx="1157811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实际开发中，一个页面基本都包含了这三种布局方式</a:t>
            </a:r>
            <a:r>
              <a:rPr lang="en-US" altLang="zh-CN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移动端会学习新的布局方式</a:t>
            </a:r>
            <a:r>
              <a:rPr lang="en-US" altLang="zh-CN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0698292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zh-CN" altLang="en-US" sz="4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小结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五边形 5"/>
          <p:cNvSpPr/>
          <p:nvPr/>
        </p:nvSpPr>
        <p:spPr>
          <a:xfrm>
            <a:off x="741760" y="3522102"/>
            <a:ext cx="1486574" cy="481263"/>
          </a:xfrm>
          <a:prstGeom prst="homePlate">
            <a:avLst/>
          </a:prstGeom>
          <a:solidFill>
            <a:srgbClr val="2B649C"/>
          </a:solidFill>
          <a:ln w="2540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Neue Medium"/>
              </a:rPr>
              <a:t> 问题 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Neue Medium"/>
              </a:rPr>
              <a:t>1: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88479" y="3522102"/>
            <a:ext cx="57115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常用布局有几种方式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? 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都是什么布局方式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?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8" name="五边形 7"/>
          <p:cNvSpPr/>
          <p:nvPr/>
        </p:nvSpPr>
        <p:spPr>
          <a:xfrm>
            <a:off x="741760" y="4242182"/>
            <a:ext cx="1486574" cy="481263"/>
          </a:xfrm>
          <a:prstGeom prst="homePlate">
            <a:avLst/>
          </a:prstGeom>
          <a:solidFill>
            <a:srgbClr val="2B649C"/>
          </a:solidFill>
          <a:ln w="2540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Neue Medium"/>
              </a:rPr>
              <a:t> 问题 </a:t>
            </a: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Neue Medium"/>
              </a:rPr>
              <a:t>: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388479" y="4242182"/>
            <a:ext cx="209191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什么是标准流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?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111396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学习方法真的那么重要吗"/>
          <p:cNvSpPr txBox="1"/>
          <p:nvPr/>
        </p:nvSpPr>
        <p:spPr>
          <a:xfrm>
            <a:off x="3423040" y="4286894"/>
            <a:ext cx="615873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rgbClr val="1F4C7C"/>
                </a:solidFill>
              </a:defRPr>
            </a:lvl1pPr>
          </a:lstStyle>
          <a:p>
            <a:r>
              <a:rPr lang="en-US" altLang="zh-CN" sz="7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zh-CN" altLang="en-US" sz="7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的元素浮动</a:t>
            </a:r>
            <a:endParaRPr sz="7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知识点导入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0522" y="2780050"/>
            <a:ext cx="902811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仔细思考，我们能使用已经学过的知识很方便的实现如下效果吗？</a:t>
            </a:r>
            <a:endParaRPr lang="en-US" altLang="zh-CN" dirty="0" smtClean="0">
              <a:solidFill>
                <a:srgbClr val="2B649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33934" y="4228728"/>
            <a:ext cx="112181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如何</a:t>
            </a:r>
            <a:r>
              <a:rPr lang="zh-CN" altLang="en-US" dirty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让多个块级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盒子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(div)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水平排列成一行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?                       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左右各一个的布局呢？</a:t>
            </a:r>
            <a:endParaRPr lang="en-US" altLang="zh-CN" dirty="0">
              <a:solidFill>
                <a:srgbClr val="2B649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06" y="6244952"/>
            <a:ext cx="5878575" cy="107934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520" y="6244952"/>
            <a:ext cx="4742857" cy="151428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讲解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56931" y="2744055"/>
            <a:ext cx="11655435" cy="39805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浮动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浮动是网页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布局方式之一，它是让网页元素脱离标准流的方式之一，利用浮动，</a:t>
            </a:r>
            <a:endParaRPr lang="en-US" altLang="zh-CN" dirty="0" smtClean="0">
              <a:solidFill>
                <a:srgbClr val="2B649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我们可以改变元素默认的排列方式</a:t>
            </a:r>
            <a:endParaRPr lang="en-US" altLang="zh-CN" dirty="0" smtClean="0">
              <a:solidFill>
                <a:srgbClr val="2B649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>
              <a:lnSpc>
                <a:spcPct val="150000"/>
              </a:lnSpc>
            </a:pPr>
            <a:endParaRPr lang="en-US" altLang="zh-CN" dirty="0">
              <a:solidFill>
                <a:srgbClr val="2B649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浮动最典型的应用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可以让多个块级元素在一行内排列显示，并且没有空隙。</a:t>
            </a:r>
            <a:endParaRPr lang="en-US" altLang="zh-CN" dirty="0" smtClean="0">
              <a:solidFill>
                <a:srgbClr val="2B649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>
              <a:lnSpc>
                <a:spcPct val="150000"/>
              </a:lnSpc>
            </a:pPr>
            <a:endParaRPr lang="en-US" altLang="zh-CN" dirty="0">
              <a:solidFill>
                <a:srgbClr val="2B649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网页布局第一准则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多个块级元素竖着排列找标准流，多个块级元素横着排列找浮动，</a:t>
            </a:r>
            <a:endParaRPr lang="en-US" altLang="zh-CN" dirty="0" smtClean="0">
              <a:solidFill>
                <a:schemeClr val="accent5">
                  <a:lumMod val="7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多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个块级元素叠着排列找定位</a:t>
            </a:r>
            <a:endParaRPr lang="en-US" altLang="zh-CN" dirty="0" smtClean="0">
              <a:solidFill>
                <a:schemeClr val="accent5">
                  <a:lumMod val="7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840" y="6604992"/>
            <a:ext cx="740654" cy="259228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507" y="7685112"/>
            <a:ext cx="3024335" cy="86409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0552" y="7439025"/>
            <a:ext cx="3150960" cy="111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0361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讲解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56931" y="2744055"/>
            <a:ext cx="11578117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浮动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想要让某个元素浮动到一边，直到左边缘或右边缘触及包含块或另一个浮动框的边缘，只需要使用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float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属性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84811" y="4134654"/>
            <a:ext cx="79188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语法</a:t>
            </a:r>
            <a:r>
              <a:rPr lang="en-US" altLang="zh-CN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8047" y="5070785"/>
            <a:ext cx="10455890" cy="471924"/>
          </a:xfrm>
          <a:prstGeom prst="rect">
            <a:avLst/>
          </a:prstGeom>
          <a:solidFill>
            <a:srgbClr val="DFE8F6"/>
          </a:solidFill>
          <a:ln w="3175" cap="flat">
            <a:solidFill>
              <a:srgbClr val="4B4A48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zh-CN" altLang="en-US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选择器 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{float: </a:t>
            </a:r>
            <a:r>
              <a:rPr lang="zh-CN" altLang="en-US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属性值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;}</a:t>
            </a:r>
            <a:endParaRPr lang="en-US" altLang="zh-CN" dirty="0">
              <a:latin typeface="Consolas" panose="020B0609020204030204" pitchFamily="49" charset="0"/>
              <a:ea typeface="微软雅黑 Light" panose="020B0502040204020203" pitchFamily="34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720874"/>
              </p:ext>
            </p:extLst>
          </p:nvPr>
        </p:nvGraphicFramePr>
        <p:xfrm>
          <a:off x="756931" y="6388968"/>
          <a:ext cx="1042580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15176"/>
                <a:gridCol w="771062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rgbClr val="4B4A48"/>
                          </a:solidFill>
                        </a:rPr>
                        <a:t>参数值</a:t>
                      </a:r>
                      <a:endParaRPr lang="zh-CN" altLang="en-US" sz="2400" b="1" dirty="0">
                        <a:solidFill>
                          <a:srgbClr val="4B4A48"/>
                        </a:solidFill>
                      </a:endParaRPr>
                    </a:p>
                  </a:txBody>
                  <a:tcPr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/>
                        <a:t>含义</a:t>
                      </a:r>
                      <a:endParaRPr lang="zh-CN" altLang="en-US" sz="2400" b="1" dirty="0"/>
                    </a:p>
                  </a:txBody>
                  <a:tcPr>
                    <a:solidFill>
                      <a:srgbClr val="E6F0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4B4A48"/>
                          </a:solidFill>
                        </a:rPr>
                        <a:t>none</a:t>
                      </a:r>
                      <a:endParaRPr lang="zh-CN" altLang="en-US" sz="2400" dirty="0">
                        <a:solidFill>
                          <a:srgbClr val="4B4A48"/>
                        </a:solidFill>
                      </a:endParaRPr>
                    </a:p>
                  </a:txBody>
                  <a:tcPr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rgbClr val="4B4A48"/>
                          </a:solidFill>
                        </a:rPr>
                        <a:t>元素不浮动</a:t>
                      </a:r>
                      <a:endParaRPr lang="zh-CN" altLang="en-US" sz="2400" dirty="0">
                        <a:solidFill>
                          <a:srgbClr val="4B4A48"/>
                        </a:solidFill>
                      </a:endParaRPr>
                    </a:p>
                  </a:txBody>
                  <a:tcPr>
                    <a:solidFill>
                      <a:srgbClr val="E6F0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4B4A48"/>
                          </a:solidFill>
                        </a:rPr>
                        <a:t>left</a:t>
                      </a:r>
                      <a:endParaRPr lang="zh-CN" altLang="en-US" sz="2400" dirty="0">
                        <a:solidFill>
                          <a:srgbClr val="4B4A48"/>
                        </a:solidFill>
                      </a:endParaRPr>
                    </a:p>
                  </a:txBody>
                  <a:tcPr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rgbClr val="4B4A48"/>
                          </a:solidFill>
                        </a:rPr>
                        <a:t>元素向左浮动</a:t>
                      </a:r>
                      <a:endParaRPr lang="zh-CN" altLang="en-US" sz="2400" dirty="0">
                        <a:solidFill>
                          <a:srgbClr val="4B4A48"/>
                        </a:solidFill>
                      </a:endParaRPr>
                    </a:p>
                  </a:txBody>
                  <a:tcPr>
                    <a:solidFill>
                      <a:srgbClr val="E6F0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4B4A48"/>
                          </a:solidFill>
                        </a:rPr>
                        <a:t>right</a:t>
                      </a:r>
                      <a:endParaRPr lang="zh-CN" altLang="en-US" sz="2400" dirty="0">
                        <a:solidFill>
                          <a:srgbClr val="4B4A48"/>
                        </a:solidFill>
                      </a:endParaRPr>
                    </a:p>
                  </a:txBody>
                  <a:tcPr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rgbClr val="4B4A48"/>
                          </a:solidFill>
                        </a:rPr>
                        <a:t>元素向右浮动</a:t>
                      </a:r>
                      <a:endParaRPr lang="zh-CN" altLang="en-US" sz="2400" dirty="0">
                        <a:solidFill>
                          <a:srgbClr val="4B4A48"/>
                        </a:solidFill>
                      </a:endParaRPr>
                    </a:p>
                  </a:txBody>
                  <a:tcPr>
                    <a:solidFill>
                      <a:srgbClr val="E6F0FF"/>
                    </a:solidFill>
                  </a:tcPr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784811" y="5579091"/>
            <a:ext cx="79188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参数</a:t>
            </a:r>
            <a:r>
              <a:rPr lang="en-US" altLang="zh-CN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9796055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讲解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56931" y="2744055"/>
            <a:ext cx="334546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浮动的元素的重要特性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741760" y="3508648"/>
            <a:ext cx="170269" cy="590550"/>
            <a:chOff x="2974162" y="4419600"/>
            <a:chExt cx="170269" cy="590550"/>
          </a:xfrm>
        </p:grpSpPr>
        <p:sp>
          <p:nvSpPr>
            <p:cNvPr id="12" name="矩形 11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1057490" y="3566424"/>
            <a:ext cx="76335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脱离标准普通流的控制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(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浮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)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移动到指定位置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(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动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),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俗称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浮动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41760" y="4218213"/>
            <a:ext cx="170269" cy="590550"/>
            <a:chOff x="2974162" y="4419600"/>
            <a:chExt cx="170269" cy="590550"/>
          </a:xfrm>
        </p:grpSpPr>
        <p:sp>
          <p:nvSpPr>
            <p:cNvPr id="17" name="矩形 16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057490" y="4297204"/>
            <a:ext cx="441146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浮动的盒子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不再保留原先的位置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60" y="5304301"/>
            <a:ext cx="5669583" cy="39074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640" y="5452864"/>
            <a:ext cx="1944216" cy="335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145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讲解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56931" y="2744055"/>
            <a:ext cx="334546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浮动的元素的重要特性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741760" y="3508648"/>
            <a:ext cx="170269" cy="590550"/>
            <a:chOff x="2974162" y="4419600"/>
            <a:chExt cx="170269" cy="590550"/>
          </a:xfrm>
        </p:grpSpPr>
        <p:sp>
          <p:nvSpPr>
            <p:cNvPr id="12" name="矩形 11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1057490" y="3566424"/>
            <a:ext cx="1105430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如果多个盒子都设置了浮动，则他们会按照属性值一行内显示并且顶端对齐排列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41760" y="4218213"/>
            <a:ext cx="170269" cy="590550"/>
            <a:chOff x="2974162" y="4419600"/>
            <a:chExt cx="170269" cy="590550"/>
          </a:xfrm>
        </p:grpSpPr>
        <p:sp>
          <p:nvSpPr>
            <p:cNvPr id="17" name="矩形 16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057490" y="4297204"/>
            <a:ext cx="1118254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浮动的元素是互相贴合的，没有缝隙，如果父元素装不下这些浮动的元素，会换行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59" y="5289865"/>
            <a:ext cx="5518917" cy="21180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265" y="5289865"/>
            <a:ext cx="5546264" cy="21180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429665" y="5762368"/>
            <a:ext cx="71814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left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57490" y="5784683"/>
            <a:ext cx="71814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left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862227" y="5784683"/>
            <a:ext cx="71814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left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778441" y="5762368"/>
            <a:ext cx="71814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left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108775" y="5762368"/>
            <a:ext cx="71814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left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734538" y="5762368"/>
            <a:ext cx="87203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right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4923139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成组"/>
          <p:cNvGrpSpPr/>
          <p:nvPr/>
        </p:nvGrpSpPr>
        <p:grpSpPr>
          <a:xfrm>
            <a:off x="0" y="1170676"/>
            <a:ext cx="3809505" cy="945060"/>
            <a:chOff x="0" y="0"/>
            <a:chExt cx="3809507" cy="945061"/>
          </a:xfrm>
        </p:grpSpPr>
        <p:sp>
          <p:nvSpPr>
            <p:cNvPr id="6" name="矩形"/>
            <p:cNvSpPr/>
            <p:nvPr/>
          </p:nvSpPr>
          <p:spPr>
            <a:xfrm>
              <a:off x="0" y="0"/>
              <a:ext cx="3809507" cy="945061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9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目录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燕尾形 12"/>
          <p:cNvSpPr/>
          <p:nvPr/>
        </p:nvSpPr>
        <p:spPr>
          <a:xfrm>
            <a:off x="3809505" y="3370332"/>
            <a:ext cx="533400" cy="471924"/>
          </a:xfrm>
          <a:prstGeom prst="chevron">
            <a:avLst/>
          </a:prstGeom>
          <a:solidFill>
            <a:srgbClr val="2B649C"/>
          </a:solidFill>
          <a:ln w="25400" cap="flat">
            <a:solidFill>
              <a:srgbClr val="2B649C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solidFill>
                  <a:srgbClr val="2B649C"/>
                </a:solidFill>
              </a:ln>
              <a:solidFill>
                <a:srgbClr val="2B649C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燕尾形 14"/>
          <p:cNvSpPr/>
          <p:nvPr/>
        </p:nvSpPr>
        <p:spPr>
          <a:xfrm>
            <a:off x="3809505" y="4360932"/>
            <a:ext cx="533400" cy="471924"/>
          </a:xfrm>
          <a:prstGeom prst="chevron">
            <a:avLst/>
          </a:prstGeom>
          <a:solidFill>
            <a:srgbClr val="2B649C"/>
          </a:solidFill>
          <a:ln w="25400" cap="flat">
            <a:solidFill>
              <a:srgbClr val="2B649C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solidFill>
                  <a:srgbClr val="2B649C"/>
                </a:solidFill>
              </a:ln>
              <a:solidFill>
                <a:srgbClr val="2B649C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3809505" y="5413087"/>
            <a:ext cx="533400" cy="471924"/>
          </a:xfrm>
          <a:prstGeom prst="chevron">
            <a:avLst/>
          </a:prstGeom>
          <a:solidFill>
            <a:srgbClr val="2B649C"/>
          </a:solidFill>
          <a:ln w="25400" cap="flat">
            <a:solidFill>
              <a:srgbClr val="2B649C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solidFill>
                  <a:srgbClr val="2B649C"/>
                </a:solidFill>
              </a:ln>
              <a:solidFill>
                <a:srgbClr val="2B649C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3809505" y="6465242"/>
            <a:ext cx="533400" cy="471924"/>
          </a:xfrm>
          <a:prstGeom prst="chevron">
            <a:avLst/>
          </a:prstGeom>
          <a:solidFill>
            <a:srgbClr val="2B649C"/>
          </a:solidFill>
          <a:ln w="25400" cap="flat">
            <a:solidFill>
              <a:srgbClr val="2B649C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solidFill>
                  <a:srgbClr val="2B649C"/>
                </a:solidFill>
              </a:ln>
              <a:solidFill>
                <a:srgbClr val="2B649C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599169" y="3247221"/>
            <a:ext cx="3563476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000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zh-CN" altLang="en-US" sz="4000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zh-CN" altLang="en-US" sz="4000" dirty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三</a:t>
            </a:r>
            <a:r>
              <a:rPr lang="zh-CN" altLang="en-US" sz="4000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大特性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599169" y="4299376"/>
            <a:ext cx="4076437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000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zh-CN" altLang="en-US" sz="4000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中的元素浮动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599169" y="5351531"/>
            <a:ext cx="3563476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000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zh-CN" altLang="en-US" sz="4000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中清除浮动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514948" y="6403686"/>
            <a:ext cx="2537554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000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zh-CN" altLang="en-US" sz="4000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的注释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8308468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讲解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56931" y="2744055"/>
            <a:ext cx="11650125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浮动的元素的重要特性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任何元素都可以浮动。不管原先是什么模式的元素，添加浮动之后具有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行内块元素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相似的特性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741760" y="5020816"/>
            <a:ext cx="170269" cy="590550"/>
            <a:chOff x="2974162" y="4419600"/>
            <a:chExt cx="170269" cy="590550"/>
          </a:xfrm>
        </p:grpSpPr>
        <p:sp>
          <p:nvSpPr>
            <p:cNvPr id="12" name="矩形 11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1057490" y="5078592"/>
            <a:ext cx="1149032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如果块级盒子没设置宽度，默认宽度和父级一样，但添加浮动后，宽度由内容决定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41760" y="5730381"/>
            <a:ext cx="170269" cy="590550"/>
            <a:chOff x="2974162" y="4419600"/>
            <a:chExt cx="170269" cy="590550"/>
          </a:xfrm>
        </p:grpSpPr>
        <p:sp>
          <p:nvSpPr>
            <p:cNvPr id="17" name="矩形 16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057490" y="5809372"/>
            <a:ext cx="661238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浮动的盒子中间是没有缝隙的，是紧挨着一起的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763777" y="6454081"/>
            <a:ext cx="170269" cy="590550"/>
            <a:chOff x="2974162" y="4419600"/>
            <a:chExt cx="170269" cy="590550"/>
          </a:xfrm>
        </p:grpSpPr>
        <p:sp>
          <p:nvSpPr>
            <p:cNvPr id="26" name="矩形 25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079507" y="6533072"/>
            <a:ext cx="194925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行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内元素同理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192398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讲解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56931" y="2744055"/>
            <a:ext cx="11650125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浮动元素使用经验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浮动元素经常和标准流父级搭配使用。</a:t>
            </a:r>
            <a:endParaRPr lang="en-US" altLang="zh-CN" dirty="0" smtClean="0">
              <a:solidFill>
                <a:srgbClr val="2B649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为了约束浮动元素位置，我们网页布局一般采取的策略是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先用标准流的父元素排列上下位置，然后内部子元素如果再一行采取浮动排列左右位置，符合网页布局第一准则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741527" y="5020816"/>
            <a:ext cx="11521513" cy="2412000"/>
          </a:xfrm>
          <a:prstGeom prst="roundRect">
            <a:avLst/>
          </a:prstGeom>
          <a:solidFill>
            <a:srgbClr val="2B649C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73808" y="5497832"/>
            <a:ext cx="3323233" cy="14579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i="0" u="none" strike="noStrike" normalizeH="0" baseline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914340" y="5497832"/>
            <a:ext cx="3323233" cy="14579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i="0" u="none" strike="noStrike" normalizeH="0" baseline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660560" y="5497832"/>
            <a:ext cx="3323233" cy="14579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i="0" u="none" strike="noStrike" normalizeH="0" baseline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25286" y="5990854"/>
            <a:ext cx="133369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b="1" dirty="0" smtClean="0">
                <a:solidFill>
                  <a:schemeClr val="bg1"/>
                </a:solidFill>
              </a:rPr>
              <a:t>浮动盒子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Neue Medium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909107" y="5994252"/>
            <a:ext cx="133369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b="1" dirty="0" smtClean="0">
                <a:solidFill>
                  <a:schemeClr val="bg1"/>
                </a:solidFill>
              </a:rPr>
              <a:t>浮动盒子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Neue Medium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9655327" y="5990854"/>
            <a:ext cx="133369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b="1" dirty="0" smtClean="0">
                <a:solidFill>
                  <a:schemeClr val="bg1"/>
                </a:solidFill>
              </a:rPr>
              <a:t>浮动盒子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Neue Medium"/>
            </a:endParaRPr>
          </a:p>
        </p:txBody>
      </p:sp>
      <p:sp>
        <p:nvSpPr>
          <p:cNvPr id="5" name="上箭头 4"/>
          <p:cNvSpPr/>
          <p:nvPr/>
        </p:nvSpPr>
        <p:spPr>
          <a:xfrm>
            <a:off x="6018187" y="7469088"/>
            <a:ext cx="417299" cy="900000"/>
          </a:xfrm>
          <a:prstGeom prst="upArrow">
            <a:avLst/>
          </a:prstGeom>
          <a:solidFill>
            <a:srgbClr val="2B649C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303200" y="8323975"/>
            <a:ext cx="1847272" cy="522129"/>
          </a:xfrm>
          <a:prstGeom prst="roundRect">
            <a:avLst/>
          </a:prstGeom>
          <a:solidFill>
            <a:srgbClr val="2B649C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标准流盒子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8041288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讲解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56931" y="2744055"/>
            <a:ext cx="1165012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浮动应用经典案例</a:t>
            </a:r>
            <a:r>
              <a:rPr lang="en-US" altLang="zh-CN" dirty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endParaRPr lang="en-US" altLang="zh-CN" dirty="0" smtClean="0">
              <a:solidFill>
                <a:srgbClr val="2B649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599" y="3652664"/>
            <a:ext cx="7229577" cy="545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4546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讲解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56931" y="2744055"/>
            <a:ext cx="1165012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浮动应用经典案例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如果其中一个兄弟元素浮动了，理论上其他兄弟元素也要浮动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47" y="4300736"/>
            <a:ext cx="12078480" cy="245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3835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讲解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56931" y="2744055"/>
            <a:ext cx="1165012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浮动应用经典案例</a:t>
            </a:r>
            <a:r>
              <a:rPr lang="en-US" altLang="zh-CN" dirty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endParaRPr lang="en-US" altLang="zh-CN" dirty="0" smtClean="0">
              <a:solidFill>
                <a:srgbClr val="2B649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11" y="3431477"/>
            <a:ext cx="10893929" cy="578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2944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zh-CN" altLang="en-US" sz="4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小结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五边形 5"/>
          <p:cNvSpPr/>
          <p:nvPr/>
        </p:nvSpPr>
        <p:spPr>
          <a:xfrm>
            <a:off x="741760" y="3522102"/>
            <a:ext cx="1486574" cy="481263"/>
          </a:xfrm>
          <a:prstGeom prst="homePlate">
            <a:avLst/>
          </a:prstGeom>
          <a:solidFill>
            <a:srgbClr val="2B649C"/>
          </a:solidFill>
          <a:ln w="2540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Neue Medium"/>
              </a:rPr>
              <a:t> 问题 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Neue Medium"/>
              </a:rPr>
              <a:t>1: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88479" y="3522102"/>
            <a:ext cx="410368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为什么要使用浮动这个属性？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8" name="五边形 7"/>
          <p:cNvSpPr/>
          <p:nvPr/>
        </p:nvSpPr>
        <p:spPr>
          <a:xfrm>
            <a:off x="741760" y="4242182"/>
            <a:ext cx="1486574" cy="481263"/>
          </a:xfrm>
          <a:prstGeom prst="homePlate">
            <a:avLst/>
          </a:prstGeom>
          <a:solidFill>
            <a:srgbClr val="2B649C"/>
          </a:solidFill>
          <a:ln w="2540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Neue Medium"/>
              </a:rPr>
              <a:t> 问题 </a:t>
            </a: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Neue Medium"/>
              </a:rPr>
              <a:t>: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388479" y="4242182"/>
            <a:ext cx="471924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使用浮动后，元素是怎样排列的？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10" name="五边形 9"/>
          <p:cNvSpPr/>
          <p:nvPr/>
        </p:nvSpPr>
        <p:spPr>
          <a:xfrm>
            <a:off x="741760" y="4971601"/>
            <a:ext cx="1486574" cy="481263"/>
          </a:xfrm>
          <a:prstGeom prst="homePlate">
            <a:avLst/>
          </a:prstGeom>
          <a:solidFill>
            <a:srgbClr val="2B649C"/>
          </a:solidFill>
          <a:ln w="2540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Neue Medium"/>
              </a:rPr>
              <a:t> 问题 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Neue Medium"/>
              </a:rPr>
              <a:t>: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88479" y="4971601"/>
            <a:ext cx="363080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浮动元素有那些重要特性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?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16" name="五边形 15"/>
          <p:cNvSpPr/>
          <p:nvPr/>
        </p:nvSpPr>
        <p:spPr>
          <a:xfrm>
            <a:off x="741760" y="5678733"/>
            <a:ext cx="1486574" cy="481263"/>
          </a:xfrm>
          <a:prstGeom prst="homePlate">
            <a:avLst/>
          </a:prstGeom>
          <a:solidFill>
            <a:srgbClr val="2B649C"/>
          </a:solidFill>
          <a:ln w="2540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Neue Medium"/>
              </a:rPr>
              <a:t> 问题 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Neue Medium"/>
              </a:rPr>
              <a:t>: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388479" y="5678733"/>
            <a:ext cx="995144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显示模式的转换方法是什么？块级元素浮动了，还需要转换吗？行内呢？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6954315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学习方法真的那么重要吗"/>
          <p:cNvSpPr txBox="1"/>
          <p:nvPr/>
        </p:nvSpPr>
        <p:spPr>
          <a:xfrm>
            <a:off x="4655742" y="4286894"/>
            <a:ext cx="3693319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rgbClr val="1F4C7C"/>
                </a:solidFill>
              </a:defRPr>
            </a:lvl1pPr>
          </a:lstStyle>
          <a:p>
            <a:r>
              <a:rPr lang="zh-CN" altLang="en-US" sz="7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清除浮动</a:t>
            </a:r>
            <a:endParaRPr sz="7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7642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知识点导入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4811" y="2774241"/>
            <a:ext cx="11550237" cy="34265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我们前面浮动元素有一个标准流的父元素，他们有一个共同的特点，都是有高度的。但是，所有的父盒子都必须有高度吗？</a:t>
            </a:r>
            <a:endParaRPr lang="en-US" altLang="zh-CN" dirty="0" smtClean="0">
              <a:solidFill>
                <a:srgbClr val="2B649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2B649C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Neue Medium"/>
              </a:rPr>
              <a:t>理想中的状态，让盒子撑开父元素，有多少还是，父盒子只要有能装下子盒子的空间就可以，但是不给父盒子高度会怎样呢？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2B649C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其实，很多情况下，父级盒子不方便给高度，但是子盒子又不占有位置，最后父盒子高度为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时，就会影响下面的布局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1920" y="6225922"/>
            <a:ext cx="3549418" cy="25644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11" y="6504620"/>
            <a:ext cx="7838095" cy="2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122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讲解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4897" y="2550856"/>
            <a:ext cx="1165215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清除浮动的本质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741760" y="3566170"/>
            <a:ext cx="170269" cy="590550"/>
            <a:chOff x="2974162" y="4419600"/>
            <a:chExt cx="170269" cy="590550"/>
          </a:xfrm>
        </p:grpSpPr>
        <p:sp>
          <p:nvSpPr>
            <p:cNvPr id="20" name="矩形 19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1057490" y="3623946"/>
            <a:ext cx="1105270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清除浮动的本质时清除浮动元素造成的影响，准确的说是对页面布局造成的影响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741760" y="4286250"/>
            <a:ext cx="170269" cy="590550"/>
            <a:chOff x="2974162" y="4419600"/>
            <a:chExt cx="170269" cy="590550"/>
          </a:xfrm>
        </p:grpSpPr>
        <p:sp>
          <p:nvSpPr>
            <p:cNvPr id="24" name="矩形 23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1057490" y="4365241"/>
            <a:ext cx="595034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如果父盒子本身有高度，则不需要清除浮动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46811" y="5020816"/>
            <a:ext cx="170269" cy="590550"/>
            <a:chOff x="2974162" y="4419600"/>
            <a:chExt cx="170269" cy="590550"/>
          </a:xfrm>
        </p:grpSpPr>
        <p:sp>
          <p:nvSpPr>
            <p:cNvPr id="28" name="矩形 27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1062541" y="5099807"/>
            <a:ext cx="810478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清除浮动之后，父级就会根据浮动的子盒子自动检测高度。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2155480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讲解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4897" y="2550856"/>
            <a:ext cx="436016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清除浮动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清除兄弟元素的浮动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  <p:sp>
        <p:nvSpPr>
          <p:cNvPr id="13" name="矩形 12"/>
          <p:cNvSpPr/>
          <p:nvPr/>
        </p:nvSpPr>
        <p:spPr>
          <a:xfrm>
            <a:off x="758047" y="4206689"/>
            <a:ext cx="10455890" cy="471924"/>
          </a:xfrm>
          <a:prstGeom prst="rect">
            <a:avLst/>
          </a:prstGeom>
          <a:solidFill>
            <a:srgbClr val="DFE8F6"/>
          </a:solidFill>
          <a:ln w="3175" cap="flat">
            <a:solidFill>
              <a:srgbClr val="4B4A48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zh-CN" altLang="en-US" dirty="0">
                <a:latin typeface="Consolas" panose="020B0609020204030204" pitchFamily="49" charset="0"/>
                <a:ea typeface="微软雅黑 Light" panose="020B0502040204020203" pitchFamily="34" charset="-122"/>
              </a:rPr>
              <a:t>选择</a:t>
            </a:r>
            <a:r>
              <a:rPr lang="zh-CN" altLang="en-US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器 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{ clear: </a:t>
            </a:r>
            <a:r>
              <a:rPr lang="zh-CN" altLang="en-US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属性值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 }</a:t>
            </a:r>
            <a:endParaRPr lang="en-US" altLang="zh-CN" dirty="0">
              <a:latin typeface="Consolas" panose="020B0609020204030204" pitchFamily="49" charset="0"/>
              <a:ea typeface="微软雅黑 Light" panose="020B0502040204020203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58047" y="3436640"/>
            <a:ext cx="79188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语法</a:t>
            </a:r>
            <a:r>
              <a:rPr lang="en-US" altLang="zh-CN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54896" y="7102418"/>
            <a:ext cx="79188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说明</a:t>
            </a:r>
            <a:r>
              <a:rPr lang="en-US" altLang="zh-CN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54896" y="7820887"/>
            <a:ext cx="5522346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我们实际工作中，几乎只用</a:t>
            </a:r>
            <a:r>
              <a:rPr lang="en-US" altLang="zh-CN" dirty="0" err="1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clear:both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2B649C"/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清除浮动的策略是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: 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闭合浮动</a:t>
            </a:r>
            <a:endParaRPr lang="en-US" altLang="zh-CN" dirty="0" smtClean="0">
              <a:solidFill>
                <a:srgbClr val="2B649C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716606"/>
              </p:ext>
            </p:extLst>
          </p:nvPr>
        </p:nvGraphicFramePr>
        <p:xfrm>
          <a:off x="742990" y="4949504"/>
          <a:ext cx="1042580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15176"/>
                <a:gridCol w="771062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rgbClr val="4B4A48"/>
                          </a:solidFill>
                        </a:rPr>
                        <a:t>参数值</a:t>
                      </a:r>
                      <a:endParaRPr lang="zh-CN" altLang="en-US" sz="2400" b="1" dirty="0">
                        <a:solidFill>
                          <a:srgbClr val="4B4A48"/>
                        </a:solidFill>
                      </a:endParaRPr>
                    </a:p>
                  </a:txBody>
                  <a:tcPr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/>
                        <a:t>含义</a:t>
                      </a:r>
                      <a:endParaRPr lang="zh-CN" altLang="en-US" sz="2400" b="1" dirty="0"/>
                    </a:p>
                  </a:txBody>
                  <a:tcPr>
                    <a:solidFill>
                      <a:srgbClr val="E6F0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4B4A48"/>
                          </a:solidFill>
                        </a:rPr>
                        <a:t>left</a:t>
                      </a:r>
                      <a:endParaRPr lang="zh-CN" altLang="en-US" sz="2400" dirty="0">
                        <a:solidFill>
                          <a:srgbClr val="4B4A48"/>
                        </a:solidFill>
                      </a:endParaRPr>
                    </a:p>
                  </a:txBody>
                  <a:tcPr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rgbClr val="4B4A48"/>
                          </a:solidFill>
                        </a:rPr>
                        <a:t>不允许左侧有浮动元素</a:t>
                      </a:r>
                      <a:r>
                        <a:rPr lang="en-US" altLang="zh-CN" sz="2400" dirty="0" smtClean="0">
                          <a:solidFill>
                            <a:srgbClr val="4B4A48"/>
                          </a:solidFill>
                        </a:rPr>
                        <a:t>(</a:t>
                      </a:r>
                      <a:r>
                        <a:rPr lang="zh-CN" altLang="en-US" sz="2400" dirty="0" smtClean="0">
                          <a:solidFill>
                            <a:srgbClr val="4B4A48"/>
                          </a:solidFill>
                        </a:rPr>
                        <a:t>清除左侧浮动的影响</a:t>
                      </a:r>
                      <a:r>
                        <a:rPr lang="en-US" altLang="zh-CN" sz="2400" dirty="0" smtClean="0">
                          <a:solidFill>
                            <a:srgbClr val="4B4A48"/>
                          </a:solidFill>
                        </a:rPr>
                        <a:t>)</a:t>
                      </a:r>
                      <a:endParaRPr lang="zh-CN" altLang="en-US" sz="2400" dirty="0">
                        <a:solidFill>
                          <a:srgbClr val="4B4A48"/>
                        </a:solidFill>
                      </a:endParaRPr>
                    </a:p>
                  </a:txBody>
                  <a:tcPr>
                    <a:solidFill>
                      <a:srgbClr val="E6F0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4B4A48"/>
                          </a:solidFill>
                        </a:rPr>
                        <a:t>right</a:t>
                      </a:r>
                      <a:endParaRPr lang="zh-CN" altLang="en-US" sz="2400" dirty="0">
                        <a:solidFill>
                          <a:srgbClr val="4B4A48"/>
                        </a:solidFill>
                      </a:endParaRPr>
                    </a:p>
                  </a:txBody>
                  <a:tcPr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rgbClr val="4B4A48"/>
                          </a:solidFill>
                        </a:rPr>
                        <a:t>不允许右侧有浮动元素</a:t>
                      </a:r>
                      <a:r>
                        <a:rPr lang="en-US" altLang="zh-CN" sz="2400" dirty="0" smtClean="0">
                          <a:solidFill>
                            <a:srgbClr val="4B4A48"/>
                          </a:solidFill>
                        </a:rPr>
                        <a:t>(</a:t>
                      </a:r>
                      <a:r>
                        <a:rPr lang="zh-CN" altLang="en-US" sz="2400" dirty="0" smtClean="0">
                          <a:solidFill>
                            <a:srgbClr val="4B4A48"/>
                          </a:solidFill>
                        </a:rPr>
                        <a:t>清除右侧浮动的影响</a:t>
                      </a:r>
                      <a:r>
                        <a:rPr lang="en-US" altLang="zh-CN" sz="2400" dirty="0" smtClean="0">
                          <a:solidFill>
                            <a:srgbClr val="4B4A48"/>
                          </a:solidFill>
                        </a:rPr>
                        <a:t>)</a:t>
                      </a:r>
                      <a:endParaRPr lang="zh-CN" altLang="en-US" sz="2400" dirty="0">
                        <a:solidFill>
                          <a:srgbClr val="4B4A48"/>
                        </a:solidFill>
                      </a:endParaRPr>
                    </a:p>
                  </a:txBody>
                  <a:tcPr>
                    <a:solidFill>
                      <a:srgbClr val="E6F0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4B4A48"/>
                          </a:solidFill>
                        </a:rPr>
                        <a:t>both</a:t>
                      </a:r>
                      <a:endParaRPr lang="zh-CN" altLang="en-US" sz="2400" dirty="0">
                        <a:solidFill>
                          <a:srgbClr val="4B4A48"/>
                        </a:solidFill>
                      </a:endParaRPr>
                    </a:p>
                  </a:txBody>
                  <a:tcPr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rgbClr val="4B4A48"/>
                          </a:solidFill>
                        </a:rPr>
                        <a:t>同时清除左右两侧浮动的影响</a:t>
                      </a:r>
                      <a:endParaRPr lang="zh-CN" altLang="en-US" sz="2400" dirty="0">
                        <a:solidFill>
                          <a:srgbClr val="4B4A48"/>
                        </a:solidFill>
                      </a:endParaRPr>
                    </a:p>
                  </a:txBody>
                  <a:tcPr>
                    <a:solidFill>
                      <a:srgbClr val="E6F0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7674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学习方法真的那么重要吗"/>
          <p:cNvSpPr txBox="1"/>
          <p:nvPr/>
        </p:nvSpPr>
        <p:spPr>
          <a:xfrm>
            <a:off x="3125679" y="4271505"/>
            <a:ext cx="615873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t">
            <a:spAutoFit/>
          </a:bodyPr>
          <a:lstStyle>
            <a:lvl1pPr>
              <a:defRPr sz="5500">
                <a:solidFill>
                  <a:srgbClr val="1F4C7C"/>
                </a:solidFill>
              </a:defRPr>
            </a:lvl1pPr>
          </a:lstStyle>
          <a:p>
            <a:r>
              <a:rPr lang="en-US" sz="7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zh-CN" altLang="en-US" sz="7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的三大特性</a:t>
            </a:r>
            <a:endParaRPr sz="7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59775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讲解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4897" y="2550856"/>
            <a:ext cx="11580151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清除子元素浮动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额外标签法，也叫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隔墙法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，就是再最后一个浮动的子元素后面添加一个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额外标签，添加清除浮动样式，实际工作可能会遇到，但是不常用。</a:t>
            </a:r>
            <a:endParaRPr lang="en-US" altLang="zh-CN" dirty="0" smtClean="0">
              <a:solidFill>
                <a:srgbClr val="2B649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35028" y="4164024"/>
            <a:ext cx="79188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语法</a:t>
            </a:r>
            <a:r>
              <a:rPr lang="en-US" altLang="zh-CN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54896" y="7790863"/>
            <a:ext cx="79188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说明</a:t>
            </a:r>
            <a:r>
              <a:rPr lang="en-US" altLang="zh-CN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54896" y="8509332"/>
            <a:ext cx="537326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要求这个新的空标签必须是块级元素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2B649C"/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718930" y="4980568"/>
            <a:ext cx="170269" cy="590550"/>
            <a:chOff x="2974162" y="4419600"/>
            <a:chExt cx="170269" cy="590550"/>
          </a:xfrm>
        </p:grpSpPr>
        <p:sp>
          <p:nvSpPr>
            <p:cNvPr id="16" name="矩形 15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034660" y="5038344"/>
            <a:ext cx="1146948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第一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步，在最后一个浮动元素末尾添加一个空的标签。例如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&lt;div style=“</a:t>
            </a:r>
            <a:r>
              <a:rPr lang="en-US" altLang="zh-CN" dirty="0" err="1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clear:both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”&gt;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718930" y="5700648"/>
            <a:ext cx="170269" cy="590550"/>
            <a:chOff x="2974162" y="4419600"/>
            <a:chExt cx="170269" cy="590550"/>
          </a:xfrm>
        </p:grpSpPr>
        <p:sp>
          <p:nvSpPr>
            <p:cNvPr id="23" name="矩形 22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1034660" y="5779639"/>
            <a:ext cx="365324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Helvetica Neue Medium"/>
              </a:rPr>
              <a:t>优点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Helvetica Neue Medium"/>
              </a:rPr>
              <a:t>: 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Helvetica Neue Medium"/>
              </a:rPr>
              <a:t>通俗易懂，书写方便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723981" y="6435214"/>
            <a:ext cx="170269" cy="590550"/>
            <a:chOff x="2974162" y="4419600"/>
            <a:chExt cx="170269" cy="590550"/>
          </a:xfrm>
        </p:grpSpPr>
        <p:sp>
          <p:nvSpPr>
            <p:cNvPr id="27" name="矩形 26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1039711" y="6514205"/>
            <a:ext cx="580768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缺点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: 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添加许多无意义的标签，结构比较差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534768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讲解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4897" y="2550856"/>
            <a:ext cx="11580151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清除浮动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可以给父元素添加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overflow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属性，将其属性值设置为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hidden</a:t>
            </a:r>
            <a:r>
              <a:rPr lang="zh-CN" altLang="en-US" dirty="0" err="1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auto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或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scroll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注意给父元素添加代码。</a:t>
            </a:r>
            <a:endParaRPr lang="en-US" altLang="zh-CN" dirty="0" smtClean="0">
              <a:solidFill>
                <a:srgbClr val="2B649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35028" y="4164024"/>
            <a:ext cx="79188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语法</a:t>
            </a:r>
            <a:r>
              <a:rPr lang="en-US" altLang="zh-CN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54896" y="7790863"/>
            <a:ext cx="79188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说明</a:t>
            </a:r>
            <a:r>
              <a:rPr lang="en-US" altLang="zh-CN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54896" y="8509332"/>
            <a:ext cx="537326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要求这个新的空标签必须是块级元素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2B649C"/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718930" y="4991844"/>
            <a:ext cx="170269" cy="590550"/>
            <a:chOff x="2974162" y="4419600"/>
            <a:chExt cx="170269" cy="590550"/>
          </a:xfrm>
        </p:grpSpPr>
        <p:sp>
          <p:nvSpPr>
            <p:cNvPr id="23" name="矩形 22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1034660" y="5070835"/>
            <a:ext cx="211756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Helvetica Neue Medium"/>
              </a:rPr>
              <a:t>优点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Helvetica Neue Medium"/>
              </a:rPr>
              <a:t>: 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代码简洁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723981" y="5726410"/>
            <a:ext cx="170269" cy="590550"/>
            <a:chOff x="2974162" y="4419600"/>
            <a:chExt cx="170269" cy="590550"/>
          </a:xfrm>
        </p:grpSpPr>
        <p:sp>
          <p:nvSpPr>
            <p:cNvPr id="27" name="矩形 26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1039711" y="5805401"/>
            <a:ext cx="365324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缺点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: 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无法显示溢出的部分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452721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讲解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48720" y="2735032"/>
            <a:ext cx="1158015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清除浮动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:after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方式是额外标签法的升级办。也是给父元素添加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84811" y="3422561"/>
            <a:ext cx="79188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语法</a:t>
            </a:r>
            <a:r>
              <a:rPr lang="en-US" altLang="zh-CN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54896" y="7790863"/>
            <a:ext cx="79188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说明</a:t>
            </a:r>
            <a:r>
              <a:rPr lang="en-US" altLang="zh-CN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54896" y="8509332"/>
            <a:ext cx="887743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优点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: 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没有增加标签，结构更简单   缺点是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: 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照顾低版本浏览器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2B649C"/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84811" y="4245414"/>
            <a:ext cx="10455890" cy="3426579"/>
          </a:xfrm>
          <a:prstGeom prst="rect">
            <a:avLst/>
          </a:prstGeom>
          <a:solidFill>
            <a:srgbClr val="DFE8F6"/>
          </a:solidFill>
          <a:ln w="3175" cap="flat">
            <a:solidFill>
              <a:srgbClr val="4B4A48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l"/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.</a:t>
            </a:r>
            <a:r>
              <a:rPr lang="en-US" altLang="zh-CN" dirty="0" err="1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clearfix:after</a:t>
            </a:r>
            <a:r>
              <a:rPr lang="zh-CN" altLang="en-US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{</a:t>
            </a:r>
          </a:p>
          <a:p>
            <a:pPr algn="l"/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	content: </a:t>
            </a:r>
            <a:r>
              <a:rPr lang="zh-CN" altLang="en-US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“”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;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  <a:ea typeface="微软雅黑 Light" panose="020B0502040204020203" pitchFamily="34" charset="-122"/>
              </a:rPr>
              <a:t>	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display: block;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  <a:ea typeface="微软雅黑 Light" panose="020B0502040204020203" pitchFamily="34" charset="-122"/>
              </a:rPr>
              <a:t>	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height: 0;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  <a:ea typeface="微软雅黑 Light" panose="020B0502040204020203" pitchFamily="34" charset="-122"/>
              </a:rPr>
              <a:t>	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clear: both;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  <a:ea typeface="微软雅黑 Light" panose="020B0502040204020203" pitchFamily="34" charset="-122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   visibility: hidden;</a:t>
            </a:r>
          </a:p>
          <a:p>
            <a:pPr algn="l"/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}</a:t>
            </a:r>
          </a:p>
          <a:p>
            <a:pPr algn="l"/>
            <a:endParaRPr lang="en-US" altLang="zh-CN" dirty="0">
              <a:latin typeface="Consolas" panose="020B0609020204030204" pitchFamily="49" charset="0"/>
              <a:ea typeface="微软雅黑 Light" panose="020B0502040204020203" pitchFamily="34" charset="-122"/>
            </a:endParaRPr>
          </a:p>
          <a:p>
            <a:pPr algn="l"/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.</a:t>
            </a:r>
            <a:r>
              <a:rPr lang="en-US" altLang="zh-CN" dirty="0" err="1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clearfix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 { </a:t>
            </a:r>
            <a:r>
              <a:rPr lang="zh-CN" altLang="en-US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*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zoom: 1;  /</a:t>
            </a:r>
            <a:r>
              <a:rPr lang="zh-CN" altLang="en-US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* 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IE6</a:t>
            </a:r>
            <a:r>
              <a:rPr lang="zh-CN" altLang="en-US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、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7</a:t>
            </a:r>
            <a:r>
              <a:rPr lang="zh-CN" altLang="en-US" dirty="0">
                <a:latin typeface="Consolas" panose="020B0609020204030204" pitchFamily="49" charset="0"/>
                <a:ea typeface="微软雅黑 Light" panose="020B0502040204020203" pitchFamily="34" charset="-122"/>
              </a:rPr>
              <a:t>专有</a:t>
            </a:r>
            <a:r>
              <a:rPr lang="zh-CN" altLang="en-US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 *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/ }</a:t>
            </a:r>
            <a:endParaRPr lang="en-US" altLang="zh-CN" dirty="0">
              <a:latin typeface="Consolas" panose="020B0609020204030204" pitchFamily="49" charset="0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57854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讲解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48720" y="2735032"/>
            <a:ext cx="1158015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清除浮动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双伪元素清除浮动，给父元素添加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84811" y="3422561"/>
            <a:ext cx="79188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语法</a:t>
            </a:r>
            <a:r>
              <a:rPr lang="en-US" altLang="zh-CN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54896" y="7790863"/>
            <a:ext cx="79188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说明</a:t>
            </a:r>
            <a:r>
              <a:rPr lang="en-US" altLang="zh-CN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54896" y="8509332"/>
            <a:ext cx="887743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优点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: 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没有增加标签，结构更简单   缺点是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: 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照顾低版本浏览器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2B649C"/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84811" y="4245414"/>
            <a:ext cx="10455890" cy="3057247"/>
          </a:xfrm>
          <a:prstGeom prst="rect">
            <a:avLst/>
          </a:prstGeom>
          <a:solidFill>
            <a:srgbClr val="DFE8F6"/>
          </a:solidFill>
          <a:ln w="3175" cap="flat">
            <a:solidFill>
              <a:srgbClr val="4B4A48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l"/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.</a:t>
            </a:r>
            <a:r>
              <a:rPr lang="en-US" altLang="zh-CN" dirty="0" err="1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clearfix:before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,.</a:t>
            </a:r>
            <a:r>
              <a:rPr lang="en-US" altLang="zh-CN" dirty="0" err="1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clearfix:after</a:t>
            </a:r>
            <a:r>
              <a:rPr lang="zh-CN" altLang="en-US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{</a:t>
            </a:r>
          </a:p>
          <a:p>
            <a:pPr algn="l"/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	content: </a:t>
            </a:r>
            <a:r>
              <a:rPr lang="zh-CN" altLang="en-US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“”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;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  <a:ea typeface="微软雅黑 Light" panose="020B0502040204020203" pitchFamily="34" charset="-122"/>
              </a:rPr>
              <a:t>	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display: table;</a:t>
            </a:r>
          </a:p>
          <a:p>
            <a:pPr algn="l"/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}</a:t>
            </a:r>
          </a:p>
          <a:p>
            <a:pPr algn="l"/>
            <a:endParaRPr lang="en-US" altLang="zh-CN" dirty="0">
              <a:latin typeface="Consolas" panose="020B0609020204030204" pitchFamily="49" charset="0"/>
              <a:ea typeface="微软雅黑 Light" panose="020B0502040204020203" pitchFamily="34" charset="-122"/>
            </a:endParaRPr>
          </a:p>
          <a:p>
            <a:pPr algn="l"/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.</a:t>
            </a:r>
            <a:r>
              <a:rPr lang="en-US" altLang="zh-CN" dirty="0" err="1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clearfix:after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 { </a:t>
            </a:r>
            <a:r>
              <a:rPr lang="en-US" altLang="zh-CN" dirty="0" err="1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clear:both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;}</a:t>
            </a:r>
          </a:p>
          <a:p>
            <a:pPr algn="l"/>
            <a:endParaRPr lang="en-US" altLang="zh-CN" dirty="0">
              <a:latin typeface="Consolas" panose="020B0609020204030204" pitchFamily="49" charset="0"/>
              <a:ea typeface="微软雅黑 Light" panose="020B0502040204020203" pitchFamily="34" charset="-122"/>
            </a:endParaRPr>
          </a:p>
          <a:p>
            <a:pPr algn="l"/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.</a:t>
            </a:r>
            <a:r>
              <a:rPr lang="en-US" altLang="zh-CN" dirty="0" err="1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clearfix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 { </a:t>
            </a:r>
            <a:r>
              <a:rPr lang="zh-CN" altLang="en-US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*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zoom: 1;  /</a:t>
            </a:r>
            <a:r>
              <a:rPr lang="zh-CN" altLang="en-US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* 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IE6</a:t>
            </a:r>
            <a:r>
              <a:rPr lang="zh-CN" altLang="en-US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、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7</a:t>
            </a:r>
            <a:r>
              <a:rPr lang="zh-CN" altLang="en-US" dirty="0">
                <a:latin typeface="Consolas" panose="020B0609020204030204" pitchFamily="49" charset="0"/>
                <a:ea typeface="微软雅黑 Light" panose="020B0502040204020203" pitchFamily="34" charset="-122"/>
              </a:rPr>
              <a:t>专有</a:t>
            </a:r>
            <a:r>
              <a:rPr lang="zh-CN" altLang="en-US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 *</a:t>
            </a:r>
            <a:r>
              <a:rPr lang="en-US" altLang="zh-CN" dirty="0" smtClean="0">
                <a:latin typeface="Consolas" panose="020B0609020204030204" pitchFamily="49" charset="0"/>
                <a:ea typeface="微软雅黑 Light" panose="020B0502040204020203" pitchFamily="34" charset="-122"/>
              </a:rPr>
              <a:t>/ }</a:t>
            </a:r>
            <a:endParaRPr lang="en-US" altLang="zh-CN" dirty="0">
              <a:latin typeface="Consolas" panose="020B0609020204030204" pitchFamily="49" charset="0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05394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zh-CN" altLang="en-US" sz="4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小结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69135" y="2776986"/>
            <a:ext cx="263854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为什么要清除浮动</a:t>
            </a:r>
            <a:r>
              <a:rPr lang="en-US" altLang="zh-CN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87763" y="3594888"/>
            <a:ext cx="170269" cy="590550"/>
            <a:chOff x="2974162" y="4419600"/>
            <a:chExt cx="170269" cy="590550"/>
          </a:xfrm>
        </p:grpSpPr>
        <p:sp>
          <p:nvSpPr>
            <p:cNvPr id="9" name="矩形 8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103493" y="3652664"/>
            <a:ext cx="16414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父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级没高度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87763" y="4314968"/>
            <a:ext cx="170269" cy="590550"/>
            <a:chOff x="2974162" y="4419600"/>
            <a:chExt cx="170269" cy="590550"/>
          </a:xfrm>
        </p:grpSpPr>
        <p:sp>
          <p:nvSpPr>
            <p:cNvPr id="13" name="矩形 12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1103493" y="4393959"/>
            <a:ext cx="194925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子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盒子浮动了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92814" y="5049534"/>
            <a:ext cx="170269" cy="590550"/>
            <a:chOff x="2974162" y="4419600"/>
            <a:chExt cx="170269" cy="590550"/>
          </a:xfrm>
        </p:grpSpPr>
        <p:sp>
          <p:nvSpPr>
            <p:cNvPr id="17" name="矩形 16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108544" y="5128525"/>
            <a:ext cx="533479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影响下面布局了，我们就应该清除浮动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820547"/>
              </p:ext>
            </p:extLst>
          </p:nvPr>
        </p:nvGraphicFramePr>
        <p:xfrm>
          <a:off x="769133" y="5971857"/>
          <a:ext cx="11493906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5839"/>
                <a:gridCol w="3315500"/>
                <a:gridCol w="5112567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rgbClr val="4B4A48"/>
                          </a:solidFill>
                        </a:rPr>
                        <a:t>清除浮动的方式</a:t>
                      </a:r>
                      <a:endParaRPr lang="zh-CN" altLang="en-US" sz="2400" b="1" dirty="0">
                        <a:solidFill>
                          <a:srgbClr val="4B4A48"/>
                        </a:solidFill>
                      </a:endParaRPr>
                    </a:p>
                  </a:txBody>
                  <a:tcPr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/>
                        <a:t>优点</a:t>
                      </a:r>
                      <a:endParaRPr lang="zh-CN" altLang="en-US" sz="2400" b="1" dirty="0"/>
                    </a:p>
                  </a:txBody>
                  <a:tcPr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/>
                    </a:p>
                  </a:txBody>
                  <a:tcPr>
                    <a:solidFill>
                      <a:srgbClr val="E6F0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rgbClr val="4B4A48"/>
                          </a:solidFill>
                        </a:rPr>
                        <a:t>额外标签法</a:t>
                      </a:r>
                      <a:r>
                        <a:rPr lang="en-US" altLang="zh-CN" sz="2400" dirty="0" smtClean="0">
                          <a:solidFill>
                            <a:srgbClr val="4B4A48"/>
                          </a:solidFill>
                        </a:rPr>
                        <a:t>(</a:t>
                      </a:r>
                      <a:r>
                        <a:rPr lang="zh-CN" altLang="en-US" sz="2400" dirty="0" smtClean="0">
                          <a:solidFill>
                            <a:srgbClr val="4B4A48"/>
                          </a:solidFill>
                        </a:rPr>
                        <a:t>隔墙法</a:t>
                      </a:r>
                      <a:r>
                        <a:rPr lang="en-US" altLang="zh-CN" sz="2400" dirty="0" smtClean="0">
                          <a:solidFill>
                            <a:srgbClr val="4B4A48"/>
                          </a:solidFill>
                        </a:rPr>
                        <a:t>)</a:t>
                      </a:r>
                      <a:endParaRPr lang="zh-CN" altLang="en-US" sz="2400" dirty="0">
                        <a:solidFill>
                          <a:srgbClr val="4B4A48"/>
                        </a:solidFill>
                      </a:endParaRPr>
                    </a:p>
                  </a:txBody>
                  <a:tcPr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rgbClr val="4B4A48"/>
                          </a:solidFill>
                        </a:rPr>
                        <a:t>通俗易懂，书写方便</a:t>
                      </a:r>
                      <a:endParaRPr lang="zh-CN" altLang="en-US" sz="2400" dirty="0">
                        <a:solidFill>
                          <a:srgbClr val="4B4A48"/>
                        </a:solidFill>
                      </a:endParaRPr>
                    </a:p>
                  </a:txBody>
                  <a:tcPr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rgbClr val="4B4A48"/>
                          </a:solidFill>
                        </a:rPr>
                        <a:t>添加许多无意义的标签，结构化较差</a:t>
                      </a:r>
                      <a:endParaRPr lang="zh-CN" altLang="en-US" sz="2400" dirty="0">
                        <a:solidFill>
                          <a:srgbClr val="4B4A48"/>
                        </a:solidFill>
                      </a:endParaRPr>
                    </a:p>
                  </a:txBody>
                  <a:tcPr>
                    <a:solidFill>
                      <a:srgbClr val="E6F0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rgbClr val="4B4A48"/>
                          </a:solidFill>
                        </a:rPr>
                        <a:t>父元素</a:t>
                      </a:r>
                      <a:r>
                        <a:rPr lang="en-US" altLang="zh-CN" sz="2400" dirty="0" smtClean="0">
                          <a:solidFill>
                            <a:srgbClr val="4B4A48"/>
                          </a:solidFill>
                        </a:rPr>
                        <a:t>overflow</a:t>
                      </a:r>
                      <a:endParaRPr lang="zh-CN" altLang="en-US" sz="2400" dirty="0">
                        <a:solidFill>
                          <a:srgbClr val="4B4A48"/>
                        </a:solidFill>
                      </a:endParaRPr>
                    </a:p>
                  </a:txBody>
                  <a:tcPr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rgbClr val="4B4A48"/>
                          </a:solidFill>
                        </a:rPr>
                        <a:t>书写简单</a:t>
                      </a:r>
                      <a:endParaRPr lang="zh-CN" altLang="en-US" sz="2400" dirty="0">
                        <a:solidFill>
                          <a:srgbClr val="4B4A48"/>
                        </a:solidFill>
                      </a:endParaRPr>
                    </a:p>
                  </a:txBody>
                  <a:tcPr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rgbClr val="4B4A48"/>
                          </a:solidFill>
                        </a:rPr>
                        <a:t>溢出隐藏</a:t>
                      </a:r>
                      <a:endParaRPr lang="zh-CN" altLang="en-US" sz="2400" dirty="0">
                        <a:solidFill>
                          <a:srgbClr val="4B4A48"/>
                        </a:solidFill>
                      </a:endParaRPr>
                    </a:p>
                  </a:txBody>
                  <a:tcPr>
                    <a:solidFill>
                      <a:srgbClr val="E6F0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 smtClean="0">
                          <a:solidFill>
                            <a:srgbClr val="4B4A48"/>
                          </a:solidFill>
                        </a:rPr>
                        <a:t>Aftef</a:t>
                      </a:r>
                      <a:r>
                        <a:rPr lang="zh-CN" altLang="en-US" sz="2400" dirty="0" smtClean="0">
                          <a:solidFill>
                            <a:srgbClr val="4B4A48"/>
                          </a:solidFill>
                        </a:rPr>
                        <a:t>伪元素</a:t>
                      </a:r>
                      <a:endParaRPr lang="zh-CN" altLang="en-US" sz="2400" dirty="0">
                        <a:solidFill>
                          <a:srgbClr val="4B4A48"/>
                        </a:solidFill>
                      </a:endParaRPr>
                    </a:p>
                  </a:txBody>
                  <a:tcPr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rgbClr val="4B4A48"/>
                          </a:solidFill>
                        </a:rPr>
                        <a:t>结构语义化正确</a:t>
                      </a:r>
                      <a:endParaRPr lang="zh-CN" altLang="en-US" sz="2400" dirty="0">
                        <a:solidFill>
                          <a:srgbClr val="4B4A48"/>
                        </a:solidFill>
                      </a:endParaRPr>
                    </a:p>
                  </a:txBody>
                  <a:tcPr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 smtClean="0">
                          <a:solidFill>
                            <a:srgbClr val="4B4A48"/>
                          </a:solidFill>
                        </a:rPr>
                        <a:t>Ie</a:t>
                      </a:r>
                      <a:r>
                        <a:rPr lang="zh-CN" altLang="en-US" sz="2400" dirty="0" smtClean="0">
                          <a:solidFill>
                            <a:srgbClr val="4B4A48"/>
                          </a:solidFill>
                        </a:rPr>
                        <a:t>不支持</a:t>
                      </a:r>
                      <a:r>
                        <a:rPr lang="en-US" altLang="zh-CN" sz="2400" dirty="0" smtClean="0">
                          <a:solidFill>
                            <a:srgbClr val="4B4A48"/>
                          </a:solidFill>
                        </a:rPr>
                        <a:t>:after,</a:t>
                      </a:r>
                      <a:r>
                        <a:rPr lang="zh-CN" altLang="en-US" sz="2400" dirty="0" smtClean="0">
                          <a:solidFill>
                            <a:srgbClr val="4B4A48"/>
                          </a:solidFill>
                        </a:rPr>
                        <a:t>兼容性问题</a:t>
                      </a:r>
                      <a:endParaRPr lang="zh-CN" altLang="en-US" sz="2400" dirty="0">
                        <a:solidFill>
                          <a:srgbClr val="4B4A48"/>
                        </a:solidFill>
                      </a:endParaRPr>
                    </a:p>
                  </a:txBody>
                  <a:tcPr>
                    <a:solidFill>
                      <a:srgbClr val="E6F0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rgbClr val="4B4A48"/>
                          </a:solidFill>
                        </a:rPr>
                        <a:t>父级双伪元素</a:t>
                      </a:r>
                      <a:endParaRPr lang="zh-CN" altLang="en-US" sz="2400" dirty="0">
                        <a:solidFill>
                          <a:srgbClr val="4B4A48"/>
                        </a:solidFill>
                      </a:endParaRPr>
                    </a:p>
                  </a:txBody>
                  <a:tcPr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rgbClr val="4B4A48"/>
                          </a:solidFill>
                        </a:rPr>
                        <a:t>结构语义正确</a:t>
                      </a:r>
                      <a:endParaRPr lang="zh-CN" altLang="en-US" sz="2400" dirty="0">
                        <a:solidFill>
                          <a:srgbClr val="4B4A48"/>
                        </a:solidFill>
                      </a:endParaRPr>
                    </a:p>
                  </a:txBody>
                  <a:tcPr>
                    <a:solidFill>
                      <a:srgbClr val="E6F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 smtClean="0">
                          <a:solidFill>
                            <a:srgbClr val="4B4A48"/>
                          </a:solidFill>
                        </a:rPr>
                        <a:t>Ie</a:t>
                      </a:r>
                      <a:r>
                        <a:rPr lang="zh-CN" altLang="en-US" sz="2400" dirty="0" smtClean="0">
                          <a:solidFill>
                            <a:srgbClr val="4B4A48"/>
                          </a:solidFill>
                        </a:rPr>
                        <a:t>不支持</a:t>
                      </a:r>
                      <a:r>
                        <a:rPr lang="en-US" altLang="zh-CN" sz="2400" dirty="0" smtClean="0">
                          <a:solidFill>
                            <a:srgbClr val="4B4A48"/>
                          </a:solidFill>
                        </a:rPr>
                        <a:t>:after,</a:t>
                      </a:r>
                      <a:r>
                        <a:rPr lang="zh-CN" altLang="en-US" sz="2400" dirty="0" smtClean="0">
                          <a:solidFill>
                            <a:srgbClr val="4B4A48"/>
                          </a:solidFill>
                        </a:rPr>
                        <a:t>兼容性问题</a:t>
                      </a:r>
                      <a:endParaRPr lang="zh-CN" altLang="en-US" sz="2400" dirty="0">
                        <a:solidFill>
                          <a:srgbClr val="4B4A48"/>
                        </a:solidFill>
                      </a:endParaRPr>
                    </a:p>
                  </a:txBody>
                  <a:tcPr>
                    <a:solidFill>
                      <a:srgbClr val="E6F0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3145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53" y="-2"/>
            <a:ext cx="13005707" cy="97536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知识点导入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342160" y="3447975"/>
            <a:ext cx="7992888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在前面我们学过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的含义叫层叠样式表、同时我们也在代码中写过选择器，同样的选择器，下面的样式会覆盖上面的样式，这些都是为什么呢？为什么在同一个标签上，相同的样式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选择器写的样式比类选择器的优先级高？</a:t>
            </a:r>
            <a:endParaRPr lang="en-US" altLang="zh-CN" dirty="0" smtClean="0">
              <a:solidFill>
                <a:srgbClr val="2B649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35" y="3357470"/>
            <a:ext cx="2944931" cy="22563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658" y="5737586"/>
            <a:ext cx="3600400" cy="3292771"/>
          </a:xfrm>
          <a:prstGeom prst="rect">
            <a:avLst/>
          </a:prstGeom>
        </p:spPr>
      </p:pic>
      <p:sp>
        <p:nvSpPr>
          <p:cNvPr id="12" name="圆角矩形 11"/>
          <p:cNvSpPr/>
          <p:nvPr/>
        </p:nvSpPr>
        <p:spPr>
          <a:xfrm>
            <a:off x="5505153" y="6343927"/>
            <a:ext cx="1861343" cy="522129"/>
          </a:xfrm>
          <a:prstGeom prst="roundRect">
            <a:avLst/>
          </a:prstGeom>
          <a:solidFill>
            <a:srgbClr val="2B649C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spc="0" normalizeH="0" baseline="0" dirty="0" smtClean="0">
                <a:ln>
                  <a:noFill/>
                </a:ln>
                <a:solidFill>
                  <a:srgbClr val="E6F0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层叠性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E6F0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7927105" y="6343926"/>
            <a:ext cx="1861343" cy="522129"/>
          </a:xfrm>
          <a:prstGeom prst="roundRect">
            <a:avLst/>
          </a:prstGeom>
          <a:solidFill>
            <a:srgbClr val="2B649C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b="1" dirty="0" smtClean="0">
                <a:solidFill>
                  <a:srgbClr val="E6F0FF"/>
                </a:solidFill>
              </a:rPr>
              <a:t>继承性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E6F0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6790432" y="7510964"/>
            <a:ext cx="1861343" cy="522129"/>
          </a:xfrm>
          <a:prstGeom prst="roundRect">
            <a:avLst/>
          </a:prstGeom>
          <a:solidFill>
            <a:srgbClr val="2B649C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solidFill>
                  <a:srgbClr val="E6F0FF"/>
                </a:solidFill>
              </a:rPr>
              <a:t>优先级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E6F0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8841013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讲解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4811" y="2807791"/>
            <a:ext cx="11478229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层叠性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相同选择器给设置相同的样式，此时一个样式就会覆盖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层叠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另一个冲突的样式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，层叠性主要解决样式冲突的问题。层叠性就是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长江后浪推前浪，前浪死了</a:t>
            </a:r>
            <a:endParaRPr lang="en-US" altLang="zh-CN" dirty="0" smtClean="0">
              <a:solidFill>
                <a:schemeClr val="accent5">
                  <a:lumMod val="7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77119" y="5016845"/>
            <a:ext cx="170269" cy="590550"/>
            <a:chOff x="2974162" y="4419600"/>
            <a:chExt cx="170269" cy="590550"/>
          </a:xfrm>
        </p:grpSpPr>
        <p:sp>
          <p:nvSpPr>
            <p:cNvPr id="14" name="矩形 13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092849" y="5074621"/>
            <a:ext cx="995144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样式冲突，遵循的原则是就近原则，哪个样式离结构近，就执行哪个样式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77119" y="5726410"/>
            <a:ext cx="170269" cy="590550"/>
            <a:chOff x="2974162" y="4419600"/>
            <a:chExt cx="170269" cy="590550"/>
          </a:xfrm>
        </p:grpSpPr>
        <p:sp>
          <p:nvSpPr>
            <p:cNvPr id="18" name="矩形 17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092849" y="5805401"/>
            <a:ext cx="318035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样式不冲突，不会层叠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96907" y="4148202"/>
            <a:ext cx="171521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层叠</a:t>
            </a:r>
            <a:r>
              <a:rPr lang="zh-CN" altLang="en-US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性原则</a:t>
            </a:r>
            <a:r>
              <a:rPr lang="en-US" altLang="zh-CN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45" y="6602788"/>
            <a:ext cx="7842181" cy="2569904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>
            <a:off x="3334048" y="7325072"/>
            <a:ext cx="1440160" cy="864096"/>
          </a:xfrm>
          <a:prstGeom prst="straightConnector1">
            <a:avLst/>
          </a:prstGeom>
          <a:noFill/>
          <a:ln w="25400" cap="flat">
            <a:solidFill>
              <a:schemeClr val="accent5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5733052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讲解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4811" y="2807791"/>
            <a:ext cx="11478229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继承性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现实中，我们继承了父亲的姓，在</a:t>
            </a:r>
            <a:r>
              <a:rPr lang="en-US" altLang="zh-CN" dirty="0" err="1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中，子元素继承了父元素的某些样式，如文本颜色和字号。简单理解就是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子承父业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。继承性就是龙生龙，凤生凤</a:t>
            </a:r>
            <a:endParaRPr lang="en-US" altLang="zh-CN" dirty="0" smtClean="0">
              <a:solidFill>
                <a:schemeClr val="accent5">
                  <a:lumMod val="7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77119" y="5016845"/>
            <a:ext cx="170269" cy="590550"/>
            <a:chOff x="2974162" y="4419600"/>
            <a:chExt cx="170269" cy="590550"/>
          </a:xfrm>
        </p:grpSpPr>
        <p:sp>
          <p:nvSpPr>
            <p:cNvPr id="14" name="矩形 13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092849" y="5074621"/>
            <a:ext cx="771846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恰当地使用继承可以简化代码，降低了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CSS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样式的复杂性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77119" y="5726410"/>
            <a:ext cx="170269" cy="590550"/>
            <a:chOff x="2974162" y="4419600"/>
            <a:chExt cx="170269" cy="590550"/>
          </a:xfrm>
        </p:grpSpPr>
        <p:sp>
          <p:nvSpPr>
            <p:cNvPr id="18" name="矩形 17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092849" y="5805401"/>
            <a:ext cx="1169871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子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元素可以继承父元素的样式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(text-,font-,line-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这些元素开头的可以继承，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color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也可以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)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96907" y="4148202"/>
            <a:ext cx="171521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继承性说明</a:t>
            </a:r>
            <a:r>
              <a:rPr lang="en-US" altLang="zh-CN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746" y="6527095"/>
            <a:ext cx="3523494" cy="275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841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讲解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4811" y="2807791"/>
            <a:ext cx="1147822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优先级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当多个选择器把样式应用到同一个元素上，优先应用哪个样式，就是优先级</a:t>
            </a:r>
            <a:endParaRPr lang="en-US" altLang="zh-CN" dirty="0" smtClean="0">
              <a:solidFill>
                <a:schemeClr val="accent5">
                  <a:lumMod val="7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77119" y="4368773"/>
            <a:ext cx="170269" cy="590550"/>
            <a:chOff x="2974162" y="4419600"/>
            <a:chExt cx="170269" cy="590550"/>
          </a:xfrm>
        </p:grpSpPr>
        <p:sp>
          <p:nvSpPr>
            <p:cNvPr id="14" name="矩形 13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092849" y="4426549"/>
            <a:ext cx="379591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选择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器相同，则执行层叠性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77119" y="5078338"/>
            <a:ext cx="170269" cy="590550"/>
            <a:chOff x="2974162" y="4419600"/>
            <a:chExt cx="170269" cy="590550"/>
          </a:xfrm>
        </p:grpSpPr>
        <p:sp>
          <p:nvSpPr>
            <p:cNvPr id="18" name="矩形 17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092849" y="5157329"/>
            <a:ext cx="502701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选择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器不同，则根据选择器权重执行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77119" y="3508648"/>
            <a:ext cx="171521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优先级说明</a:t>
            </a:r>
            <a:r>
              <a:rPr lang="en-US" altLang="zh-CN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512754"/>
              </p:ext>
            </p:extLst>
          </p:nvPr>
        </p:nvGraphicFramePr>
        <p:xfrm>
          <a:off x="777117" y="5969692"/>
          <a:ext cx="10837850" cy="3155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925"/>
                <a:gridCol w="5418925"/>
              </a:tblGrid>
              <a:tr h="52593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 smtClean="0"/>
                        <a:t>选择器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 smtClean="0"/>
                        <a:t>选择器权重</a:t>
                      </a:r>
                      <a:endParaRPr lang="zh-CN" altLang="en-US" sz="2400" b="1" dirty="0"/>
                    </a:p>
                  </a:txBody>
                  <a:tcPr/>
                </a:tc>
              </a:tr>
              <a:tr h="52593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/>
                        <a:t>继承或*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/>
                        <a:t>0</a:t>
                      </a:r>
                      <a:r>
                        <a:rPr lang="zh-CN" altLang="en-US" sz="2400" dirty="0" smtClean="0"/>
                        <a:t>，</a:t>
                      </a:r>
                      <a:r>
                        <a:rPr lang="en-US" altLang="zh-CN" sz="2400" dirty="0" smtClean="0"/>
                        <a:t>0</a:t>
                      </a:r>
                      <a:r>
                        <a:rPr lang="zh-CN" altLang="en-US" sz="2400" dirty="0" smtClean="0"/>
                        <a:t>，</a:t>
                      </a:r>
                      <a:r>
                        <a:rPr lang="en-US" altLang="zh-CN" sz="2400" dirty="0" smtClean="0"/>
                        <a:t>0</a:t>
                      </a:r>
                      <a:r>
                        <a:rPr lang="zh-CN" altLang="en-US" sz="2400" dirty="0" smtClean="0"/>
                        <a:t>，</a:t>
                      </a:r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</a:tr>
              <a:tr h="52593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/>
                        <a:t>标签选择器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/>
                        <a:t>0</a:t>
                      </a:r>
                      <a:r>
                        <a:rPr lang="zh-CN" altLang="en-US" sz="2400" dirty="0" smtClean="0"/>
                        <a:t>，</a:t>
                      </a:r>
                      <a:r>
                        <a:rPr lang="en-US" altLang="zh-CN" sz="2400" dirty="0" smtClean="0"/>
                        <a:t>0</a:t>
                      </a:r>
                      <a:r>
                        <a:rPr lang="zh-CN" altLang="en-US" sz="2400" dirty="0" smtClean="0"/>
                        <a:t>，</a:t>
                      </a:r>
                      <a:r>
                        <a:rPr lang="en-US" altLang="zh-CN" sz="2400" dirty="0" smtClean="0"/>
                        <a:t>0</a:t>
                      </a:r>
                      <a:r>
                        <a:rPr lang="zh-CN" altLang="en-US" sz="2400" dirty="0" smtClean="0"/>
                        <a:t>，</a:t>
                      </a:r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</a:tr>
              <a:tr h="52593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/>
                        <a:t>类选择器 伪类选择器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0</a:t>
                      </a:r>
                      <a:r>
                        <a:rPr lang="zh-CN" altLang="en-US" sz="2400" dirty="0" smtClean="0"/>
                        <a:t>，</a:t>
                      </a:r>
                      <a:r>
                        <a:rPr lang="en-US" altLang="zh-CN" sz="2400" dirty="0" smtClean="0"/>
                        <a:t>0</a:t>
                      </a:r>
                      <a:r>
                        <a:rPr lang="zh-CN" altLang="en-US" sz="2400" dirty="0" smtClean="0"/>
                        <a:t>，</a:t>
                      </a:r>
                      <a:r>
                        <a:rPr lang="en-US" altLang="zh-CN" sz="2400" dirty="0" smtClean="0"/>
                        <a:t>1</a:t>
                      </a:r>
                      <a:r>
                        <a:rPr lang="zh-CN" altLang="en-US" sz="2400" dirty="0" smtClean="0"/>
                        <a:t>，</a:t>
                      </a:r>
                      <a:r>
                        <a:rPr lang="en-US" altLang="zh-CN" sz="2400" dirty="0" smtClean="0"/>
                        <a:t>0</a:t>
                      </a:r>
                      <a:endParaRPr lang="zh-CN" altLang="en-US" sz="2400" dirty="0" smtClean="0"/>
                    </a:p>
                  </a:txBody>
                  <a:tcPr/>
                </a:tc>
              </a:tr>
              <a:tr h="5259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/>
                        <a:t>ID</a:t>
                      </a:r>
                      <a:r>
                        <a:rPr lang="zh-CN" altLang="en-US" sz="2400" dirty="0" smtClean="0"/>
                        <a:t>选择器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0</a:t>
                      </a:r>
                      <a:r>
                        <a:rPr lang="zh-CN" altLang="en-US" sz="2400" dirty="0" smtClean="0"/>
                        <a:t>，</a:t>
                      </a:r>
                      <a:r>
                        <a:rPr lang="en-US" altLang="zh-CN" sz="2400" dirty="0" smtClean="0"/>
                        <a:t>1</a:t>
                      </a:r>
                      <a:r>
                        <a:rPr lang="zh-CN" altLang="en-US" sz="2400" dirty="0" smtClean="0"/>
                        <a:t>，</a:t>
                      </a:r>
                      <a:r>
                        <a:rPr lang="en-US" altLang="zh-CN" sz="2400" dirty="0" smtClean="0"/>
                        <a:t>0</a:t>
                      </a:r>
                      <a:r>
                        <a:rPr lang="zh-CN" altLang="en-US" sz="2400" dirty="0" smtClean="0"/>
                        <a:t>，</a:t>
                      </a:r>
                      <a:r>
                        <a:rPr lang="en-US" altLang="zh-CN" sz="2400" dirty="0" smtClean="0"/>
                        <a:t>0</a:t>
                      </a:r>
                      <a:endParaRPr lang="zh-CN" altLang="en-US" sz="2400" dirty="0" smtClean="0"/>
                    </a:p>
                  </a:txBody>
                  <a:tcPr/>
                </a:tc>
              </a:tr>
              <a:tr h="52593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/>
                        <a:t>行内样式 </a:t>
                      </a:r>
                      <a:r>
                        <a:rPr lang="en-US" altLang="zh-CN" sz="2400" dirty="0" smtClean="0"/>
                        <a:t>style=</a:t>
                      </a:r>
                      <a:r>
                        <a:rPr lang="zh-CN" altLang="en-US" sz="2400" dirty="0" smtClean="0"/>
                        <a:t>“”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/>
                        <a:t>1</a:t>
                      </a:r>
                      <a:r>
                        <a:rPr lang="zh-CN" altLang="en-US" sz="2400" dirty="0" smtClean="0"/>
                        <a:t>，</a:t>
                      </a:r>
                      <a:r>
                        <a:rPr lang="en-US" altLang="zh-CN" sz="2400" dirty="0" smtClean="0"/>
                        <a:t>0</a:t>
                      </a:r>
                      <a:r>
                        <a:rPr lang="zh-CN" altLang="en-US" sz="2400" dirty="0" smtClean="0"/>
                        <a:t>，</a:t>
                      </a:r>
                      <a:r>
                        <a:rPr lang="en-US" altLang="zh-CN" sz="2400" dirty="0" smtClean="0"/>
                        <a:t>0</a:t>
                      </a:r>
                      <a:r>
                        <a:rPr lang="zh-CN" altLang="en-US" sz="2400" dirty="0" smtClean="0"/>
                        <a:t>，</a:t>
                      </a:r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17772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讲解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4811" y="2807791"/>
            <a:ext cx="1147822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优先级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当同一个元素指定多个选择器，就会有优先级的产生。</a:t>
            </a:r>
            <a:endParaRPr lang="en-US" altLang="zh-CN" dirty="0" smtClean="0">
              <a:solidFill>
                <a:schemeClr val="accent5">
                  <a:lumMod val="7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77119" y="4368773"/>
            <a:ext cx="170269" cy="590550"/>
            <a:chOff x="2974162" y="4419600"/>
            <a:chExt cx="170269" cy="590550"/>
          </a:xfrm>
        </p:grpSpPr>
        <p:sp>
          <p:nvSpPr>
            <p:cNvPr id="14" name="矩形 13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092849" y="4426549"/>
            <a:ext cx="581890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权重是由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4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组数字组成的，但是不会有进位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77119" y="5078338"/>
            <a:ext cx="170269" cy="590550"/>
            <a:chOff x="2974162" y="4419600"/>
            <a:chExt cx="170269" cy="590550"/>
          </a:xfrm>
        </p:grpSpPr>
        <p:sp>
          <p:nvSpPr>
            <p:cNvPr id="18" name="矩形 17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092849" y="5157329"/>
            <a:ext cx="1117453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可以理解为类选择器永远大于元素选择器，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ID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选择器永远大于类选择器，以此类推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77119" y="3508648"/>
            <a:ext cx="227466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优先级注意点</a:t>
            </a:r>
            <a:r>
              <a:rPr lang="en-US" altLang="zh-CN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 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777119" y="5740896"/>
            <a:ext cx="170269" cy="590550"/>
            <a:chOff x="2974162" y="4419600"/>
            <a:chExt cx="170269" cy="590550"/>
          </a:xfrm>
        </p:grpSpPr>
        <p:sp>
          <p:nvSpPr>
            <p:cNvPr id="23" name="矩形 22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1092849" y="5798672"/>
            <a:ext cx="868507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等级判断从左向右，如果某一位数值相同，则判断下一位数值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777119" y="6450461"/>
            <a:ext cx="170269" cy="590550"/>
            <a:chOff x="2974162" y="4419600"/>
            <a:chExt cx="170269" cy="590550"/>
          </a:xfrm>
        </p:grpSpPr>
        <p:sp>
          <p:nvSpPr>
            <p:cNvPr id="27" name="矩形 26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1092849" y="6529452"/>
            <a:ext cx="1050768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可以简单记忆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: 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通配符和继承为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0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，标签为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1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，类为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10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，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id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为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100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，行内为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1000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777119" y="7181241"/>
            <a:ext cx="170269" cy="590550"/>
            <a:chOff x="2974162" y="4419600"/>
            <a:chExt cx="170269" cy="590550"/>
          </a:xfrm>
        </p:grpSpPr>
        <p:sp>
          <p:nvSpPr>
            <p:cNvPr id="31" name="矩形 30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092849" y="7260232"/>
            <a:ext cx="1179649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继承的权重是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0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，如果该元素没有直接选中，不管父元素权重多高，子元素得到的都是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0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777119" y="7859001"/>
            <a:ext cx="170269" cy="590550"/>
            <a:chOff x="2974162" y="4419600"/>
            <a:chExt cx="170269" cy="590550"/>
          </a:xfrm>
        </p:grpSpPr>
        <p:sp>
          <p:nvSpPr>
            <p:cNvPr id="35" name="矩形 34"/>
            <p:cNvSpPr/>
            <p:nvPr/>
          </p:nvSpPr>
          <p:spPr>
            <a:xfrm>
              <a:off x="2974162" y="4419600"/>
              <a:ext cx="170269" cy="388307"/>
            </a:xfrm>
            <a:prstGeom prst="rect">
              <a:avLst/>
            </a:prstGeom>
            <a:solidFill>
              <a:srgbClr val="2B649C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974162" y="4864535"/>
              <a:ext cx="170269" cy="145615"/>
            </a:xfrm>
            <a:prstGeom prst="rect">
              <a:avLst/>
            </a:prstGeom>
            <a:solidFill>
              <a:srgbClr val="4B4A48"/>
            </a:solidFill>
            <a:ln w="25400" cap="flat">
              <a:solidFill>
                <a:schemeClr val="bg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1092849" y="7937992"/>
            <a:ext cx="957473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在</a:t>
            </a:r>
            <a:r>
              <a:rPr lang="en-US" altLang="zh-CN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CSS</a:t>
            </a:r>
            <a:r>
              <a:rPr lang="zh-CN" altLang="en-US" dirty="0" smtClean="0">
                <a:solidFill>
                  <a:srgbClr val="2B649C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属性值后面 分号前面添加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!important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代表权重无穷大，禁止使用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0145661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成组"/>
          <p:cNvGrpSpPr/>
          <p:nvPr/>
        </p:nvGrpSpPr>
        <p:grpSpPr>
          <a:xfrm>
            <a:off x="0" y="1170676"/>
            <a:ext cx="3809505" cy="945060"/>
            <a:chOff x="0" y="0"/>
            <a:chExt cx="3809503" cy="945058"/>
          </a:xfrm>
        </p:grpSpPr>
        <p:sp>
          <p:nvSpPr>
            <p:cNvPr id="131" name="矩形"/>
            <p:cNvSpPr/>
            <p:nvPr/>
          </p:nvSpPr>
          <p:spPr>
            <a:xfrm>
              <a:off x="0" y="0"/>
              <a:ext cx="3809505" cy="945060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病毒"/>
            <p:cNvSpPr/>
            <p:nvPr/>
          </p:nvSpPr>
          <p:spPr>
            <a:xfrm>
              <a:off x="137440" y="148580"/>
              <a:ext cx="647371" cy="64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引入"/>
          <p:cNvSpPr txBox="1"/>
          <p:nvPr/>
        </p:nvSpPr>
        <p:spPr>
          <a:xfrm>
            <a:off x="963461" y="1284134"/>
            <a:ext cx="266739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4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zh-CN" altLang="en-US" sz="4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小结</a:t>
            </a:r>
            <a:endParaRPr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五边形 1"/>
          <p:cNvSpPr/>
          <p:nvPr/>
        </p:nvSpPr>
        <p:spPr>
          <a:xfrm>
            <a:off x="741760" y="3801979"/>
            <a:ext cx="1486574" cy="481263"/>
          </a:xfrm>
          <a:prstGeom prst="homePlate">
            <a:avLst/>
          </a:prstGeom>
          <a:solidFill>
            <a:srgbClr val="2B649C"/>
          </a:solidFill>
          <a:ln w="2540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Neue Medium"/>
              </a:rPr>
              <a:t> 问题 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Neue Medium"/>
              </a:rPr>
              <a:t>1: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88479" y="3801979"/>
            <a:ext cx="340958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的三大特性是什么？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8" name="五边形 7"/>
          <p:cNvSpPr/>
          <p:nvPr/>
        </p:nvSpPr>
        <p:spPr>
          <a:xfrm>
            <a:off x="741760" y="4628147"/>
            <a:ext cx="1486574" cy="481263"/>
          </a:xfrm>
          <a:prstGeom prst="homePlate">
            <a:avLst/>
          </a:prstGeom>
          <a:solidFill>
            <a:srgbClr val="2B649C"/>
          </a:solidFill>
          <a:ln w="2540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Neue Medium"/>
              </a:rPr>
              <a:t> 问题 </a:t>
            </a: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Neue Medium"/>
              </a:rPr>
              <a:t>: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388479" y="4628147"/>
            <a:ext cx="624850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的继承性表现在哪里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? 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哪些属性可以继承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?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10" name="五边形 9"/>
          <p:cNvSpPr/>
          <p:nvPr/>
        </p:nvSpPr>
        <p:spPr>
          <a:xfrm>
            <a:off x="741760" y="5463654"/>
            <a:ext cx="1486574" cy="481263"/>
          </a:xfrm>
          <a:prstGeom prst="homePlate">
            <a:avLst/>
          </a:prstGeom>
          <a:solidFill>
            <a:srgbClr val="2B649C"/>
          </a:solidFill>
          <a:ln w="2540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Neue Medium"/>
              </a:rPr>
              <a:t> 问题 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Neue Medium"/>
              </a:rPr>
              <a:t>: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88479" y="5463654"/>
            <a:ext cx="310181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的优先级是什么？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12" name="五边形 11"/>
          <p:cNvSpPr/>
          <p:nvPr/>
        </p:nvSpPr>
        <p:spPr>
          <a:xfrm>
            <a:off x="749288" y="6308500"/>
            <a:ext cx="1486574" cy="481263"/>
          </a:xfrm>
          <a:prstGeom prst="homePlate">
            <a:avLst/>
          </a:prstGeom>
          <a:solidFill>
            <a:srgbClr val="2B649C"/>
          </a:solidFill>
          <a:ln w="2540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Neue Medium"/>
              </a:rPr>
              <a:t> 问题 </a:t>
            </a: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Neue Medium"/>
              </a:rPr>
              <a:t>: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396007" y="6308500"/>
            <a:ext cx="963565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请说出继承样式的优先级、标签、类名、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</a:t>
            </a:r>
            <a:r>
              <a:rPr lang="zh-CN" altLang="en-US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选择器行内样式的优先级</a:t>
            </a:r>
            <a:r>
              <a:rPr lang="en-US" altLang="zh-CN" dirty="0" smtClean="0">
                <a:solidFill>
                  <a:srgbClr val="2B649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?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2B649C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404772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1731</TotalTime>
  <Words>1936</Words>
  <Application>Microsoft Office PowerPoint</Application>
  <PresentationFormat>自定义</PresentationFormat>
  <Paragraphs>229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7" baseType="lpstr">
      <vt:lpstr>Helvetica Light</vt:lpstr>
      <vt:lpstr>Helvetica Neue</vt:lpstr>
      <vt:lpstr>Helvetica Neue Light</vt:lpstr>
      <vt:lpstr>Helvetica Neue Medium</vt:lpstr>
      <vt:lpstr>Microsoft YaHei UI Light</vt:lpstr>
      <vt:lpstr>微软雅黑</vt:lpstr>
      <vt:lpstr>微软雅黑 Light</vt:lpstr>
      <vt:lpstr>Calibri</vt:lpstr>
      <vt:lpstr>Consolas</vt:lpstr>
      <vt:lpstr>Helvetica</vt:lpstr>
      <vt:lpstr>Wingdings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fullstack</cp:lastModifiedBy>
  <cp:revision>143</cp:revision>
  <dcterms:modified xsi:type="dcterms:W3CDTF">2019-11-08T05:14:18Z</dcterms:modified>
</cp:coreProperties>
</file>