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717C"/>
    <a:srgbClr val="1E6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7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3FC0A-974C-4E0B-8217-77E1D13223B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7DC60-171A-484F-896B-5D151570E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1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bd7104f6c6_3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1bd7104f6c6_3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BCFFE0B-47D9-4D54-8127-0B5B91207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5FDA8-12C4-43D2-90C5-33B83CE6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520" y="6137788"/>
            <a:ext cx="998220" cy="365125"/>
          </a:xfrm>
        </p:spPr>
        <p:txBody>
          <a:bodyPr/>
          <a:lstStyle/>
          <a:p>
            <a:r>
              <a:rPr lang="en-US"/>
              <a:t>02.02.2023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C2C6E9-6591-47EC-B8CD-3AE273B94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0520" y="6356350"/>
            <a:ext cx="2057400" cy="365125"/>
          </a:xfrm>
        </p:spPr>
        <p:txBody>
          <a:bodyPr/>
          <a:lstStyle/>
          <a:p>
            <a:r>
              <a:rPr lang="en-US"/>
              <a:t>University of Bayreuth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48D1C2-5F7D-4368-B4BD-6FCD0C82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7" name="Title Placeholder 1">
            <a:extLst>
              <a:ext uri="{FF2B5EF4-FFF2-40B4-BE49-F238E27FC236}">
                <a16:creationId xmlns:a16="http://schemas.microsoft.com/office/drawing/2014/main" id="{DA8D07CD-DBCA-4794-B042-1751D3B9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182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243687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5DD3-2E96-45E6-ABAE-0CF35A26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15B99-2936-406B-AA26-DBFB79614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35062-FEE6-43E4-B877-AD94695F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02.02.2023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6C71D-1738-4E08-91ED-2A622B91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Bayreuth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DE7A7-E093-4CA6-84E2-39E7C2E6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5273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28D456-DC18-43D4-9B81-FEA18260A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40980-E41E-42DC-85F6-16C7C4D5A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F9DCD-8313-4B7A-A6FE-00CDF81FC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02.02.2023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69A5E-4DEC-4CDC-A0B6-0577B0422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Bayreuth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92E26-4A85-427C-994E-2DC1D55A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8400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Titel und Inhal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563234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EA3B3-C3F6-464B-87B3-5454448C4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48667-832B-4148-8ABC-8809AE1C8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02.02.2023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F4395-2867-4E73-AC1F-CD3B091FB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Bayreuth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979FE-69FF-4D1F-8823-0A3A1B8D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E5C65C6-BCAF-485D-B5AE-90A08A9E6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182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137413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6DF3A-7295-450C-B04E-0E8E2680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F577A-5E0C-4DC6-A7D3-8EEAA496A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4AE6D-0670-4941-9E18-5B1D96E7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02.02.2023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83F1D-80E8-4715-9BBB-0E81E5FF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Bayreuth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C22D9-3285-448E-A3D3-E238538F5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7545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5AEB4-1BB0-4B77-B1D2-769408D98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C94F8-3707-4135-B26B-CA0E620D3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D1081-5BD8-469F-871B-DBFCE289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02.02.2023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0F026-725E-467D-B130-43A73FF2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Bayreuth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117F5-B347-4F4E-89AE-8824DCE7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F6E460A-FE03-40F5-A660-615615291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182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572066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18069-890B-4904-B3EE-5C4E31A6A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D68EA-B68E-4BBE-84F1-B47F9DB76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AB447-6D2F-4391-AB3E-263A0B959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3CEBCD-2640-4EE2-BA80-E2EC2786F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ECE5C-7A65-44E1-BBFF-8A1C886A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02.02.2023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4A320C-6531-4955-B46A-CAF6922E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Bayreuth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8B15B-DDA8-423C-8B70-683FF3DB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2DBE12C3-18D5-498A-9BF1-EF500F092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182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98738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4B41D-B656-4C5B-8A3F-7EFC2DFFC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162EA0-396B-4A2F-B365-8F259E3C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dirty="0"/>
              <a:t>02.02.2023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60D2E-A283-4353-AA38-BEEC1969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dirty="0"/>
              <a:t>University of Bayreuth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D1F03-C888-4FCB-91CA-034D27CCD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5957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A55165-DA66-4986-B45A-4874F08C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02.02.2023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4126D-AECA-4D93-8CD9-E4E55A7FB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Bayreuth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6BF6C-AF23-4B3C-9C57-B75A30ED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8578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52AB-4039-41AC-85A8-ADE981E9F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C27CA-D75B-46D9-A68F-87A4E1359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CC360-C02A-401C-8C07-28F963ABA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5852C-8349-4D89-8FE0-0F6F8864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02.02.2023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FCE75-B0A7-4DCA-A1F4-C4D3B26A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Bayreuth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6C6D9-129D-4494-8117-BD737055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7962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8A30-032F-4EA9-AB6F-F75F57C0E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4A649-59AE-4DCD-8239-46E899918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3B9AA-AC04-4C30-A13D-0852D43C5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6F150-5A8E-4617-873D-91948A3F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02.02.2023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5F240-45FA-42D0-BE9A-B7937040F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Bayreuth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40DB2-01C7-43D9-9683-791DC6B58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5370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7A1D25-A48E-48A1-8A04-0F154AF4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182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80395-00BE-495F-A314-144F99C7A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26564"/>
            <a:ext cx="10515600" cy="4462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8FE5A-51FA-473F-A2A4-4DBC96591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1960" y="6196755"/>
            <a:ext cx="998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02.02.2023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0D06B-021A-49CF-B939-C8395C43B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1960" y="641531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University of Bayreuth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D38EB-7893-41CC-A242-6CB71C4C4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160" y="6356350"/>
            <a:ext cx="548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1E4C2-5E83-42DF-8C94-9AF9981AB0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9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F80E0-F745-4AF0-8C4F-EF75206D2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" y="0"/>
            <a:ext cx="10645140" cy="2387600"/>
          </a:xfrm>
        </p:spPr>
        <p:txBody>
          <a:bodyPr>
            <a:normAutofit/>
          </a:bodyPr>
          <a:lstStyle/>
          <a:p>
            <a:r>
              <a:rPr lang="en-US" dirty="0"/>
              <a:t>The role of climate legacies in shaping</a:t>
            </a:r>
            <a:br>
              <a:rPr lang="en-US" dirty="0"/>
            </a:br>
            <a:r>
              <a:rPr lang="en-US" dirty="0"/>
              <a:t>extinction risk throughout </a:t>
            </a:r>
            <a:br>
              <a:rPr lang="en-US" dirty="0"/>
            </a:br>
            <a:r>
              <a:rPr lang="en-US" dirty="0"/>
              <a:t>Earth's history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ED711-9126-4740-A011-EFB372445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1580" y="5532120"/>
            <a:ext cx="2804160" cy="1082040"/>
          </a:xfrm>
        </p:spPr>
        <p:txBody>
          <a:bodyPr>
            <a:normAutofit fontScale="92500" lnSpcReduction="20000"/>
          </a:bodyPr>
          <a:lstStyle/>
          <a:p>
            <a:pPr algn="r">
              <a:lnSpc>
                <a:spcPct val="100000"/>
              </a:lnSpc>
              <a:spcBef>
                <a:spcPts val="200"/>
              </a:spcBef>
            </a:pPr>
            <a:r>
              <a:rPr lang="en-US" sz="1800" dirty="0"/>
              <a:t>University of Bayreuth</a:t>
            </a:r>
          </a:p>
          <a:p>
            <a:pPr algn="r">
              <a:lnSpc>
                <a:spcPct val="100000"/>
              </a:lnSpc>
              <a:spcBef>
                <a:spcPts val="200"/>
              </a:spcBef>
            </a:pPr>
            <a:r>
              <a:rPr lang="en-US" sz="1800" dirty="0"/>
              <a:t>Gregor Mathes</a:t>
            </a:r>
          </a:p>
          <a:p>
            <a:pPr algn="r">
              <a:lnSpc>
                <a:spcPct val="100000"/>
              </a:lnSpc>
              <a:spcBef>
                <a:spcPts val="200"/>
              </a:spcBef>
            </a:pPr>
            <a:r>
              <a:rPr lang="en-US" sz="1800" dirty="0"/>
              <a:t>PhD Defense</a:t>
            </a:r>
          </a:p>
          <a:p>
            <a:pPr algn="r">
              <a:lnSpc>
                <a:spcPct val="100000"/>
              </a:lnSpc>
              <a:spcBef>
                <a:spcPts val="200"/>
              </a:spcBef>
            </a:pPr>
            <a:r>
              <a:rPr lang="en-US" sz="1800" dirty="0"/>
              <a:t>02.02.2023</a:t>
            </a:r>
          </a:p>
        </p:txBody>
      </p:sp>
      <p:pic>
        <p:nvPicPr>
          <p:cNvPr id="1026" name="Picture 2" descr="https://lh3.googleusercontent.com/Qk7HznsuY3fLdksyLjWMaBDyZaBQ_QK9Un5u-zcPoRePs8hVDsGDxec2df5ouDy-fauFXxPu5x4ectBItCo4GKuh2dvLOPR1SRC_NiJsT79eMXNnRvDrBa-79ydj2jZBkv1Qwj9gnU4LbHvUZSi2kjP_cXNu8dNlydcM9MCXufZD1xgrGWurlJ21epsN3HWX=s2048">
            <a:extLst>
              <a:ext uri="{FF2B5EF4-FFF2-40B4-BE49-F238E27FC236}">
                <a16:creationId xmlns:a16="http://schemas.microsoft.com/office/drawing/2014/main" id="{B9CF74EB-4892-4143-83E0-0ECA81927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940" y="2474923"/>
            <a:ext cx="9014460" cy="264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55892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6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11360" t="2532" r="2244"/>
          <a:stretch/>
        </p:blipFill>
        <p:spPr>
          <a:xfrm>
            <a:off x="1" y="0"/>
            <a:ext cx="12193633" cy="686480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62"/>
          <p:cNvSpPr txBox="1"/>
          <p:nvPr/>
        </p:nvSpPr>
        <p:spPr>
          <a:xfrm>
            <a:off x="172192" y="281050"/>
            <a:ext cx="1139239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" sz="2800" b="1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One of the defining features of the Anthropocene is that the world is changing in ways that compel species to move</a:t>
            </a:r>
            <a:endParaRPr sz="2800" dirty="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62"/>
          <p:cNvSpPr/>
          <p:nvPr/>
        </p:nvSpPr>
        <p:spPr>
          <a:xfrm>
            <a:off x="169843" y="1285075"/>
            <a:ext cx="5718232" cy="338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Elizabeth Kolbert, The Sixth Extinction: An Unnatural History</a:t>
            </a:r>
            <a:endParaRPr sz="1600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91E4139-270C-4E32-8927-A2CD860C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5160" y="6356350"/>
            <a:ext cx="548640" cy="365125"/>
          </a:xfrm>
        </p:spPr>
        <p:txBody>
          <a:bodyPr/>
          <a:lstStyle/>
          <a:p>
            <a:fld id="{0371E4C2-5E83-42DF-8C94-9AF9981AB05F}" type="slidenum">
              <a:rPr lang="en-US" smtClean="0">
                <a:solidFill>
                  <a:schemeClr val="bg1">
                    <a:lumMod val="95000"/>
                  </a:schemeClr>
                </a:solidFill>
              </a:rPr>
              <a:t>2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5DACE961-8006-4386-BB35-C4F4AFD34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200" y="1504800"/>
            <a:ext cx="5279756" cy="43196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B49E48-8679-494E-BC14-C97944FF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approaches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FF53C8-5191-410D-BE6C-AE534F36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02.02.2023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2B17C-B9A3-4A42-AE67-405F025A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4B73C-32F2-469B-B911-6C6B4636F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Bayreuth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42DEF1-A11D-44D1-8259-8B5615AD94B5}"/>
              </a:ext>
            </a:extLst>
          </p:cNvPr>
          <p:cNvSpPr txBox="1"/>
          <p:nvPr/>
        </p:nvSpPr>
        <p:spPr>
          <a:xfrm>
            <a:off x="4100945" y="5835541"/>
            <a:ext cx="1995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modified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after IPCC 2022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E226B7D-E084-4992-A17F-484087E51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74" y="1410101"/>
            <a:ext cx="5279756" cy="43196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0A92197-8820-4113-B471-270AAAE664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00" y="1411200"/>
            <a:ext cx="5279756" cy="431963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D3B8405-BC2A-4F38-ADF5-FF05286666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00" y="1411200"/>
            <a:ext cx="5279756" cy="431963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A3AFB1A-366D-42E8-8A3E-7403C46C5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00" y="1411200"/>
            <a:ext cx="5279756" cy="431963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0B52196-93F7-4F7A-8F0E-F3AA4293F3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00" y="1411200"/>
            <a:ext cx="5279756" cy="431963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51EB8BC-0AD4-46B4-ACCF-65E97406C5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00" y="1411200"/>
            <a:ext cx="5279756" cy="431963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E60192D-0FEB-4B83-B39C-12A8DB6B25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00" y="1411200"/>
            <a:ext cx="5279756" cy="431963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2381824-AE50-4AF7-A11D-00047CE457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00" y="1411200"/>
            <a:ext cx="5279756" cy="431963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D36F318-D09A-4063-A8FA-2D841197CD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972" y="1504561"/>
            <a:ext cx="5279756" cy="43196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106327-A244-46FA-9C2D-2B0929A3566D}"/>
              </a:ext>
            </a:extLst>
          </p:cNvPr>
          <p:cNvSpPr txBox="1"/>
          <p:nvPr/>
        </p:nvSpPr>
        <p:spPr>
          <a:xfrm>
            <a:off x="9907432" y="5835541"/>
            <a:ext cx="234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modified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after Song et al. 2022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4F406336-942F-4788-A2AB-B08722D259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200" y="1504800"/>
            <a:ext cx="5279756" cy="4319634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ACDCC1BD-CA4F-42D0-A16F-E9915AE51E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200" y="1504800"/>
            <a:ext cx="5279756" cy="431963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40D29724-2251-4CF2-BD8B-8FA784C4247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200" y="1504800"/>
            <a:ext cx="5279756" cy="4319634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97AE21F9-DBFE-4C4F-9676-2F2A67DE1806}"/>
              </a:ext>
            </a:extLst>
          </p:cNvPr>
          <p:cNvSpPr/>
          <p:nvPr/>
        </p:nvSpPr>
        <p:spPr>
          <a:xfrm>
            <a:off x="109728" y="1231392"/>
            <a:ext cx="5986272" cy="496536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0714DD2-E692-4B95-9B66-7E7D134CFE86}"/>
              </a:ext>
            </a:extLst>
          </p:cNvPr>
          <p:cNvSpPr/>
          <p:nvPr/>
        </p:nvSpPr>
        <p:spPr>
          <a:xfrm>
            <a:off x="5943600" y="1416873"/>
            <a:ext cx="6138672" cy="496536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51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58" grpId="0" animBg="1"/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23179F-4662-41AD-BBC8-2AB510F7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000"/>
            <a:ext cx="10515600" cy="4791693"/>
          </a:xfrm>
        </p:spPr>
        <p:txBody>
          <a:bodyPr/>
          <a:lstStyle/>
          <a:p>
            <a:r>
              <a:rPr lang="en-US" dirty="0"/>
              <a:t>Motivation and Background</a:t>
            </a:r>
          </a:p>
          <a:p>
            <a:r>
              <a:rPr lang="en-US" dirty="0"/>
              <a:t>PhD Chapters</a:t>
            </a:r>
          </a:p>
          <a:p>
            <a:pPr lvl="1"/>
            <a:r>
              <a:rPr lang="en-US" dirty="0"/>
              <a:t>Deep-Time</a:t>
            </a:r>
          </a:p>
          <a:p>
            <a:pPr lvl="2"/>
            <a:r>
              <a:rPr lang="en-US" dirty="0"/>
              <a:t>Extinction risk of fossils</a:t>
            </a:r>
          </a:p>
          <a:p>
            <a:pPr lvl="2"/>
            <a:r>
              <a:rPr lang="en-US" dirty="0"/>
              <a:t>Origination probability of fossils</a:t>
            </a:r>
          </a:p>
          <a:p>
            <a:pPr lvl="2"/>
            <a:r>
              <a:rPr lang="en-US" dirty="0"/>
              <a:t>Environmental data during extinction events</a:t>
            </a:r>
          </a:p>
          <a:p>
            <a:pPr lvl="1"/>
            <a:r>
              <a:rPr lang="en-US" dirty="0"/>
              <a:t>Near-Time</a:t>
            </a:r>
          </a:p>
          <a:p>
            <a:pPr lvl="2"/>
            <a:r>
              <a:rPr lang="en-US" dirty="0"/>
              <a:t>Rate of change in terrestrial plants</a:t>
            </a:r>
          </a:p>
          <a:p>
            <a:pPr lvl="2"/>
            <a:r>
              <a:rPr lang="en-US" dirty="0"/>
              <a:t>Assemblage turnover in planktonic foraminifera</a:t>
            </a:r>
          </a:p>
          <a:p>
            <a:pPr lvl="2"/>
            <a:r>
              <a:rPr lang="en-US" dirty="0"/>
              <a:t>Implementation in conservation science</a:t>
            </a:r>
          </a:p>
          <a:p>
            <a:r>
              <a:rPr lang="en-US" dirty="0"/>
              <a:t>Conclusion and Outlook</a:t>
            </a:r>
          </a:p>
          <a:p>
            <a:pPr lvl="2"/>
            <a:r>
              <a:rPr lang="en-US" dirty="0"/>
              <a:t>Meta-analysis and review 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EC78D-26AB-41D4-ACE5-BD2F033F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02.02.2023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C0684-5472-4216-9B21-AB0B92DA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Bayreuth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024D9-9BB7-471A-94E4-EFC56FF3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AC3C16D-A511-4D80-AE4B-92B6A157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context matters</a:t>
            </a:r>
          </a:p>
        </p:txBody>
      </p:sp>
      <p:pic>
        <p:nvPicPr>
          <p:cNvPr id="1030" name="Picture 6" descr="https://pixabay.com/get/g3631f6b8dfd96fb3dc82619588b2df3980e36a7beb4ee971cd8057b6f5d17df85b1719ddf79ca37bb112f6f4a0432731_640.png">
            <a:extLst>
              <a:ext uri="{FF2B5EF4-FFF2-40B4-BE49-F238E27FC236}">
                <a16:creationId xmlns:a16="http://schemas.microsoft.com/office/drawing/2014/main" id="{30DA709A-BC60-4D09-8AA0-1714C7B91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088" y="2741613"/>
            <a:ext cx="36341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Dinosaur footprints">
            <a:extLst>
              <a:ext uri="{FF2B5EF4-FFF2-40B4-BE49-F238E27FC236}">
                <a16:creationId xmlns:a16="http://schemas.microsoft.com/office/drawing/2014/main" id="{2A5E0A32-1E0E-44CD-888E-BCF9AE257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50741" y="2917066"/>
            <a:ext cx="511934" cy="511934"/>
          </a:xfrm>
          <a:prstGeom prst="rect">
            <a:avLst/>
          </a:prstGeom>
        </p:spPr>
      </p:pic>
      <p:pic>
        <p:nvPicPr>
          <p:cNvPr id="12" name="Graphic 11" descr="Research">
            <a:extLst>
              <a:ext uri="{FF2B5EF4-FFF2-40B4-BE49-F238E27FC236}">
                <a16:creationId xmlns:a16="http://schemas.microsoft.com/office/drawing/2014/main" id="{614D4794-08F2-4E13-B66E-A4F11EBCF4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08066" y="3357112"/>
            <a:ext cx="435734" cy="435734"/>
          </a:xfrm>
          <a:prstGeom prst="rect">
            <a:avLst/>
          </a:prstGeom>
        </p:spPr>
      </p:pic>
      <p:pic>
        <p:nvPicPr>
          <p:cNvPr id="14" name="Graphic 13" descr="Plant">
            <a:extLst>
              <a:ext uri="{FF2B5EF4-FFF2-40B4-BE49-F238E27FC236}">
                <a16:creationId xmlns:a16="http://schemas.microsoft.com/office/drawing/2014/main" id="{E880EA2A-203B-46E1-8843-935E5E79B4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6000" y="4024952"/>
            <a:ext cx="478146" cy="47814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31FD32B1-CE90-4132-9648-7574E5D0B239}"/>
              </a:ext>
            </a:extLst>
          </p:cNvPr>
          <p:cNvGrpSpPr/>
          <p:nvPr/>
        </p:nvGrpSpPr>
        <p:grpSpPr>
          <a:xfrm>
            <a:off x="7702216" y="4381500"/>
            <a:ext cx="367948" cy="503176"/>
            <a:chOff x="7702216" y="4381500"/>
            <a:chExt cx="367948" cy="503176"/>
          </a:xfrm>
        </p:grpSpPr>
        <p:pic>
          <p:nvPicPr>
            <p:cNvPr id="1032" name="Picture 8" descr="https://pixabay.com/get/g20d4d6b2afb14ba914af747850fe566365c4b320f1bf4a49a28dbed3d1060e6183aac3dc89a4c267d516fbcfe99ba402_640.png">
              <a:extLst>
                <a:ext uri="{FF2B5EF4-FFF2-40B4-BE49-F238E27FC236}">
                  <a16:creationId xmlns:a16="http://schemas.microsoft.com/office/drawing/2014/main" id="{D97C615A-D77F-416F-BF34-4BB35A7B34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2217" y="4454812"/>
              <a:ext cx="279029" cy="381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1F93077-3B06-4879-9276-27D99D53AC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02216" y="4381500"/>
              <a:ext cx="367948" cy="503176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C16F69-A5AA-4E12-844C-74A510D9BF97}"/>
              </a:ext>
            </a:extLst>
          </p:cNvPr>
          <p:cNvGrpSpPr/>
          <p:nvPr/>
        </p:nvGrpSpPr>
        <p:grpSpPr>
          <a:xfrm>
            <a:off x="6662034" y="4804401"/>
            <a:ext cx="453000" cy="549047"/>
            <a:chOff x="6662034" y="4804401"/>
            <a:chExt cx="453000" cy="549047"/>
          </a:xfrm>
        </p:grpSpPr>
        <p:pic>
          <p:nvPicPr>
            <p:cNvPr id="1034" name="Picture 10" descr="https://pixabay.com/get/ga0dd38fee78ed6c19eabd489482f2454df5de5e2dcf99dfba61286b05eca6cfd0c357f390710d2be3ef8d5510707bdbd_640.png">
              <a:extLst>
                <a:ext uri="{FF2B5EF4-FFF2-40B4-BE49-F238E27FC236}">
                  <a16:creationId xmlns:a16="http://schemas.microsoft.com/office/drawing/2014/main" id="{15162700-588D-446E-B0E6-A76CBFDB00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2447" y="4804401"/>
              <a:ext cx="412587" cy="435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54C953A-BC3D-4C09-8CB1-FAA3A4E134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2034" y="4804401"/>
              <a:ext cx="401491" cy="549047"/>
            </a:xfrm>
            <a:prstGeom prst="rect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17245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7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0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3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6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5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8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1" dur="indefinite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indefinite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4" dur="indefinite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indefinite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9" dur="indefinite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2" dur="indefinite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5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8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41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indefinite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44" dur="indefinite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08704-7D3A-44E9-99E9-CC3C709D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02.02.2023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EB7AC-28CE-4106-B4C5-6F12E81D8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Bayreuth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B9ABA-D33E-45F7-A605-90B2BB68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5</a:t>
            </a:fld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CAAF2DE-EB52-411C-AE2B-D3F2C7FC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32" y="621786"/>
            <a:ext cx="10294336" cy="561442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C6116BC-16E2-4161-B49C-BEBDA76EE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32" y="621786"/>
            <a:ext cx="10294336" cy="56144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BF20F4-0296-4042-A121-64AD47AAA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context</a:t>
            </a:r>
          </a:p>
        </p:txBody>
      </p:sp>
    </p:spTree>
    <p:extLst>
      <p:ext uri="{BB962C8B-B14F-4D97-AF65-F5344CB8AC3E}">
        <p14:creationId xmlns:p14="http://schemas.microsoft.com/office/powerpoint/2010/main" val="34619526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CAA6E87-EEA7-4349-847A-D1F80C768619}"/>
              </a:ext>
            </a:extLst>
          </p:cNvPr>
          <p:cNvCxnSpPr>
            <a:cxnSpLocks/>
          </p:cNvCxnSpPr>
          <p:nvPr/>
        </p:nvCxnSpPr>
        <p:spPr>
          <a:xfrm>
            <a:off x="8883689" y="1845390"/>
            <a:ext cx="288886" cy="240012"/>
          </a:xfrm>
          <a:prstGeom prst="line">
            <a:avLst/>
          </a:prstGeom>
          <a:ln w="19050">
            <a:solidFill>
              <a:srgbClr val="1E6D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D3EACF-53D7-4443-A558-3FA3AA8D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182438"/>
            <a:ext cx="10515600" cy="1325563"/>
          </a:xfrm>
        </p:spPr>
        <p:txBody>
          <a:bodyPr/>
          <a:lstStyle/>
          <a:p>
            <a:r>
              <a:rPr lang="en-US" dirty="0"/>
              <a:t>Niche stability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B9DC66-9E83-4DAC-9816-A9469159A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02.02.2023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894A4-6E37-4F43-A23E-B994D65A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Bayreuth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850BA-A942-413C-81CC-63C039DE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6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5249D1-5F66-42F7-991D-ECF799FD8A46}"/>
              </a:ext>
            </a:extLst>
          </p:cNvPr>
          <p:cNvSpPr/>
          <p:nvPr/>
        </p:nvSpPr>
        <p:spPr>
          <a:xfrm>
            <a:off x="2287477" y="2865822"/>
            <a:ext cx="4445825" cy="2553531"/>
          </a:xfrm>
          <a:custGeom>
            <a:avLst/>
            <a:gdLst>
              <a:gd name="connsiteX0" fmla="*/ 0 w 4248146"/>
              <a:gd name="connsiteY0" fmla="*/ 3893300 h 7786600"/>
              <a:gd name="connsiteX1" fmla="*/ 2124073 w 4248146"/>
              <a:gd name="connsiteY1" fmla="*/ 0 h 7786600"/>
              <a:gd name="connsiteX2" fmla="*/ 4248146 w 4248146"/>
              <a:gd name="connsiteY2" fmla="*/ 3893300 h 7786600"/>
              <a:gd name="connsiteX3" fmla="*/ 2124073 w 4248146"/>
              <a:gd name="connsiteY3" fmla="*/ 7786600 h 7786600"/>
              <a:gd name="connsiteX4" fmla="*/ 0 w 4248146"/>
              <a:gd name="connsiteY4" fmla="*/ 3893300 h 7786600"/>
              <a:gd name="connsiteX0" fmla="*/ 95 w 4248241"/>
              <a:gd name="connsiteY0" fmla="*/ 3893300 h 4669319"/>
              <a:gd name="connsiteX1" fmla="*/ 2124168 w 4248241"/>
              <a:gd name="connsiteY1" fmla="*/ 0 h 4669319"/>
              <a:gd name="connsiteX2" fmla="*/ 4248241 w 4248241"/>
              <a:gd name="connsiteY2" fmla="*/ 3893300 h 4669319"/>
              <a:gd name="connsiteX3" fmla="*/ 2190843 w 4248241"/>
              <a:gd name="connsiteY3" fmla="*/ 3043150 h 4669319"/>
              <a:gd name="connsiteX4" fmla="*/ 95 w 4248241"/>
              <a:gd name="connsiteY4" fmla="*/ 3893300 h 4669319"/>
              <a:gd name="connsiteX0" fmla="*/ 677 w 4248823"/>
              <a:gd name="connsiteY0" fmla="*/ 3893300 h 4725511"/>
              <a:gd name="connsiteX1" fmla="*/ 2124750 w 4248823"/>
              <a:gd name="connsiteY1" fmla="*/ 0 h 4725511"/>
              <a:gd name="connsiteX2" fmla="*/ 4248823 w 4248823"/>
              <a:gd name="connsiteY2" fmla="*/ 3893300 h 4725511"/>
              <a:gd name="connsiteX3" fmla="*/ 2305725 w 4248823"/>
              <a:gd name="connsiteY3" fmla="*/ 3347950 h 4725511"/>
              <a:gd name="connsiteX4" fmla="*/ 677 w 4248823"/>
              <a:gd name="connsiteY4" fmla="*/ 3893300 h 4725511"/>
              <a:gd name="connsiteX0" fmla="*/ 463 w 4210509"/>
              <a:gd name="connsiteY0" fmla="*/ 3897764 h 4290088"/>
              <a:gd name="connsiteX1" fmla="*/ 2124536 w 4210509"/>
              <a:gd name="connsiteY1" fmla="*/ 4464 h 4290088"/>
              <a:gd name="connsiteX2" fmla="*/ 4210509 w 4210509"/>
              <a:gd name="connsiteY2" fmla="*/ 3354839 h 4290088"/>
              <a:gd name="connsiteX3" fmla="*/ 2305511 w 4210509"/>
              <a:gd name="connsiteY3" fmla="*/ 3352414 h 4290088"/>
              <a:gd name="connsiteX4" fmla="*/ 463 w 4210509"/>
              <a:gd name="connsiteY4" fmla="*/ 3897764 h 4290088"/>
              <a:gd name="connsiteX0" fmla="*/ 519 w 4020065"/>
              <a:gd name="connsiteY0" fmla="*/ 3293250 h 4307538"/>
              <a:gd name="connsiteX1" fmla="*/ 1934092 w 4020065"/>
              <a:gd name="connsiteY1" fmla="*/ 25 h 4307538"/>
              <a:gd name="connsiteX2" fmla="*/ 4020065 w 4020065"/>
              <a:gd name="connsiteY2" fmla="*/ 3350400 h 4307538"/>
              <a:gd name="connsiteX3" fmla="*/ 2115067 w 4020065"/>
              <a:gd name="connsiteY3" fmla="*/ 3347975 h 4307538"/>
              <a:gd name="connsiteX4" fmla="*/ 519 w 4020065"/>
              <a:gd name="connsiteY4" fmla="*/ 3293250 h 4307538"/>
              <a:gd name="connsiteX0" fmla="*/ 135488 w 4155034"/>
              <a:gd name="connsiteY0" fmla="*/ 3293247 h 4307535"/>
              <a:gd name="connsiteX1" fmla="*/ 2069061 w 4155034"/>
              <a:gd name="connsiteY1" fmla="*/ 22 h 4307535"/>
              <a:gd name="connsiteX2" fmla="*/ 4155034 w 4155034"/>
              <a:gd name="connsiteY2" fmla="*/ 3350397 h 4307535"/>
              <a:gd name="connsiteX3" fmla="*/ 2250036 w 4155034"/>
              <a:gd name="connsiteY3" fmla="*/ 3347972 h 4307535"/>
              <a:gd name="connsiteX4" fmla="*/ 135488 w 4155034"/>
              <a:gd name="connsiteY4" fmla="*/ 3293247 h 4307535"/>
              <a:gd name="connsiteX0" fmla="*/ 135488 w 4155034"/>
              <a:gd name="connsiteY0" fmla="*/ 3293247 h 3374096"/>
              <a:gd name="connsiteX1" fmla="*/ 2069061 w 4155034"/>
              <a:gd name="connsiteY1" fmla="*/ 22 h 3374096"/>
              <a:gd name="connsiteX2" fmla="*/ 4155034 w 4155034"/>
              <a:gd name="connsiteY2" fmla="*/ 3350397 h 3374096"/>
              <a:gd name="connsiteX3" fmla="*/ 2250036 w 4155034"/>
              <a:gd name="connsiteY3" fmla="*/ 3347972 h 3374096"/>
              <a:gd name="connsiteX4" fmla="*/ 135488 w 4155034"/>
              <a:gd name="connsiteY4" fmla="*/ 3293247 h 3374096"/>
              <a:gd name="connsiteX0" fmla="*/ 517792 w 4537338"/>
              <a:gd name="connsiteY0" fmla="*/ 3293246 h 3350396"/>
              <a:gd name="connsiteX1" fmla="*/ 2451365 w 4537338"/>
              <a:gd name="connsiteY1" fmla="*/ 21 h 3350396"/>
              <a:gd name="connsiteX2" fmla="*/ 4537338 w 4537338"/>
              <a:gd name="connsiteY2" fmla="*/ 3350396 h 3350396"/>
              <a:gd name="connsiteX3" fmla="*/ 2632340 w 4537338"/>
              <a:gd name="connsiteY3" fmla="*/ 3347971 h 3350396"/>
              <a:gd name="connsiteX4" fmla="*/ 517792 w 4537338"/>
              <a:gd name="connsiteY4" fmla="*/ 3293246 h 3350396"/>
              <a:gd name="connsiteX0" fmla="*/ 112051 w 4131597"/>
              <a:gd name="connsiteY0" fmla="*/ 3293246 h 3350396"/>
              <a:gd name="connsiteX1" fmla="*/ 2045624 w 4131597"/>
              <a:gd name="connsiteY1" fmla="*/ 21 h 3350396"/>
              <a:gd name="connsiteX2" fmla="*/ 4131597 w 4131597"/>
              <a:gd name="connsiteY2" fmla="*/ 3350396 h 3350396"/>
              <a:gd name="connsiteX3" fmla="*/ 2226599 w 4131597"/>
              <a:gd name="connsiteY3" fmla="*/ 3347971 h 3350396"/>
              <a:gd name="connsiteX4" fmla="*/ 112051 w 4131597"/>
              <a:gd name="connsiteY4" fmla="*/ 3293246 h 3350396"/>
              <a:gd name="connsiteX0" fmla="*/ 119938 w 3958509"/>
              <a:gd name="connsiteY0" fmla="*/ 3302765 h 3350390"/>
              <a:gd name="connsiteX1" fmla="*/ 1872536 w 3958509"/>
              <a:gd name="connsiteY1" fmla="*/ 15 h 3350390"/>
              <a:gd name="connsiteX2" fmla="*/ 3958509 w 3958509"/>
              <a:gd name="connsiteY2" fmla="*/ 3350390 h 3350390"/>
              <a:gd name="connsiteX3" fmla="*/ 2053511 w 3958509"/>
              <a:gd name="connsiteY3" fmla="*/ 3347965 h 3350390"/>
              <a:gd name="connsiteX4" fmla="*/ 119938 w 3958509"/>
              <a:gd name="connsiteY4" fmla="*/ 3302765 h 3350390"/>
              <a:gd name="connsiteX0" fmla="*/ 119938 w 3958509"/>
              <a:gd name="connsiteY0" fmla="*/ 3340851 h 3370289"/>
              <a:gd name="connsiteX1" fmla="*/ 1872536 w 3958509"/>
              <a:gd name="connsiteY1" fmla="*/ 1 h 3370289"/>
              <a:gd name="connsiteX2" fmla="*/ 3958509 w 3958509"/>
              <a:gd name="connsiteY2" fmla="*/ 3350376 h 3370289"/>
              <a:gd name="connsiteX3" fmla="*/ 2053511 w 3958509"/>
              <a:gd name="connsiteY3" fmla="*/ 3347951 h 3370289"/>
              <a:gd name="connsiteX4" fmla="*/ 119938 w 3958509"/>
              <a:gd name="connsiteY4" fmla="*/ 3340851 h 3370289"/>
              <a:gd name="connsiteX0" fmla="*/ 11459 w 3850030"/>
              <a:gd name="connsiteY0" fmla="*/ 3340851 h 3797773"/>
              <a:gd name="connsiteX1" fmla="*/ 1764057 w 3850030"/>
              <a:gd name="connsiteY1" fmla="*/ 1 h 3797773"/>
              <a:gd name="connsiteX2" fmla="*/ 3850030 w 3850030"/>
              <a:gd name="connsiteY2" fmla="*/ 3350376 h 3797773"/>
              <a:gd name="connsiteX3" fmla="*/ 1945032 w 3850030"/>
              <a:gd name="connsiteY3" fmla="*/ 3347951 h 3797773"/>
              <a:gd name="connsiteX4" fmla="*/ 11459 w 3850030"/>
              <a:gd name="connsiteY4" fmla="*/ 3340851 h 3797773"/>
              <a:gd name="connsiteX0" fmla="*/ 122944 w 3961515"/>
              <a:gd name="connsiteY0" fmla="*/ 3340851 h 3350376"/>
              <a:gd name="connsiteX1" fmla="*/ 1875542 w 3961515"/>
              <a:gd name="connsiteY1" fmla="*/ 1 h 3350376"/>
              <a:gd name="connsiteX2" fmla="*/ 3961515 w 3961515"/>
              <a:gd name="connsiteY2" fmla="*/ 3350376 h 3350376"/>
              <a:gd name="connsiteX3" fmla="*/ 2056517 w 3961515"/>
              <a:gd name="connsiteY3" fmla="*/ 3347951 h 3350376"/>
              <a:gd name="connsiteX4" fmla="*/ 122944 w 3961515"/>
              <a:gd name="connsiteY4" fmla="*/ 3340851 h 3350376"/>
              <a:gd name="connsiteX0" fmla="*/ 2 w 3838573"/>
              <a:gd name="connsiteY0" fmla="*/ 3340851 h 3988098"/>
              <a:gd name="connsiteX1" fmla="*/ 1752600 w 3838573"/>
              <a:gd name="connsiteY1" fmla="*/ 1 h 3988098"/>
              <a:gd name="connsiteX2" fmla="*/ 3838573 w 3838573"/>
              <a:gd name="connsiteY2" fmla="*/ 3350376 h 3988098"/>
              <a:gd name="connsiteX3" fmla="*/ 1933575 w 3838573"/>
              <a:gd name="connsiteY3" fmla="*/ 3347951 h 3988098"/>
              <a:gd name="connsiteX4" fmla="*/ 2 w 3838573"/>
              <a:gd name="connsiteY4" fmla="*/ 3340851 h 3988098"/>
              <a:gd name="connsiteX0" fmla="*/ 2 w 3838573"/>
              <a:gd name="connsiteY0" fmla="*/ 3340851 h 3350376"/>
              <a:gd name="connsiteX1" fmla="*/ 1752600 w 3838573"/>
              <a:gd name="connsiteY1" fmla="*/ 1 h 3350376"/>
              <a:gd name="connsiteX2" fmla="*/ 3838573 w 3838573"/>
              <a:gd name="connsiteY2" fmla="*/ 3350376 h 3350376"/>
              <a:gd name="connsiteX3" fmla="*/ 1933575 w 3838573"/>
              <a:gd name="connsiteY3" fmla="*/ 3347951 h 3350376"/>
              <a:gd name="connsiteX4" fmla="*/ 2 w 3838573"/>
              <a:gd name="connsiteY4" fmla="*/ 3340851 h 3350376"/>
              <a:gd name="connsiteX0" fmla="*/ 2 w 3838573"/>
              <a:gd name="connsiteY0" fmla="*/ 3340851 h 3350376"/>
              <a:gd name="connsiteX1" fmla="*/ 1752600 w 3838573"/>
              <a:gd name="connsiteY1" fmla="*/ 1 h 3350376"/>
              <a:gd name="connsiteX2" fmla="*/ 3838573 w 3838573"/>
              <a:gd name="connsiteY2" fmla="*/ 3350376 h 3350376"/>
              <a:gd name="connsiteX3" fmla="*/ 1933575 w 3838573"/>
              <a:gd name="connsiteY3" fmla="*/ 3347951 h 3350376"/>
              <a:gd name="connsiteX4" fmla="*/ 2 w 3838573"/>
              <a:gd name="connsiteY4" fmla="*/ 3340851 h 3350376"/>
              <a:gd name="connsiteX0" fmla="*/ 2 w 3838573"/>
              <a:gd name="connsiteY0" fmla="*/ 3359900 h 3369425"/>
              <a:gd name="connsiteX1" fmla="*/ 1905000 w 3838573"/>
              <a:gd name="connsiteY1" fmla="*/ 0 h 3369425"/>
              <a:gd name="connsiteX2" fmla="*/ 3838573 w 3838573"/>
              <a:gd name="connsiteY2" fmla="*/ 3369425 h 3369425"/>
              <a:gd name="connsiteX3" fmla="*/ 1933575 w 3838573"/>
              <a:gd name="connsiteY3" fmla="*/ 3367000 h 3369425"/>
              <a:gd name="connsiteX4" fmla="*/ 2 w 3838573"/>
              <a:gd name="connsiteY4" fmla="*/ 3359900 h 3369425"/>
              <a:gd name="connsiteX0" fmla="*/ 2 w 3838573"/>
              <a:gd name="connsiteY0" fmla="*/ 3359900 h 3369425"/>
              <a:gd name="connsiteX1" fmla="*/ 1905000 w 3838573"/>
              <a:gd name="connsiteY1" fmla="*/ 0 h 3369425"/>
              <a:gd name="connsiteX2" fmla="*/ 3838573 w 3838573"/>
              <a:gd name="connsiteY2" fmla="*/ 3369425 h 3369425"/>
              <a:gd name="connsiteX3" fmla="*/ 1933575 w 3838573"/>
              <a:gd name="connsiteY3" fmla="*/ 3367000 h 3369425"/>
              <a:gd name="connsiteX4" fmla="*/ 2 w 3838573"/>
              <a:gd name="connsiteY4" fmla="*/ 3359900 h 3369425"/>
              <a:gd name="connsiteX0" fmla="*/ 0 w 3838571"/>
              <a:gd name="connsiteY0" fmla="*/ 3359901 h 3369426"/>
              <a:gd name="connsiteX1" fmla="*/ 1904998 w 3838571"/>
              <a:gd name="connsiteY1" fmla="*/ 1 h 3369426"/>
              <a:gd name="connsiteX2" fmla="*/ 3838571 w 3838571"/>
              <a:gd name="connsiteY2" fmla="*/ 3369426 h 3369426"/>
              <a:gd name="connsiteX3" fmla="*/ 1933573 w 3838571"/>
              <a:gd name="connsiteY3" fmla="*/ 3367001 h 3369426"/>
              <a:gd name="connsiteX4" fmla="*/ 0 w 3838571"/>
              <a:gd name="connsiteY4" fmla="*/ 3359901 h 3369426"/>
              <a:gd name="connsiteX0" fmla="*/ 0 w 3838571"/>
              <a:gd name="connsiteY0" fmla="*/ 3359901 h 3369426"/>
              <a:gd name="connsiteX1" fmla="*/ 1904998 w 3838571"/>
              <a:gd name="connsiteY1" fmla="*/ 1 h 3369426"/>
              <a:gd name="connsiteX2" fmla="*/ 3838571 w 3838571"/>
              <a:gd name="connsiteY2" fmla="*/ 3369426 h 3369426"/>
              <a:gd name="connsiteX3" fmla="*/ 1933573 w 3838571"/>
              <a:gd name="connsiteY3" fmla="*/ 3367001 h 3369426"/>
              <a:gd name="connsiteX4" fmla="*/ 0 w 3838571"/>
              <a:gd name="connsiteY4" fmla="*/ 3359901 h 3369426"/>
              <a:gd name="connsiteX0" fmla="*/ 0 w 3838571"/>
              <a:gd name="connsiteY0" fmla="*/ 3359901 h 3369426"/>
              <a:gd name="connsiteX1" fmla="*/ 1904998 w 3838571"/>
              <a:gd name="connsiteY1" fmla="*/ 1 h 3369426"/>
              <a:gd name="connsiteX2" fmla="*/ 3838571 w 3838571"/>
              <a:gd name="connsiteY2" fmla="*/ 3369426 h 3369426"/>
              <a:gd name="connsiteX3" fmla="*/ 1933573 w 3838571"/>
              <a:gd name="connsiteY3" fmla="*/ 3367001 h 3369426"/>
              <a:gd name="connsiteX4" fmla="*/ 0 w 3838571"/>
              <a:gd name="connsiteY4" fmla="*/ 3359901 h 3369426"/>
              <a:gd name="connsiteX0" fmla="*/ 0 w 3838571"/>
              <a:gd name="connsiteY0" fmla="*/ 3359901 h 3369426"/>
              <a:gd name="connsiteX1" fmla="*/ 1904998 w 3838571"/>
              <a:gd name="connsiteY1" fmla="*/ 1 h 3369426"/>
              <a:gd name="connsiteX2" fmla="*/ 3838571 w 3838571"/>
              <a:gd name="connsiteY2" fmla="*/ 3369426 h 3369426"/>
              <a:gd name="connsiteX3" fmla="*/ 1933573 w 3838571"/>
              <a:gd name="connsiteY3" fmla="*/ 3367001 h 3369426"/>
              <a:gd name="connsiteX4" fmla="*/ 0 w 3838571"/>
              <a:gd name="connsiteY4" fmla="*/ 3359901 h 3369426"/>
              <a:gd name="connsiteX0" fmla="*/ 0 w 3838571"/>
              <a:gd name="connsiteY0" fmla="*/ 3359901 h 3369426"/>
              <a:gd name="connsiteX1" fmla="*/ 1904998 w 3838571"/>
              <a:gd name="connsiteY1" fmla="*/ 1 h 3369426"/>
              <a:gd name="connsiteX2" fmla="*/ 3838571 w 3838571"/>
              <a:gd name="connsiteY2" fmla="*/ 3369426 h 3369426"/>
              <a:gd name="connsiteX3" fmla="*/ 1933573 w 3838571"/>
              <a:gd name="connsiteY3" fmla="*/ 3367001 h 3369426"/>
              <a:gd name="connsiteX4" fmla="*/ 0 w 3838571"/>
              <a:gd name="connsiteY4" fmla="*/ 3359901 h 3369426"/>
              <a:gd name="connsiteX0" fmla="*/ 0 w 3838571"/>
              <a:gd name="connsiteY0" fmla="*/ 3372481 h 3372481"/>
              <a:gd name="connsiteX1" fmla="*/ 1904998 w 3838571"/>
              <a:gd name="connsiteY1" fmla="*/ 1 h 3372481"/>
              <a:gd name="connsiteX2" fmla="*/ 3838571 w 3838571"/>
              <a:gd name="connsiteY2" fmla="*/ 3369426 h 3372481"/>
              <a:gd name="connsiteX3" fmla="*/ 1933573 w 3838571"/>
              <a:gd name="connsiteY3" fmla="*/ 3367001 h 3372481"/>
              <a:gd name="connsiteX4" fmla="*/ 0 w 3838571"/>
              <a:gd name="connsiteY4" fmla="*/ 3372481 h 3372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8571" h="3372481">
                <a:moveTo>
                  <a:pt x="0" y="3372481"/>
                </a:moveTo>
                <a:cubicBezTo>
                  <a:pt x="17463" y="1233339"/>
                  <a:pt x="1265236" y="510"/>
                  <a:pt x="1904998" y="1"/>
                </a:cubicBezTo>
                <a:cubicBezTo>
                  <a:pt x="2544760" y="-508"/>
                  <a:pt x="3819521" y="1171591"/>
                  <a:pt x="3838571" y="3369426"/>
                </a:cubicBezTo>
                <a:lnTo>
                  <a:pt x="1933573" y="3367001"/>
                </a:lnTo>
                <a:cubicBezTo>
                  <a:pt x="1293811" y="3367510"/>
                  <a:pt x="1930399" y="3365323"/>
                  <a:pt x="0" y="3372481"/>
                </a:cubicBezTo>
                <a:close/>
              </a:path>
            </a:pathLst>
          </a:custGeom>
          <a:gradFill flip="none" rotWithShape="1">
            <a:gsLst>
              <a:gs pos="0">
                <a:srgbClr val="CD717C">
                  <a:alpha val="60000"/>
                </a:srgbClr>
              </a:gs>
              <a:gs pos="49000">
                <a:srgbClr val="1E6DA7">
                  <a:alpha val="50000"/>
                </a:srgbClr>
              </a:gs>
              <a:gs pos="100000">
                <a:srgbClr val="CD717C">
                  <a:alpha val="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631D79-0633-4552-8BE3-6E16ECE0B5DF}"/>
              </a:ext>
            </a:extLst>
          </p:cNvPr>
          <p:cNvCxnSpPr>
            <a:cxnSpLocks/>
          </p:cNvCxnSpPr>
          <p:nvPr/>
        </p:nvCxnSpPr>
        <p:spPr>
          <a:xfrm>
            <a:off x="1704975" y="2620731"/>
            <a:ext cx="0" cy="280547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8FE95C-1184-4F80-AF45-F2A5523C3F49}"/>
              </a:ext>
            </a:extLst>
          </p:cNvPr>
          <p:cNvCxnSpPr>
            <a:cxnSpLocks/>
          </p:cNvCxnSpPr>
          <p:nvPr/>
        </p:nvCxnSpPr>
        <p:spPr>
          <a:xfrm flipH="1">
            <a:off x="1690687" y="5426205"/>
            <a:ext cx="5615277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A0EAD0A-7647-4F9B-8F6B-AB2285BE4533}"/>
              </a:ext>
            </a:extLst>
          </p:cNvPr>
          <p:cNvSpPr txBox="1"/>
          <p:nvPr/>
        </p:nvSpPr>
        <p:spPr>
          <a:xfrm rot="16200000">
            <a:off x="702801" y="3746037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Performance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F4D39F-2DBF-42EF-BE28-05AFE2CEC88D}"/>
              </a:ext>
            </a:extLst>
          </p:cNvPr>
          <p:cNvSpPr txBox="1"/>
          <p:nvPr/>
        </p:nvSpPr>
        <p:spPr>
          <a:xfrm>
            <a:off x="3745290" y="5580987"/>
            <a:ext cx="1543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Temperature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F86FBE-9A2F-4564-AB2B-34CB11375FB7}"/>
              </a:ext>
            </a:extLst>
          </p:cNvPr>
          <p:cNvSpPr txBox="1"/>
          <p:nvPr/>
        </p:nvSpPr>
        <p:spPr>
          <a:xfrm>
            <a:off x="2024186" y="5411710"/>
            <a:ext cx="544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min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D2041F-FF8B-4581-8FFF-BF3228EC464D}"/>
              </a:ext>
            </a:extLst>
          </p:cNvPr>
          <p:cNvSpPr txBox="1"/>
          <p:nvPr/>
        </p:nvSpPr>
        <p:spPr>
          <a:xfrm>
            <a:off x="6400875" y="5411710"/>
            <a:ext cx="664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max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1D0E275-8F08-4798-801F-B0C1F508C991}"/>
              </a:ext>
            </a:extLst>
          </p:cNvPr>
          <p:cNvSpPr/>
          <p:nvPr/>
        </p:nvSpPr>
        <p:spPr>
          <a:xfrm>
            <a:off x="4390815" y="2739822"/>
            <a:ext cx="252000" cy="252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049C08F-E843-4FB5-87B6-11B04B206771}"/>
              </a:ext>
            </a:extLst>
          </p:cNvPr>
          <p:cNvCxnSpPr>
            <a:cxnSpLocks/>
          </p:cNvCxnSpPr>
          <p:nvPr/>
        </p:nvCxnSpPr>
        <p:spPr>
          <a:xfrm>
            <a:off x="7080016" y="277091"/>
            <a:ext cx="0" cy="195168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61C076A-7AAD-4D5D-802D-91E0E6588528}"/>
              </a:ext>
            </a:extLst>
          </p:cNvPr>
          <p:cNvCxnSpPr>
            <a:cxnSpLocks/>
          </p:cNvCxnSpPr>
          <p:nvPr/>
        </p:nvCxnSpPr>
        <p:spPr>
          <a:xfrm flipH="1">
            <a:off x="7065729" y="2228778"/>
            <a:ext cx="2872598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3C20E19-D389-49E2-AD74-0F9A01D384DA}"/>
              </a:ext>
            </a:extLst>
          </p:cNvPr>
          <p:cNvSpPr txBox="1"/>
          <p:nvPr/>
        </p:nvSpPr>
        <p:spPr>
          <a:xfrm rot="16200000">
            <a:off x="5889962" y="1095606"/>
            <a:ext cx="1686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Temperature +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7DFEEB-F815-4D4E-A43C-AD362EF1E624}"/>
              </a:ext>
            </a:extLst>
          </p:cNvPr>
          <p:cNvSpPr txBox="1"/>
          <p:nvPr/>
        </p:nvSpPr>
        <p:spPr>
          <a:xfrm>
            <a:off x="8391229" y="2282177"/>
            <a:ext cx="664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6894BBB-A2C8-4599-A365-08021F46AC0F}"/>
              </a:ext>
            </a:extLst>
          </p:cNvPr>
          <p:cNvSpPr txBox="1"/>
          <p:nvPr/>
        </p:nvSpPr>
        <p:spPr>
          <a:xfrm>
            <a:off x="8806150" y="5915549"/>
            <a:ext cx="2665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Wiens and Graham 2005</a:t>
            </a:r>
          </a:p>
          <a:p>
            <a:r>
              <a:rPr lang="de-CH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Lieberman and </a:t>
            </a:r>
            <a:r>
              <a:rPr lang="de-CH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Saupe</a:t>
            </a:r>
            <a:r>
              <a:rPr lang="de-CH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2016</a:t>
            </a:r>
          </a:p>
          <a:p>
            <a:r>
              <a:rPr lang="de-CH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Steinbauer et al. 2016 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F37992D-3A85-42E6-B053-62C82E7DA516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8054109" y="2451454"/>
            <a:ext cx="33712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42AE03C-D3CC-451C-858A-D7E196EC6D0B}"/>
              </a:ext>
            </a:extLst>
          </p:cNvPr>
          <p:cNvCxnSpPr>
            <a:cxnSpLocks/>
          </p:cNvCxnSpPr>
          <p:nvPr/>
        </p:nvCxnSpPr>
        <p:spPr>
          <a:xfrm>
            <a:off x="8963891" y="2451454"/>
            <a:ext cx="2632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D67C8E5-37E7-4591-980E-8BEFDCCF2DD7}"/>
              </a:ext>
            </a:extLst>
          </p:cNvPr>
          <p:cNvCxnSpPr>
            <a:cxnSpLocks/>
          </p:cNvCxnSpPr>
          <p:nvPr/>
        </p:nvCxnSpPr>
        <p:spPr>
          <a:xfrm>
            <a:off x="7305964" y="1239667"/>
            <a:ext cx="1577725" cy="605723"/>
          </a:xfrm>
          <a:prstGeom prst="line">
            <a:avLst/>
          </a:prstGeom>
          <a:ln w="19050">
            <a:solidFill>
              <a:srgbClr val="1E6D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6B402F56-1B1E-4F05-8739-98AAFB534FD6}"/>
              </a:ext>
            </a:extLst>
          </p:cNvPr>
          <p:cNvSpPr/>
          <p:nvPr/>
        </p:nvSpPr>
        <p:spPr>
          <a:xfrm>
            <a:off x="7179964" y="1113667"/>
            <a:ext cx="252000" cy="252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" descr="https://pixabay.com/get/g3631f6b8dfd96fb3dc82619588b2df3980e36a7beb4ee971cd8057b6f5d17df85b1719ddf79ca37bb112f6f4a0432731_640.png">
            <a:extLst>
              <a:ext uri="{FF2B5EF4-FFF2-40B4-BE49-F238E27FC236}">
                <a16:creationId xmlns:a16="http://schemas.microsoft.com/office/drawing/2014/main" id="{E931559B-5F67-4758-ADC8-2FCC78593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893" y="4235614"/>
            <a:ext cx="36341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167A590-08A1-482F-B69F-0790744DE670}"/>
              </a:ext>
            </a:extLst>
          </p:cNvPr>
          <p:cNvSpPr txBox="1"/>
          <p:nvPr/>
        </p:nvSpPr>
        <p:spPr>
          <a:xfrm>
            <a:off x="4259054" y="2401268"/>
            <a:ext cx="664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opt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9260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92 C -0.02239 0.00417 -0.01406 -0.00046 -0.03541 0.01158 C -0.05703 0.02176 -0.06419 0.03172 -0.07695 0.0463 C -0.09557 0.07199 -0.10612 0.08287 -0.12057 0.10834 " pathEditMode="relative" rAng="0" ptsTypes="AAAA">
                                      <p:cBhvr>
                                        <p:cTn id="4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29" y="546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96296E-6 L 0.12943 0.08819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1" y="4398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57 0.10834 C -0.13971 0.15232 -0.1388 0.14537 -0.14596 0.16644 C -0.15104 0.18357 -0.15325 0.17153 -0.16341 0.22871 " pathEditMode="relative" rAng="0" ptsTypes="AAA">
                                      <p:cBhvr>
                                        <p:cTn id="5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8" y="6019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43 0.08819 L 0.15247 0.1222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6" y="169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8" grpId="0" animBg="1"/>
      <p:bldP spid="28" grpId="1" animBg="1"/>
      <p:bldP spid="28" grpId="2" animBg="1"/>
      <p:bldP spid="41" grpId="0"/>
      <p:bldP spid="42" grpId="0"/>
      <p:bldP spid="51" grpId="0" animBg="1"/>
      <p:bldP spid="51" grpId="1" animBg="1"/>
      <p:bldP spid="51" grpId="2" animBg="1"/>
      <p:bldP spid="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CAA6E87-EEA7-4349-847A-D1F80C768619}"/>
              </a:ext>
            </a:extLst>
          </p:cNvPr>
          <p:cNvCxnSpPr>
            <a:cxnSpLocks/>
          </p:cNvCxnSpPr>
          <p:nvPr/>
        </p:nvCxnSpPr>
        <p:spPr>
          <a:xfrm>
            <a:off x="8883688" y="731520"/>
            <a:ext cx="288886" cy="240012"/>
          </a:xfrm>
          <a:prstGeom prst="line">
            <a:avLst/>
          </a:prstGeom>
          <a:ln w="19050">
            <a:solidFill>
              <a:srgbClr val="1E6D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D3EACF-53D7-4443-A558-3FA3AA8D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182438"/>
            <a:ext cx="10515600" cy="1325563"/>
          </a:xfrm>
        </p:spPr>
        <p:txBody>
          <a:bodyPr/>
          <a:lstStyle/>
          <a:p>
            <a:r>
              <a:rPr lang="en-US" dirty="0"/>
              <a:t>Niche stability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B9DC66-9E83-4DAC-9816-A9469159A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02.02.2023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894A4-6E37-4F43-A23E-B994D65A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Bayreuth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850BA-A942-413C-81CC-63C039DE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7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5249D1-5F66-42F7-991D-ECF799FD8A46}"/>
              </a:ext>
            </a:extLst>
          </p:cNvPr>
          <p:cNvSpPr/>
          <p:nvPr/>
        </p:nvSpPr>
        <p:spPr>
          <a:xfrm>
            <a:off x="2287477" y="2865822"/>
            <a:ext cx="4445825" cy="2553531"/>
          </a:xfrm>
          <a:custGeom>
            <a:avLst/>
            <a:gdLst>
              <a:gd name="connsiteX0" fmla="*/ 0 w 4248146"/>
              <a:gd name="connsiteY0" fmla="*/ 3893300 h 7786600"/>
              <a:gd name="connsiteX1" fmla="*/ 2124073 w 4248146"/>
              <a:gd name="connsiteY1" fmla="*/ 0 h 7786600"/>
              <a:gd name="connsiteX2" fmla="*/ 4248146 w 4248146"/>
              <a:gd name="connsiteY2" fmla="*/ 3893300 h 7786600"/>
              <a:gd name="connsiteX3" fmla="*/ 2124073 w 4248146"/>
              <a:gd name="connsiteY3" fmla="*/ 7786600 h 7786600"/>
              <a:gd name="connsiteX4" fmla="*/ 0 w 4248146"/>
              <a:gd name="connsiteY4" fmla="*/ 3893300 h 7786600"/>
              <a:gd name="connsiteX0" fmla="*/ 95 w 4248241"/>
              <a:gd name="connsiteY0" fmla="*/ 3893300 h 4669319"/>
              <a:gd name="connsiteX1" fmla="*/ 2124168 w 4248241"/>
              <a:gd name="connsiteY1" fmla="*/ 0 h 4669319"/>
              <a:gd name="connsiteX2" fmla="*/ 4248241 w 4248241"/>
              <a:gd name="connsiteY2" fmla="*/ 3893300 h 4669319"/>
              <a:gd name="connsiteX3" fmla="*/ 2190843 w 4248241"/>
              <a:gd name="connsiteY3" fmla="*/ 3043150 h 4669319"/>
              <a:gd name="connsiteX4" fmla="*/ 95 w 4248241"/>
              <a:gd name="connsiteY4" fmla="*/ 3893300 h 4669319"/>
              <a:gd name="connsiteX0" fmla="*/ 677 w 4248823"/>
              <a:gd name="connsiteY0" fmla="*/ 3893300 h 4725511"/>
              <a:gd name="connsiteX1" fmla="*/ 2124750 w 4248823"/>
              <a:gd name="connsiteY1" fmla="*/ 0 h 4725511"/>
              <a:gd name="connsiteX2" fmla="*/ 4248823 w 4248823"/>
              <a:gd name="connsiteY2" fmla="*/ 3893300 h 4725511"/>
              <a:gd name="connsiteX3" fmla="*/ 2305725 w 4248823"/>
              <a:gd name="connsiteY3" fmla="*/ 3347950 h 4725511"/>
              <a:gd name="connsiteX4" fmla="*/ 677 w 4248823"/>
              <a:gd name="connsiteY4" fmla="*/ 3893300 h 4725511"/>
              <a:gd name="connsiteX0" fmla="*/ 463 w 4210509"/>
              <a:gd name="connsiteY0" fmla="*/ 3897764 h 4290088"/>
              <a:gd name="connsiteX1" fmla="*/ 2124536 w 4210509"/>
              <a:gd name="connsiteY1" fmla="*/ 4464 h 4290088"/>
              <a:gd name="connsiteX2" fmla="*/ 4210509 w 4210509"/>
              <a:gd name="connsiteY2" fmla="*/ 3354839 h 4290088"/>
              <a:gd name="connsiteX3" fmla="*/ 2305511 w 4210509"/>
              <a:gd name="connsiteY3" fmla="*/ 3352414 h 4290088"/>
              <a:gd name="connsiteX4" fmla="*/ 463 w 4210509"/>
              <a:gd name="connsiteY4" fmla="*/ 3897764 h 4290088"/>
              <a:gd name="connsiteX0" fmla="*/ 519 w 4020065"/>
              <a:gd name="connsiteY0" fmla="*/ 3293250 h 4307538"/>
              <a:gd name="connsiteX1" fmla="*/ 1934092 w 4020065"/>
              <a:gd name="connsiteY1" fmla="*/ 25 h 4307538"/>
              <a:gd name="connsiteX2" fmla="*/ 4020065 w 4020065"/>
              <a:gd name="connsiteY2" fmla="*/ 3350400 h 4307538"/>
              <a:gd name="connsiteX3" fmla="*/ 2115067 w 4020065"/>
              <a:gd name="connsiteY3" fmla="*/ 3347975 h 4307538"/>
              <a:gd name="connsiteX4" fmla="*/ 519 w 4020065"/>
              <a:gd name="connsiteY4" fmla="*/ 3293250 h 4307538"/>
              <a:gd name="connsiteX0" fmla="*/ 135488 w 4155034"/>
              <a:gd name="connsiteY0" fmla="*/ 3293247 h 4307535"/>
              <a:gd name="connsiteX1" fmla="*/ 2069061 w 4155034"/>
              <a:gd name="connsiteY1" fmla="*/ 22 h 4307535"/>
              <a:gd name="connsiteX2" fmla="*/ 4155034 w 4155034"/>
              <a:gd name="connsiteY2" fmla="*/ 3350397 h 4307535"/>
              <a:gd name="connsiteX3" fmla="*/ 2250036 w 4155034"/>
              <a:gd name="connsiteY3" fmla="*/ 3347972 h 4307535"/>
              <a:gd name="connsiteX4" fmla="*/ 135488 w 4155034"/>
              <a:gd name="connsiteY4" fmla="*/ 3293247 h 4307535"/>
              <a:gd name="connsiteX0" fmla="*/ 135488 w 4155034"/>
              <a:gd name="connsiteY0" fmla="*/ 3293247 h 3374096"/>
              <a:gd name="connsiteX1" fmla="*/ 2069061 w 4155034"/>
              <a:gd name="connsiteY1" fmla="*/ 22 h 3374096"/>
              <a:gd name="connsiteX2" fmla="*/ 4155034 w 4155034"/>
              <a:gd name="connsiteY2" fmla="*/ 3350397 h 3374096"/>
              <a:gd name="connsiteX3" fmla="*/ 2250036 w 4155034"/>
              <a:gd name="connsiteY3" fmla="*/ 3347972 h 3374096"/>
              <a:gd name="connsiteX4" fmla="*/ 135488 w 4155034"/>
              <a:gd name="connsiteY4" fmla="*/ 3293247 h 3374096"/>
              <a:gd name="connsiteX0" fmla="*/ 517792 w 4537338"/>
              <a:gd name="connsiteY0" fmla="*/ 3293246 h 3350396"/>
              <a:gd name="connsiteX1" fmla="*/ 2451365 w 4537338"/>
              <a:gd name="connsiteY1" fmla="*/ 21 h 3350396"/>
              <a:gd name="connsiteX2" fmla="*/ 4537338 w 4537338"/>
              <a:gd name="connsiteY2" fmla="*/ 3350396 h 3350396"/>
              <a:gd name="connsiteX3" fmla="*/ 2632340 w 4537338"/>
              <a:gd name="connsiteY3" fmla="*/ 3347971 h 3350396"/>
              <a:gd name="connsiteX4" fmla="*/ 517792 w 4537338"/>
              <a:gd name="connsiteY4" fmla="*/ 3293246 h 3350396"/>
              <a:gd name="connsiteX0" fmla="*/ 112051 w 4131597"/>
              <a:gd name="connsiteY0" fmla="*/ 3293246 h 3350396"/>
              <a:gd name="connsiteX1" fmla="*/ 2045624 w 4131597"/>
              <a:gd name="connsiteY1" fmla="*/ 21 h 3350396"/>
              <a:gd name="connsiteX2" fmla="*/ 4131597 w 4131597"/>
              <a:gd name="connsiteY2" fmla="*/ 3350396 h 3350396"/>
              <a:gd name="connsiteX3" fmla="*/ 2226599 w 4131597"/>
              <a:gd name="connsiteY3" fmla="*/ 3347971 h 3350396"/>
              <a:gd name="connsiteX4" fmla="*/ 112051 w 4131597"/>
              <a:gd name="connsiteY4" fmla="*/ 3293246 h 3350396"/>
              <a:gd name="connsiteX0" fmla="*/ 119938 w 3958509"/>
              <a:gd name="connsiteY0" fmla="*/ 3302765 h 3350390"/>
              <a:gd name="connsiteX1" fmla="*/ 1872536 w 3958509"/>
              <a:gd name="connsiteY1" fmla="*/ 15 h 3350390"/>
              <a:gd name="connsiteX2" fmla="*/ 3958509 w 3958509"/>
              <a:gd name="connsiteY2" fmla="*/ 3350390 h 3350390"/>
              <a:gd name="connsiteX3" fmla="*/ 2053511 w 3958509"/>
              <a:gd name="connsiteY3" fmla="*/ 3347965 h 3350390"/>
              <a:gd name="connsiteX4" fmla="*/ 119938 w 3958509"/>
              <a:gd name="connsiteY4" fmla="*/ 3302765 h 3350390"/>
              <a:gd name="connsiteX0" fmla="*/ 119938 w 3958509"/>
              <a:gd name="connsiteY0" fmla="*/ 3340851 h 3370289"/>
              <a:gd name="connsiteX1" fmla="*/ 1872536 w 3958509"/>
              <a:gd name="connsiteY1" fmla="*/ 1 h 3370289"/>
              <a:gd name="connsiteX2" fmla="*/ 3958509 w 3958509"/>
              <a:gd name="connsiteY2" fmla="*/ 3350376 h 3370289"/>
              <a:gd name="connsiteX3" fmla="*/ 2053511 w 3958509"/>
              <a:gd name="connsiteY3" fmla="*/ 3347951 h 3370289"/>
              <a:gd name="connsiteX4" fmla="*/ 119938 w 3958509"/>
              <a:gd name="connsiteY4" fmla="*/ 3340851 h 3370289"/>
              <a:gd name="connsiteX0" fmla="*/ 11459 w 3850030"/>
              <a:gd name="connsiteY0" fmla="*/ 3340851 h 3797773"/>
              <a:gd name="connsiteX1" fmla="*/ 1764057 w 3850030"/>
              <a:gd name="connsiteY1" fmla="*/ 1 h 3797773"/>
              <a:gd name="connsiteX2" fmla="*/ 3850030 w 3850030"/>
              <a:gd name="connsiteY2" fmla="*/ 3350376 h 3797773"/>
              <a:gd name="connsiteX3" fmla="*/ 1945032 w 3850030"/>
              <a:gd name="connsiteY3" fmla="*/ 3347951 h 3797773"/>
              <a:gd name="connsiteX4" fmla="*/ 11459 w 3850030"/>
              <a:gd name="connsiteY4" fmla="*/ 3340851 h 3797773"/>
              <a:gd name="connsiteX0" fmla="*/ 122944 w 3961515"/>
              <a:gd name="connsiteY0" fmla="*/ 3340851 h 3350376"/>
              <a:gd name="connsiteX1" fmla="*/ 1875542 w 3961515"/>
              <a:gd name="connsiteY1" fmla="*/ 1 h 3350376"/>
              <a:gd name="connsiteX2" fmla="*/ 3961515 w 3961515"/>
              <a:gd name="connsiteY2" fmla="*/ 3350376 h 3350376"/>
              <a:gd name="connsiteX3" fmla="*/ 2056517 w 3961515"/>
              <a:gd name="connsiteY3" fmla="*/ 3347951 h 3350376"/>
              <a:gd name="connsiteX4" fmla="*/ 122944 w 3961515"/>
              <a:gd name="connsiteY4" fmla="*/ 3340851 h 3350376"/>
              <a:gd name="connsiteX0" fmla="*/ 2 w 3838573"/>
              <a:gd name="connsiteY0" fmla="*/ 3340851 h 3988098"/>
              <a:gd name="connsiteX1" fmla="*/ 1752600 w 3838573"/>
              <a:gd name="connsiteY1" fmla="*/ 1 h 3988098"/>
              <a:gd name="connsiteX2" fmla="*/ 3838573 w 3838573"/>
              <a:gd name="connsiteY2" fmla="*/ 3350376 h 3988098"/>
              <a:gd name="connsiteX3" fmla="*/ 1933575 w 3838573"/>
              <a:gd name="connsiteY3" fmla="*/ 3347951 h 3988098"/>
              <a:gd name="connsiteX4" fmla="*/ 2 w 3838573"/>
              <a:gd name="connsiteY4" fmla="*/ 3340851 h 3988098"/>
              <a:gd name="connsiteX0" fmla="*/ 2 w 3838573"/>
              <a:gd name="connsiteY0" fmla="*/ 3340851 h 3350376"/>
              <a:gd name="connsiteX1" fmla="*/ 1752600 w 3838573"/>
              <a:gd name="connsiteY1" fmla="*/ 1 h 3350376"/>
              <a:gd name="connsiteX2" fmla="*/ 3838573 w 3838573"/>
              <a:gd name="connsiteY2" fmla="*/ 3350376 h 3350376"/>
              <a:gd name="connsiteX3" fmla="*/ 1933575 w 3838573"/>
              <a:gd name="connsiteY3" fmla="*/ 3347951 h 3350376"/>
              <a:gd name="connsiteX4" fmla="*/ 2 w 3838573"/>
              <a:gd name="connsiteY4" fmla="*/ 3340851 h 3350376"/>
              <a:gd name="connsiteX0" fmla="*/ 2 w 3838573"/>
              <a:gd name="connsiteY0" fmla="*/ 3340851 h 3350376"/>
              <a:gd name="connsiteX1" fmla="*/ 1752600 w 3838573"/>
              <a:gd name="connsiteY1" fmla="*/ 1 h 3350376"/>
              <a:gd name="connsiteX2" fmla="*/ 3838573 w 3838573"/>
              <a:gd name="connsiteY2" fmla="*/ 3350376 h 3350376"/>
              <a:gd name="connsiteX3" fmla="*/ 1933575 w 3838573"/>
              <a:gd name="connsiteY3" fmla="*/ 3347951 h 3350376"/>
              <a:gd name="connsiteX4" fmla="*/ 2 w 3838573"/>
              <a:gd name="connsiteY4" fmla="*/ 3340851 h 3350376"/>
              <a:gd name="connsiteX0" fmla="*/ 2 w 3838573"/>
              <a:gd name="connsiteY0" fmla="*/ 3359900 h 3369425"/>
              <a:gd name="connsiteX1" fmla="*/ 1905000 w 3838573"/>
              <a:gd name="connsiteY1" fmla="*/ 0 h 3369425"/>
              <a:gd name="connsiteX2" fmla="*/ 3838573 w 3838573"/>
              <a:gd name="connsiteY2" fmla="*/ 3369425 h 3369425"/>
              <a:gd name="connsiteX3" fmla="*/ 1933575 w 3838573"/>
              <a:gd name="connsiteY3" fmla="*/ 3367000 h 3369425"/>
              <a:gd name="connsiteX4" fmla="*/ 2 w 3838573"/>
              <a:gd name="connsiteY4" fmla="*/ 3359900 h 3369425"/>
              <a:gd name="connsiteX0" fmla="*/ 2 w 3838573"/>
              <a:gd name="connsiteY0" fmla="*/ 3359900 h 3369425"/>
              <a:gd name="connsiteX1" fmla="*/ 1905000 w 3838573"/>
              <a:gd name="connsiteY1" fmla="*/ 0 h 3369425"/>
              <a:gd name="connsiteX2" fmla="*/ 3838573 w 3838573"/>
              <a:gd name="connsiteY2" fmla="*/ 3369425 h 3369425"/>
              <a:gd name="connsiteX3" fmla="*/ 1933575 w 3838573"/>
              <a:gd name="connsiteY3" fmla="*/ 3367000 h 3369425"/>
              <a:gd name="connsiteX4" fmla="*/ 2 w 3838573"/>
              <a:gd name="connsiteY4" fmla="*/ 3359900 h 3369425"/>
              <a:gd name="connsiteX0" fmla="*/ 0 w 3838571"/>
              <a:gd name="connsiteY0" fmla="*/ 3359901 h 3369426"/>
              <a:gd name="connsiteX1" fmla="*/ 1904998 w 3838571"/>
              <a:gd name="connsiteY1" fmla="*/ 1 h 3369426"/>
              <a:gd name="connsiteX2" fmla="*/ 3838571 w 3838571"/>
              <a:gd name="connsiteY2" fmla="*/ 3369426 h 3369426"/>
              <a:gd name="connsiteX3" fmla="*/ 1933573 w 3838571"/>
              <a:gd name="connsiteY3" fmla="*/ 3367001 h 3369426"/>
              <a:gd name="connsiteX4" fmla="*/ 0 w 3838571"/>
              <a:gd name="connsiteY4" fmla="*/ 3359901 h 3369426"/>
              <a:gd name="connsiteX0" fmla="*/ 0 w 3838571"/>
              <a:gd name="connsiteY0" fmla="*/ 3359901 h 3369426"/>
              <a:gd name="connsiteX1" fmla="*/ 1904998 w 3838571"/>
              <a:gd name="connsiteY1" fmla="*/ 1 h 3369426"/>
              <a:gd name="connsiteX2" fmla="*/ 3838571 w 3838571"/>
              <a:gd name="connsiteY2" fmla="*/ 3369426 h 3369426"/>
              <a:gd name="connsiteX3" fmla="*/ 1933573 w 3838571"/>
              <a:gd name="connsiteY3" fmla="*/ 3367001 h 3369426"/>
              <a:gd name="connsiteX4" fmla="*/ 0 w 3838571"/>
              <a:gd name="connsiteY4" fmla="*/ 3359901 h 3369426"/>
              <a:gd name="connsiteX0" fmla="*/ 0 w 3838571"/>
              <a:gd name="connsiteY0" fmla="*/ 3359901 h 3369426"/>
              <a:gd name="connsiteX1" fmla="*/ 1904998 w 3838571"/>
              <a:gd name="connsiteY1" fmla="*/ 1 h 3369426"/>
              <a:gd name="connsiteX2" fmla="*/ 3838571 w 3838571"/>
              <a:gd name="connsiteY2" fmla="*/ 3369426 h 3369426"/>
              <a:gd name="connsiteX3" fmla="*/ 1933573 w 3838571"/>
              <a:gd name="connsiteY3" fmla="*/ 3367001 h 3369426"/>
              <a:gd name="connsiteX4" fmla="*/ 0 w 3838571"/>
              <a:gd name="connsiteY4" fmla="*/ 3359901 h 3369426"/>
              <a:gd name="connsiteX0" fmla="*/ 0 w 3838571"/>
              <a:gd name="connsiteY0" fmla="*/ 3359901 h 3369426"/>
              <a:gd name="connsiteX1" fmla="*/ 1904998 w 3838571"/>
              <a:gd name="connsiteY1" fmla="*/ 1 h 3369426"/>
              <a:gd name="connsiteX2" fmla="*/ 3838571 w 3838571"/>
              <a:gd name="connsiteY2" fmla="*/ 3369426 h 3369426"/>
              <a:gd name="connsiteX3" fmla="*/ 1933573 w 3838571"/>
              <a:gd name="connsiteY3" fmla="*/ 3367001 h 3369426"/>
              <a:gd name="connsiteX4" fmla="*/ 0 w 3838571"/>
              <a:gd name="connsiteY4" fmla="*/ 3359901 h 3369426"/>
              <a:gd name="connsiteX0" fmla="*/ 0 w 3838571"/>
              <a:gd name="connsiteY0" fmla="*/ 3359901 h 3369426"/>
              <a:gd name="connsiteX1" fmla="*/ 1904998 w 3838571"/>
              <a:gd name="connsiteY1" fmla="*/ 1 h 3369426"/>
              <a:gd name="connsiteX2" fmla="*/ 3838571 w 3838571"/>
              <a:gd name="connsiteY2" fmla="*/ 3369426 h 3369426"/>
              <a:gd name="connsiteX3" fmla="*/ 1933573 w 3838571"/>
              <a:gd name="connsiteY3" fmla="*/ 3367001 h 3369426"/>
              <a:gd name="connsiteX4" fmla="*/ 0 w 3838571"/>
              <a:gd name="connsiteY4" fmla="*/ 3359901 h 3369426"/>
              <a:gd name="connsiteX0" fmla="*/ 0 w 3838571"/>
              <a:gd name="connsiteY0" fmla="*/ 3372481 h 3372481"/>
              <a:gd name="connsiteX1" fmla="*/ 1904998 w 3838571"/>
              <a:gd name="connsiteY1" fmla="*/ 1 h 3372481"/>
              <a:gd name="connsiteX2" fmla="*/ 3838571 w 3838571"/>
              <a:gd name="connsiteY2" fmla="*/ 3369426 h 3372481"/>
              <a:gd name="connsiteX3" fmla="*/ 1933573 w 3838571"/>
              <a:gd name="connsiteY3" fmla="*/ 3367001 h 3372481"/>
              <a:gd name="connsiteX4" fmla="*/ 0 w 3838571"/>
              <a:gd name="connsiteY4" fmla="*/ 3372481 h 3372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8571" h="3372481">
                <a:moveTo>
                  <a:pt x="0" y="3372481"/>
                </a:moveTo>
                <a:cubicBezTo>
                  <a:pt x="17463" y="1233339"/>
                  <a:pt x="1265236" y="510"/>
                  <a:pt x="1904998" y="1"/>
                </a:cubicBezTo>
                <a:cubicBezTo>
                  <a:pt x="2544760" y="-508"/>
                  <a:pt x="3819521" y="1171591"/>
                  <a:pt x="3838571" y="3369426"/>
                </a:cubicBezTo>
                <a:lnTo>
                  <a:pt x="1933573" y="3367001"/>
                </a:lnTo>
                <a:cubicBezTo>
                  <a:pt x="1293811" y="3367510"/>
                  <a:pt x="1930399" y="3365323"/>
                  <a:pt x="0" y="3372481"/>
                </a:cubicBezTo>
                <a:close/>
              </a:path>
            </a:pathLst>
          </a:custGeom>
          <a:gradFill flip="none" rotWithShape="1">
            <a:gsLst>
              <a:gs pos="0">
                <a:srgbClr val="CD717C">
                  <a:alpha val="60000"/>
                </a:srgbClr>
              </a:gs>
              <a:gs pos="49000">
                <a:srgbClr val="1E6DA7">
                  <a:alpha val="50000"/>
                </a:srgbClr>
              </a:gs>
              <a:gs pos="100000">
                <a:srgbClr val="CD717C">
                  <a:alpha val="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631D79-0633-4552-8BE3-6E16ECE0B5DF}"/>
              </a:ext>
            </a:extLst>
          </p:cNvPr>
          <p:cNvCxnSpPr>
            <a:cxnSpLocks/>
          </p:cNvCxnSpPr>
          <p:nvPr/>
        </p:nvCxnSpPr>
        <p:spPr>
          <a:xfrm>
            <a:off x="1704975" y="2620731"/>
            <a:ext cx="0" cy="280547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8FE95C-1184-4F80-AF45-F2A5523C3F49}"/>
              </a:ext>
            </a:extLst>
          </p:cNvPr>
          <p:cNvCxnSpPr>
            <a:cxnSpLocks/>
          </p:cNvCxnSpPr>
          <p:nvPr/>
        </p:nvCxnSpPr>
        <p:spPr>
          <a:xfrm flipH="1">
            <a:off x="1690687" y="5426205"/>
            <a:ext cx="5615277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A0EAD0A-7647-4F9B-8F6B-AB2285BE4533}"/>
              </a:ext>
            </a:extLst>
          </p:cNvPr>
          <p:cNvSpPr txBox="1"/>
          <p:nvPr/>
        </p:nvSpPr>
        <p:spPr>
          <a:xfrm rot="16200000">
            <a:off x="702801" y="3746037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Performance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F4D39F-2DBF-42EF-BE28-05AFE2CEC88D}"/>
              </a:ext>
            </a:extLst>
          </p:cNvPr>
          <p:cNvSpPr txBox="1"/>
          <p:nvPr/>
        </p:nvSpPr>
        <p:spPr>
          <a:xfrm>
            <a:off x="3745290" y="5580987"/>
            <a:ext cx="1543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Temperature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F86FBE-9A2F-4564-AB2B-34CB11375FB7}"/>
              </a:ext>
            </a:extLst>
          </p:cNvPr>
          <p:cNvSpPr txBox="1"/>
          <p:nvPr/>
        </p:nvSpPr>
        <p:spPr>
          <a:xfrm>
            <a:off x="2024186" y="5411710"/>
            <a:ext cx="544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min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D2041F-FF8B-4581-8FFF-BF3228EC464D}"/>
              </a:ext>
            </a:extLst>
          </p:cNvPr>
          <p:cNvSpPr txBox="1"/>
          <p:nvPr/>
        </p:nvSpPr>
        <p:spPr>
          <a:xfrm>
            <a:off x="6400875" y="5411710"/>
            <a:ext cx="664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max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3D31A7-C69C-48CA-BCC7-AC00F32C0779}"/>
              </a:ext>
            </a:extLst>
          </p:cNvPr>
          <p:cNvSpPr txBox="1"/>
          <p:nvPr/>
        </p:nvSpPr>
        <p:spPr>
          <a:xfrm>
            <a:off x="4259054" y="2401268"/>
            <a:ext cx="664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opt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1D0E275-8F08-4798-801F-B0C1F508C991}"/>
              </a:ext>
            </a:extLst>
          </p:cNvPr>
          <p:cNvSpPr/>
          <p:nvPr/>
        </p:nvSpPr>
        <p:spPr>
          <a:xfrm>
            <a:off x="4390815" y="2739822"/>
            <a:ext cx="252000" cy="252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049C08F-E843-4FB5-87B6-11B04B206771}"/>
              </a:ext>
            </a:extLst>
          </p:cNvPr>
          <p:cNvCxnSpPr>
            <a:cxnSpLocks/>
          </p:cNvCxnSpPr>
          <p:nvPr/>
        </p:nvCxnSpPr>
        <p:spPr>
          <a:xfrm>
            <a:off x="7080016" y="277091"/>
            <a:ext cx="0" cy="195168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3C20E19-D389-49E2-AD74-0F9A01D384DA}"/>
              </a:ext>
            </a:extLst>
          </p:cNvPr>
          <p:cNvSpPr txBox="1"/>
          <p:nvPr/>
        </p:nvSpPr>
        <p:spPr>
          <a:xfrm rot="16200000">
            <a:off x="5889962" y="1095606"/>
            <a:ext cx="1686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Temperature +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7DFEEB-F815-4D4E-A43C-AD362EF1E624}"/>
              </a:ext>
            </a:extLst>
          </p:cNvPr>
          <p:cNvSpPr txBox="1"/>
          <p:nvPr/>
        </p:nvSpPr>
        <p:spPr>
          <a:xfrm>
            <a:off x="8391229" y="2282177"/>
            <a:ext cx="664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6894BBB-A2C8-4599-A365-08021F46AC0F}"/>
              </a:ext>
            </a:extLst>
          </p:cNvPr>
          <p:cNvSpPr txBox="1"/>
          <p:nvPr/>
        </p:nvSpPr>
        <p:spPr>
          <a:xfrm>
            <a:off x="8806150" y="5915549"/>
            <a:ext cx="2665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Wiens and Graham 2005</a:t>
            </a:r>
          </a:p>
          <a:p>
            <a:r>
              <a:rPr lang="de-CH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Lieberman and </a:t>
            </a:r>
            <a:r>
              <a:rPr lang="de-CH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Saupe</a:t>
            </a:r>
            <a:r>
              <a:rPr lang="de-CH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2016</a:t>
            </a:r>
          </a:p>
          <a:p>
            <a:r>
              <a:rPr lang="de-CH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Steinbauer et al. 2016 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F37992D-3A85-42E6-B053-62C82E7DA516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8054109" y="2451454"/>
            <a:ext cx="33712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42AE03C-D3CC-451C-858A-D7E196EC6D0B}"/>
              </a:ext>
            </a:extLst>
          </p:cNvPr>
          <p:cNvCxnSpPr>
            <a:cxnSpLocks/>
          </p:cNvCxnSpPr>
          <p:nvPr/>
        </p:nvCxnSpPr>
        <p:spPr>
          <a:xfrm>
            <a:off x="8963891" y="2451454"/>
            <a:ext cx="2632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D67C8E5-37E7-4591-980E-8BEFDCCF2DD7}"/>
              </a:ext>
            </a:extLst>
          </p:cNvPr>
          <p:cNvCxnSpPr>
            <a:cxnSpLocks/>
          </p:cNvCxnSpPr>
          <p:nvPr/>
        </p:nvCxnSpPr>
        <p:spPr>
          <a:xfrm flipV="1">
            <a:off x="7305964" y="731520"/>
            <a:ext cx="1577724" cy="508147"/>
          </a:xfrm>
          <a:prstGeom prst="line">
            <a:avLst/>
          </a:prstGeom>
          <a:ln w="19050">
            <a:solidFill>
              <a:srgbClr val="CD7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6B402F56-1B1E-4F05-8739-98AAFB534FD6}"/>
              </a:ext>
            </a:extLst>
          </p:cNvPr>
          <p:cNvSpPr/>
          <p:nvPr/>
        </p:nvSpPr>
        <p:spPr>
          <a:xfrm>
            <a:off x="7179964" y="1113667"/>
            <a:ext cx="252000" cy="252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D70AC53-9C8D-4530-A177-036362E896C8}"/>
              </a:ext>
            </a:extLst>
          </p:cNvPr>
          <p:cNvCxnSpPr>
            <a:cxnSpLocks/>
          </p:cNvCxnSpPr>
          <p:nvPr/>
        </p:nvCxnSpPr>
        <p:spPr>
          <a:xfrm flipH="1">
            <a:off x="7065729" y="2228778"/>
            <a:ext cx="2872598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577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92 C 0.02214 0.00417 0.01394 -0.00046 0.03503 0.01181 C 0.05651 0.02223 0.06367 0.03264 0.0763 0.04769 C 0.09479 0.07408 0.10521 0.08519 0.11966 0.1115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77" y="562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96296E-6 L 0.13607 -0.0743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97" y="-372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66 0.11158 C 0.10729 0.0875 0.10729 0.08866 0.10039 0.07848 C 0.09532 0.06968 0.09857 0.07315 0.07878 0.05162 " pathEditMode="relative" rAng="0" ptsTypes="AAA">
                                      <p:cBhvr>
                                        <p:cTn id="1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4" y="-300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08 -0.07338 L 0.15377 -0.038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175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51" grpId="0" animBg="1"/>
      <p:bldP spid="5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6F58FF-68A4-43F3-9972-78296D16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02.02.2023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D5605-967B-4B6B-A0D7-C681D25B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Bayreuth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550E4-AB4B-4B8A-B5AD-C0A79901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8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D9CC1-34C3-4A88-9531-1EA6CE213721}"/>
              </a:ext>
            </a:extLst>
          </p:cNvPr>
          <p:cNvCxnSpPr>
            <a:cxnSpLocks/>
          </p:cNvCxnSpPr>
          <p:nvPr/>
        </p:nvCxnSpPr>
        <p:spPr>
          <a:xfrm>
            <a:off x="3243852" y="953192"/>
            <a:ext cx="552293" cy="321426"/>
          </a:xfrm>
          <a:prstGeom prst="line">
            <a:avLst/>
          </a:prstGeom>
          <a:ln w="19050">
            <a:solidFill>
              <a:srgbClr val="1E6D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DE6334-2F7F-42D8-9A39-4DFA38CAC1AC}"/>
              </a:ext>
            </a:extLst>
          </p:cNvPr>
          <p:cNvCxnSpPr>
            <a:cxnSpLocks/>
          </p:cNvCxnSpPr>
          <p:nvPr/>
        </p:nvCxnSpPr>
        <p:spPr>
          <a:xfrm>
            <a:off x="1440180" y="498763"/>
            <a:ext cx="0" cy="195168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E31C683-2187-4586-9F12-FC39517F24CF}"/>
              </a:ext>
            </a:extLst>
          </p:cNvPr>
          <p:cNvSpPr txBox="1"/>
          <p:nvPr/>
        </p:nvSpPr>
        <p:spPr>
          <a:xfrm rot="16200000">
            <a:off x="250126" y="1317278"/>
            <a:ext cx="1686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Temperature 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E44F0E-7F65-4185-B76F-1681C157128A}"/>
              </a:ext>
            </a:extLst>
          </p:cNvPr>
          <p:cNvSpPr txBox="1"/>
          <p:nvPr/>
        </p:nvSpPr>
        <p:spPr>
          <a:xfrm>
            <a:off x="2751393" y="2503849"/>
            <a:ext cx="664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F1DB67-9F85-44C1-9894-23CF9B8074B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414273" y="2673126"/>
            <a:ext cx="33712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22DEDA-4B00-4E00-BC5C-AB55F12484B6}"/>
              </a:ext>
            </a:extLst>
          </p:cNvPr>
          <p:cNvCxnSpPr>
            <a:cxnSpLocks/>
          </p:cNvCxnSpPr>
          <p:nvPr/>
        </p:nvCxnSpPr>
        <p:spPr>
          <a:xfrm>
            <a:off x="3324055" y="2673126"/>
            <a:ext cx="2632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7DE7C2-C438-4C57-9CD5-F1C58DBC51EE}"/>
              </a:ext>
            </a:extLst>
          </p:cNvPr>
          <p:cNvCxnSpPr>
            <a:cxnSpLocks/>
          </p:cNvCxnSpPr>
          <p:nvPr/>
        </p:nvCxnSpPr>
        <p:spPr>
          <a:xfrm flipV="1">
            <a:off x="1717964" y="953193"/>
            <a:ext cx="1525888" cy="1069572"/>
          </a:xfrm>
          <a:prstGeom prst="line">
            <a:avLst/>
          </a:prstGeom>
          <a:ln w="19050">
            <a:solidFill>
              <a:srgbClr val="CD7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97033D-E853-45B9-A329-0BC8412D5D6A}"/>
              </a:ext>
            </a:extLst>
          </p:cNvPr>
          <p:cNvCxnSpPr>
            <a:cxnSpLocks/>
          </p:cNvCxnSpPr>
          <p:nvPr/>
        </p:nvCxnSpPr>
        <p:spPr>
          <a:xfrm flipH="1">
            <a:off x="1425893" y="2450450"/>
            <a:ext cx="2872598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E4E983-4279-4F88-8722-90EDDD1DABA6}"/>
              </a:ext>
            </a:extLst>
          </p:cNvPr>
          <p:cNvCxnSpPr>
            <a:cxnSpLocks/>
          </p:cNvCxnSpPr>
          <p:nvPr/>
        </p:nvCxnSpPr>
        <p:spPr>
          <a:xfrm>
            <a:off x="3243531" y="4451464"/>
            <a:ext cx="552293" cy="321426"/>
          </a:xfrm>
          <a:prstGeom prst="line">
            <a:avLst/>
          </a:prstGeom>
          <a:ln w="19050">
            <a:solidFill>
              <a:srgbClr val="1E6D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FD8DF0-860E-4BA2-B55C-5125A1D7A0DA}"/>
              </a:ext>
            </a:extLst>
          </p:cNvPr>
          <p:cNvCxnSpPr>
            <a:cxnSpLocks/>
          </p:cNvCxnSpPr>
          <p:nvPr/>
        </p:nvCxnSpPr>
        <p:spPr>
          <a:xfrm>
            <a:off x="1440180" y="3422491"/>
            <a:ext cx="0" cy="195168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C3B9D4D-83BE-49AF-BEF4-56C57DF1980C}"/>
              </a:ext>
            </a:extLst>
          </p:cNvPr>
          <p:cNvSpPr txBox="1"/>
          <p:nvPr/>
        </p:nvSpPr>
        <p:spPr>
          <a:xfrm rot="16200000">
            <a:off x="250126" y="4241006"/>
            <a:ext cx="1686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Temperature 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B3A0BC-6C4F-4228-B4EA-2232A75E80BC}"/>
              </a:ext>
            </a:extLst>
          </p:cNvPr>
          <p:cNvSpPr txBox="1"/>
          <p:nvPr/>
        </p:nvSpPr>
        <p:spPr>
          <a:xfrm>
            <a:off x="2751393" y="5427577"/>
            <a:ext cx="664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890219-C19F-4F16-935C-A3D3C9E64DF2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414273" y="5596854"/>
            <a:ext cx="33712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2F9285-ADA0-4292-8201-25CFD6166F65}"/>
              </a:ext>
            </a:extLst>
          </p:cNvPr>
          <p:cNvCxnSpPr>
            <a:cxnSpLocks/>
          </p:cNvCxnSpPr>
          <p:nvPr/>
        </p:nvCxnSpPr>
        <p:spPr>
          <a:xfrm>
            <a:off x="3324055" y="5596854"/>
            <a:ext cx="2632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6B64E8-1F4D-4CFD-BD58-2D418356EDEC}"/>
              </a:ext>
            </a:extLst>
          </p:cNvPr>
          <p:cNvCxnSpPr>
            <a:cxnSpLocks/>
          </p:cNvCxnSpPr>
          <p:nvPr/>
        </p:nvCxnSpPr>
        <p:spPr>
          <a:xfrm>
            <a:off x="1829924" y="4023779"/>
            <a:ext cx="1413607" cy="427686"/>
          </a:xfrm>
          <a:prstGeom prst="line">
            <a:avLst/>
          </a:prstGeom>
          <a:ln w="19050">
            <a:solidFill>
              <a:srgbClr val="1E6D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9219DA-40F1-4965-8A43-F4554CD5C9D9}"/>
              </a:ext>
            </a:extLst>
          </p:cNvPr>
          <p:cNvCxnSpPr>
            <a:cxnSpLocks/>
          </p:cNvCxnSpPr>
          <p:nvPr/>
        </p:nvCxnSpPr>
        <p:spPr>
          <a:xfrm flipH="1">
            <a:off x="1425893" y="5374178"/>
            <a:ext cx="2872598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00FC413-50B0-469C-9EBD-BF7D57B46C35}"/>
              </a:ext>
            </a:extLst>
          </p:cNvPr>
          <p:cNvCxnSpPr>
            <a:cxnSpLocks/>
          </p:cNvCxnSpPr>
          <p:nvPr/>
        </p:nvCxnSpPr>
        <p:spPr>
          <a:xfrm flipV="1">
            <a:off x="9157415" y="631768"/>
            <a:ext cx="277783" cy="321424"/>
          </a:xfrm>
          <a:prstGeom prst="line">
            <a:avLst/>
          </a:prstGeom>
          <a:ln w="19050">
            <a:solidFill>
              <a:srgbClr val="CD7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9AA5691-28C1-491F-B276-A1A52EF3FB1C}"/>
              </a:ext>
            </a:extLst>
          </p:cNvPr>
          <p:cNvCxnSpPr>
            <a:cxnSpLocks/>
          </p:cNvCxnSpPr>
          <p:nvPr/>
        </p:nvCxnSpPr>
        <p:spPr>
          <a:xfrm>
            <a:off x="7353743" y="498763"/>
            <a:ext cx="0" cy="195168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DADE5BB-912C-476A-AC04-49D46F694AC6}"/>
              </a:ext>
            </a:extLst>
          </p:cNvPr>
          <p:cNvSpPr txBox="1"/>
          <p:nvPr/>
        </p:nvSpPr>
        <p:spPr>
          <a:xfrm rot="16200000">
            <a:off x="6163689" y="1317278"/>
            <a:ext cx="1686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Temperature +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7361CF-E389-4921-8725-B218227135F4}"/>
              </a:ext>
            </a:extLst>
          </p:cNvPr>
          <p:cNvSpPr txBox="1"/>
          <p:nvPr/>
        </p:nvSpPr>
        <p:spPr>
          <a:xfrm>
            <a:off x="8664956" y="2503849"/>
            <a:ext cx="664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F968A2E-681B-48A3-9E94-68E80937F263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8327836" y="2673126"/>
            <a:ext cx="33712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22A514E-1FA0-49E4-BAA6-FE3A1397ABE7}"/>
              </a:ext>
            </a:extLst>
          </p:cNvPr>
          <p:cNvCxnSpPr>
            <a:cxnSpLocks/>
          </p:cNvCxnSpPr>
          <p:nvPr/>
        </p:nvCxnSpPr>
        <p:spPr>
          <a:xfrm>
            <a:off x="9237618" y="2673126"/>
            <a:ext cx="2632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7B6C99E-AEBD-42DB-8E88-D12F1AE96C65}"/>
              </a:ext>
            </a:extLst>
          </p:cNvPr>
          <p:cNvCxnSpPr>
            <a:cxnSpLocks/>
          </p:cNvCxnSpPr>
          <p:nvPr/>
        </p:nvCxnSpPr>
        <p:spPr>
          <a:xfrm flipV="1">
            <a:off x="7631527" y="953193"/>
            <a:ext cx="1525888" cy="1069572"/>
          </a:xfrm>
          <a:prstGeom prst="line">
            <a:avLst/>
          </a:prstGeom>
          <a:ln w="19050">
            <a:solidFill>
              <a:srgbClr val="CD7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8FBB195-CB35-4286-BAD5-B96B0F3B7F0C}"/>
              </a:ext>
            </a:extLst>
          </p:cNvPr>
          <p:cNvCxnSpPr>
            <a:cxnSpLocks/>
          </p:cNvCxnSpPr>
          <p:nvPr/>
        </p:nvCxnSpPr>
        <p:spPr>
          <a:xfrm flipH="1">
            <a:off x="7339456" y="2450450"/>
            <a:ext cx="2872598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74646F6-80DD-4E9D-B895-3D1ED07792D1}"/>
              </a:ext>
            </a:extLst>
          </p:cNvPr>
          <p:cNvCxnSpPr>
            <a:cxnSpLocks/>
          </p:cNvCxnSpPr>
          <p:nvPr/>
        </p:nvCxnSpPr>
        <p:spPr>
          <a:xfrm>
            <a:off x="7353743" y="3422491"/>
            <a:ext cx="0" cy="195168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BBBC1F4-6E51-4C3D-8899-8C0E1A4F22BA}"/>
              </a:ext>
            </a:extLst>
          </p:cNvPr>
          <p:cNvSpPr txBox="1"/>
          <p:nvPr/>
        </p:nvSpPr>
        <p:spPr>
          <a:xfrm rot="16200000">
            <a:off x="6163689" y="4241006"/>
            <a:ext cx="1686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Temperature +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46FE8C-5AFE-465A-B3AF-8DA6978D2BA9}"/>
              </a:ext>
            </a:extLst>
          </p:cNvPr>
          <p:cNvSpPr txBox="1"/>
          <p:nvPr/>
        </p:nvSpPr>
        <p:spPr>
          <a:xfrm>
            <a:off x="8664956" y="5427577"/>
            <a:ext cx="664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0D8CF4C-FA7F-4D46-BC71-849CCCB66898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8327836" y="5596854"/>
            <a:ext cx="33712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3B8DA13-A484-46C2-8121-0149C5277CE9}"/>
              </a:ext>
            </a:extLst>
          </p:cNvPr>
          <p:cNvCxnSpPr>
            <a:cxnSpLocks/>
          </p:cNvCxnSpPr>
          <p:nvPr/>
        </p:nvCxnSpPr>
        <p:spPr>
          <a:xfrm>
            <a:off x="9237618" y="5596854"/>
            <a:ext cx="2632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3BC0F42-564A-4EB7-8F3C-954A91A2762F}"/>
              </a:ext>
            </a:extLst>
          </p:cNvPr>
          <p:cNvCxnSpPr>
            <a:cxnSpLocks/>
          </p:cNvCxnSpPr>
          <p:nvPr/>
        </p:nvCxnSpPr>
        <p:spPr>
          <a:xfrm>
            <a:off x="7743487" y="4023779"/>
            <a:ext cx="1413607" cy="427686"/>
          </a:xfrm>
          <a:prstGeom prst="line">
            <a:avLst/>
          </a:prstGeom>
          <a:ln w="19050">
            <a:solidFill>
              <a:srgbClr val="1E6D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8491302-2823-423A-826E-51B05B48E43F}"/>
              </a:ext>
            </a:extLst>
          </p:cNvPr>
          <p:cNvCxnSpPr>
            <a:cxnSpLocks/>
          </p:cNvCxnSpPr>
          <p:nvPr/>
        </p:nvCxnSpPr>
        <p:spPr>
          <a:xfrm flipH="1">
            <a:off x="7339456" y="5374178"/>
            <a:ext cx="2872598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E58BAA7-2F32-4FAA-A1CD-AC4077DF4D51}"/>
              </a:ext>
            </a:extLst>
          </p:cNvPr>
          <p:cNvCxnSpPr>
            <a:cxnSpLocks/>
          </p:cNvCxnSpPr>
          <p:nvPr/>
        </p:nvCxnSpPr>
        <p:spPr>
          <a:xfrm flipV="1">
            <a:off x="9157093" y="4130040"/>
            <a:ext cx="277783" cy="321424"/>
          </a:xfrm>
          <a:prstGeom prst="line">
            <a:avLst/>
          </a:prstGeom>
          <a:ln w="19050">
            <a:solidFill>
              <a:srgbClr val="CD7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B32018F-17C8-4537-B20B-19793B9DD008}"/>
              </a:ext>
            </a:extLst>
          </p:cNvPr>
          <p:cNvCxnSpPr/>
          <p:nvPr/>
        </p:nvCxnSpPr>
        <p:spPr>
          <a:xfrm flipH="1">
            <a:off x="4627418" y="350982"/>
            <a:ext cx="1782618" cy="6028335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7308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6" grpId="0"/>
      <p:bldP spid="27" grpId="0"/>
      <p:bldP spid="41" grpId="0"/>
      <p:bldP spid="42" grpId="0"/>
      <p:bldP spid="49" grpId="0"/>
      <p:bldP spid="5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"/>
        <a:ea typeface=""/>
        <a:cs typeface=""/>
      </a:majorFont>
      <a:minorFont>
        <a:latin typeface="Bahnschrif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600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Widescreen</PresentationFormat>
  <Paragraphs>73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Bahnschrift</vt:lpstr>
      <vt:lpstr>Bahnschrift Light</vt:lpstr>
      <vt:lpstr>Calibri</vt:lpstr>
      <vt:lpstr>Office Theme</vt:lpstr>
      <vt:lpstr>The role of climate legacies in shaping extinction risk throughout  Earth's history</vt:lpstr>
      <vt:lpstr>PowerPoint Presentation</vt:lpstr>
      <vt:lpstr>Two approaches</vt:lpstr>
      <vt:lpstr>Temporal context matters</vt:lpstr>
      <vt:lpstr>Temporal context</vt:lpstr>
      <vt:lpstr>Niche stability</vt:lpstr>
      <vt:lpstr>Niche stability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Mathes</dc:creator>
  <cp:lastModifiedBy>Gregor Mathes</cp:lastModifiedBy>
  <cp:revision>38</cp:revision>
  <dcterms:created xsi:type="dcterms:W3CDTF">2023-01-24T10:43:59Z</dcterms:created>
  <dcterms:modified xsi:type="dcterms:W3CDTF">2023-01-26T17:53:33Z</dcterms:modified>
</cp:coreProperties>
</file>