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7201F-3A37-42F4-BF4A-B2839BEB11AB}" v="144" dt="2023-07-25T12:02:56.9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60"/>
  </p:normalViewPr>
  <p:slideViewPr>
    <p:cSldViewPr snapToGrid="0">
      <p:cViewPr>
        <p:scale>
          <a:sx n="100" d="100"/>
          <a:sy n="100" d="100"/>
        </p:scale>
        <p:origin x="456"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23E0-316B-C1C3-BE66-C4D4B4D28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1935190-E7A9-032D-2BE0-C7C8B749D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31D714-79A6-7DC9-1B7B-1C5BD1F99E5E}"/>
              </a:ext>
            </a:extLst>
          </p:cNvPr>
          <p:cNvSpPr>
            <a:spLocks noGrp="1"/>
          </p:cNvSpPr>
          <p:nvPr>
            <p:ph type="dt" sz="half" idx="10"/>
          </p:nvPr>
        </p:nvSpPr>
        <p:spPr/>
        <p:txBody>
          <a:bodyPr/>
          <a:lstStyle/>
          <a:p>
            <a:fld id="{8383D3B7-7721-4ACB-990A-24D9047CFD03}" type="datetimeFigureOut">
              <a:rPr lang="en-GB" smtClean="0"/>
              <a:t>25/07/2023</a:t>
            </a:fld>
            <a:endParaRPr lang="en-GB"/>
          </a:p>
        </p:txBody>
      </p:sp>
      <p:sp>
        <p:nvSpPr>
          <p:cNvPr id="5" name="Footer Placeholder 4">
            <a:extLst>
              <a:ext uri="{FF2B5EF4-FFF2-40B4-BE49-F238E27FC236}">
                <a16:creationId xmlns:a16="http://schemas.microsoft.com/office/drawing/2014/main" id="{23F9B024-4E51-5EB7-6F95-2715ACCDB8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BC0B35-5C6E-D71D-D986-48F92AAF3537}"/>
              </a:ext>
            </a:extLst>
          </p:cNvPr>
          <p:cNvSpPr>
            <a:spLocks noGrp="1"/>
          </p:cNvSpPr>
          <p:nvPr>
            <p:ph type="sldNum" sz="quarter" idx="12"/>
          </p:nvPr>
        </p:nvSpPr>
        <p:spPr/>
        <p:txBody>
          <a:bodyPr/>
          <a:lstStyle/>
          <a:p>
            <a:fld id="{BB398E2F-794C-4C1F-89B0-83BEACB3CCAA}" type="slidenum">
              <a:rPr lang="en-GB" smtClean="0"/>
              <a:t>‹#›</a:t>
            </a:fld>
            <a:endParaRPr lang="en-GB"/>
          </a:p>
        </p:txBody>
      </p:sp>
    </p:spTree>
    <p:extLst>
      <p:ext uri="{BB962C8B-B14F-4D97-AF65-F5344CB8AC3E}">
        <p14:creationId xmlns:p14="http://schemas.microsoft.com/office/powerpoint/2010/main" val="35413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0332-39EC-52B3-F00E-6522560CEDB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88FF73-7E65-C4E1-266C-7CDBC4365E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947C3F-DDB9-CC8B-9C19-DF6F41F8540D}"/>
              </a:ext>
            </a:extLst>
          </p:cNvPr>
          <p:cNvSpPr>
            <a:spLocks noGrp="1"/>
          </p:cNvSpPr>
          <p:nvPr>
            <p:ph type="dt" sz="half" idx="10"/>
          </p:nvPr>
        </p:nvSpPr>
        <p:spPr/>
        <p:txBody>
          <a:bodyPr/>
          <a:lstStyle/>
          <a:p>
            <a:fld id="{8383D3B7-7721-4ACB-990A-24D9047CFD03}" type="datetimeFigureOut">
              <a:rPr lang="en-GB" smtClean="0"/>
              <a:t>25/07/2023</a:t>
            </a:fld>
            <a:endParaRPr lang="en-GB"/>
          </a:p>
        </p:txBody>
      </p:sp>
      <p:sp>
        <p:nvSpPr>
          <p:cNvPr id="5" name="Footer Placeholder 4">
            <a:extLst>
              <a:ext uri="{FF2B5EF4-FFF2-40B4-BE49-F238E27FC236}">
                <a16:creationId xmlns:a16="http://schemas.microsoft.com/office/drawing/2014/main" id="{057E2A2D-C92B-9607-C61F-D4F8D48216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1A9306-C8D4-40DB-75F6-12A42A258CFA}"/>
              </a:ext>
            </a:extLst>
          </p:cNvPr>
          <p:cNvSpPr>
            <a:spLocks noGrp="1"/>
          </p:cNvSpPr>
          <p:nvPr>
            <p:ph type="sldNum" sz="quarter" idx="12"/>
          </p:nvPr>
        </p:nvSpPr>
        <p:spPr/>
        <p:txBody>
          <a:bodyPr/>
          <a:lstStyle/>
          <a:p>
            <a:fld id="{BB398E2F-794C-4C1F-89B0-83BEACB3CCAA}" type="slidenum">
              <a:rPr lang="en-GB" smtClean="0"/>
              <a:t>‹#›</a:t>
            </a:fld>
            <a:endParaRPr lang="en-GB"/>
          </a:p>
        </p:txBody>
      </p:sp>
    </p:spTree>
    <p:extLst>
      <p:ext uri="{BB962C8B-B14F-4D97-AF65-F5344CB8AC3E}">
        <p14:creationId xmlns:p14="http://schemas.microsoft.com/office/powerpoint/2010/main" val="1457911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92FDBB-EB07-0632-53D0-8847759CB4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07660C-E5A7-FB41-49C2-6A437B56F3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C90841-6BCB-7B94-8605-92C06FB4ED26}"/>
              </a:ext>
            </a:extLst>
          </p:cNvPr>
          <p:cNvSpPr>
            <a:spLocks noGrp="1"/>
          </p:cNvSpPr>
          <p:nvPr>
            <p:ph type="dt" sz="half" idx="10"/>
          </p:nvPr>
        </p:nvSpPr>
        <p:spPr/>
        <p:txBody>
          <a:bodyPr/>
          <a:lstStyle/>
          <a:p>
            <a:fld id="{8383D3B7-7721-4ACB-990A-24D9047CFD03}" type="datetimeFigureOut">
              <a:rPr lang="en-GB" smtClean="0"/>
              <a:t>25/07/2023</a:t>
            </a:fld>
            <a:endParaRPr lang="en-GB"/>
          </a:p>
        </p:txBody>
      </p:sp>
      <p:sp>
        <p:nvSpPr>
          <p:cNvPr id="5" name="Footer Placeholder 4">
            <a:extLst>
              <a:ext uri="{FF2B5EF4-FFF2-40B4-BE49-F238E27FC236}">
                <a16:creationId xmlns:a16="http://schemas.microsoft.com/office/drawing/2014/main" id="{3C7F91B3-BFC0-A6D3-05DF-3FCEDF12A1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E1640B-EF2D-80C7-927E-DFBA19C4CEFB}"/>
              </a:ext>
            </a:extLst>
          </p:cNvPr>
          <p:cNvSpPr>
            <a:spLocks noGrp="1"/>
          </p:cNvSpPr>
          <p:nvPr>
            <p:ph type="sldNum" sz="quarter" idx="12"/>
          </p:nvPr>
        </p:nvSpPr>
        <p:spPr/>
        <p:txBody>
          <a:bodyPr/>
          <a:lstStyle/>
          <a:p>
            <a:fld id="{BB398E2F-794C-4C1F-89B0-83BEACB3CCAA}" type="slidenum">
              <a:rPr lang="en-GB" smtClean="0"/>
              <a:t>‹#›</a:t>
            </a:fld>
            <a:endParaRPr lang="en-GB"/>
          </a:p>
        </p:txBody>
      </p:sp>
    </p:spTree>
    <p:extLst>
      <p:ext uri="{BB962C8B-B14F-4D97-AF65-F5344CB8AC3E}">
        <p14:creationId xmlns:p14="http://schemas.microsoft.com/office/powerpoint/2010/main" val="67181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5584-7B72-99F6-6F81-68AC427E66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77024D-C475-FCAD-6A5D-0AA9ACAA6C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99558F-8752-1AEE-3415-617485EC498E}"/>
              </a:ext>
            </a:extLst>
          </p:cNvPr>
          <p:cNvSpPr>
            <a:spLocks noGrp="1"/>
          </p:cNvSpPr>
          <p:nvPr>
            <p:ph type="dt" sz="half" idx="10"/>
          </p:nvPr>
        </p:nvSpPr>
        <p:spPr/>
        <p:txBody>
          <a:bodyPr/>
          <a:lstStyle/>
          <a:p>
            <a:fld id="{8383D3B7-7721-4ACB-990A-24D9047CFD03}" type="datetimeFigureOut">
              <a:rPr lang="en-GB" smtClean="0"/>
              <a:t>25/07/2023</a:t>
            </a:fld>
            <a:endParaRPr lang="en-GB"/>
          </a:p>
        </p:txBody>
      </p:sp>
      <p:sp>
        <p:nvSpPr>
          <p:cNvPr id="5" name="Footer Placeholder 4">
            <a:extLst>
              <a:ext uri="{FF2B5EF4-FFF2-40B4-BE49-F238E27FC236}">
                <a16:creationId xmlns:a16="http://schemas.microsoft.com/office/drawing/2014/main" id="{33564301-E70E-0B30-13BE-BDE79C4E26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9AE4DA-3B01-74B0-A798-E618CE45A2BD}"/>
              </a:ext>
            </a:extLst>
          </p:cNvPr>
          <p:cNvSpPr>
            <a:spLocks noGrp="1"/>
          </p:cNvSpPr>
          <p:nvPr>
            <p:ph type="sldNum" sz="quarter" idx="12"/>
          </p:nvPr>
        </p:nvSpPr>
        <p:spPr/>
        <p:txBody>
          <a:bodyPr/>
          <a:lstStyle/>
          <a:p>
            <a:fld id="{BB398E2F-794C-4C1F-89B0-83BEACB3CCAA}" type="slidenum">
              <a:rPr lang="en-GB" smtClean="0"/>
              <a:t>‹#›</a:t>
            </a:fld>
            <a:endParaRPr lang="en-GB"/>
          </a:p>
        </p:txBody>
      </p:sp>
    </p:spTree>
    <p:extLst>
      <p:ext uri="{BB962C8B-B14F-4D97-AF65-F5344CB8AC3E}">
        <p14:creationId xmlns:p14="http://schemas.microsoft.com/office/powerpoint/2010/main" val="16060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0640-D430-C980-2554-20D344594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A8A5705-636A-5009-B070-B9C22A5BFF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9C6EE-5B22-56DF-9C2D-9030C694000F}"/>
              </a:ext>
            </a:extLst>
          </p:cNvPr>
          <p:cNvSpPr>
            <a:spLocks noGrp="1"/>
          </p:cNvSpPr>
          <p:nvPr>
            <p:ph type="dt" sz="half" idx="10"/>
          </p:nvPr>
        </p:nvSpPr>
        <p:spPr/>
        <p:txBody>
          <a:bodyPr/>
          <a:lstStyle/>
          <a:p>
            <a:fld id="{8383D3B7-7721-4ACB-990A-24D9047CFD03}" type="datetimeFigureOut">
              <a:rPr lang="en-GB" smtClean="0"/>
              <a:t>25/07/2023</a:t>
            </a:fld>
            <a:endParaRPr lang="en-GB"/>
          </a:p>
        </p:txBody>
      </p:sp>
      <p:sp>
        <p:nvSpPr>
          <p:cNvPr id="5" name="Footer Placeholder 4">
            <a:extLst>
              <a:ext uri="{FF2B5EF4-FFF2-40B4-BE49-F238E27FC236}">
                <a16:creationId xmlns:a16="http://schemas.microsoft.com/office/drawing/2014/main" id="{F2694636-79EB-4DFA-1067-8BA12D322D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2E161D-7682-FAF1-64C8-F6567A2C5EF5}"/>
              </a:ext>
            </a:extLst>
          </p:cNvPr>
          <p:cNvSpPr>
            <a:spLocks noGrp="1"/>
          </p:cNvSpPr>
          <p:nvPr>
            <p:ph type="sldNum" sz="quarter" idx="12"/>
          </p:nvPr>
        </p:nvSpPr>
        <p:spPr/>
        <p:txBody>
          <a:bodyPr/>
          <a:lstStyle/>
          <a:p>
            <a:fld id="{BB398E2F-794C-4C1F-89B0-83BEACB3CCAA}" type="slidenum">
              <a:rPr lang="en-GB" smtClean="0"/>
              <a:t>‹#›</a:t>
            </a:fld>
            <a:endParaRPr lang="en-GB"/>
          </a:p>
        </p:txBody>
      </p:sp>
    </p:spTree>
    <p:extLst>
      <p:ext uri="{BB962C8B-B14F-4D97-AF65-F5344CB8AC3E}">
        <p14:creationId xmlns:p14="http://schemas.microsoft.com/office/powerpoint/2010/main" val="142368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5B1C-2DA1-BBE4-CE29-4CD966380C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CC7C223-10B6-17AF-EC99-294D46C8D2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FA1D7B-6E9B-31B6-F109-2158091274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FFED787-8E9E-5E9F-0B6E-D28255A45A31}"/>
              </a:ext>
            </a:extLst>
          </p:cNvPr>
          <p:cNvSpPr>
            <a:spLocks noGrp="1"/>
          </p:cNvSpPr>
          <p:nvPr>
            <p:ph type="dt" sz="half" idx="10"/>
          </p:nvPr>
        </p:nvSpPr>
        <p:spPr/>
        <p:txBody>
          <a:bodyPr/>
          <a:lstStyle/>
          <a:p>
            <a:fld id="{8383D3B7-7721-4ACB-990A-24D9047CFD03}" type="datetimeFigureOut">
              <a:rPr lang="en-GB" smtClean="0"/>
              <a:t>25/07/2023</a:t>
            </a:fld>
            <a:endParaRPr lang="en-GB"/>
          </a:p>
        </p:txBody>
      </p:sp>
      <p:sp>
        <p:nvSpPr>
          <p:cNvPr id="6" name="Footer Placeholder 5">
            <a:extLst>
              <a:ext uri="{FF2B5EF4-FFF2-40B4-BE49-F238E27FC236}">
                <a16:creationId xmlns:a16="http://schemas.microsoft.com/office/drawing/2014/main" id="{067BC56E-7E2E-7A18-CF45-A45FCC9772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DC1B00-3250-29D5-1412-EAD6D0877987}"/>
              </a:ext>
            </a:extLst>
          </p:cNvPr>
          <p:cNvSpPr>
            <a:spLocks noGrp="1"/>
          </p:cNvSpPr>
          <p:nvPr>
            <p:ph type="sldNum" sz="quarter" idx="12"/>
          </p:nvPr>
        </p:nvSpPr>
        <p:spPr/>
        <p:txBody>
          <a:bodyPr/>
          <a:lstStyle/>
          <a:p>
            <a:fld id="{BB398E2F-794C-4C1F-89B0-83BEACB3CCAA}" type="slidenum">
              <a:rPr lang="en-GB" smtClean="0"/>
              <a:t>‹#›</a:t>
            </a:fld>
            <a:endParaRPr lang="en-GB"/>
          </a:p>
        </p:txBody>
      </p:sp>
    </p:spTree>
    <p:extLst>
      <p:ext uri="{BB962C8B-B14F-4D97-AF65-F5344CB8AC3E}">
        <p14:creationId xmlns:p14="http://schemas.microsoft.com/office/powerpoint/2010/main" val="412921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1E76-72C6-139F-BE4A-3800EDCB59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883EF6-5E1F-5E6D-6A93-43156F870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48F4F5-29AB-B993-C055-AC0F2DB323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F2188EC-C396-10DE-83DD-B1B289A825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CB7D55-3296-9E2E-ECAC-48E7C769C7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91C90E-FC52-6974-5652-292328936A7D}"/>
              </a:ext>
            </a:extLst>
          </p:cNvPr>
          <p:cNvSpPr>
            <a:spLocks noGrp="1"/>
          </p:cNvSpPr>
          <p:nvPr>
            <p:ph type="dt" sz="half" idx="10"/>
          </p:nvPr>
        </p:nvSpPr>
        <p:spPr/>
        <p:txBody>
          <a:bodyPr/>
          <a:lstStyle/>
          <a:p>
            <a:fld id="{8383D3B7-7721-4ACB-990A-24D9047CFD03}" type="datetimeFigureOut">
              <a:rPr lang="en-GB" smtClean="0"/>
              <a:t>25/07/2023</a:t>
            </a:fld>
            <a:endParaRPr lang="en-GB"/>
          </a:p>
        </p:txBody>
      </p:sp>
      <p:sp>
        <p:nvSpPr>
          <p:cNvPr id="8" name="Footer Placeholder 7">
            <a:extLst>
              <a:ext uri="{FF2B5EF4-FFF2-40B4-BE49-F238E27FC236}">
                <a16:creationId xmlns:a16="http://schemas.microsoft.com/office/drawing/2014/main" id="{FE04C865-3FE2-C2CF-00B2-A0A8009170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406F9CA-0351-EB02-DB85-7C2A790BC8E6}"/>
              </a:ext>
            </a:extLst>
          </p:cNvPr>
          <p:cNvSpPr>
            <a:spLocks noGrp="1"/>
          </p:cNvSpPr>
          <p:nvPr>
            <p:ph type="sldNum" sz="quarter" idx="12"/>
          </p:nvPr>
        </p:nvSpPr>
        <p:spPr/>
        <p:txBody>
          <a:bodyPr/>
          <a:lstStyle/>
          <a:p>
            <a:fld id="{BB398E2F-794C-4C1F-89B0-83BEACB3CCAA}" type="slidenum">
              <a:rPr lang="en-GB" smtClean="0"/>
              <a:t>‹#›</a:t>
            </a:fld>
            <a:endParaRPr lang="en-GB"/>
          </a:p>
        </p:txBody>
      </p:sp>
    </p:spTree>
    <p:extLst>
      <p:ext uri="{BB962C8B-B14F-4D97-AF65-F5344CB8AC3E}">
        <p14:creationId xmlns:p14="http://schemas.microsoft.com/office/powerpoint/2010/main" val="113555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1D31-AB33-FFF9-1AC5-563DA68950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A821E2-5272-C2AA-96D9-9A5A9B2DB4A8}"/>
              </a:ext>
            </a:extLst>
          </p:cNvPr>
          <p:cNvSpPr>
            <a:spLocks noGrp="1"/>
          </p:cNvSpPr>
          <p:nvPr>
            <p:ph type="dt" sz="half" idx="10"/>
          </p:nvPr>
        </p:nvSpPr>
        <p:spPr/>
        <p:txBody>
          <a:bodyPr/>
          <a:lstStyle/>
          <a:p>
            <a:fld id="{8383D3B7-7721-4ACB-990A-24D9047CFD03}" type="datetimeFigureOut">
              <a:rPr lang="en-GB" smtClean="0"/>
              <a:t>25/07/2023</a:t>
            </a:fld>
            <a:endParaRPr lang="en-GB"/>
          </a:p>
        </p:txBody>
      </p:sp>
      <p:sp>
        <p:nvSpPr>
          <p:cNvPr id="4" name="Footer Placeholder 3">
            <a:extLst>
              <a:ext uri="{FF2B5EF4-FFF2-40B4-BE49-F238E27FC236}">
                <a16:creationId xmlns:a16="http://schemas.microsoft.com/office/drawing/2014/main" id="{90ABF485-1D11-C12B-D44C-FCB9C292E3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BBBDB5-7181-EBC6-86AE-409AC18F4E4F}"/>
              </a:ext>
            </a:extLst>
          </p:cNvPr>
          <p:cNvSpPr>
            <a:spLocks noGrp="1"/>
          </p:cNvSpPr>
          <p:nvPr>
            <p:ph type="sldNum" sz="quarter" idx="12"/>
          </p:nvPr>
        </p:nvSpPr>
        <p:spPr/>
        <p:txBody>
          <a:bodyPr/>
          <a:lstStyle/>
          <a:p>
            <a:fld id="{BB398E2F-794C-4C1F-89B0-83BEACB3CCAA}" type="slidenum">
              <a:rPr lang="en-GB" smtClean="0"/>
              <a:t>‹#›</a:t>
            </a:fld>
            <a:endParaRPr lang="en-GB"/>
          </a:p>
        </p:txBody>
      </p:sp>
    </p:spTree>
    <p:extLst>
      <p:ext uri="{BB962C8B-B14F-4D97-AF65-F5344CB8AC3E}">
        <p14:creationId xmlns:p14="http://schemas.microsoft.com/office/powerpoint/2010/main" val="109039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EAB32D-8D4F-F959-D801-88E909FC235B}"/>
              </a:ext>
            </a:extLst>
          </p:cNvPr>
          <p:cNvSpPr>
            <a:spLocks noGrp="1"/>
          </p:cNvSpPr>
          <p:nvPr>
            <p:ph type="dt" sz="half" idx="10"/>
          </p:nvPr>
        </p:nvSpPr>
        <p:spPr/>
        <p:txBody>
          <a:bodyPr/>
          <a:lstStyle/>
          <a:p>
            <a:fld id="{8383D3B7-7721-4ACB-990A-24D9047CFD03}" type="datetimeFigureOut">
              <a:rPr lang="en-GB" smtClean="0"/>
              <a:t>25/07/2023</a:t>
            </a:fld>
            <a:endParaRPr lang="en-GB"/>
          </a:p>
        </p:txBody>
      </p:sp>
      <p:sp>
        <p:nvSpPr>
          <p:cNvPr id="3" name="Footer Placeholder 2">
            <a:extLst>
              <a:ext uri="{FF2B5EF4-FFF2-40B4-BE49-F238E27FC236}">
                <a16:creationId xmlns:a16="http://schemas.microsoft.com/office/drawing/2014/main" id="{1B39ED63-62BF-C6F0-4980-D9911B661F4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5972B62-0501-0FB7-309E-0EE4389954CE}"/>
              </a:ext>
            </a:extLst>
          </p:cNvPr>
          <p:cNvSpPr>
            <a:spLocks noGrp="1"/>
          </p:cNvSpPr>
          <p:nvPr>
            <p:ph type="sldNum" sz="quarter" idx="12"/>
          </p:nvPr>
        </p:nvSpPr>
        <p:spPr/>
        <p:txBody>
          <a:bodyPr/>
          <a:lstStyle/>
          <a:p>
            <a:fld id="{BB398E2F-794C-4C1F-89B0-83BEACB3CCAA}" type="slidenum">
              <a:rPr lang="en-GB" smtClean="0"/>
              <a:t>‹#›</a:t>
            </a:fld>
            <a:endParaRPr lang="en-GB"/>
          </a:p>
        </p:txBody>
      </p:sp>
    </p:spTree>
    <p:extLst>
      <p:ext uri="{BB962C8B-B14F-4D97-AF65-F5344CB8AC3E}">
        <p14:creationId xmlns:p14="http://schemas.microsoft.com/office/powerpoint/2010/main" val="350099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D66E-2A71-FC0C-829A-D1D44BEF6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675F184-1CAB-38D5-4B4D-434BF76733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6F7F2F1-84E7-11DB-4348-B961CD55F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885A0-8844-D0C9-851F-345AB8BCBB7C}"/>
              </a:ext>
            </a:extLst>
          </p:cNvPr>
          <p:cNvSpPr>
            <a:spLocks noGrp="1"/>
          </p:cNvSpPr>
          <p:nvPr>
            <p:ph type="dt" sz="half" idx="10"/>
          </p:nvPr>
        </p:nvSpPr>
        <p:spPr/>
        <p:txBody>
          <a:bodyPr/>
          <a:lstStyle/>
          <a:p>
            <a:fld id="{8383D3B7-7721-4ACB-990A-24D9047CFD03}" type="datetimeFigureOut">
              <a:rPr lang="en-GB" smtClean="0"/>
              <a:t>25/07/2023</a:t>
            </a:fld>
            <a:endParaRPr lang="en-GB"/>
          </a:p>
        </p:txBody>
      </p:sp>
      <p:sp>
        <p:nvSpPr>
          <p:cNvPr id="6" name="Footer Placeholder 5">
            <a:extLst>
              <a:ext uri="{FF2B5EF4-FFF2-40B4-BE49-F238E27FC236}">
                <a16:creationId xmlns:a16="http://schemas.microsoft.com/office/drawing/2014/main" id="{0E26704A-FB45-4956-C0E8-82135853A0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20703A-A2A1-A593-CD68-6FBB21B00BB5}"/>
              </a:ext>
            </a:extLst>
          </p:cNvPr>
          <p:cNvSpPr>
            <a:spLocks noGrp="1"/>
          </p:cNvSpPr>
          <p:nvPr>
            <p:ph type="sldNum" sz="quarter" idx="12"/>
          </p:nvPr>
        </p:nvSpPr>
        <p:spPr/>
        <p:txBody>
          <a:bodyPr/>
          <a:lstStyle/>
          <a:p>
            <a:fld id="{BB398E2F-794C-4C1F-89B0-83BEACB3CCAA}" type="slidenum">
              <a:rPr lang="en-GB" smtClean="0"/>
              <a:t>‹#›</a:t>
            </a:fld>
            <a:endParaRPr lang="en-GB"/>
          </a:p>
        </p:txBody>
      </p:sp>
    </p:spTree>
    <p:extLst>
      <p:ext uri="{BB962C8B-B14F-4D97-AF65-F5344CB8AC3E}">
        <p14:creationId xmlns:p14="http://schemas.microsoft.com/office/powerpoint/2010/main" val="202153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5257-FC9E-6956-2CC0-0CBAE82BE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AEF28ED-7449-ACF4-C924-9C30B721C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964642C-4AEA-9F9E-1A27-9EBC7D89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A97C4-6DB2-026B-B400-11A56010BE80}"/>
              </a:ext>
            </a:extLst>
          </p:cNvPr>
          <p:cNvSpPr>
            <a:spLocks noGrp="1"/>
          </p:cNvSpPr>
          <p:nvPr>
            <p:ph type="dt" sz="half" idx="10"/>
          </p:nvPr>
        </p:nvSpPr>
        <p:spPr/>
        <p:txBody>
          <a:bodyPr/>
          <a:lstStyle/>
          <a:p>
            <a:fld id="{8383D3B7-7721-4ACB-990A-24D9047CFD03}" type="datetimeFigureOut">
              <a:rPr lang="en-GB" smtClean="0"/>
              <a:t>25/07/2023</a:t>
            </a:fld>
            <a:endParaRPr lang="en-GB"/>
          </a:p>
        </p:txBody>
      </p:sp>
      <p:sp>
        <p:nvSpPr>
          <p:cNvPr id="6" name="Footer Placeholder 5">
            <a:extLst>
              <a:ext uri="{FF2B5EF4-FFF2-40B4-BE49-F238E27FC236}">
                <a16:creationId xmlns:a16="http://schemas.microsoft.com/office/drawing/2014/main" id="{D0CF627B-7C63-4009-16DF-4C19938699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26229B-A568-35BD-9F75-51937C3853EF}"/>
              </a:ext>
            </a:extLst>
          </p:cNvPr>
          <p:cNvSpPr>
            <a:spLocks noGrp="1"/>
          </p:cNvSpPr>
          <p:nvPr>
            <p:ph type="sldNum" sz="quarter" idx="12"/>
          </p:nvPr>
        </p:nvSpPr>
        <p:spPr/>
        <p:txBody>
          <a:bodyPr/>
          <a:lstStyle/>
          <a:p>
            <a:fld id="{BB398E2F-794C-4C1F-89B0-83BEACB3CCAA}" type="slidenum">
              <a:rPr lang="en-GB" smtClean="0"/>
              <a:t>‹#›</a:t>
            </a:fld>
            <a:endParaRPr lang="en-GB"/>
          </a:p>
        </p:txBody>
      </p:sp>
    </p:spTree>
    <p:extLst>
      <p:ext uri="{BB962C8B-B14F-4D97-AF65-F5344CB8AC3E}">
        <p14:creationId xmlns:p14="http://schemas.microsoft.com/office/powerpoint/2010/main" val="408768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5226A1-2270-9A07-C3A8-611E3787E7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C35C4A-0B3F-5AC8-7C02-21B09D1D6C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223196-C8F7-1287-BDE9-B425BFE94C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3D3B7-7721-4ACB-990A-24D9047CFD03}" type="datetimeFigureOut">
              <a:rPr lang="en-GB" smtClean="0"/>
              <a:t>25/07/2023</a:t>
            </a:fld>
            <a:endParaRPr lang="en-GB"/>
          </a:p>
        </p:txBody>
      </p:sp>
      <p:sp>
        <p:nvSpPr>
          <p:cNvPr id="5" name="Footer Placeholder 4">
            <a:extLst>
              <a:ext uri="{FF2B5EF4-FFF2-40B4-BE49-F238E27FC236}">
                <a16:creationId xmlns:a16="http://schemas.microsoft.com/office/drawing/2014/main" id="{A5D0B640-00F7-B67E-A6C4-660E7A5610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83B31EB-1478-7777-F15E-98C08B9D1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98E2F-794C-4C1F-89B0-83BEACB3CCAA}" type="slidenum">
              <a:rPr lang="en-GB" smtClean="0"/>
              <a:t>‹#›</a:t>
            </a:fld>
            <a:endParaRPr lang="en-GB"/>
          </a:p>
        </p:txBody>
      </p:sp>
    </p:spTree>
    <p:extLst>
      <p:ext uri="{BB962C8B-B14F-4D97-AF65-F5344CB8AC3E}">
        <p14:creationId xmlns:p14="http://schemas.microsoft.com/office/powerpoint/2010/main" val="4185183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C8C44A81-6708-FEBE-98C3-C8C2DA9B3EE2}"/>
              </a:ext>
            </a:extLst>
          </p:cNvPr>
          <p:cNvGrpSpPr/>
          <p:nvPr/>
        </p:nvGrpSpPr>
        <p:grpSpPr>
          <a:xfrm>
            <a:off x="645726" y="608749"/>
            <a:ext cx="2878479" cy="1183578"/>
            <a:chOff x="6641774" y="497687"/>
            <a:chExt cx="2878479" cy="1183578"/>
          </a:xfrm>
        </p:grpSpPr>
        <p:sp>
          <p:nvSpPr>
            <p:cNvPr id="18" name="TextBox 17">
              <a:extLst>
                <a:ext uri="{FF2B5EF4-FFF2-40B4-BE49-F238E27FC236}">
                  <a16:creationId xmlns:a16="http://schemas.microsoft.com/office/drawing/2014/main" id="{2306BA84-7905-5396-216C-72550AB7D78C}"/>
                </a:ext>
              </a:extLst>
            </p:cNvPr>
            <p:cNvSpPr txBox="1"/>
            <p:nvPr/>
          </p:nvSpPr>
          <p:spPr>
            <a:xfrm>
              <a:off x="7313942" y="1373488"/>
              <a:ext cx="1435868" cy="307777"/>
            </a:xfrm>
            <a:prstGeom prst="rect">
              <a:avLst/>
            </a:prstGeom>
            <a:noFill/>
            <a:ln>
              <a:solidFill>
                <a:schemeClr val="accent1">
                  <a:shade val="15000"/>
                </a:schemeClr>
              </a:solidFill>
            </a:ln>
          </p:spPr>
          <p:txBody>
            <a:bodyPr wrap="square" rtlCol="0">
              <a:spAutoFit/>
            </a:bodyPr>
            <a:lstStyle/>
            <a:p>
              <a:pPr algn="ctr"/>
              <a:r>
                <a:rPr lang="en-GB" sz="1400" dirty="0"/>
                <a:t>Species richness</a:t>
              </a:r>
            </a:p>
          </p:txBody>
        </p:sp>
        <p:sp>
          <p:nvSpPr>
            <p:cNvPr id="19" name="TextBox 18">
              <a:extLst>
                <a:ext uri="{FF2B5EF4-FFF2-40B4-BE49-F238E27FC236}">
                  <a16:creationId xmlns:a16="http://schemas.microsoft.com/office/drawing/2014/main" id="{0C3C4ACA-F399-44D7-7463-12FF2217D842}"/>
                </a:ext>
              </a:extLst>
            </p:cNvPr>
            <p:cNvSpPr txBox="1"/>
            <p:nvPr/>
          </p:nvSpPr>
          <p:spPr>
            <a:xfrm>
              <a:off x="8432469" y="549274"/>
              <a:ext cx="1087784" cy="523220"/>
            </a:xfrm>
            <a:prstGeom prst="rect">
              <a:avLst/>
            </a:prstGeom>
            <a:noFill/>
            <a:ln>
              <a:solidFill>
                <a:schemeClr val="accent1">
                  <a:shade val="15000"/>
                </a:schemeClr>
              </a:solidFill>
            </a:ln>
          </p:spPr>
          <p:txBody>
            <a:bodyPr wrap="square" rtlCol="0">
              <a:spAutoFit/>
            </a:bodyPr>
            <a:lstStyle/>
            <a:p>
              <a:pPr algn="ctr"/>
              <a:r>
                <a:rPr lang="en-GB" sz="1400" dirty="0"/>
                <a:t>Functional redundancy</a:t>
              </a:r>
            </a:p>
          </p:txBody>
        </p:sp>
        <p:sp>
          <p:nvSpPr>
            <p:cNvPr id="20" name="TextBox 19">
              <a:extLst>
                <a:ext uri="{FF2B5EF4-FFF2-40B4-BE49-F238E27FC236}">
                  <a16:creationId xmlns:a16="http://schemas.microsoft.com/office/drawing/2014/main" id="{8396A71D-0CB9-2937-7E68-EF38B6133180}"/>
                </a:ext>
              </a:extLst>
            </p:cNvPr>
            <p:cNvSpPr txBox="1"/>
            <p:nvPr/>
          </p:nvSpPr>
          <p:spPr>
            <a:xfrm>
              <a:off x="6641774" y="497687"/>
              <a:ext cx="994009" cy="523220"/>
            </a:xfrm>
            <a:prstGeom prst="rect">
              <a:avLst/>
            </a:prstGeom>
            <a:noFill/>
            <a:ln>
              <a:solidFill>
                <a:schemeClr val="accent1">
                  <a:shade val="15000"/>
                </a:schemeClr>
              </a:solidFill>
            </a:ln>
          </p:spPr>
          <p:txBody>
            <a:bodyPr wrap="square" rtlCol="0">
              <a:spAutoFit/>
            </a:bodyPr>
            <a:lstStyle/>
            <a:p>
              <a:pPr algn="ctr"/>
              <a:r>
                <a:rPr lang="en-GB" sz="1400" dirty="0"/>
                <a:t>Functional richness</a:t>
              </a:r>
            </a:p>
          </p:txBody>
        </p:sp>
        <p:cxnSp>
          <p:nvCxnSpPr>
            <p:cNvPr id="22" name="Straight Arrow Connector 21">
              <a:extLst>
                <a:ext uri="{FF2B5EF4-FFF2-40B4-BE49-F238E27FC236}">
                  <a16:creationId xmlns:a16="http://schemas.microsoft.com/office/drawing/2014/main" id="{5CE3035D-6A5E-0B90-4FBF-B0C7E4B34E4B}"/>
                </a:ext>
              </a:extLst>
            </p:cNvPr>
            <p:cNvCxnSpPr/>
            <p:nvPr/>
          </p:nvCxnSpPr>
          <p:spPr>
            <a:xfrm flipH="1" flipV="1">
              <a:off x="7222249" y="1095612"/>
              <a:ext cx="208653" cy="197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3A0271-E100-863E-4D7A-3185F107EC39}"/>
                </a:ext>
              </a:extLst>
            </p:cNvPr>
            <p:cNvCxnSpPr>
              <a:cxnSpLocks/>
            </p:cNvCxnSpPr>
            <p:nvPr/>
          </p:nvCxnSpPr>
          <p:spPr>
            <a:xfrm flipV="1">
              <a:off x="8592463" y="1114662"/>
              <a:ext cx="208653" cy="1979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F8FD414-CBED-25D4-6929-949A2ACB3D40}"/>
                </a:ext>
              </a:extLst>
            </p:cNvPr>
            <p:cNvCxnSpPr/>
            <p:nvPr/>
          </p:nvCxnSpPr>
          <p:spPr>
            <a:xfrm>
              <a:off x="7791526" y="810884"/>
              <a:ext cx="52199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08AC068C-56A5-CB24-21A6-694775AA566F}"/>
              </a:ext>
            </a:extLst>
          </p:cNvPr>
          <p:cNvGrpSpPr/>
          <p:nvPr/>
        </p:nvGrpSpPr>
        <p:grpSpPr>
          <a:xfrm>
            <a:off x="994568" y="3799701"/>
            <a:ext cx="2073583" cy="2370631"/>
            <a:chOff x="3105164" y="-487033"/>
            <a:chExt cx="2073583" cy="2370631"/>
          </a:xfrm>
        </p:grpSpPr>
        <p:cxnSp>
          <p:nvCxnSpPr>
            <p:cNvPr id="12" name="Straight Connector 11">
              <a:extLst>
                <a:ext uri="{FF2B5EF4-FFF2-40B4-BE49-F238E27FC236}">
                  <a16:creationId xmlns:a16="http://schemas.microsoft.com/office/drawing/2014/main" id="{CC8D2392-8E6A-7A10-202D-6B57820BF3A5}"/>
                </a:ext>
              </a:extLst>
            </p:cNvPr>
            <p:cNvCxnSpPr/>
            <p:nvPr/>
          </p:nvCxnSpPr>
          <p:spPr>
            <a:xfrm>
              <a:off x="3460402" y="251670"/>
              <a:ext cx="0" cy="12080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4792377-6E98-EF6C-6C10-7DDABE0C87A1}"/>
                </a:ext>
              </a:extLst>
            </p:cNvPr>
            <p:cNvCxnSpPr>
              <a:cxnSpLocks/>
            </p:cNvCxnSpPr>
            <p:nvPr/>
          </p:nvCxnSpPr>
          <p:spPr>
            <a:xfrm flipH="1">
              <a:off x="3460402" y="1457572"/>
              <a:ext cx="171834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1FC5ABB-6156-63DF-DC18-9E558C912C89}"/>
                </a:ext>
              </a:extLst>
            </p:cNvPr>
            <p:cNvSpPr txBox="1"/>
            <p:nvPr/>
          </p:nvSpPr>
          <p:spPr>
            <a:xfrm>
              <a:off x="3271877" y="1575821"/>
              <a:ext cx="1906870" cy="307777"/>
            </a:xfrm>
            <a:prstGeom prst="rect">
              <a:avLst/>
            </a:prstGeom>
            <a:noFill/>
          </p:spPr>
          <p:txBody>
            <a:bodyPr wrap="square" rtlCol="0">
              <a:spAutoFit/>
            </a:bodyPr>
            <a:lstStyle/>
            <a:p>
              <a:pPr algn="ctr"/>
              <a:r>
                <a:rPr lang="en-GB" sz="1400" dirty="0"/>
                <a:t>Species richness</a:t>
              </a:r>
            </a:p>
          </p:txBody>
        </p:sp>
        <p:sp>
          <p:nvSpPr>
            <p:cNvPr id="16" name="TextBox 15">
              <a:extLst>
                <a:ext uri="{FF2B5EF4-FFF2-40B4-BE49-F238E27FC236}">
                  <a16:creationId xmlns:a16="http://schemas.microsoft.com/office/drawing/2014/main" id="{8C7B6415-3732-30F0-4378-EC0B3B2EFDEA}"/>
                </a:ext>
              </a:extLst>
            </p:cNvPr>
            <p:cNvSpPr txBox="1"/>
            <p:nvPr/>
          </p:nvSpPr>
          <p:spPr>
            <a:xfrm rot="16200000">
              <a:off x="2073737" y="544394"/>
              <a:ext cx="2370631" cy="307777"/>
            </a:xfrm>
            <a:prstGeom prst="rect">
              <a:avLst/>
            </a:prstGeom>
            <a:noFill/>
          </p:spPr>
          <p:txBody>
            <a:bodyPr wrap="square" rtlCol="0">
              <a:spAutoFit/>
            </a:bodyPr>
            <a:lstStyle/>
            <a:p>
              <a:r>
                <a:rPr lang="en-GB" sz="1400" dirty="0"/>
                <a:t>Functional redundancy</a:t>
              </a:r>
            </a:p>
          </p:txBody>
        </p:sp>
        <p:sp>
          <p:nvSpPr>
            <p:cNvPr id="17" name="Freeform: Shape 16">
              <a:extLst>
                <a:ext uri="{FF2B5EF4-FFF2-40B4-BE49-F238E27FC236}">
                  <a16:creationId xmlns:a16="http://schemas.microsoft.com/office/drawing/2014/main" id="{5C997BB9-547E-6FE0-5C17-5B27637FCEA7}"/>
                </a:ext>
              </a:extLst>
            </p:cNvPr>
            <p:cNvSpPr/>
            <p:nvPr/>
          </p:nvSpPr>
          <p:spPr>
            <a:xfrm>
              <a:off x="3460401" y="559950"/>
              <a:ext cx="1535186" cy="897622"/>
            </a:xfrm>
            <a:custGeom>
              <a:avLst/>
              <a:gdLst>
                <a:gd name="connsiteX0" fmla="*/ 0 w 1535186"/>
                <a:gd name="connsiteY0" fmla="*/ 897622 h 897622"/>
                <a:gd name="connsiteX1" fmla="*/ 352338 w 1535186"/>
                <a:gd name="connsiteY1" fmla="*/ 260059 h 897622"/>
                <a:gd name="connsiteX2" fmla="*/ 1535186 w 1535186"/>
                <a:gd name="connsiteY2" fmla="*/ 0 h 897622"/>
              </a:gdLst>
              <a:ahLst/>
              <a:cxnLst>
                <a:cxn ang="0">
                  <a:pos x="connsiteX0" y="connsiteY0"/>
                </a:cxn>
                <a:cxn ang="0">
                  <a:pos x="connsiteX1" y="connsiteY1"/>
                </a:cxn>
                <a:cxn ang="0">
                  <a:pos x="connsiteX2" y="connsiteY2"/>
                </a:cxn>
              </a:cxnLst>
              <a:rect l="l" t="t" r="r" b="b"/>
              <a:pathLst>
                <a:path w="1535186" h="897622">
                  <a:moveTo>
                    <a:pt x="0" y="897622"/>
                  </a:moveTo>
                  <a:cubicBezTo>
                    <a:pt x="48237" y="653642"/>
                    <a:pt x="96474" y="409663"/>
                    <a:pt x="352338" y="260059"/>
                  </a:cubicBezTo>
                  <a:cubicBezTo>
                    <a:pt x="608202" y="110455"/>
                    <a:pt x="1071694" y="55227"/>
                    <a:pt x="1535186" y="0"/>
                  </a:cubicBezTo>
                </a:path>
              </a:pathLst>
            </a:cu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Straight Connector 38">
              <a:extLst>
                <a:ext uri="{FF2B5EF4-FFF2-40B4-BE49-F238E27FC236}">
                  <a16:creationId xmlns:a16="http://schemas.microsoft.com/office/drawing/2014/main" id="{AEB9C9F2-3F4B-761D-68D7-DE552B058EDF}"/>
                </a:ext>
              </a:extLst>
            </p:cNvPr>
            <p:cNvCxnSpPr>
              <a:cxnSpLocks/>
            </p:cNvCxnSpPr>
            <p:nvPr/>
          </p:nvCxnSpPr>
          <p:spPr>
            <a:xfrm flipH="1">
              <a:off x="3466750" y="1228204"/>
              <a:ext cx="1669349" cy="0"/>
            </a:xfrm>
            <a:prstGeom prst="line">
              <a:avLst/>
            </a:prstGeom>
            <a:ln w="222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557391D9-69D3-9F58-88A6-C95919D3D53D}"/>
                </a:ext>
              </a:extLst>
            </p:cNvPr>
            <p:cNvSpPr/>
            <p:nvPr/>
          </p:nvSpPr>
          <p:spPr>
            <a:xfrm>
              <a:off x="4149843" y="1274310"/>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D6EF75B6-C5F2-5AE8-E698-6C64E48F7084}"/>
                </a:ext>
              </a:extLst>
            </p:cNvPr>
            <p:cNvSpPr/>
            <p:nvPr/>
          </p:nvSpPr>
          <p:spPr>
            <a:xfrm>
              <a:off x="4142672" y="753613"/>
              <a:ext cx="45719" cy="45719"/>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4" name="TextBox 43">
            <a:extLst>
              <a:ext uri="{FF2B5EF4-FFF2-40B4-BE49-F238E27FC236}">
                <a16:creationId xmlns:a16="http://schemas.microsoft.com/office/drawing/2014/main" id="{F2C96BA0-B5CE-FF40-8825-4E9A0B5B08EC}"/>
              </a:ext>
            </a:extLst>
          </p:cNvPr>
          <p:cNvSpPr txBox="1"/>
          <p:nvPr/>
        </p:nvSpPr>
        <p:spPr>
          <a:xfrm>
            <a:off x="8024571" y="845482"/>
            <a:ext cx="2612993" cy="5078313"/>
          </a:xfrm>
          <a:prstGeom prst="rect">
            <a:avLst/>
          </a:prstGeom>
          <a:noFill/>
        </p:spPr>
        <p:txBody>
          <a:bodyPr wrap="square" rtlCol="0">
            <a:spAutoFit/>
          </a:bodyPr>
          <a:lstStyle/>
          <a:p>
            <a:r>
              <a:rPr lang="en-GB" sz="1200" b="1" dirty="0"/>
              <a:t>Fig x</a:t>
            </a:r>
            <a:r>
              <a:rPr lang="en-GB" sz="1200" dirty="0"/>
              <a:t>. </a:t>
            </a:r>
            <a:r>
              <a:rPr lang="en-GB" sz="1200" b="1" dirty="0"/>
              <a:t>Potential for decoupling across multi-faceted hotspots and the role of FUSE species</a:t>
            </a:r>
            <a:r>
              <a:rPr lang="en-GB" sz="1200" dirty="0"/>
              <a:t>. In theory, species richness is expected to be correlated with both functional richness and redundancy (a), while at a constant level of species richness, functional richness will tend to reduce redundancy (b). However, in real world assemblages, species vary in their distribution in trait space leading to outliers in these fundamental relationships that may be overlooked under current conservation planning. While hotpots for species richness and functional richness are expected to overlap (blue point, c) moderate levels of species can also generate functional richness hotspots (red point, c) where they are highly dispersed in trait space (d). Redundancy can also be decoupled from species richness (e), where species have low vs. high functional richness (f), and even from both functional and species richness where species are clustered vs. dispersed in trait space (f). </a:t>
            </a:r>
          </a:p>
        </p:txBody>
      </p:sp>
      <p:grpSp>
        <p:nvGrpSpPr>
          <p:cNvPr id="141" name="Group 140">
            <a:extLst>
              <a:ext uri="{FF2B5EF4-FFF2-40B4-BE49-F238E27FC236}">
                <a16:creationId xmlns:a16="http://schemas.microsoft.com/office/drawing/2014/main" id="{67ADEF8F-E55C-DC82-ACD2-185299EA91B6}"/>
              </a:ext>
            </a:extLst>
          </p:cNvPr>
          <p:cNvGrpSpPr/>
          <p:nvPr/>
        </p:nvGrpSpPr>
        <p:grpSpPr>
          <a:xfrm>
            <a:off x="3812796" y="2712035"/>
            <a:ext cx="895403" cy="899553"/>
            <a:chOff x="748589" y="2576976"/>
            <a:chExt cx="895403" cy="899553"/>
          </a:xfrm>
        </p:grpSpPr>
        <p:grpSp>
          <p:nvGrpSpPr>
            <p:cNvPr id="140" name="Group 139">
              <a:extLst>
                <a:ext uri="{FF2B5EF4-FFF2-40B4-BE49-F238E27FC236}">
                  <a16:creationId xmlns:a16="http://schemas.microsoft.com/office/drawing/2014/main" id="{B2821E79-1F04-E7E2-B520-9AC4500C00A7}"/>
                </a:ext>
              </a:extLst>
            </p:cNvPr>
            <p:cNvGrpSpPr/>
            <p:nvPr/>
          </p:nvGrpSpPr>
          <p:grpSpPr>
            <a:xfrm>
              <a:off x="748589" y="2576976"/>
              <a:ext cx="895403" cy="899553"/>
              <a:chOff x="748589" y="2576976"/>
              <a:chExt cx="895403" cy="899553"/>
            </a:xfrm>
          </p:grpSpPr>
          <p:sp>
            <p:nvSpPr>
              <p:cNvPr id="45" name="Oval 44">
                <a:extLst>
                  <a:ext uri="{FF2B5EF4-FFF2-40B4-BE49-F238E27FC236}">
                    <a16:creationId xmlns:a16="http://schemas.microsoft.com/office/drawing/2014/main" id="{5CDFDBBE-5740-865C-EDA6-3134E80A0703}"/>
                  </a:ext>
                </a:extLst>
              </p:cNvPr>
              <p:cNvSpPr/>
              <p:nvPr/>
            </p:nvSpPr>
            <p:spPr>
              <a:xfrm>
                <a:off x="748589" y="2696127"/>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DB0E1C65-3AAF-D291-6F91-9AD2A6E8B515}"/>
                  </a:ext>
                </a:extLst>
              </p:cNvPr>
              <p:cNvSpPr/>
              <p:nvPr/>
            </p:nvSpPr>
            <p:spPr>
              <a:xfrm>
                <a:off x="994480" y="2764529"/>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E5E45C7F-488C-690A-AF56-75E2A0D2E90C}"/>
                  </a:ext>
                </a:extLst>
              </p:cNvPr>
              <p:cNvSpPr/>
              <p:nvPr/>
            </p:nvSpPr>
            <p:spPr>
              <a:xfrm>
                <a:off x="762405" y="2972039"/>
                <a:ext cx="45719" cy="45719"/>
              </a:xfrm>
              <a:prstGeom prst="ellipse">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E5F490D5-734C-F8AA-B128-D2FC5614BD5F}"/>
                  </a:ext>
                </a:extLst>
              </p:cNvPr>
              <p:cNvSpPr/>
              <p:nvPr/>
            </p:nvSpPr>
            <p:spPr>
              <a:xfrm>
                <a:off x="1017339" y="2576976"/>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E02BFF06-1E81-5B7B-158D-2B7EBB8EBFCE}"/>
                  </a:ext>
                </a:extLst>
              </p:cNvPr>
              <p:cNvSpPr/>
              <p:nvPr/>
            </p:nvSpPr>
            <p:spPr>
              <a:xfrm>
                <a:off x="1085918" y="3065234"/>
                <a:ext cx="45719" cy="45719"/>
              </a:xfrm>
              <a:prstGeom prst="ellipse">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5EBF1A30-0BEE-9260-EC84-CA8F3B7BC50C}"/>
                  </a:ext>
                </a:extLst>
              </p:cNvPr>
              <p:cNvSpPr/>
              <p:nvPr/>
            </p:nvSpPr>
            <p:spPr>
              <a:xfrm>
                <a:off x="808124" y="3231824"/>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CBB4F201-D80C-C09A-47D1-E81D9FD18C89}"/>
                  </a:ext>
                </a:extLst>
              </p:cNvPr>
              <p:cNvSpPr/>
              <p:nvPr/>
            </p:nvSpPr>
            <p:spPr>
              <a:xfrm>
                <a:off x="1040199" y="3430810"/>
                <a:ext cx="45719" cy="45719"/>
              </a:xfrm>
              <a:prstGeom prst="ellipse">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DDC99FD6-6CE4-FD0F-D96B-4A63FDC6FFD9}"/>
                  </a:ext>
                </a:extLst>
              </p:cNvPr>
              <p:cNvSpPr/>
              <p:nvPr/>
            </p:nvSpPr>
            <p:spPr>
              <a:xfrm>
                <a:off x="1286881" y="3430044"/>
                <a:ext cx="45719" cy="45719"/>
              </a:xfrm>
              <a:prstGeom prst="ellipse">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FA0ACD12-D362-8D42-8778-04D487F1DAA0}"/>
                  </a:ext>
                </a:extLst>
              </p:cNvPr>
              <p:cNvSpPr/>
              <p:nvPr/>
            </p:nvSpPr>
            <p:spPr>
              <a:xfrm>
                <a:off x="1379989" y="2599836"/>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B0FA460F-323C-149C-6E47-85FF6BF84927}"/>
                  </a:ext>
                </a:extLst>
              </p:cNvPr>
              <p:cNvSpPr/>
              <p:nvPr/>
            </p:nvSpPr>
            <p:spPr>
              <a:xfrm>
                <a:off x="1598273" y="3226721"/>
                <a:ext cx="45719" cy="45719"/>
              </a:xfrm>
              <a:prstGeom prst="ellipse">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FDD5BC87-AB92-4C5A-28A4-CEF10AB6ECA6}"/>
                  </a:ext>
                </a:extLst>
              </p:cNvPr>
              <p:cNvSpPr/>
              <p:nvPr/>
            </p:nvSpPr>
            <p:spPr>
              <a:xfrm>
                <a:off x="1552554" y="2894051"/>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5483B4BB-C9F9-FD98-2FD2-A8B210B25FE0}"/>
                  </a:ext>
                </a:extLst>
              </p:cNvPr>
              <p:cNvSpPr/>
              <p:nvPr/>
            </p:nvSpPr>
            <p:spPr>
              <a:xfrm>
                <a:off x="1286881" y="2835946"/>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66AFFEB1-5537-7465-E217-66BD217DDFF6}"/>
                  </a:ext>
                </a:extLst>
              </p:cNvPr>
              <p:cNvSpPr/>
              <p:nvPr/>
            </p:nvSpPr>
            <p:spPr>
              <a:xfrm>
                <a:off x="1146880" y="2916929"/>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063D8F3-2C5D-A8E0-7980-781F306CD41A}"/>
                  </a:ext>
                </a:extLst>
              </p:cNvPr>
              <p:cNvSpPr/>
              <p:nvPr/>
            </p:nvSpPr>
            <p:spPr>
              <a:xfrm>
                <a:off x="1457097" y="3110953"/>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7" name="Freeform: Shape 66">
              <a:extLst>
                <a:ext uri="{FF2B5EF4-FFF2-40B4-BE49-F238E27FC236}">
                  <a16:creationId xmlns:a16="http://schemas.microsoft.com/office/drawing/2014/main" id="{386211DB-4464-AA03-B3A8-AE8EBEDBE8EF}"/>
                </a:ext>
              </a:extLst>
            </p:cNvPr>
            <p:cNvSpPr/>
            <p:nvPr/>
          </p:nvSpPr>
          <p:spPr>
            <a:xfrm>
              <a:off x="775214" y="2590018"/>
              <a:ext cx="857250" cy="857250"/>
            </a:xfrm>
            <a:custGeom>
              <a:avLst/>
              <a:gdLst>
                <a:gd name="connsiteX0" fmla="*/ 628650 w 857250"/>
                <a:gd name="connsiteY0" fmla="*/ 6350 h 857250"/>
                <a:gd name="connsiteX1" fmla="*/ 247650 w 857250"/>
                <a:gd name="connsiteY1" fmla="*/ 0 h 857250"/>
                <a:gd name="connsiteX2" fmla="*/ 0 w 857250"/>
                <a:gd name="connsiteY2" fmla="*/ 127000 h 857250"/>
                <a:gd name="connsiteX3" fmla="*/ 6350 w 857250"/>
                <a:gd name="connsiteY3" fmla="*/ 393700 h 857250"/>
                <a:gd name="connsiteX4" fmla="*/ 50800 w 857250"/>
                <a:gd name="connsiteY4" fmla="*/ 666750 h 857250"/>
                <a:gd name="connsiteX5" fmla="*/ 292100 w 857250"/>
                <a:gd name="connsiteY5" fmla="*/ 857250 h 857250"/>
                <a:gd name="connsiteX6" fmla="*/ 539750 w 857250"/>
                <a:gd name="connsiteY6" fmla="*/ 844550 h 857250"/>
                <a:gd name="connsiteX7" fmla="*/ 857250 w 857250"/>
                <a:gd name="connsiteY7" fmla="*/ 641350 h 857250"/>
                <a:gd name="connsiteX8" fmla="*/ 800100 w 857250"/>
                <a:gd name="connsiteY8" fmla="*/ 304800 h 857250"/>
                <a:gd name="connsiteX9" fmla="*/ 628650 w 857250"/>
                <a:gd name="connsiteY9" fmla="*/ 63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0" h="857250">
                  <a:moveTo>
                    <a:pt x="628650" y="6350"/>
                  </a:moveTo>
                  <a:lnTo>
                    <a:pt x="247650" y="0"/>
                  </a:lnTo>
                  <a:lnTo>
                    <a:pt x="0" y="127000"/>
                  </a:lnTo>
                  <a:lnTo>
                    <a:pt x="6350" y="393700"/>
                  </a:lnTo>
                  <a:lnTo>
                    <a:pt x="50800" y="666750"/>
                  </a:lnTo>
                  <a:lnTo>
                    <a:pt x="292100" y="857250"/>
                  </a:lnTo>
                  <a:lnTo>
                    <a:pt x="539750" y="844550"/>
                  </a:lnTo>
                  <a:lnTo>
                    <a:pt x="857250" y="641350"/>
                  </a:lnTo>
                  <a:lnTo>
                    <a:pt x="800100" y="304800"/>
                  </a:lnTo>
                  <a:lnTo>
                    <a:pt x="628650" y="6350"/>
                  </a:lnTo>
                  <a:close/>
                </a:path>
              </a:pathLst>
            </a:cu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42" name="Group 141">
            <a:extLst>
              <a:ext uri="{FF2B5EF4-FFF2-40B4-BE49-F238E27FC236}">
                <a16:creationId xmlns:a16="http://schemas.microsoft.com/office/drawing/2014/main" id="{D945D132-FEDD-11DF-B9C6-E205D233A6D7}"/>
              </a:ext>
            </a:extLst>
          </p:cNvPr>
          <p:cNvGrpSpPr/>
          <p:nvPr/>
        </p:nvGrpSpPr>
        <p:grpSpPr>
          <a:xfrm>
            <a:off x="5186518" y="2620131"/>
            <a:ext cx="943386" cy="909395"/>
            <a:chOff x="2101863" y="2568324"/>
            <a:chExt cx="943386" cy="909395"/>
          </a:xfrm>
        </p:grpSpPr>
        <p:sp>
          <p:nvSpPr>
            <p:cNvPr id="59" name="Oval 58">
              <a:extLst>
                <a:ext uri="{FF2B5EF4-FFF2-40B4-BE49-F238E27FC236}">
                  <a16:creationId xmlns:a16="http://schemas.microsoft.com/office/drawing/2014/main" id="{041F2A3D-6D00-B383-7A5C-83D4BCC7D577}"/>
                </a:ext>
              </a:extLst>
            </p:cNvPr>
            <p:cNvSpPr/>
            <p:nvPr/>
          </p:nvSpPr>
          <p:spPr>
            <a:xfrm>
              <a:off x="2339130" y="2568324"/>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9B3063CE-8236-D13C-BC61-A3F083E3C562}"/>
                </a:ext>
              </a:extLst>
            </p:cNvPr>
            <p:cNvSpPr/>
            <p:nvPr/>
          </p:nvSpPr>
          <p:spPr>
            <a:xfrm>
              <a:off x="2101863" y="3027793"/>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5E9FBAA9-E5B4-3B6B-9215-58792E7F4758}"/>
                </a:ext>
              </a:extLst>
            </p:cNvPr>
            <p:cNvSpPr/>
            <p:nvPr/>
          </p:nvSpPr>
          <p:spPr>
            <a:xfrm>
              <a:off x="2819189" y="2670917"/>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C624493C-CF5D-2A88-9516-3F9ED0C018C0}"/>
                </a:ext>
              </a:extLst>
            </p:cNvPr>
            <p:cNvSpPr/>
            <p:nvPr/>
          </p:nvSpPr>
          <p:spPr>
            <a:xfrm>
              <a:off x="2239897" y="3432000"/>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3690ED8A-7EE1-536A-F7E0-5C8F84FB4EDE}"/>
                </a:ext>
              </a:extLst>
            </p:cNvPr>
            <p:cNvSpPr/>
            <p:nvPr/>
          </p:nvSpPr>
          <p:spPr>
            <a:xfrm>
              <a:off x="2819189" y="3311657"/>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E5917C1D-1BC8-CA4B-49CB-6FC14DEA428A}"/>
                </a:ext>
              </a:extLst>
            </p:cNvPr>
            <p:cNvSpPr/>
            <p:nvPr/>
          </p:nvSpPr>
          <p:spPr>
            <a:xfrm>
              <a:off x="2999530" y="3027792"/>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reeform: Shape 67">
              <a:extLst>
                <a:ext uri="{FF2B5EF4-FFF2-40B4-BE49-F238E27FC236}">
                  <a16:creationId xmlns:a16="http://schemas.microsoft.com/office/drawing/2014/main" id="{B30B15B9-3808-4CEC-3395-CABF030A862A}"/>
                </a:ext>
              </a:extLst>
            </p:cNvPr>
            <p:cNvSpPr/>
            <p:nvPr/>
          </p:nvSpPr>
          <p:spPr>
            <a:xfrm>
              <a:off x="2118779" y="2581125"/>
              <a:ext cx="908050" cy="869950"/>
            </a:xfrm>
            <a:custGeom>
              <a:avLst/>
              <a:gdLst>
                <a:gd name="connsiteX0" fmla="*/ 241300 w 908050"/>
                <a:gd name="connsiteY0" fmla="*/ 0 h 869950"/>
                <a:gd name="connsiteX1" fmla="*/ 730250 w 908050"/>
                <a:gd name="connsiteY1" fmla="*/ 114300 h 869950"/>
                <a:gd name="connsiteX2" fmla="*/ 908050 w 908050"/>
                <a:gd name="connsiteY2" fmla="*/ 488950 h 869950"/>
                <a:gd name="connsiteX3" fmla="*/ 723900 w 908050"/>
                <a:gd name="connsiteY3" fmla="*/ 762000 h 869950"/>
                <a:gd name="connsiteX4" fmla="*/ 146050 w 908050"/>
                <a:gd name="connsiteY4" fmla="*/ 869950 h 869950"/>
                <a:gd name="connsiteX5" fmla="*/ 0 w 908050"/>
                <a:gd name="connsiteY5" fmla="*/ 476250 h 869950"/>
                <a:gd name="connsiteX6" fmla="*/ 241300 w 908050"/>
                <a:gd name="connsiteY6" fmla="*/ 0 h 86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050" h="869950">
                  <a:moveTo>
                    <a:pt x="241300" y="0"/>
                  </a:moveTo>
                  <a:lnTo>
                    <a:pt x="730250" y="114300"/>
                  </a:lnTo>
                  <a:lnTo>
                    <a:pt x="908050" y="488950"/>
                  </a:lnTo>
                  <a:lnTo>
                    <a:pt x="723900" y="762000"/>
                  </a:lnTo>
                  <a:lnTo>
                    <a:pt x="146050" y="869950"/>
                  </a:lnTo>
                  <a:lnTo>
                    <a:pt x="0" y="476250"/>
                  </a:lnTo>
                  <a:lnTo>
                    <a:pt x="241300" y="0"/>
                  </a:lnTo>
                  <a:close/>
                </a:path>
              </a:pathLst>
            </a:custGeom>
            <a:solidFill>
              <a:srgbClr val="FF0000">
                <a:alpha val="3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7" name="Group 146">
            <a:extLst>
              <a:ext uri="{FF2B5EF4-FFF2-40B4-BE49-F238E27FC236}">
                <a16:creationId xmlns:a16="http://schemas.microsoft.com/office/drawing/2014/main" id="{28AC435B-9128-813A-D061-E45BEBF8BC67}"/>
              </a:ext>
            </a:extLst>
          </p:cNvPr>
          <p:cNvGrpSpPr/>
          <p:nvPr/>
        </p:nvGrpSpPr>
        <p:grpSpPr>
          <a:xfrm>
            <a:off x="3974277" y="-58643"/>
            <a:ext cx="3477007" cy="2370631"/>
            <a:chOff x="6961858" y="-561286"/>
            <a:chExt cx="3477007" cy="2370631"/>
          </a:xfrm>
        </p:grpSpPr>
        <p:cxnSp>
          <p:nvCxnSpPr>
            <p:cNvPr id="89" name="Straight Connector 88">
              <a:extLst>
                <a:ext uri="{FF2B5EF4-FFF2-40B4-BE49-F238E27FC236}">
                  <a16:creationId xmlns:a16="http://schemas.microsoft.com/office/drawing/2014/main" id="{537BB801-B620-8274-4ECF-52F31B11E1D1}"/>
                </a:ext>
              </a:extLst>
            </p:cNvPr>
            <p:cNvCxnSpPr/>
            <p:nvPr/>
          </p:nvCxnSpPr>
          <p:spPr>
            <a:xfrm>
              <a:off x="7317096" y="177417"/>
              <a:ext cx="0" cy="12080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6B9AFAD-5D37-6622-5E7C-FDA0607AAB0C}"/>
                </a:ext>
              </a:extLst>
            </p:cNvPr>
            <p:cNvCxnSpPr>
              <a:cxnSpLocks/>
            </p:cNvCxnSpPr>
            <p:nvPr/>
          </p:nvCxnSpPr>
          <p:spPr>
            <a:xfrm flipH="1">
              <a:off x="7317096" y="1383319"/>
              <a:ext cx="171834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AE4F0D54-94E4-972C-F9BA-CAE576059056}"/>
                </a:ext>
              </a:extLst>
            </p:cNvPr>
            <p:cNvSpPr txBox="1"/>
            <p:nvPr/>
          </p:nvSpPr>
          <p:spPr>
            <a:xfrm rot="16200000">
              <a:off x="5930431" y="470141"/>
              <a:ext cx="2370631" cy="307777"/>
            </a:xfrm>
            <a:prstGeom prst="rect">
              <a:avLst/>
            </a:prstGeom>
            <a:noFill/>
          </p:spPr>
          <p:txBody>
            <a:bodyPr wrap="square" rtlCol="0">
              <a:spAutoFit/>
            </a:bodyPr>
            <a:lstStyle/>
            <a:p>
              <a:r>
                <a:rPr lang="en-GB" sz="1400" dirty="0"/>
                <a:t>Functional redundancy</a:t>
              </a:r>
            </a:p>
          </p:txBody>
        </p:sp>
        <p:sp>
          <p:nvSpPr>
            <p:cNvPr id="92" name="TextBox 91">
              <a:extLst>
                <a:ext uri="{FF2B5EF4-FFF2-40B4-BE49-F238E27FC236}">
                  <a16:creationId xmlns:a16="http://schemas.microsoft.com/office/drawing/2014/main" id="{CEECDB62-0734-EA6E-5BE2-B0FF6E94E3A9}"/>
                </a:ext>
              </a:extLst>
            </p:cNvPr>
            <p:cNvSpPr txBox="1"/>
            <p:nvPr/>
          </p:nvSpPr>
          <p:spPr>
            <a:xfrm>
              <a:off x="7463288" y="1458927"/>
              <a:ext cx="2370631" cy="307777"/>
            </a:xfrm>
            <a:prstGeom prst="rect">
              <a:avLst/>
            </a:prstGeom>
            <a:noFill/>
          </p:spPr>
          <p:txBody>
            <a:bodyPr wrap="square" rtlCol="0">
              <a:spAutoFit/>
            </a:bodyPr>
            <a:lstStyle/>
            <a:p>
              <a:r>
                <a:rPr lang="en-GB" sz="1400" dirty="0"/>
                <a:t>Functional richness</a:t>
              </a:r>
            </a:p>
          </p:txBody>
        </p:sp>
        <p:cxnSp>
          <p:nvCxnSpPr>
            <p:cNvPr id="94" name="Straight Connector 93">
              <a:extLst>
                <a:ext uri="{FF2B5EF4-FFF2-40B4-BE49-F238E27FC236}">
                  <a16:creationId xmlns:a16="http://schemas.microsoft.com/office/drawing/2014/main" id="{99E57EC0-25CC-69A1-EFB8-6EB3C7874D43}"/>
                </a:ext>
              </a:extLst>
            </p:cNvPr>
            <p:cNvCxnSpPr>
              <a:cxnSpLocks/>
            </p:cNvCxnSpPr>
            <p:nvPr/>
          </p:nvCxnSpPr>
          <p:spPr>
            <a:xfrm>
              <a:off x="7727890" y="167149"/>
              <a:ext cx="1342364" cy="822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26BD0B-CED7-4C3F-AA96-C0A67FCAE9FE}"/>
                </a:ext>
              </a:extLst>
            </p:cNvPr>
            <p:cNvCxnSpPr>
              <a:cxnSpLocks/>
            </p:cNvCxnSpPr>
            <p:nvPr/>
          </p:nvCxnSpPr>
          <p:spPr>
            <a:xfrm>
              <a:off x="7505086" y="412187"/>
              <a:ext cx="1342364" cy="8223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3290C46-414F-9E57-02A1-019E95F8147D}"/>
                </a:ext>
              </a:extLst>
            </p:cNvPr>
            <p:cNvCxnSpPr>
              <a:cxnSpLocks/>
            </p:cNvCxnSpPr>
            <p:nvPr/>
          </p:nvCxnSpPr>
          <p:spPr>
            <a:xfrm>
              <a:off x="7359285" y="723744"/>
              <a:ext cx="1098355" cy="6304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AA06E62-9F7C-28DB-62FE-07909B899503}"/>
                </a:ext>
              </a:extLst>
            </p:cNvPr>
            <p:cNvCxnSpPr/>
            <p:nvPr/>
          </p:nvCxnSpPr>
          <p:spPr>
            <a:xfrm flipV="1">
              <a:off x="9035441" y="1038971"/>
              <a:ext cx="200838" cy="2353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D3671DE2-B1E4-0BA4-A2D4-E8FF3D0ED529}"/>
                </a:ext>
              </a:extLst>
            </p:cNvPr>
            <p:cNvSpPr txBox="1"/>
            <p:nvPr/>
          </p:nvSpPr>
          <p:spPr>
            <a:xfrm>
              <a:off x="9060887" y="692240"/>
              <a:ext cx="1377978" cy="307777"/>
            </a:xfrm>
            <a:prstGeom prst="rect">
              <a:avLst/>
            </a:prstGeom>
            <a:noFill/>
          </p:spPr>
          <p:txBody>
            <a:bodyPr wrap="square" rtlCol="0">
              <a:spAutoFit/>
            </a:bodyPr>
            <a:lstStyle/>
            <a:p>
              <a:r>
                <a:rPr lang="en-GB" sz="1400" dirty="0"/>
                <a:t>Species richness</a:t>
              </a:r>
            </a:p>
          </p:txBody>
        </p:sp>
      </p:grpSp>
      <p:grpSp>
        <p:nvGrpSpPr>
          <p:cNvPr id="149" name="Group 148">
            <a:extLst>
              <a:ext uri="{FF2B5EF4-FFF2-40B4-BE49-F238E27FC236}">
                <a16:creationId xmlns:a16="http://schemas.microsoft.com/office/drawing/2014/main" id="{12CB19DA-3DF1-A670-8341-697AC15F33DB}"/>
              </a:ext>
            </a:extLst>
          </p:cNvPr>
          <p:cNvGrpSpPr/>
          <p:nvPr/>
        </p:nvGrpSpPr>
        <p:grpSpPr>
          <a:xfrm>
            <a:off x="-5820136" y="-1811019"/>
            <a:ext cx="9153336" cy="5938844"/>
            <a:chOff x="-6550435" y="-4037579"/>
            <a:chExt cx="9153336" cy="5938844"/>
          </a:xfrm>
        </p:grpSpPr>
        <p:sp>
          <p:nvSpPr>
            <p:cNvPr id="9" name="TextBox 8">
              <a:extLst>
                <a:ext uri="{FF2B5EF4-FFF2-40B4-BE49-F238E27FC236}">
                  <a16:creationId xmlns:a16="http://schemas.microsoft.com/office/drawing/2014/main" id="{CEB05B8A-5AB9-2E12-43C7-347400421A43}"/>
                </a:ext>
              </a:extLst>
            </p:cNvPr>
            <p:cNvSpPr txBox="1"/>
            <p:nvPr/>
          </p:nvSpPr>
          <p:spPr>
            <a:xfrm>
              <a:off x="696031" y="1593488"/>
              <a:ext cx="1906870" cy="307777"/>
            </a:xfrm>
            <a:prstGeom prst="rect">
              <a:avLst/>
            </a:prstGeom>
            <a:noFill/>
          </p:spPr>
          <p:txBody>
            <a:bodyPr wrap="square" rtlCol="0">
              <a:spAutoFit/>
            </a:bodyPr>
            <a:lstStyle/>
            <a:p>
              <a:pPr algn="ctr"/>
              <a:r>
                <a:rPr lang="en-GB" sz="1400" dirty="0"/>
                <a:t>Species richness</a:t>
              </a:r>
            </a:p>
          </p:txBody>
        </p:sp>
        <p:grpSp>
          <p:nvGrpSpPr>
            <p:cNvPr id="148" name="Group 147">
              <a:extLst>
                <a:ext uri="{FF2B5EF4-FFF2-40B4-BE49-F238E27FC236}">
                  <a16:creationId xmlns:a16="http://schemas.microsoft.com/office/drawing/2014/main" id="{2846C748-CF48-4820-0A4F-DA15662B9379}"/>
                </a:ext>
              </a:extLst>
            </p:cNvPr>
            <p:cNvGrpSpPr/>
            <p:nvPr/>
          </p:nvGrpSpPr>
          <p:grpSpPr>
            <a:xfrm>
              <a:off x="-6550435" y="-4037579"/>
              <a:ext cx="8889565" cy="5784956"/>
              <a:chOff x="-6550435" y="-4037579"/>
              <a:chExt cx="8889565" cy="5784956"/>
            </a:xfrm>
          </p:grpSpPr>
          <p:cxnSp>
            <p:nvCxnSpPr>
              <p:cNvPr id="5" name="Straight Connector 4">
                <a:extLst>
                  <a:ext uri="{FF2B5EF4-FFF2-40B4-BE49-F238E27FC236}">
                    <a16:creationId xmlns:a16="http://schemas.microsoft.com/office/drawing/2014/main" id="{289A103C-B25C-0C55-3BD6-23239DC90E75}"/>
                  </a:ext>
                </a:extLst>
              </p:cNvPr>
              <p:cNvCxnSpPr/>
              <p:nvPr/>
            </p:nvCxnSpPr>
            <p:spPr>
              <a:xfrm>
                <a:off x="620785" y="251670"/>
                <a:ext cx="0" cy="12080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222D5BE-956E-E0EC-C07E-C6A990A500E5}"/>
                  </a:ext>
                </a:extLst>
              </p:cNvPr>
              <p:cNvCxnSpPr>
                <a:cxnSpLocks/>
              </p:cNvCxnSpPr>
              <p:nvPr/>
            </p:nvCxnSpPr>
            <p:spPr>
              <a:xfrm flipH="1">
                <a:off x="620785" y="1459684"/>
                <a:ext cx="171834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52180A16-75EB-AC80-51CD-4AFA788018F5}"/>
                  </a:ext>
                </a:extLst>
              </p:cNvPr>
              <p:cNvSpPr/>
              <p:nvPr/>
            </p:nvSpPr>
            <p:spPr>
              <a:xfrm>
                <a:off x="612396" y="562062"/>
                <a:ext cx="1535186" cy="897622"/>
              </a:xfrm>
              <a:custGeom>
                <a:avLst/>
                <a:gdLst>
                  <a:gd name="connsiteX0" fmla="*/ 0 w 1535186"/>
                  <a:gd name="connsiteY0" fmla="*/ 897622 h 897622"/>
                  <a:gd name="connsiteX1" fmla="*/ 352338 w 1535186"/>
                  <a:gd name="connsiteY1" fmla="*/ 260059 h 897622"/>
                  <a:gd name="connsiteX2" fmla="*/ 1535186 w 1535186"/>
                  <a:gd name="connsiteY2" fmla="*/ 0 h 897622"/>
                </a:gdLst>
                <a:ahLst/>
                <a:cxnLst>
                  <a:cxn ang="0">
                    <a:pos x="connsiteX0" y="connsiteY0"/>
                  </a:cxn>
                  <a:cxn ang="0">
                    <a:pos x="connsiteX1" y="connsiteY1"/>
                  </a:cxn>
                  <a:cxn ang="0">
                    <a:pos x="connsiteX2" y="connsiteY2"/>
                  </a:cxn>
                </a:cxnLst>
                <a:rect l="l" t="t" r="r" b="b"/>
                <a:pathLst>
                  <a:path w="1535186" h="897622">
                    <a:moveTo>
                      <a:pt x="0" y="897622"/>
                    </a:moveTo>
                    <a:cubicBezTo>
                      <a:pt x="48237" y="653642"/>
                      <a:pt x="96474" y="409663"/>
                      <a:pt x="352338" y="260059"/>
                    </a:cubicBezTo>
                    <a:cubicBezTo>
                      <a:pt x="608202" y="110455"/>
                      <a:pt x="1071694" y="55227"/>
                      <a:pt x="1535186" y="0"/>
                    </a:cubicBezTo>
                  </a:path>
                </a:pathLst>
              </a:cu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06EC33C3-03FD-0AC5-F214-86DA840A46EF}"/>
                  </a:ext>
                </a:extLst>
              </p:cNvPr>
              <p:cNvSpPr txBox="1"/>
              <p:nvPr/>
            </p:nvSpPr>
            <p:spPr>
              <a:xfrm rot="16200000">
                <a:off x="-818971" y="408173"/>
                <a:ext cx="2370631" cy="307777"/>
              </a:xfrm>
              <a:prstGeom prst="rect">
                <a:avLst/>
              </a:prstGeom>
              <a:noFill/>
            </p:spPr>
            <p:txBody>
              <a:bodyPr wrap="square" rtlCol="0">
                <a:spAutoFit/>
              </a:bodyPr>
              <a:lstStyle/>
              <a:p>
                <a:r>
                  <a:rPr lang="en-GB" sz="1400" dirty="0"/>
                  <a:t>Functional richness</a:t>
                </a:r>
              </a:p>
            </p:txBody>
          </p:sp>
          <p:sp>
            <p:nvSpPr>
              <p:cNvPr id="31" name="Oval 30">
                <a:extLst>
                  <a:ext uri="{FF2B5EF4-FFF2-40B4-BE49-F238E27FC236}">
                    <a16:creationId xmlns:a16="http://schemas.microsoft.com/office/drawing/2014/main" id="{E83FCCB4-B674-99BD-A002-CC64571895F1}"/>
                  </a:ext>
                </a:extLst>
              </p:cNvPr>
              <p:cNvSpPr/>
              <p:nvPr/>
            </p:nvSpPr>
            <p:spPr>
              <a:xfrm>
                <a:off x="1240548" y="280090"/>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Connector 32">
                <a:extLst>
                  <a:ext uri="{FF2B5EF4-FFF2-40B4-BE49-F238E27FC236}">
                    <a16:creationId xmlns:a16="http://schemas.microsoft.com/office/drawing/2014/main" id="{0AE026CB-C1C3-A6B4-E42D-27BE4AA4A223}"/>
                  </a:ext>
                </a:extLst>
              </p:cNvPr>
              <p:cNvCxnSpPr>
                <a:cxnSpLocks/>
              </p:cNvCxnSpPr>
              <p:nvPr/>
            </p:nvCxnSpPr>
            <p:spPr>
              <a:xfrm>
                <a:off x="1968759" y="251670"/>
                <a:ext cx="0" cy="1205902"/>
              </a:xfrm>
              <a:prstGeom prst="line">
                <a:avLst/>
              </a:prstGeom>
              <a:ln w="222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7DCE103-87B2-4F5F-633B-78073F5B8B04}"/>
                  </a:ext>
                </a:extLst>
              </p:cNvPr>
              <p:cNvCxnSpPr>
                <a:cxnSpLocks/>
              </p:cNvCxnSpPr>
              <p:nvPr/>
            </p:nvCxnSpPr>
            <p:spPr>
              <a:xfrm flipH="1">
                <a:off x="620785" y="391886"/>
                <a:ext cx="1609231" cy="0"/>
              </a:xfrm>
              <a:prstGeom prst="line">
                <a:avLst/>
              </a:prstGeom>
              <a:ln w="222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2719B9D-6BE8-7C72-EEAE-81127BCE16C8}"/>
                  </a:ext>
                </a:extLst>
              </p:cNvPr>
              <p:cNvSpPr/>
              <p:nvPr/>
            </p:nvSpPr>
            <p:spPr>
              <a:xfrm>
                <a:off x="2053668" y="302949"/>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TextBox 118">
                <a:extLst>
                  <a:ext uri="{FF2B5EF4-FFF2-40B4-BE49-F238E27FC236}">
                    <a16:creationId xmlns:a16="http://schemas.microsoft.com/office/drawing/2014/main" id="{CC805230-C876-2861-A057-629328B7923D}"/>
                  </a:ext>
                </a:extLst>
              </p:cNvPr>
              <p:cNvSpPr txBox="1"/>
              <p:nvPr/>
            </p:nvSpPr>
            <p:spPr>
              <a:xfrm>
                <a:off x="-6550435" y="-4037579"/>
                <a:ext cx="238849" cy="307777"/>
              </a:xfrm>
              <a:prstGeom prst="rect">
                <a:avLst/>
              </a:prstGeom>
              <a:noFill/>
            </p:spPr>
            <p:txBody>
              <a:bodyPr wrap="square" rtlCol="0">
                <a:spAutoFit/>
              </a:bodyPr>
              <a:lstStyle/>
              <a:p>
                <a:r>
                  <a:rPr lang="en-GB" sz="1400" b="1" dirty="0"/>
                  <a:t>a</a:t>
                </a:r>
              </a:p>
            </p:txBody>
          </p:sp>
        </p:grpSp>
      </p:grpSp>
      <p:sp>
        <p:nvSpPr>
          <p:cNvPr id="120" name="TextBox 119">
            <a:extLst>
              <a:ext uri="{FF2B5EF4-FFF2-40B4-BE49-F238E27FC236}">
                <a16:creationId xmlns:a16="http://schemas.microsoft.com/office/drawing/2014/main" id="{A3A229E5-3A63-97FB-1F62-31B70AF01F4C}"/>
              </a:ext>
            </a:extLst>
          </p:cNvPr>
          <p:cNvSpPr txBox="1"/>
          <p:nvPr/>
        </p:nvSpPr>
        <p:spPr>
          <a:xfrm>
            <a:off x="459431" y="4176722"/>
            <a:ext cx="238849" cy="307777"/>
          </a:xfrm>
          <a:prstGeom prst="rect">
            <a:avLst/>
          </a:prstGeom>
          <a:noFill/>
        </p:spPr>
        <p:txBody>
          <a:bodyPr wrap="square" rtlCol="0">
            <a:spAutoFit/>
          </a:bodyPr>
          <a:lstStyle/>
          <a:p>
            <a:r>
              <a:rPr lang="en-GB" sz="1400" b="1" dirty="0"/>
              <a:t>e</a:t>
            </a:r>
          </a:p>
        </p:txBody>
      </p:sp>
      <p:sp>
        <p:nvSpPr>
          <p:cNvPr id="121" name="TextBox 120">
            <a:extLst>
              <a:ext uri="{FF2B5EF4-FFF2-40B4-BE49-F238E27FC236}">
                <a16:creationId xmlns:a16="http://schemas.microsoft.com/office/drawing/2014/main" id="{15AD5480-DA54-AA9A-F7FC-0F7D0FA9F518}"/>
              </a:ext>
            </a:extLst>
          </p:cNvPr>
          <p:cNvSpPr txBox="1"/>
          <p:nvPr/>
        </p:nvSpPr>
        <p:spPr>
          <a:xfrm>
            <a:off x="405093" y="2244341"/>
            <a:ext cx="196415" cy="307777"/>
          </a:xfrm>
          <a:prstGeom prst="rect">
            <a:avLst/>
          </a:prstGeom>
          <a:noFill/>
        </p:spPr>
        <p:txBody>
          <a:bodyPr wrap="square" rtlCol="0">
            <a:spAutoFit/>
          </a:bodyPr>
          <a:lstStyle/>
          <a:p>
            <a:r>
              <a:rPr lang="en-GB" sz="1400" b="1" dirty="0"/>
              <a:t>c</a:t>
            </a:r>
          </a:p>
        </p:txBody>
      </p:sp>
      <p:sp>
        <p:nvSpPr>
          <p:cNvPr id="122" name="TextBox 121">
            <a:extLst>
              <a:ext uri="{FF2B5EF4-FFF2-40B4-BE49-F238E27FC236}">
                <a16:creationId xmlns:a16="http://schemas.microsoft.com/office/drawing/2014/main" id="{617C999C-8BF8-00E4-7535-8389AF34B3F6}"/>
              </a:ext>
            </a:extLst>
          </p:cNvPr>
          <p:cNvSpPr txBox="1"/>
          <p:nvPr/>
        </p:nvSpPr>
        <p:spPr>
          <a:xfrm>
            <a:off x="406877" y="345552"/>
            <a:ext cx="238849" cy="307777"/>
          </a:xfrm>
          <a:prstGeom prst="rect">
            <a:avLst/>
          </a:prstGeom>
          <a:noFill/>
        </p:spPr>
        <p:txBody>
          <a:bodyPr wrap="square" rtlCol="0">
            <a:spAutoFit/>
          </a:bodyPr>
          <a:lstStyle/>
          <a:p>
            <a:r>
              <a:rPr lang="en-GB" sz="1400" b="1" dirty="0"/>
              <a:t>a</a:t>
            </a:r>
          </a:p>
        </p:txBody>
      </p:sp>
      <p:sp>
        <p:nvSpPr>
          <p:cNvPr id="123" name="TextBox 122">
            <a:extLst>
              <a:ext uri="{FF2B5EF4-FFF2-40B4-BE49-F238E27FC236}">
                <a16:creationId xmlns:a16="http://schemas.microsoft.com/office/drawing/2014/main" id="{6A76F988-A5E2-E2ED-E5A9-F3C65107FDC8}"/>
              </a:ext>
            </a:extLst>
          </p:cNvPr>
          <p:cNvSpPr txBox="1"/>
          <p:nvPr/>
        </p:nvSpPr>
        <p:spPr>
          <a:xfrm>
            <a:off x="3707187" y="411035"/>
            <a:ext cx="238849" cy="307777"/>
          </a:xfrm>
          <a:prstGeom prst="rect">
            <a:avLst/>
          </a:prstGeom>
          <a:noFill/>
        </p:spPr>
        <p:txBody>
          <a:bodyPr wrap="square" rtlCol="0">
            <a:spAutoFit/>
          </a:bodyPr>
          <a:lstStyle/>
          <a:p>
            <a:r>
              <a:rPr lang="en-GB" sz="1400" b="1" dirty="0"/>
              <a:t>b</a:t>
            </a:r>
          </a:p>
        </p:txBody>
      </p:sp>
      <p:sp>
        <p:nvSpPr>
          <p:cNvPr id="124" name="TextBox 123">
            <a:extLst>
              <a:ext uri="{FF2B5EF4-FFF2-40B4-BE49-F238E27FC236}">
                <a16:creationId xmlns:a16="http://schemas.microsoft.com/office/drawing/2014/main" id="{5D5E357C-F9FA-01CB-DCF0-1427F24EEB79}"/>
              </a:ext>
            </a:extLst>
          </p:cNvPr>
          <p:cNvSpPr txBox="1"/>
          <p:nvPr/>
        </p:nvSpPr>
        <p:spPr>
          <a:xfrm>
            <a:off x="3640685" y="4182408"/>
            <a:ext cx="238849" cy="307777"/>
          </a:xfrm>
          <a:prstGeom prst="rect">
            <a:avLst/>
          </a:prstGeom>
          <a:noFill/>
        </p:spPr>
        <p:txBody>
          <a:bodyPr wrap="square" rtlCol="0">
            <a:spAutoFit/>
          </a:bodyPr>
          <a:lstStyle/>
          <a:p>
            <a:r>
              <a:rPr lang="en-GB" sz="1400" b="1" dirty="0"/>
              <a:t>f</a:t>
            </a:r>
          </a:p>
        </p:txBody>
      </p:sp>
      <p:grpSp>
        <p:nvGrpSpPr>
          <p:cNvPr id="143" name="Group 142">
            <a:extLst>
              <a:ext uri="{FF2B5EF4-FFF2-40B4-BE49-F238E27FC236}">
                <a16:creationId xmlns:a16="http://schemas.microsoft.com/office/drawing/2014/main" id="{D0EEE71F-7BAB-F953-BDC9-10B1325550A6}"/>
              </a:ext>
            </a:extLst>
          </p:cNvPr>
          <p:cNvGrpSpPr/>
          <p:nvPr/>
        </p:nvGrpSpPr>
        <p:grpSpPr>
          <a:xfrm>
            <a:off x="3950228" y="4836070"/>
            <a:ext cx="850221" cy="860955"/>
            <a:chOff x="4006428" y="2576976"/>
            <a:chExt cx="850221" cy="860955"/>
          </a:xfrm>
        </p:grpSpPr>
        <p:grpSp>
          <p:nvGrpSpPr>
            <p:cNvPr id="129" name="Group 128">
              <a:extLst>
                <a:ext uri="{FF2B5EF4-FFF2-40B4-BE49-F238E27FC236}">
                  <a16:creationId xmlns:a16="http://schemas.microsoft.com/office/drawing/2014/main" id="{EAF400C8-EC3A-FDFE-3275-C3D2F9F2D9DD}"/>
                </a:ext>
              </a:extLst>
            </p:cNvPr>
            <p:cNvGrpSpPr/>
            <p:nvPr/>
          </p:nvGrpSpPr>
          <p:grpSpPr>
            <a:xfrm>
              <a:off x="4006428" y="2576976"/>
              <a:ext cx="850221" cy="860955"/>
              <a:chOff x="4006428" y="2576976"/>
              <a:chExt cx="850221" cy="860955"/>
            </a:xfrm>
          </p:grpSpPr>
          <p:grpSp>
            <p:nvGrpSpPr>
              <p:cNvPr id="127" name="Group 126">
                <a:extLst>
                  <a:ext uri="{FF2B5EF4-FFF2-40B4-BE49-F238E27FC236}">
                    <a16:creationId xmlns:a16="http://schemas.microsoft.com/office/drawing/2014/main" id="{509DCA50-7452-DFB5-1778-10276B124532}"/>
                  </a:ext>
                </a:extLst>
              </p:cNvPr>
              <p:cNvGrpSpPr/>
              <p:nvPr/>
            </p:nvGrpSpPr>
            <p:grpSpPr>
              <a:xfrm>
                <a:off x="4006428" y="2576976"/>
                <a:ext cx="850221" cy="860955"/>
                <a:chOff x="4006428" y="2576976"/>
                <a:chExt cx="850221" cy="860955"/>
              </a:xfrm>
            </p:grpSpPr>
            <p:sp>
              <p:nvSpPr>
                <p:cNvPr id="72" name="Oval 71">
                  <a:extLst>
                    <a:ext uri="{FF2B5EF4-FFF2-40B4-BE49-F238E27FC236}">
                      <a16:creationId xmlns:a16="http://schemas.microsoft.com/office/drawing/2014/main" id="{063294CB-57CE-8735-57BB-917EC0F75A28}"/>
                    </a:ext>
                  </a:extLst>
                </p:cNvPr>
                <p:cNvSpPr/>
                <p:nvPr/>
              </p:nvSpPr>
              <p:spPr>
                <a:xfrm>
                  <a:off x="4172702" y="3376726"/>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A93C615E-1BF8-CADA-DE4E-DAA2352B4699}"/>
                    </a:ext>
                  </a:extLst>
                </p:cNvPr>
                <p:cNvSpPr/>
                <p:nvPr/>
              </p:nvSpPr>
              <p:spPr>
                <a:xfrm>
                  <a:off x="4654756" y="3392212"/>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7CE28A8A-3DD8-8DF9-74FA-6B0F4B07F52E}"/>
                    </a:ext>
                  </a:extLst>
                </p:cNvPr>
                <p:cNvSpPr/>
                <p:nvPr/>
              </p:nvSpPr>
              <p:spPr>
                <a:xfrm>
                  <a:off x="4664047" y="3315367"/>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2C604FE0-E30E-750A-E87A-F21BE0B8E899}"/>
                    </a:ext>
                  </a:extLst>
                </p:cNvPr>
                <p:cNvGrpSpPr/>
                <p:nvPr/>
              </p:nvGrpSpPr>
              <p:grpSpPr>
                <a:xfrm>
                  <a:off x="4006428" y="2576976"/>
                  <a:ext cx="850221" cy="588063"/>
                  <a:chOff x="4006428" y="2576976"/>
                  <a:chExt cx="850221" cy="588063"/>
                </a:xfrm>
              </p:grpSpPr>
              <p:sp>
                <p:nvSpPr>
                  <p:cNvPr id="71" name="Oval 70">
                    <a:extLst>
                      <a:ext uri="{FF2B5EF4-FFF2-40B4-BE49-F238E27FC236}">
                        <a16:creationId xmlns:a16="http://schemas.microsoft.com/office/drawing/2014/main" id="{36805B48-18FE-9E1A-968F-AA40ED4CB0CB}"/>
                      </a:ext>
                    </a:extLst>
                  </p:cNvPr>
                  <p:cNvSpPr/>
                  <p:nvPr/>
                </p:nvSpPr>
                <p:spPr>
                  <a:xfrm>
                    <a:off x="4006428" y="3080953"/>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FC53DE41-05AB-ADD8-8666-2FAF47758B72}"/>
                      </a:ext>
                    </a:extLst>
                  </p:cNvPr>
                  <p:cNvSpPr/>
                  <p:nvPr/>
                </p:nvSpPr>
                <p:spPr>
                  <a:xfrm>
                    <a:off x="4755404" y="3034249"/>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3478E216-9350-AB3C-C2CF-5ED492916AA6}"/>
                      </a:ext>
                    </a:extLst>
                  </p:cNvPr>
                  <p:cNvSpPr/>
                  <p:nvPr/>
                </p:nvSpPr>
                <p:spPr>
                  <a:xfrm>
                    <a:off x="4810930" y="3011951"/>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21498DC6-56DB-8009-A31D-383C42F3ADB3}"/>
                      </a:ext>
                    </a:extLst>
                  </p:cNvPr>
                  <p:cNvSpPr/>
                  <p:nvPr/>
                </p:nvSpPr>
                <p:spPr>
                  <a:xfrm>
                    <a:off x="4073671" y="3119320"/>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5" name="Group 124">
                    <a:extLst>
                      <a:ext uri="{FF2B5EF4-FFF2-40B4-BE49-F238E27FC236}">
                        <a16:creationId xmlns:a16="http://schemas.microsoft.com/office/drawing/2014/main" id="{B80AE305-1F81-E7A2-AE6C-8EECC67046F9}"/>
                      </a:ext>
                    </a:extLst>
                  </p:cNvPr>
                  <p:cNvGrpSpPr/>
                  <p:nvPr/>
                </p:nvGrpSpPr>
                <p:grpSpPr>
                  <a:xfrm>
                    <a:off x="4052147" y="2576976"/>
                    <a:ext cx="759468" cy="265470"/>
                    <a:chOff x="4052147" y="2576976"/>
                    <a:chExt cx="759468" cy="265470"/>
                  </a:xfrm>
                </p:grpSpPr>
                <p:sp>
                  <p:nvSpPr>
                    <p:cNvPr id="69" name="Oval 68">
                      <a:extLst>
                        <a:ext uri="{FF2B5EF4-FFF2-40B4-BE49-F238E27FC236}">
                          <a16:creationId xmlns:a16="http://schemas.microsoft.com/office/drawing/2014/main" id="{AFF3ED27-8093-30AB-3AA6-FD0EE05E2476}"/>
                        </a:ext>
                      </a:extLst>
                    </p:cNvPr>
                    <p:cNvSpPr/>
                    <p:nvPr/>
                  </p:nvSpPr>
                  <p:spPr>
                    <a:xfrm>
                      <a:off x="4052147" y="2718986"/>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B4F88528-EFCE-76E1-F783-2D903ABC55A3}"/>
                        </a:ext>
                      </a:extLst>
                    </p:cNvPr>
                    <p:cNvSpPr/>
                    <p:nvPr/>
                  </p:nvSpPr>
                  <p:spPr>
                    <a:xfrm>
                      <a:off x="4368285" y="2576976"/>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CF54E89E-088E-B545-DD19-B1DE3D1F7DA0}"/>
                        </a:ext>
                      </a:extLst>
                    </p:cNvPr>
                    <p:cNvSpPr/>
                    <p:nvPr/>
                  </p:nvSpPr>
                  <p:spPr>
                    <a:xfrm>
                      <a:off x="4765896" y="2648057"/>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75143E52-A7B4-4B7C-C009-E5EED6271D89}"/>
                        </a:ext>
                      </a:extLst>
                    </p:cNvPr>
                    <p:cNvSpPr/>
                    <p:nvPr/>
                  </p:nvSpPr>
                  <p:spPr>
                    <a:xfrm>
                      <a:off x="4418915" y="2657221"/>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CC2C25D6-3482-0023-E9BD-286CA6312C2F}"/>
                        </a:ext>
                      </a:extLst>
                    </p:cNvPr>
                    <p:cNvSpPr/>
                    <p:nvPr/>
                  </p:nvSpPr>
                  <p:spPr>
                    <a:xfrm>
                      <a:off x="4126983" y="2796727"/>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82" name="Oval 81">
                  <a:extLst>
                    <a:ext uri="{FF2B5EF4-FFF2-40B4-BE49-F238E27FC236}">
                      <a16:creationId xmlns:a16="http://schemas.microsoft.com/office/drawing/2014/main" id="{5ACCAB92-11FD-D6E3-B7C3-E01CE0577703}"/>
                    </a:ext>
                  </a:extLst>
                </p:cNvPr>
                <p:cNvSpPr/>
                <p:nvPr/>
              </p:nvSpPr>
              <p:spPr>
                <a:xfrm>
                  <a:off x="4296714" y="3392211"/>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8" name="Oval 127">
                <a:extLst>
                  <a:ext uri="{FF2B5EF4-FFF2-40B4-BE49-F238E27FC236}">
                    <a16:creationId xmlns:a16="http://schemas.microsoft.com/office/drawing/2014/main" id="{776C4246-0CCB-1417-05B1-4F28557C3BA0}"/>
                  </a:ext>
                </a:extLst>
              </p:cNvPr>
              <p:cNvSpPr/>
              <p:nvPr/>
            </p:nvSpPr>
            <p:spPr>
              <a:xfrm>
                <a:off x="4765896" y="2739369"/>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6" name="Freeform: Shape 135">
              <a:extLst>
                <a:ext uri="{FF2B5EF4-FFF2-40B4-BE49-F238E27FC236}">
                  <a16:creationId xmlns:a16="http://schemas.microsoft.com/office/drawing/2014/main" id="{8826FC74-BDFC-F1A9-55C0-BFD0C24B9555}"/>
                </a:ext>
              </a:extLst>
            </p:cNvPr>
            <p:cNvSpPr/>
            <p:nvPr/>
          </p:nvSpPr>
          <p:spPr>
            <a:xfrm>
              <a:off x="4007918" y="2591629"/>
              <a:ext cx="838200" cy="815340"/>
            </a:xfrm>
            <a:custGeom>
              <a:avLst/>
              <a:gdLst>
                <a:gd name="connsiteX0" fmla="*/ 388620 w 838200"/>
                <a:gd name="connsiteY0" fmla="*/ 0 h 815340"/>
                <a:gd name="connsiteX1" fmla="*/ 800100 w 838200"/>
                <a:gd name="connsiteY1" fmla="*/ 83820 h 815340"/>
                <a:gd name="connsiteX2" fmla="*/ 838200 w 838200"/>
                <a:gd name="connsiteY2" fmla="*/ 457200 h 815340"/>
                <a:gd name="connsiteX3" fmla="*/ 670560 w 838200"/>
                <a:gd name="connsiteY3" fmla="*/ 815340 h 815340"/>
                <a:gd name="connsiteX4" fmla="*/ 198120 w 838200"/>
                <a:gd name="connsiteY4" fmla="*/ 815340 h 815340"/>
                <a:gd name="connsiteX5" fmla="*/ 0 w 838200"/>
                <a:gd name="connsiteY5" fmla="*/ 518160 h 815340"/>
                <a:gd name="connsiteX6" fmla="*/ 91440 w 838200"/>
                <a:gd name="connsiteY6" fmla="*/ 137160 h 815340"/>
                <a:gd name="connsiteX7" fmla="*/ 388620 w 838200"/>
                <a:gd name="connsiteY7" fmla="*/ 0 h 815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00" h="815340">
                  <a:moveTo>
                    <a:pt x="388620" y="0"/>
                  </a:moveTo>
                  <a:lnTo>
                    <a:pt x="800100" y="83820"/>
                  </a:lnTo>
                  <a:lnTo>
                    <a:pt x="838200" y="457200"/>
                  </a:lnTo>
                  <a:lnTo>
                    <a:pt x="670560" y="815340"/>
                  </a:lnTo>
                  <a:lnTo>
                    <a:pt x="198120" y="815340"/>
                  </a:lnTo>
                  <a:lnTo>
                    <a:pt x="0" y="518160"/>
                  </a:lnTo>
                  <a:lnTo>
                    <a:pt x="91440" y="137160"/>
                  </a:lnTo>
                  <a:lnTo>
                    <a:pt x="388620" y="0"/>
                  </a:lnTo>
                  <a:close/>
                </a:path>
              </a:pathLst>
            </a:custGeom>
            <a:solidFill>
              <a:schemeClr val="accent1">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4" name="Group 143">
            <a:extLst>
              <a:ext uri="{FF2B5EF4-FFF2-40B4-BE49-F238E27FC236}">
                <a16:creationId xmlns:a16="http://schemas.microsoft.com/office/drawing/2014/main" id="{458D9FC7-9FFE-91CC-3207-A96FD2B26755}"/>
              </a:ext>
            </a:extLst>
          </p:cNvPr>
          <p:cNvGrpSpPr/>
          <p:nvPr/>
        </p:nvGrpSpPr>
        <p:grpSpPr>
          <a:xfrm>
            <a:off x="5195923" y="4838477"/>
            <a:ext cx="942589" cy="948640"/>
            <a:chOff x="5557885" y="2549961"/>
            <a:chExt cx="942589" cy="948640"/>
          </a:xfrm>
        </p:grpSpPr>
        <p:grpSp>
          <p:nvGrpSpPr>
            <p:cNvPr id="132" name="Group 131">
              <a:extLst>
                <a:ext uri="{FF2B5EF4-FFF2-40B4-BE49-F238E27FC236}">
                  <a16:creationId xmlns:a16="http://schemas.microsoft.com/office/drawing/2014/main" id="{4B46C621-8265-8E39-3141-F9358A9C82E8}"/>
                </a:ext>
              </a:extLst>
            </p:cNvPr>
            <p:cNvGrpSpPr/>
            <p:nvPr/>
          </p:nvGrpSpPr>
          <p:grpSpPr>
            <a:xfrm>
              <a:off x="5557885" y="2549961"/>
              <a:ext cx="942589" cy="948640"/>
              <a:chOff x="5535233" y="2568322"/>
              <a:chExt cx="942589" cy="948640"/>
            </a:xfrm>
          </p:grpSpPr>
          <p:sp>
            <p:nvSpPr>
              <p:cNvPr id="83" name="Oval 82">
                <a:extLst>
                  <a:ext uri="{FF2B5EF4-FFF2-40B4-BE49-F238E27FC236}">
                    <a16:creationId xmlns:a16="http://schemas.microsoft.com/office/drawing/2014/main" id="{8C9B34C0-8F6A-BB45-EB3D-068BC2E0284A}"/>
                  </a:ext>
                </a:extLst>
              </p:cNvPr>
              <p:cNvSpPr/>
              <p:nvPr/>
            </p:nvSpPr>
            <p:spPr>
              <a:xfrm>
                <a:off x="5535233" y="2962648"/>
                <a:ext cx="45719" cy="45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942717DB-7DE4-6410-9FBE-B82C0A0F7CFF}"/>
                  </a:ext>
                </a:extLst>
              </p:cNvPr>
              <p:cNvSpPr/>
              <p:nvPr/>
            </p:nvSpPr>
            <p:spPr>
              <a:xfrm>
                <a:off x="5811925" y="3126671"/>
                <a:ext cx="45719" cy="45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C5834BB9-AA52-50E1-6C9A-C140242F96B0}"/>
                  </a:ext>
                </a:extLst>
              </p:cNvPr>
              <p:cNvSpPr/>
              <p:nvPr/>
            </p:nvSpPr>
            <p:spPr>
              <a:xfrm>
                <a:off x="6182315" y="3080952"/>
                <a:ext cx="45719" cy="45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1" name="Group 130">
                <a:extLst>
                  <a:ext uri="{FF2B5EF4-FFF2-40B4-BE49-F238E27FC236}">
                    <a16:creationId xmlns:a16="http://schemas.microsoft.com/office/drawing/2014/main" id="{A6AED160-7C62-4C64-B414-86598CB3F5D7}"/>
                  </a:ext>
                </a:extLst>
              </p:cNvPr>
              <p:cNvGrpSpPr/>
              <p:nvPr/>
            </p:nvGrpSpPr>
            <p:grpSpPr>
              <a:xfrm>
                <a:off x="5596193" y="2568322"/>
                <a:ext cx="881629" cy="948640"/>
                <a:chOff x="5596193" y="2568322"/>
                <a:chExt cx="881629" cy="948640"/>
              </a:xfrm>
            </p:grpSpPr>
            <p:sp>
              <p:nvSpPr>
                <p:cNvPr id="85" name="Oval 84">
                  <a:extLst>
                    <a:ext uri="{FF2B5EF4-FFF2-40B4-BE49-F238E27FC236}">
                      <a16:creationId xmlns:a16="http://schemas.microsoft.com/office/drawing/2014/main" id="{EE415FF2-0423-C196-34AE-EB326384EE97}"/>
                    </a:ext>
                  </a:extLst>
                </p:cNvPr>
                <p:cNvSpPr/>
                <p:nvPr/>
              </p:nvSpPr>
              <p:spPr>
                <a:xfrm>
                  <a:off x="5596193" y="3259857"/>
                  <a:ext cx="45719" cy="45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3" name="Oval 102">
                  <a:extLst>
                    <a:ext uri="{FF2B5EF4-FFF2-40B4-BE49-F238E27FC236}">
                      <a16:creationId xmlns:a16="http://schemas.microsoft.com/office/drawing/2014/main" id="{189BD7DC-47F4-5685-F583-36427589DD3F}"/>
                    </a:ext>
                  </a:extLst>
                </p:cNvPr>
                <p:cNvSpPr/>
                <p:nvPr/>
              </p:nvSpPr>
              <p:spPr>
                <a:xfrm>
                  <a:off x="5798624" y="3471243"/>
                  <a:ext cx="45719" cy="45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0" name="Group 129">
                  <a:extLst>
                    <a:ext uri="{FF2B5EF4-FFF2-40B4-BE49-F238E27FC236}">
                      <a16:creationId xmlns:a16="http://schemas.microsoft.com/office/drawing/2014/main" id="{69DA2CB3-6C77-9056-24FD-422843EDC082}"/>
                    </a:ext>
                  </a:extLst>
                </p:cNvPr>
                <p:cNvGrpSpPr/>
                <p:nvPr/>
              </p:nvGrpSpPr>
              <p:grpSpPr>
                <a:xfrm>
                  <a:off x="5603813" y="2568322"/>
                  <a:ext cx="874009" cy="322199"/>
                  <a:chOff x="5603813" y="2568322"/>
                  <a:chExt cx="874009" cy="322199"/>
                </a:xfrm>
              </p:grpSpPr>
              <p:sp>
                <p:nvSpPr>
                  <p:cNvPr id="77" name="Oval 76">
                    <a:extLst>
                      <a:ext uri="{FF2B5EF4-FFF2-40B4-BE49-F238E27FC236}">
                        <a16:creationId xmlns:a16="http://schemas.microsoft.com/office/drawing/2014/main" id="{A8E2C67F-E52E-24A3-09DC-9C148A278206}"/>
                      </a:ext>
                    </a:extLst>
                  </p:cNvPr>
                  <p:cNvSpPr/>
                  <p:nvPr/>
                </p:nvSpPr>
                <p:spPr>
                  <a:xfrm>
                    <a:off x="5603813" y="2739985"/>
                    <a:ext cx="45719" cy="45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Oval 83">
                    <a:extLst>
                      <a:ext uri="{FF2B5EF4-FFF2-40B4-BE49-F238E27FC236}">
                        <a16:creationId xmlns:a16="http://schemas.microsoft.com/office/drawing/2014/main" id="{90792641-402F-4566-BC16-BAD8C4D807CA}"/>
                      </a:ext>
                    </a:extLst>
                  </p:cNvPr>
                  <p:cNvSpPr/>
                  <p:nvPr/>
                </p:nvSpPr>
                <p:spPr>
                  <a:xfrm>
                    <a:off x="5920313" y="2844802"/>
                    <a:ext cx="45719" cy="45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62A7E58C-4FDF-FF37-4362-1B9B9E451E64}"/>
                      </a:ext>
                    </a:extLst>
                  </p:cNvPr>
                  <p:cNvSpPr/>
                  <p:nvPr/>
                </p:nvSpPr>
                <p:spPr>
                  <a:xfrm>
                    <a:off x="6328565" y="2796727"/>
                    <a:ext cx="45719" cy="45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3E15337C-A0BA-3A42-37FA-FD20C0DF9EF0}"/>
                      </a:ext>
                    </a:extLst>
                  </p:cNvPr>
                  <p:cNvSpPr/>
                  <p:nvPr/>
                </p:nvSpPr>
                <p:spPr>
                  <a:xfrm>
                    <a:off x="5796824" y="2604621"/>
                    <a:ext cx="45719" cy="45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Oval 104">
                    <a:extLst>
                      <a:ext uri="{FF2B5EF4-FFF2-40B4-BE49-F238E27FC236}">
                        <a16:creationId xmlns:a16="http://schemas.microsoft.com/office/drawing/2014/main" id="{C010FF91-A794-4BAE-F08C-740BB09AE6CC}"/>
                      </a:ext>
                    </a:extLst>
                  </p:cNvPr>
                  <p:cNvSpPr/>
                  <p:nvPr/>
                </p:nvSpPr>
                <p:spPr>
                  <a:xfrm>
                    <a:off x="6089200" y="2568322"/>
                    <a:ext cx="45719" cy="45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Oval 105">
                    <a:extLst>
                      <a:ext uri="{FF2B5EF4-FFF2-40B4-BE49-F238E27FC236}">
                        <a16:creationId xmlns:a16="http://schemas.microsoft.com/office/drawing/2014/main" id="{9FD77A84-44E7-87EB-670C-AA4B55D79925}"/>
                      </a:ext>
                    </a:extLst>
                  </p:cNvPr>
                  <p:cNvSpPr/>
                  <p:nvPr/>
                </p:nvSpPr>
                <p:spPr>
                  <a:xfrm>
                    <a:off x="6432103" y="2602315"/>
                    <a:ext cx="45719" cy="45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7" name="Oval 106">
                  <a:extLst>
                    <a:ext uri="{FF2B5EF4-FFF2-40B4-BE49-F238E27FC236}">
                      <a16:creationId xmlns:a16="http://schemas.microsoft.com/office/drawing/2014/main" id="{5CC08AA0-4B81-09DF-2904-67D9DCB3B42B}"/>
                    </a:ext>
                  </a:extLst>
                </p:cNvPr>
                <p:cNvSpPr/>
                <p:nvPr/>
              </p:nvSpPr>
              <p:spPr>
                <a:xfrm>
                  <a:off x="6394591" y="3156039"/>
                  <a:ext cx="45719" cy="45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DDBA0090-60D9-2455-17AC-8AA818790A22}"/>
                    </a:ext>
                  </a:extLst>
                </p:cNvPr>
                <p:cNvSpPr/>
                <p:nvPr/>
              </p:nvSpPr>
              <p:spPr>
                <a:xfrm>
                  <a:off x="6133569" y="3360097"/>
                  <a:ext cx="45719" cy="45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37" name="Freeform: Shape 136">
              <a:extLst>
                <a:ext uri="{FF2B5EF4-FFF2-40B4-BE49-F238E27FC236}">
                  <a16:creationId xmlns:a16="http://schemas.microsoft.com/office/drawing/2014/main" id="{A4E1E8D5-280B-1728-8AD0-75071AE5690C}"/>
                </a:ext>
              </a:extLst>
            </p:cNvPr>
            <p:cNvSpPr/>
            <p:nvPr/>
          </p:nvSpPr>
          <p:spPr>
            <a:xfrm>
              <a:off x="5574119" y="2570271"/>
              <a:ext cx="906780" cy="899160"/>
            </a:xfrm>
            <a:custGeom>
              <a:avLst/>
              <a:gdLst>
                <a:gd name="connsiteX0" fmla="*/ 541020 w 906780"/>
                <a:gd name="connsiteY0" fmla="*/ 0 h 899160"/>
                <a:gd name="connsiteX1" fmla="*/ 906780 w 906780"/>
                <a:gd name="connsiteY1" fmla="*/ 38100 h 899160"/>
                <a:gd name="connsiteX2" fmla="*/ 868680 w 906780"/>
                <a:gd name="connsiteY2" fmla="*/ 594360 h 899160"/>
                <a:gd name="connsiteX3" fmla="*/ 609600 w 906780"/>
                <a:gd name="connsiteY3" fmla="*/ 815340 h 899160"/>
                <a:gd name="connsiteX4" fmla="*/ 274320 w 906780"/>
                <a:gd name="connsiteY4" fmla="*/ 899160 h 899160"/>
                <a:gd name="connsiteX5" fmla="*/ 60960 w 906780"/>
                <a:gd name="connsiteY5" fmla="*/ 693420 h 899160"/>
                <a:gd name="connsiteX6" fmla="*/ 0 w 906780"/>
                <a:gd name="connsiteY6" fmla="*/ 388620 h 899160"/>
                <a:gd name="connsiteX7" fmla="*/ 60960 w 906780"/>
                <a:gd name="connsiteY7" fmla="*/ 167640 h 899160"/>
                <a:gd name="connsiteX8" fmla="*/ 259080 w 906780"/>
                <a:gd name="connsiteY8" fmla="*/ 30480 h 899160"/>
                <a:gd name="connsiteX9" fmla="*/ 541020 w 906780"/>
                <a:gd name="connsiteY9" fmla="*/ 0 h 89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6780" h="899160">
                  <a:moveTo>
                    <a:pt x="541020" y="0"/>
                  </a:moveTo>
                  <a:lnTo>
                    <a:pt x="906780" y="38100"/>
                  </a:lnTo>
                  <a:lnTo>
                    <a:pt x="868680" y="594360"/>
                  </a:lnTo>
                  <a:lnTo>
                    <a:pt x="609600" y="815340"/>
                  </a:lnTo>
                  <a:lnTo>
                    <a:pt x="274320" y="899160"/>
                  </a:lnTo>
                  <a:lnTo>
                    <a:pt x="60960" y="693420"/>
                  </a:lnTo>
                  <a:lnTo>
                    <a:pt x="0" y="388620"/>
                  </a:lnTo>
                  <a:lnTo>
                    <a:pt x="60960" y="167640"/>
                  </a:lnTo>
                  <a:lnTo>
                    <a:pt x="259080" y="30480"/>
                  </a:lnTo>
                  <a:lnTo>
                    <a:pt x="541020" y="0"/>
                  </a:lnTo>
                  <a:close/>
                </a:path>
              </a:pathLst>
            </a:custGeom>
            <a:solidFill>
              <a:srgbClr val="C00000">
                <a:alpha val="3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5" name="Group 144">
            <a:extLst>
              <a:ext uri="{FF2B5EF4-FFF2-40B4-BE49-F238E27FC236}">
                <a16:creationId xmlns:a16="http://schemas.microsoft.com/office/drawing/2014/main" id="{DB584D02-C512-70A3-F6B9-F1398DA3F12D}"/>
              </a:ext>
            </a:extLst>
          </p:cNvPr>
          <p:cNvGrpSpPr/>
          <p:nvPr/>
        </p:nvGrpSpPr>
        <p:grpSpPr>
          <a:xfrm>
            <a:off x="5302343" y="3825308"/>
            <a:ext cx="681257" cy="750886"/>
            <a:chOff x="2999530" y="3919732"/>
            <a:chExt cx="681257" cy="750886"/>
          </a:xfrm>
        </p:grpSpPr>
        <p:grpSp>
          <p:nvGrpSpPr>
            <p:cNvPr id="133" name="Group 132">
              <a:extLst>
                <a:ext uri="{FF2B5EF4-FFF2-40B4-BE49-F238E27FC236}">
                  <a16:creationId xmlns:a16="http://schemas.microsoft.com/office/drawing/2014/main" id="{E93BA42D-8BE1-70A8-2F8F-ED1302D26CB7}"/>
                </a:ext>
              </a:extLst>
            </p:cNvPr>
            <p:cNvGrpSpPr/>
            <p:nvPr/>
          </p:nvGrpSpPr>
          <p:grpSpPr>
            <a:xfrm>
              <a:off x="2999530" y="3919732"/>
              <a:ext cx="679472" cy="750886"/>
              <a:chOff x="2999530" y="3919732"/>
              <a:chExt cx="679472" cy="750886"/>
            </a:xfrm>
          </p:grpSpPr>
          <p:sp>
            <p:nvSpPr>
              <p:cNvPr id="109" name="Oval 108">
                <a:extLst>
                  <a:ext uri="{FF2B5EF4-FFF2-40B4-BE49-F238E27FC236}">
                    <a16:creationId xmlns:a16="http://schemas.microsoft.com/office/drawing/2014/main" id="{4492B5B5-2105-A2C1-96C8-67BAD0BD392F}"/>
                  </a:ext>
                </a:extLst>
              </p:cNvPr>
              <p:cNvSpPr/>
              <p:nvPr/>
            </p:nvSpPr>
            <p:spPr>
              <a:xfrm>
                <a:off x="3318480" y="3919732"/>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B268DA75-63AA-4A3F-6F72-D12E60664463}"/>
                  </a:ext>
                </a:extLst>
              </p:cNvPr>
              <p:cNvSpPr/>
              <p:nvPr/>
            </p:nvSpPr>
            <p:spPr>
              <a:xfrm>
                <a:off x="3633283" y="4211237"/>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D6AA7A10-D025-141A-82DC-1C6F1757846F}"/>
                  </a:ext>
                </a:extLst>
              </p:cNvPr>
              <p:cNvSpPr/>
              <p:nvPr/>
            </p:nvSpPr>
            <p:spPr>
              <a:xfrm>
                <a:off x="3577634" y="4617550"/>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Oval 111">
                <a:extLst>
                  <a:ext uri="{FF2B5EF4-FFF2-40B4-BE49-F238E27FC236}">
                    <a16:creationId xmlns:a16="http://schemas.microsoft.com/office/drawing/2014/main" id="{D622358D-CCE2-DD6E-3BE2-40EBD14A6EF1}"/>
                  </a:ext>
                </a:extLst>
              </p:cNvPr>
              <p:cNvSpPr/>
              <p:nvPr/>
            </p:nvSpPr>
            <p:spPr>
              <a:xfrm>
                <a:off x="2999530" y="4161643"/>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B852887B-F565-4F07-1864-458EB6038EAC}"/>
                  </a:ext>
                </a:extLst>
              </p:cNvPr>
              <p:cNvSpPr/>
              <p:nvPr/>
            </p:nvSpPr>
            <p:spPr>
              <a:xfrm>
                <a:off x="3061438" y="4624899"/>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8" name="Freeform: Shape 137">
              <a:extLst>
                <a:ext uri="{FF2B5EF4-FFF2-40B4-BE49-F238E27FC236}">
                  <a16:creationId xmlns:a16="http://schemas.microsoft.com/office/drawing/2014/main" id="{C3D22AA7-B9D9-7C54-8DB6-41FDCD33437B}"/>
                </a:ext>
              </a:extLst>
            </p:cNvPr>
            <p:cNvSpPr/>
            <p:nvPr/>
          </p:nvSpPr>
          <p:spPr>
            <a:xfrm>
              <a:off x="3040707" y="3931749"/>
              <a:ext cx="640080" cy="708660"/>
            </a:xfrm>
            <a:custGeom>
              <a:avLst/>
              <a:gdLst>
                <a:gd name="connsiteX0" fmla="*/ 304800 w 640080"/>
                <a:gd name="connsiteY0" fmla="*/ 0 h 708660"/>
                <a:gd name="connsiteX1" fmla="*/ 640080 w 640080"/>
                <a:gd name="connsiteY1" fmla="*/ 304800 h 708660"/>
                <a:gd name="connsiteX2" fmla="*/ 586740 w 640080"/>
                <a:gd name="connsiteY2" fmla="*/ 708660 h 708660"/>
                <a:gd name="connsiteX3" fmla="*/ 45720 w 640080"/>
                <a:gd name="connsiteY3" fmla="*/ 708660 h 708660"/>
                <a:gd name="connsiteX4" fmla="*/ 0 w 640080"/>
                <a:gd name="connsiteY4" fmla="*/ 228600 h 708660"/>
                <a:gd name="connsiteX5" fmla="*/ 304800 w 640080"/>
                <a:gd name="connsiteY5" fmla="*/ 0 h 708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708660">
                  <a:moveTo>
                    <a:pt x="304800" y="0"/>
                  </a:moveTo>
                  <a:lnTo>
                    <a:pt x="640080" y="304800"/>
                  </a:lnTo>
                  <a:lnTo>
                    <a:pt x="586740" y="708660"/>
                  </a:lnTo>
                  <a:lnTo>
                    <a:pt x="45720" y="708660"/>
                  </a:lnTo>
                  <a:lnTo>
                    <a:pt x="0" y="228600"/>
                  </a:lnTo>
                  <a:lnTo>
                    <a:pt x="304800" y="0"/>
                  </a:lnTo>
                  <a:close/>
                </a:path>
              </a:pathLst>
            </a:custGeom>
            <a:solidFill>
              <a:srgbClr val="C00000">
                <a:alpha val="3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6" name="Group 145">
            <a:extLst>
              <a:ext uri="{FF2B5EF4-FFF2-40B4-BE49-F238E27FC236}">
                <a16:creationId xmlns:a16="http://schemas.microsoft.com/office/drawing/2014/main" id="{CBC539C3-05EC-5A7D-7666-3BB5D8B39BC8}"/>
              </a:ext>
            </a:extLst>
          </p:cNvPr>
          <p:cNvGrpSpPr/>
          <p:nvPr/>
        </p:nvGrpSpPr>
        <p:grpSpPr>
          <a:xfrm>
            <a:off x="4081546" y="4151682"/>
            <a:ext cx="312323" cy="333562"/>
            <a:chOff x="4342433" y="4157335"/>
            <a:chExt cx="312323" cy="333562"/>
          </a:xfrm>
        </p:grpSpPr>
        <p:grpSp>
          <p:nvGrpSpPr>
            <p:cNvPr id="135" name="Group 134">
              <a:extLst>
                <a:ext uri="{FF2B5EF4-FFF2-40B4-BE49-F238E27FC236}">
                  <a16:creationId xmlns:a16="http://schemas.microsoft.com/office/drawing/2014/main" id="{86B7F73C-3BF5-2034-CA60-A88EC5ACBD3F}"/>
                </a:ext>
              </a:extLst>
            </p:cNvPr>
            <p:cNvGrpSpPr/>
            <p:nvPr/>
          </p:nvGrpSpPr>
          <p:grpSpPr>
            <a:xfrm>
              <a:off x="4342433" y="4164380"/>
              <a:ext cx="312323" cy="326517"/>
              <a:chOff x="4342433" y="4164380"/>
              <a:chExt cx="312323" cy="326517"/>
            </a:xfrm>
          </p:grpSpPr>
          <p:grpSp>
            <p:nvGrpSpPr>
              <p:cNvPr id="134" name="Group 133">
                <a:extLst>
                  <a:ext uri="{FF2B5EF4-FFF2-40B4-BE49-F238E27FC236}">
                    <a16:creationId xmlns:a16="http://schemas.microsoft.com/office/drawing/2014/main" id="{7DBAC441-3442-4970-04D3-2476D38728C6}"/>
                  </a:ext>
                </a:extLst>
              </p:cNvPr>
              <p:cNvGrpSpPr/>
              <p:nvPr/>
            </p:nvGrpSpPr>
            <p:grpSpPr>
              <a:xfrm>
                <a:off x="4342433" y="4164380"/>
                <a:ext cx="312323" cy="194744"/>
                <a:chOff x="4342433" y="4164380"/>
                <a:chExt cx="312323" cy="194744"/>
              </a:xfrm>
            </p:grpSpPr>
            <p:sp>
              <p:nvSpPr>
                <p:cNvPr id="114" name="Oval 113">
                  <a:extLst>
                    <a:ext uri="{FF2B5EF4-FFF2-40B4-BE49-F238E27FC236}">
                      <a16:creationId xmlns:a16="http://schemas.microsoft.com/office/drawing/2014/main" id="{43CE7647-2EEB-E030-A421-22C38031962B}"/>
                    </a:ext>
                  </a:extLst>
                </p:cNvPr>
                <p:cNvSpPr/>
                <p:nvPr/>
              </p:nvSpPr>
              <p:spPr>
                <a:xfrm>
                  <a:off x="4510560" y="4164380"/>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79642B74-82E7-1AEA-DD4F-83A9FFB4CD6E}"/>
                    </a:ext>
                  </a:extLst>
                </p:cNvPr>
                <p:cNvSpPr/>
                <p:nvPr/>
              </p:nvSpPr>
              <p:spPr>
                <a:xfrm>
                  <a:off x="4342433" y="4253379"/>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32B5D518-F9BF-37B4-C91D-1EB61892E3A2}"/>
                    </a:ext>
                  </a:extLst>
                </p:cNvPr>
                <p:cNvSpPr/>
                <p:nvPr/>
              </p:nvSpPr>
              <p:spPr>
                <a:xfrm>
                  <a:off x="4464841" y="4305090"/>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D3756AD8-DFA5-6BDD-B7B1-5C7188E04257}"/>
                    </a:ext>
                  </a:extLst>
                </p:cNvPr>
                <p:cNvSpPr/>
                <p:nvPr/>
              </p:nvSpPr>
              <p:spPr>
                <a:xfrm>
                  <a:off x="4609037" y="4313405"/>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8" name="Oval 117">
                <a:extLst>
                  <a:ext uri="{FF2B5EF4-FFF2-40B4-BE49-F238E27FC236}">
                    <a16:creationId xmlns:a16="http://schemas.microsoft.com/office/drawing/2014/main" id="{DB61093E-B694-1DFC-973F-86E59AF8DD58}"/>
                  </a:ext>
                </a:extLst>
              </p:cNvPr>
              <p:cNvSpPr/>
              <p:nvPr/>
            </p:nvSpPr>
            <p:spPr>
              <a:xfrm>
                <a:off x="4487700" y="4445178"/>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9" name="Freeform: Shape 138">
              <a:extLst>
                <a:ext uri="{FF2B5EF4-FFF2-40B4-BE49-F238E27FC236}">
                  <a16:creationId xmlns:a16="http://schemas.microsoft.com/office/drawing/2014/main" id="{614E714C-1D2D-F47B-5028-DBF5AA61C81A}"/>
                </a:ext>
              </a:extLst>
            </p:cNvPr>
            <p:cNvSpPr/>
            <p:nvPr/>
          </p:nvSpPr>
          <p:spPr>
            <a:xfrm>
              <a:off x="4343417" y="4157335"/>
              <a:ext cx="269875" cy="304800"/>
            </a:xfrm>
            <a:custGeom>
              <a:avLst/>
              <a:gdLst>
                <a:gd name="connsiteX0" fmla="*/ 171450 w 269875"/>
                <a:gd name="connsiteY0" fmla="*/ 0 h 304800"/>
                <a:gd name="connsiteX1" fmla="*/ 269875 w 269875"/>
                <a:gd name="connsiteY1" fmla="*/ 158750 h 304800"/>
                <a:gd name="connsiteX2" fmla="*/ 149225 w 269875"/>
                <a:gd name="connsiteY2" fmla="*/ 304800 h 304800"/>
                <a:gd name="connsiteX3" fmla="*/ 0 w 269875"/>
                <a:gd name="connsiteY3" fmla="*/ 95250 h 304800"/>
                <a:gd name="connsiteX4" fmla="*/ 171450 w 26987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875" h="304800">
                  <a:moveTo>
                    <a:pt x="171450" y="0"/>
                  </a:moveTo>
                  <a:lnTo>
                    <a:pt x="269875" y="158750"/>
                  </a:lnTo>
                  <a:lnTo>
                    <a:pt x="149225" y="304800"/>
                  </a:lnTo>
                  <a:lnTo>
                    <a:pt x="0" y="95250"/>
                  </a:lnTo>
                  <a:lnTo>
                    <a:pt x="171450" y="0"/>
                  </a:lnTo>
                  <a:close/>
                </a:path>
              </a:pathLst>
            </a:custGeom>
            <a:solidFill>
              <a:schemeClr val="accent1">
                <a:alpha val="3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2" name="TextBox 151">
            <a:extLst>
              <a:ext uri="{FF2B5EF4-FFF2-40B4-BE49-F238E27FC236}">
                <a16:creationId xmlns:a16="http://schemas.microsoft.com/office/drawing/2014/main" id="{A0C08FCE-4F9A-BEF7-1CF9-3FB9050E13F0}"/>
              </a:ext>
            </a:extLst>
          </p:cNvPr>
          <p:cNvSpPr txBox="1"/>
          <p:nvPr/>
        </p:nvSpPr>
        <p:spPr>
          <a:xfrm>
            <a:off x="3742864" y="2349798"/>
            <a:ext cx="196415" cy="307777"/>
          </a:xfrm>
          <a:prstGeom prst="rect">
            <a:avLst/>
          </a:prstGeom>
          <a:noFill/>
        </p:spPr>
        <p:txBody>
          <a:bodyPr wrap="square" rtlCol="0">
            <a:spAutoFit/>
          </a:bodyPr>
          <a:lstStyle/>
          <a:p>
            <a:r>
              <a:rPr lang="en-GB" sz="1400" b="1" dirty="0"/>
              <a:t>d</a:t>
            </a:r>
          </a:p>
        </p:txBody>
      </p:sp>
      <p:sp>
        <p:nvSpPr>
          <p:cNvPr id="153" name="TextBox 152">
            <a:extLst>
              <a:ext uri="{FF2B5EF4-FFF2-40B4-BE49-F238E27FC236}">
                <a16:creationId xmlns:a16="http://schemas.microsoft.com/office/drawing/2014/main" id="{5B086915-048A-2BC6-DF6D-040853A5E718}"/>
              </a:ext>
            </a:extLst>
          </p:cNvPr>
          <p:cNvSpPr txBox="1"/>
          <p:nvPr/>
        </p:nvSpPr>
        <p:spPr>
          <a:xfrm>
            <a:off x="3640685" y="4753663"/>
            <a:ext cx="238849" cy="307777"/>
          </a:xfrm>
          <a:prstGeom prst="rect">
            <a:avLst/>
          </a:prstGeom>
          <a:noFill/>
        </p:spPr>
        <p:txBody>
          <a:bodyPr wrap="square" rtlCol="0">
            <a:spAutoFit/>
          </a:bodyPr>
          <a:lstStyle/>
          <a:p>
            <a:r>
              <a:rPr lang="en-GB" sz="1400" b="1" dirty="0"/>
              <a:t>g</a:t>
            </a:r>
          </a:p>
        </p:txBody>
      </p:sp>
    </p:spTree>
    <p:extLst>
      <p:ext uri="{BB962C8B-B14F-4D97-AF65-F5344CB8AC3E}">
        <p14:creationId xmlns:p14="http://schemas.microsoft.com/office/powerpoint/2010/main" val="207070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2F68B1C3-674E-621E-8DC3-E5B4426E47EF}"/>
              </a:ext>
            </a:extLst>
          </p:cNvPr>
          <p:cNvGrpSpPr/>
          <p:nvPr/>
        </p:nvGrpSpPr>
        <p:grpSpPr>
          <a:xfrm>
            <a:off x="1868923" y="2311846"/>
            <a:ext cx="845476" cy="639817"/>
            <a:chOff x="864337" y="2451397"/>
            <a:chExt cx="845476" cy="639817"/>
          </a:xfrm>
        </p:grpSpPr>
        <p:grpSp>
          <p:nvGrpSpPr>
            <p:cNvPr id="80" name="Group 79">
              <a:extLst>
                <a:ext uri="{FF2B5EF4-FFF2-40B4-BE49-F238E27FC236}">
                  <a16:creationId xmlns:a16="http://schemas.microsoft.com/office/drawing/2014/main" id="{C7D43574-F767-00DD-594B-A9E9F590258F}"/>
                </a:ext>
              </a:extLst>
            </p:cNvPr>
            <p:cNvGrpSpPr/>
            <p:nvPr/>
          </p:nvGrpSpPr>
          <p:grpSpPr>
            <a:xfrm>
              <a:off x="864337" y="2451397"/>
              <a:ext cx="835868" cy="639817"/>
              <a:chOff x="762405" y="2835946"/>
              <a:chExt cx="835868" cy="639817"/>
            </a:xfrm>
          </p:grpSpPr>
          <p:sp>
            <p:nvSpPr>
              <p:cNvPr id="89" name="Oval 88">
                <a:extLst>
                  <a:ext uri="{FF2B5EF4-FFF2-40B4-BE49-F238E27FC236}">
                    <a16:creationId xmlns:a16="http://schemas.microsoft.com/office/drawing/2014/main" id="{74F0102E-27B2-96FB-70D4-487BBF9C39D8}"/>
                  </a:ext>
                </a:extLst>
              </p:cNvPr>
              <p:cNvSpPr/>
              <p:nvPr/>
            </p:nvSpPr>
            <p:spPr>
              <a:xfrm>
                <a:off x="762405" y="2972039"/>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1" name="Oval 90">
                <a:extLst>
                  <a:ext uri="{FF2B5EF4-FFF2-40B4-BE49-F238E27FC236}">
                    <a16:creationId xmlns:a16="http://schemas.microsoft.com/office/drawing/2014/main" id="{88B9FF7C-6C0A-B853-88C2-44E16723BB93}"/>
                  </a:ext>
                </a:extLst>
              </p:cNvPr>
              <p:cNvSpPr/>
              <p:nvPr/>
            </p:nvSpPr>
            <p:spPr>
              <a:xfrm>
                <a:off x="1085918" y="3065234"/>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Oval 93">
                <a:extLst>
                  <a:ext uri="{FF2B5EF4-FFF2-40B4-BE49-F238E27FC236}">
                    <a16:creationId xmlns:a16="http://schemas.microsoft.com/office/drawing/2014/main" id="{A0EF75AE-4F82-4E8E-2FEE-CA7079C7AF84}"/>
                  </a:ext>
                </a:extLst>
              </p:cNvPr>
              <p:cNvSpPr/>
              <p:nvPr/>
            </p:nvSpPr>
            <p:spPr>
              <a:xfrm>
                <a:off x="1286881" y="3430044"/>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4E7ABAC2-B07C-E086-C678-714F2710209F}"/>
                  </a:ext>
                </a:extLst>
              </p:cNvPr>
              <p:cNvSpPr/>
              <p:nvPr/>
            </p:nvSpPr>
            <p:spPr>
              <a:xfrm>
                <a:off x="1552554" y="2894051"/>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CCEA6E3F-E163-C8C3-B747-B1F9E85154CE}"/>
                  </a:ext>
                </a:extLst>
              </p:cNvPr>
              <p:cNvSpPr/>
              <p:nvPr/>
            </p:nvSpPr>
            <p:spPr>
              <a:xfrm>
                <a:off x="1286881" y="2835946"/>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1" name="Oval 80">
              <a:extLst>
                <a:ext uri="{FF2B5EF4-FFF2-40B4-BE49-F238E27FC236}">
                  <a16:creationId xmlns:a16="http://schemas.microsoft.com/office/drawing/2014/main" id="{F6A19F3D-219D-B3A5-AA29-E0E6809C1520}"/>
                </a:ext>
              </a:extLst>
            </p:cNvPr>
            <p:cNvSpPr/>
            <p:nvPr/>
          </p:nvSpPr>
          <p:spPr>
            <a:xfrm>
              <a:off x="1164990" y="2772123"/>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2" name="Oval 81">
              <a:extLst>
                <a:ext uri="{FF2B5EF4-FFF2-40B4-BE49-F238E27FC236}">
                  <a16:creationId xmlns:a16="http://schemas.microsoft.com/office/drawing/2014/main" id="{66BBA3D9-7DA3-5EC5-D300-A5FE179B5AC1}"/>
                </a:ext>
              </a:extLst>
            </p:cNvPr>
            <p:cNvSpPr/>
            <p:nvPr/>
          </p:nvSpPr>
          <p:spPr>
            <a:xfrm>
              <a:off x="1254833" y="2754851"/>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3" name="Oval 82">
              <a:extLst>
                <a:ext uri="{FF2B5EF4-FFF2-40B4-BE49-F238E27FC236}">
                  <a16:creationId xmlns:a16="http://schemas.microsoft.com/office/drawing/2014/main" id="{198D17DE-067E-E63B-AA33-60FAF3C96555}"/>
                </a:ext>
              </a:extLst>
            </p:cNvPr>
            <p:cNvSpPr/>
            <p:nvPr/>
          </p:nvSpPr>
          <p:spPr>
            <a:xfrm>
              <a:off x="1437236" y="2999776"/>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4" name="Oval 83">
              <a:extLst>
                <a:ext uri="{FF2B5EF4-FFF2-40B4-BE49-F238E27FC236}">
                  <a16:creationId xmlns:a16="http://schemas.microsoft.com/office/drawing/2014/main" id="{7D682504-FD9B-9DDE-39B5-7DBE357EAD74}"/>
                </a:ext>
              </a:extLst>
            </p:cNvPr>
            <p:cNvSpPr/>
            <p:nvPr/>
          </p:nvSpPr>
          <p:spPr>
            <a:xfrm>
              <a:off x="1376512" y="2519975"/>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5" name="Oval 84">
              <a:extLst>
                <a:ext uri="{FF2B5EF4-FFF2-40B4-BE49-F238E27FC236}">
                  <a16:creationId xmlns:a16="http://schemas.microsoft.com/office/drawing/2014/main" id="{56BA1D07-02D8-5696-5EAF-B3180EACA5E4}"/>
                </a:ext>
              </a:extLst>
            </p:cNvPr>
            <p:cNvSpPr/>
            <p:nvPr/>
          </p:nvSpPr>
          <p:spPr>
            <a:xfrm>
              <a:off x="1604748" y="2555221"/>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6" name="Oval 85">
              <a:extLst>
                <a:ext uri="{FF2B5EF4-FFF2-40B4-BE49-F238E27FC236}">
                  <a16:creationId xmlns:a16="http://schemas.microsoft.com/office/drawing/2014/main" id="{DBEC22DF-6F5F-EB60-F42E-CD23BF682864}"/>
                </a:ext>
              </a:extLst>
            </p:cNvPr>
            <p:cNvSpPr/>
            <p:nvPr/>
          </p:nvSpPr>
          <p:spPr>
            <a:xfrm>
              <a:off x="1664094" y="2587490"/>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16" name="Freeform: Shape 115">
            <a:extLst>
              <a:ext uri="{FF2B5EF4-FFF2-40B4-BE49-F238E27FC236}">
                <a16:creationId xmlns:a16="http://schemas.microsoft.com/office/drawing/2014/main" id="{85554018-7C42-583C-6E52-CC335D359E6C}"/>
              </a:ext>
            </a:extLst>
          </p:cNvPr>
          <p:cNvSpPr/>
          <p:nvPr/>
        </p:nvSpPr>
        <p:spPr>
          <a:xfrm>
            <a:off x="406723" y="1667871"/>
            <a:ext cx="857250" cy="866775"/>
          </a:xfrm>
          <a:custGeom>
            <a:avLst/>
            <a:gdLst>
              <a:gd name="connsiteX0" fmla="*/ 266700 w 857250"/>
              <a:gd name="connsiteY0" fmla="*/ 0 h 866775"/>
              <a:gd name="connsiteX1" fmla="*/ 0 w 857250"/>
              <a:gd name="connsiteY1" fmla="*/ 114300 h 866775"/>
              <a:gd name="connsiteX2" fmla="*/ 4763 w 857250"/>
              <a:gd name="connsiteY2" fmla="*/ 400050 h 866775"/>
              <a:gd name="connsiteX3" fmla="*/ 52388 w 857250"/>
              <a:gd name="connsiteY3" fmla="*/ 666750 h 866775"/>
              <a:gd name="connsiteX4" fmla="*/ 285750 w 857250"/>
              <a:gd name="connsiteY4" fmla="*/ 866775 h 866775"/>
              <a:gd name="connsiteX5" fmla="*/ 528638 w 857250"/>
              <a:gd name="connsiteY5" fmla="*/ 852487 h 866775"/>
              <a:gd name="connsiteX6" fmla="*/ 857250 w 857250"/>
              <a:gd name="connsiteY6" fmla="*/ 647700 h 866775"/>
              <a:gd name="connsiteX7" fmla="*/ 795338 w 857250"/>
              <a:gd name="connsiteY7" fmla="*/ 300037 h 866775"/>
              <a:gd name="connsiteX8" fmla="*/ 633413 w 857250"/>
              <a:gd name="connsiteY8" fmla="*/ 19050 h 866775"/>
              <a:gd name="connsiteX9" fmla="*/ 266700 w 857250"/>
              <a:gd name="connsiteY9" fmla="*/ 0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0" h="866775">
                <a:moveTo>
                  <a:pt x="266700" y="0"/>
                </a:moveTo>
                <a:lnTo>
                  <a:pt x="0" y="114300"/>
                </a:lnTo>
                <a:cubicBezTo>
                  <a:pt x="1588" y="209550"/>
                  <a:pt x="3175" y="304800"/>
                  <a:pt x="4763" y="400050"/>
                </a:cubicBezTo>
                <a:lnTo>
                  <a:pt x="52388" y="666750"/>
                </a:lnTo>
                <a:lnTo>
                  <a:pt x="285750" y="866775"/>
                </a:lnTo>
                <a:lnTo>
                  <a:pt x="528638" y="852487"/>
                </a:lnTo>
                <a:lnTo>
                  <a:pt x="857250" y="647700"/>
                </a:lnTo>
                <a:lnTo>
                  <a:pt x="795338" y="300037"/>
                </a:lnTo>
                <a:lnTo>
                  <a:pt x="633413" y="19050"/>
                </a:lnTo>
                <a:lnTo>
                  <a:pt x="266700" y="0"/>
                </a:lnTo>
                <a:close/>
              </a:path>
            </a:pathLst>
          </a:cu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8" name="Group 147">
            <a:extLst>
              <a:ext uri="{FF2B5EF4-FFF2-40B4-BE49-F238E27FC236}">
                <a16:creationId xmlns:a16="http://schemas.microsoft.com/office/drawing/2014/main" id="{0295D69D-EF06-6D86-603F-6998632B9473}"/>
              </a:ext>
            </a:extLst>
          </p:cNvPr>
          <p:cNvGrpSpPr/>
          <p:nvPr/>
        </p:nvGrpSpPr>
        <p:grpSpPr>
          <a:xfrm>
            <a:off x="1993212" y="1228495"/>
            <a:ext cx="681957" cy="837471"/>
            <a:chOff x="1885914" y="1036485"/>
            <a:chExt cx="681957" cy="837471"/>
          </a:xfrm>
        </p:grpSpPr>
        <p:grpSp>
          <p:nvGrpSpPr>
            <p:cNvPr id="107" name="Group 106">
              <a:extLst>
                <a:ext uri="{FF2B5EF4-FFF2-40B4-BE49-F238E27FC236}">
                  <a16:creationId xmlns:a16="http://schemas.microsoft.com/office/drawing/2014/main" id="{35CA7300-DB0C-A9D5-E4F3-561E41D70CD2}"/>
                </a:ext>
              </a:extLst>
            </p:cNvPr>
            <p:cNvGrpSpPr/>
            <p:nvPr/>
          </p:nvGrpSpPr>
          <p:grpSpPr>
            <a:xfrm>
              <a:off x="1885914" y="1036485"/>
              <a:ext cx="681957" cy="837471"/>
              <a:chOff x="492274" y="1975625"/>
              <a:chExt cx="681957" cy="837471"/>
            </a:xfrm>
          </p:grpSpPr>
          <p:sp>
            <p:nvSpPr>
              <p:cNvPr id="108" name="Oval 107">
                <a:extLst>
                  <a:ext uri="{FF2B5EF4-FFF2-40B4-BE49-F238E27FC236}">
                    <a16:creationId xmlns:a16="http://schemas.microsoft.com/office/drawing/2014/main" id="{6F4FAB43-6B36-59C5-D3C3-DAC1658293CA}"/>
                  </a:ext>
                </a:extLst>
              </p:cNvPr>
              <p:cNvSpPr/>
              <p:nvPr/>
            </p:nvSpPr>
            <p:spPr>
              <a:xfrm>
                <a:off x="665895" y="2101096"/>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0272D415-9EF6-5A5F-C54E-8E9CCD0A7200}"/>
                  </a:ext>
                </a:extLst>
              </p:cNvPr>
              <p:cNvSpPr/>
              <p:nvPr/>
            </p:nvSpPr>
            <p:spPr>
              <a:xfrm>
                <a:off x="711614" y="2767377"/>
                <a:ext cx="45719" cy="45719"/>
              </a:xfrm>
              <a:prstGeom prst="ellipse">
                <a:avLst/>
              </a:prstGeom>
              <a:solidFill>
                <a:srgbClr val="92D050"/>
              </a:solidFill>
              <a:ln w="952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0" name="Oval 109">
                <a:extLst>
                  <a:ext uri="{FF2B5EF4-FFF2-40B4-BE49-F238E27FC236}">
                    <a16:creationId xmlns:a16="http://schemas.microsoft.com/office/drawing/2014/main" id="{5413E21B-E446-C713-50FF-A688CA1B0186}"/>
                  </a:ext>
                </a:extLst>
              </p:cNvPr>
              <p:cNvSpPr/>
              <p:nvPr/>
            </p:nvSpPr>
            <p:spPr>
              <a:xfrm>
                <a:off x="711613" y="2160099"/>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Oval 110">
                <a:extLst>
                  <a:ext uri="{FF2B5EF4-FFF2-40B4-BE49-F238E27FC236}">
                    <a16:creationId xmlns:a16="http://schemas.microsoft.com/office/drawing/2014/main" id="{76F9DAE5-3E3F-82EE-6F9A-0F83A059D7DB}"/>
                  </a:ext>
                </a:extLst>
              </p:cNvPr>
              <p:cNvSpPr/>
              <p:nvPr/>
            </p:nvSpPr>
            <p:spPr>
              <a:xfrm>
                <a:off x="1128512" y="2447520"/>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Oval 111">
                <a:extLst>
                  <a:ext uri="{FF2B5EF4-FFF2-40B4-BE49-F238E27FC236}">
                    <a16:creationId xmlns:a16="http://schemas.microsoft.com/office/drawing/2014/main" id="{15AB7ED7-85F3-F308-D24A-67FC65C834A6}"/>
                  </a:ext>
                </a:extLst>
              </p:cNvPr>
              <p:cNvSpPr/>
              <p:nvPr/>
            </p:nvSpPr>
            <p:spPr>
              <a:xfrm>
                <a:off x="502398" y="2247737"/>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E8E15850-2245-9C3E-E07A-0D5748588C4B}"/>
                  </a:ext>
                </a:extLst>
              </p:cNvPr>
              <p:cNvSpPr/>
              <p:nvPr/>
            </p:nvSpPr>
            <p:spPr>
              <a:xfrm>
                <a:off x="1112971" y="2555590"/>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488C1755-8008-4431-E145-5CEB6F1AE127}"/>
                  </a:ext>
                </a:extLst>
              </p:cNvPr>
              <p:cNvSpPr/>
              <p:nvPr/>
            </p:nvSpPr>
            <p:spPr>
              <a:xfrm>
                <a:off x="492274" y="2350244"/>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2EFC32DB-A3AD-2880-0171-AB3A7E701694}"/>
                  </a:ext>
                </a:extLst>
              </p:cNvPr>
              <p:cNvSpPr/>
              <p:nvPr/>
            </p:nvSpPr>
            <p:spPr>
              <a:xfrm>
                <a:off x="971031" y="1975625"/>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7" name="Freeform: Shape 116">
              <a:extLst>
                <a:ext uri="{FF2B5EF4-FFF2-40B4-BE49-F238E27FC236}">
                  <a16:creationId xmlns:a16="http://schemas.microsoft.com/office/drawing/2014/main" id="{3E2745DD-C243-36C8-EE86-945C24B16985}"/>
                </a:ext>
              </a:extLst>
            </p:cNvPr>
            <p:cNvSpPr/>
            <p:nvPr/>
          </p:nvSpPr>
          <p:spPr>
            <a:xfrm>
              <a:off x="1902531" y="1057081"/>
              <a:ext cx="647700" cy="800100"/>
            </a:xfrm>
            <a:custGeom>
              <a:avLst/>
              <a:gdLst>
                <a:gd name="connsiteX0" fmla="*/ 495300 w 647700"/>
                <a:gd name="connsiteY0" fmla="*/ 0 h 800100"/>
                <a:gd name="connsiteX1" fmla="*/ 647700 w 647700"/>
                <a:gd name="connsiteY1" fmla="*/ 476250 h 800100"/>
                <a:gd name="connsiteX2" fmla="*/ 628650 w 647700"/>
                <a:gd name="connsiteY2" fmla="*/ 590550 h 800100"/>
                <a:gd name="connsiteX3" fmla="*/ 214312 w 647700"/>
                <a:gd name="connsiteY3" fmla="*/ 800100 h 800100"/>
                <a:gd name="connsiteX4" fmla="*/ 0 w 647700"/>
                <a:gd name="connsiteY4" fmla="*/ 371475 h 800100"/>
                <a:gd name="connsiteX5" fmla="*/ 14287 w 647700"/>
                <a:gd name="connsiteY5" fmla="*/ 285750 h 800100"/>
                <a:gd name="connsiteX6" fmla="*/ 190500 w 647700"/>
                <a:gd name="connsiteY6" fmla="*/ 123825 h 800100"/>
                <a:gd name="connsiteX7" fmla="*/ 495300 w 647700"/>
                <a:gd name="connsiteY7"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7700" h="800100">
                  <a:moveTo>
                    <a:pt x="495300" y="0"/>
                  </a:moveTo>
                  <a:lnTo>
                    <a:pt x="647700" y="476250"/>
                  </a:lnTo>
                  <a:lnTo>
                    <a:pt x="628650" y="590550"/>
                  </a:lnTo>
                  <a:lnTo>
                    <a:pt x="214312" y="800100"/>
                  </a:lnTo>
                  <a:lnTo>
                    <a:pt x="0" y="371475"/>
                  </a:lnTo>
                  <a:lnTo>
                    <a:pt x="14287" y="285750"/>
                  </a:lnTo>
                  <a:lnTo>
                    <a:pt x="190500" y="123825"/>
                  </a:lnTo>
                  <a:lnTo>
                    <a:pt x="495300" y="0"/>
                  </a:lnTo>
                  <a:close/>
                </a:path>
              </a:pathLst>
            </a:custGeom>
            <a:solidFill>
              <a:srgbClr val="92D050">
                <a:alpha val="3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8" name="Freeform: Shape 117">
            <a:extLst>
              <a:ext uri="{FF2B5EF4-FFF2-40B4-BE49-F238E27FC236}">
                <a16:creationId xmlns:a16="http://schemas.microsoft.com/office/drawing/2014/main" id="{A51345D5-2936-202B-1CAE-FA5A35BE78B8}"/>
              </a:ext>
            </a:extLst>
          </p:cNvPr>
          <p:cNvSpPr/>
          <p:nvPr/>
        </p:nvSpPr>
        <p:spPr>
          <a:xfrm>
            <a:off x="1895475" y="2328863"/>
            <a:ext cx="804863" cy="614362"/>
          </a:xfrm>
          <a:custGeom>
            <a:avLst/>
            <a:gdLst>
              <a:gd name="connsiteX0" fmla="*/ 514350 w 804863"/>
              <a:gd name="connsiteY0" fmla="*/ 0 h 614362"/>
              <a:gd name="connsiteX1" fmla="*/ 795338 w 804863"/>
              <a:gd name="connsiteY1" fmla="*/ 66675 h 614362"/>
              <a:gd name="connsiteX2" fmla="*/ 804863 w 804863"/>
              <a:gd name="connsiteY2" fmla="*/ 142875 h 614362"/>
              <a:gd name="connsiteX3" fmla="*/ 571500 w 804863"/>
              <a:gd name="connsiteY3" fmla="*/ 552450 h 614362"/>
              <a:gd name="connsiteX4" fmla="*/ 523875 w 804863"/>
              <a:gd name="connsiteY4" fmla="*/ 614362 h 614362"/>
              <a:gd name="connsiteX5" fmla="*/ 300038 w 804863"/>
              <a:gd name="connsiteY5" fmla="*/ 328612 h 614362"/>
              <a:gd name="connsiteX6" fmla="*/ 0 w 804863"/>
              <a:gd name="connsiteY6" fmla="*/ 142875 h 614362"/>
              <a:gd name="connsiteX7" fmla="*/ 514350 w 804863"/>
              <a:gd name="connsiteY7" fmla="*/ 0 h 61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4863" h="614362">
                <a:moveTo>
                  <a:pt x="514350" y="0"/>
                </a:moveTo>
                <a:lnTo>
                  <a:pt x="795338" y="66675"/>
                </a:lnTo>
                <a:lnTo>
                  <a:pt x="804863" y="142875"/>
                </a:lnTo>
                <a:lnTo>
                  <a:pt x="571500" y="552450"/>
                </a:lnTo>
                <a:lnTo>
                  <a:pt x="523875" y="614362"/>
                </a:lnTo>
                <a:lnTo>
                  <a:pt x="300038" y="328612"/>
                </a:lnTo>
                <a:lnTo>
                  <a:pt x="0" y="142875"/>
                </a:lnTo>
                <a:lnTo>
                  <a:pt x="514350" y="0"/>
                </a:lnTo>
                <a:close/>
              </a:path>
            </a:pathLst>
          </a:custGeom>
          <a:solidFill>
            <a:schemeClr val="accent1">
              <a:alpha val="3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TextBox 118">
            <a:extLst>
              <a:ext uri="{FF2B5EF4-FFF2-40B4-BE49-F238E27FC236}">
                <a16:creationId xmlns:a16="http://schemas.microsoft.com/office/drawing/2014/main" id="{872DD665-5276-47A1-F4D7-051336DA1D36}"/>
              </a:ext>
            </a:extLst>
          </p:cNvPr>
          <p:cNvSpPr txBox="1"/>
          <p:nvPr/>
        </p:nvSpPr>
        <p:spPr>
          <a:xfrm>
            <a:off x="479721" y="4782961"/>
            <a:ext cx="6696934" cy="738664"/>
          </a:xfrm>
          <a:prstGeom prst="rect">
            <a:avLst/>
          </a:prstGeom>
          <a:noFill/>
        </p:spPr>
        <p:txBody>
          <a:bodyPr wrap="square" rtlCol="0">
            <a:spAutoFit/>
          </a:bodyPr>
          <a:lstStyle/>
          <a:p>
            <a:r>
              <a:rPr lang="en-GB" sz="1050" b="1" dirty="0"/>
              <a:t>Figure X</a:t>
            </a:r>
            <a:r>
              <a:rPr lang="en-GB" sz="1050" dirty="0"/>
              <a:t>. </a:t>
            </a:r>
            <a:r>
              <a:rPr lang="en-GB" sz="1050" b="1" dirty="0"/>
              <a:t>Global analyses risk overlooking threatened species supporting functional diversity of regional hotspots</a:t>
            </a:r>
            <a:r>
              <a:rPr lang="en-GB" sz="1050" dirty="0"/>
              <a:t>. Threatened species (EN in a) may not support the edge of the global functional space, or may show a high degree of global redundancy, but nevertheless critically uphold functional diversity within individual hotspot regions (b), with different species expected to serve critical roles across hotspot regions (c). </a:t>
            </a:r>
          </a:p>
        </p:txBody>
      </p:sp>
      <p:grpSp>
        <p:nvGrpSpPr>
          <p:cNvPr id="145" name="Group 144">
            <a:extLst>
              <a:ext uri="{FF2B5EF4-FFF2-40B4-BE49-F238E27FC236}">
                <a16:creationId xmlns:a16="http://schemas.microsoft.com/office/drawing/2014/main" id="{FF38FDAD-DCA7-F9B1-70F7-420955AD788D}"/>
              </a:ext>
            </a:extLst>
          </p:cNvPr>
          <p:cNvGrpSpPr/>
          <p:nvPr/>
        </p:nvGrpSpPr>
        <p:grpSpPr>
          <a:xfrm>
            <a:off x="211278" y="1635117"/>
            <a:ext cx="1058593" cy="915613"/>
            <a:chOff x="256814" y="1897483"/>
            <a:chExt cx="1058593" cy="915613"/>
          </a:xfrm>
        </p:grpSpPr>
        <p:sp>
          <p:nvSpPr>
            <p:cNvPr id="18" name="Oval 17">
              <a:extLst>
                <a:ext uri="{FF2B5EF4-FFF2-40B4-BE49-F238E27FC236}">
                  <a16:creationId xmlns:a16="http://schemas.microsoft.com/office/drawing/2014/main" id="{9D2E41C7-8BFD-2911-4F82-3BAC06F256DD}"/>
                </a:ext>
              </a:extLst>
            </p:cNvPr>
            <p:cNvSpPr/>
            <p:nvPr/>
          </p:nvSpPr>
          <p:spPr>
            <a:xfrm>
              <a:off x="958296" y="2172513"/>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0" name="Group 119">
              <a:extLst>
                <a:ext uri="{FF2B5EF4-FFF2-40B4-BE49-F238E27FC236}">
                  <a16:creationId xmlns:a16="http://schemas.microsoft.com/office/drawing/2014/main" id="{15DF6E82-B084-EB44-4601-BC3AE1D0B63D}"/>
                </a:ext>
              </a:extLst>
            </p:cNvPr>
            <p:cNvGrpSpPr/>
            <p:nvPr/>
          </p:nvGrpSpPr>
          <p:grpSpPr>
            <a:xfrm>
              <a:off x="420004" y="1913543"/>
              <a:ext cx="895403" cy="899553"/>
              <a:chOff x="420004" y="1913543"/>
              <a:chExt cx="895403" cy="899553"/>
            </a:xfrm>
          </p:grpSpPr>
          <p:sp>
            <p:nvSpPr>
              <p:cNvPr id="7" name="Oval 6">
                <a:extLst>
                  <a:ext uri="{FF2B5EF4-FFF2-40B4-BE49-F238E27FC236}">
                    <a16:creationId xmlns:a16="http://schemas.microsoft.com/office/drawing/2014/main" id="{D81139A6-C052-8481-37CA-5F94D0BDD65F}"/>
                  </a:ext>
                </a:extLst>
              </p:cNvPr>
              <p:cNvSpPr/>
              <p:nvPr/>
            </p:nvSpPr>
            <p:spPr>
              <a:xfrm>
                <a:off x="420004" y="2032694"/>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A598D0A-FEBF-DF6A-00EA-971103CBA7EE}"/>
                  </a:ext>
                </a:extLst>
              </p:cNvPr>
              <p:cNvSpPr/>
              <p:nvPr/>
            </p:nvSpPr>
            <p:spPr>
              <a:xfrm>
                <a:off x="433820" y="2308606"/>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4FC33BDB-C1ED-7051-F384-9707F92E8E2B}"/>
                  </a:ext>
                </a:extLst>
              </p:cNvPr>
              <p:cNvSpPr/>
              <p:nvPr/>
            </p:nvSpPr>
            <p:spPr>
              <a:xfrm>
                <a:off x="688754" y="1913543"/>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592D2042-E9EB-F3BB-56B5-4C8C904B528F}"/>
                  </a:ext>
                </a:extLst>
              </p:cNvPr>
              <p:cNvSpPr/>
              <p:nvPr/>
            </p:nvSpPr>
            <p:spPr>
              <a:xfrm>
                <a:off x="757333" y="2401801"/>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Oval 11">
                <a:extLst>
                  <a:ext uri="{FF2B5EF4-FFF2-40B4-BE49-F238E27FC236}">
                    <a16:creationId xmlns:a16="http://schemas.microsoft.com/office/drawing/2014/main" id="{900A9E3A-F129-180D-AF13-F930C02DDD61}"/>
                  </a:ext>
                </a:extLst>
              </p:cNvPr>
              <p:cNvSpPr/>
              <p:nvPr/>
            </p:nvSpPr>
            <p:spPr>
              <a:xfrm>
                <a:off x="479539" y="2568391"/>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A455C4EE-3302-2B2D-0E9F-211902248DB9}"/>
                  </a:ext>
                </a:extLst>
              </p:cNvPr>
              <p:cNvSpPr/>
              <p:nvPr/>
            </p:nvSpPr>
            <p:spPr>
              <a:xfrm>
                <a:off x="958296" y="2766611"/>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2A6296C7-C774-1FCF-BC8E-DCCA7EBAA26D}"/>
                  </a:ext>
                </a:extLst>
              </p:cNvPr>
              <p:cNvSpPr/>
              <p:nvPr/>
            </p:nvSpPr>
            <p:spPr>
              <a:xfrm>
                <a:off x="1051404" y="1936403"/>
                <a:ext cx="45719" cy="45719"/>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346DC9B5-6535-ABD7-58A5-1E701700F57F}"/>
                  </a:ext>
                </a:extLst>
              </p:cNvPr>
              <p:cNvSpPr/>
              <p:nvPr/>
            </p:nvSpPr>
            <p:spPr>
              <a:xfrm>
                <a:off x="1269688" y="2563288"/>
                <a:ext cx="45719" cy="45719"/>
              </a:xfrm>
              <a:prstGeom prst="ellipse">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3300E33E-01D1-134D-6224-9B3271319797}"/>
                  </a:ext>
                </a:extLst>
              </p:cNvPr>
              <p:cNvSpPr/>
              <p:nvPr/>
            </p:nvSpPr>
            <p:spPr>
              <a:xfrm>
                <a:off x="1223969" y="2230618"/>
                <a:ext cx="45719" cy="4571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a:extLst>
                  <a:ext uri="{FF2B5EF4-FFF2-40B4-BE49-F238E27FC236}">
                    <a16:creationId xmlns:a16="http://schemas.microsoft.com/office/drawing/2014/main" id="{288FF0FB-DA65-D4C0-5D81-723FF9E2A122}"/>
                  </a:ext>
                </a:extLst>
              </p:cNvPr>
              <p:cNvSpPr/>
              <p:nvPr/>
            </p:nvSpPr>
            <p:spPr>
              <a:xfrm>
                <a:off x="734473" y="2493239"/>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Oval 72">
                <a:extLst>
                  <a:ext uri="{FF2B5EF4-FFF2-40B4-BE49-F238E27FC236}">
                    <a16:creationId xmlns:a16="http://schemas.microsoft.com/office/drawing/2014/main" id="{05C2F29A-0C44-20DA-C393-C3C148438A13}"/>
                  </a:ext>
                </a:extLst>
              </p:cNvPr>
              <p:cNvSpPr/>
              <p:nvPr/>
            </p:nvSpPr>
            <p:spPr>
              <a:xfrm>
                <a:off x="824316" y="2475967"/>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4" name="Oval 73">
                <a:extLst>
                  <a:ext uri="{FF2B5EF4-FFF2-40B4-BE49-F238E27FC236}">
                    <a16:creationId xmlns:a16="http://schemas.microsoft.com/office/drawing/2014/main" id="{F5520211-59EE-8AD1-E64E-387223A31C1A}"/>
                  </a:ext>
                </a:extLst>
              </p:cNvPr>
              <p:cNvSpPr/>
              <p:nvPr/>
            </p:nvSpPr>
            <p:spPr>
              <a:xfrm>
                <a:off x="1006719" y="2720892"/>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Oval 74">
                <a:extLst>
                  <a:ext uri="{FF2B5EF4-FFF2-40B4-BE49-F238E27FC236}">
                    <a16:creationId xmlns:a16="http://schemas.microsoft.com/office/drawing/2014/main" id="{53E3769D-7309-F816-48E7-0B6E5BDCEDBC}"/>
                  </a:ext>
                </a:extLst>
              </p:cNvPr>
              <p:cNvSpPr/>
              <p:nvPr/>
            </p:nvSpPr>
            <p:spPr>
              <a:xfrm>
                <a:off x="945995" y="2241091"/>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6" name="Oval 75">
                <a:extLst>
                  <a:ext uri="{FF2B5EF4-FFF2-40B4-BE49-F238E27FC236}">
                    <a16:creationId xmlns:a16="http://schemas.microsoft.com/office/drawing/2014/main" id="{CAA59840-E794-B926-E8B4-469EDEE1F292}"/>
                  </a:ext>
                </a:extLst>
              </p:cNvPr>
              <p:cNvSpPr/>
              <p:nvPr/>
            </p:nvSpPr>
            <p:spPr>
              <a:xfrm>
                <a:off x="1174231" y="2276337"/>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Oval 76">
                <a:extLst>
                  <a:ext uri="{FF2B5EF4-FFF2-40B4-BE49-F238E27FC236}">
                    <a16:creationId xmlns:a16="http://schemas.microsoft.com/office/drawing/2014/main" id="{B79A6641-6D6F-389E-01FA-49EFEFEEFC73}"/>
                  </a:ext>
                </a:extLst>
              </p:cNvPr>
              <p:cNvSpPr/>
              <p:nvPr/>
            </p:nvSpPr>
            <p:spPr>
              <a:xfrm>
                <a:off x="1233577" y="2308606"/>
                <a:ext cx="45719" cy="45719"/>
              </a:xfrm>
              <a:prstGeom prst="ellipse">
                <a:avLst/>
              </a:prstGeom>
              <a:solidFill>
                <a:srgbClr val="FF000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6" name="Group 105">
                <a:extLst>
                  <a:ext uri="{FF2B5EF4-FFF2-40B4-BE49-F238E27FC236}">
                    <a16:creationId xmlns:a16="http://schemas.microsoft.com/office/drawing/2014/main" id="{01BF301C-3599-67DE-2C68-8CE7E83328E4}"/>
                  </a:ext>
                </a:extLst>
              </p:cNvPr>
              <p:cNvGrpSpPr/>
              <p:nvPr/>
            </p:nvGrpSpPr>
            <p:grpSpPr>
              <a:xfrm>
                <a:off x="492274" y="1975625"/>
                <a:ext cx="681957" cy="837471"/>
                <a:chOff x="492274" y="1975625"/>
                <a:chExt cx="681957" cy="837471"/>
              </a:xfrm>
            </p:grpSpPr>
            <p:sp>
              <p:nvSpPr>
                <p:cNvPr id="8" name="Oval 7">
                  <a:extLst>
                    <a:ext uri="{FF2B5EF4-FFF2-40B4-BE49-F238E27FC236}">
                      <a16:creationId xmlns:a16="http://schemas.microsoft.com/office/drawing/2014/main" id="{81C90661-01D1-51A9-41B7-FF29143F3125}"/>
                    </a:ext>
                  </a:extLst>
                </p:cNvPr>
                <p:cNvSpPr/>
                <p:nvPr/>
              </p:nvSpPr>
              <p:spPr>
                <a:xfrm>
                  <a:off x="665895" y="2101096"/>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C00999A6-74F3-F83A-9BF9-2D4A2B93F154}"/>
                    </a:ext>
                  </a:extLst>
                </p:cNvPr>
                <p:cNvSpPr/>
                <p:nvPr/>
              </p:nvSpPr>
              <p:spPr>
                <a:xfrm>
                  <a:off x="711614" y="2767377"/>
                  <a:ext cx="45719" cy="45719"/>
                </a:xfrm>
                <a:prstGeom prst="ellipse">
                  <a:avLst/>
                </a:prstGeom>
                <a:solidFill>
                  <a:srgbClr val="92D050"/>
                </a:solidFill>
                <a:ln w="63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Oval 18">
                  <a:extLst>
                    <a:ext uri="{FF2B5EF4-FFF2-40B4-BE49-F238E27FC236}">
                      <a16:creationId xmlns:a16="http://schemas.microsoft.com/office/drawing/2014/main" id="{9FB8263B-5E5E-74B4-1CDD-6D95FF553D7F}"/>
                    </a:ext>
                  </a:extLst>
                </p:cNvPr>
                <p:cNvSpPr/>
                <p:nvPr/>
              </p:nvSpPr>
              <p:spPr>
                <a:xfrm>
                  <a:off x="711613" y="2160099"/>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B33D94E2-14F4-6EAC-2F6E-5E224F2A906F}"/>
                    </a:ext>
                  </a:extLst>
                </p:cNvPr>
                <p:cNvSpPr/>
                <p:nvPr/>
              </p:nvSpPr>
              <p:spPr>
                <a:xfrm>
                  <a:off x="1128512" y="2447520"/>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0DB91F0A-F218-9982-5847-9AD224D3DB54}"/>
                    </a:ext>
                  </a:extLst>
                </p:cNvPr>
                <p:cNvSpPr/>
                <p:nvPr/>
              </p:nvSpPr>
              <p:spPr>
                <a:xfrm>
                  <a:off x="502398" y="2247737"/>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1A0A6D4D-C674-AC6C-1987-146AE38EB41F}"/>
                    </a:ext>
                  </a:extLst>
                </p:cNvPr>
                <p:cNvSpPr/>
                <p:nvPr/>
              </p:nvSpPr>
              <p:spPr>
                <a:xfrm>
                  <a:off x="1112971" y="2555590"/>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13DBF2B5-BF2E-8A41-D8E0-95CF16A48A55}"/>
                    </a:ext>
                  </a:extLst>
                </p:cNvPr>
                <p:cNvSpPr/>
                <p:nvPr/>
              </p:nvSpPr>
              <p:spPr>
                <a:xfrm>
                  <a:off x="492274" y="2350244"/>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63AFDD24-98C6-0FF7-3C46-F4660D6353F5}"/>
                    </a:ext>
                  </a:extLst>
                </p:cNvPr>
                <p:cNvSpPr/>
                <p:nvPr/>
              </p:nvSpPr>
              <p:spPr>
                <a:xfrm>
                  <a:off x="971031" y="1975625"/>
                  <a:ext cx="45719" cy="45719"/>
                </a:xfrm>
                <a:prstGeom prst="ellipse">
                  <a:avLst/>
                </a:prstGeom>
                <a:solidFill>
                  <a:srgbClr val="92D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5" name="Oval 104">
                <a:extLst>
                  <a:ext uri="{FF2B5EF4-FFF2-40B4-BE49-F238E27FC236}">
                    <a16:creationId xmlns:a16="http://schemas.microsoft.com/office/drawing/2014/main" id="{B53E0137-5515-5CD0-538B-0FF8F245FE2D}"/>
                  </a:ext>
                </a:extLst>
              </p:cNvPr>
              <p:cNvSpPr/>
              <p:nvPr/>
            </p:nvSpPr>
            <p:spPr>
              <a:xfrm>
                <a:off x="711612" y="2694535"/>
                <a:ext cx="45719" cy="45719"/>
              </a:xfrm>
              <a:prstGeom prst="ellipse">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1" name="TextBox 120">
              <a:extLst>
                <a:ext uri="{FF2B5EF4-FFF2-40B4-BE49-F238E27FC236}">
                  <a16:creationId xmlns:a16="http://schemas.microsoft.com/office/drawing/2014/main" id="{B1165A52-1606-07FC-8A55-BA6919857FA6}"/>
                </a:ext>
              </a:extLst>
            </p:cNvPr>
            <p:cNvSpPr txBox="1"/>
            <p:nvPr/>
          </p:nvSpPr>
          <p:spPr>
            <a:xfrm>
              <a:off x="256814" y="2202171"/>
              <a:ext cx="298657" cy="169277"/>
            </a:xfrm>
            <a:prstGeom prst="rect">
              <a:avLst/>
            </a:prstGeom>
            <a:noFill/>
          </p:spPr>
          <p:txBody>
            <a:bodyPr wrap="square" rtlCol="0">
              <a:spAutoFit/>
            </a:bodyPr>
            <a:lstStyle/>
            <a:p>
              <a:pPr algn="ctr"/>
              <a:r>
                <a:rPr lang="en-GB" sz="500" dirty="0"/>
                <a:t>EN</a:t>
              </a:r>
            </a:p>
          </p:txBody>
        </p:sp>
        <p:sp>
          <p:nvSpPr>
            <p:cNvPr id="131" name="TextBox 130">
              <a:extLst>
                <a:ext uri="{FF2B5EF4-FFF2-40B4-BE49-F238E27FC236}">
                  <a16:creationId xmlns:a16="http://schemas.microsoft.com/office/drawing/2014/main" id="{B8B326B2-003F-8DFA-46D8-B95A8F5C39E4}"/>
                </a:ext>
              </a:extLst>
            </p:cNvPr>
            <p:cNvSpPr txBox="1"/>
            <p:nvPr/>
          </p:nvSpPr>
          <p:spPr>
            <a:xfrm>
              <a:off x="775950" y="1897483"/>
              <a:ext cx="298657" cy="169277"/>
            </a:xfrm>
            <a:prstGeom prst="rect">
              <a:avLst/>
            </a:prstGeom>
            <a:noFill/>
          </p:spPr>
          <p:txBody>
            <a:bodyPr wrap="square" rtlCol="0">
              <a:spAutoFit/>
            </a:bodyPr>
            <a:lstStyle/>
            <a:p>
              <a:pPr algn="ctr"/>
              <a:r>
                <a:rPr lang="en-GB" sz="500" dirty="0"/>
                <a:t>EN</a:t>
              </a:r>
            </a:p>
          </p:txBody>
        </p:sp>
      </p:grpSp>
      <p:grpSp>
        <p:nvGrpSpPr>
          <p:cNvPr id="141" name="Group 140">
            <a:extLst>
              <a:ext uri="{FF2B5EF4-FFF2-40B4-BE49-F238E27FC236}">
                <a16:creationId xmlns:a16="http://schemas.microsoft.com/office/drawing/2014/main" id="{F50FB2D1-E1DE-CF27-48F4-236F4726ED8C}"/>
              </a:ext>
            </a:extLst>
          </p:cNvPr>
          <p:cNvGrpSpPr/>
          <p:nvPr/>
        </p:nvGrpSpPr>
        <p:grpSpPr>
          <a:xfrm>
            <a:off x="135998" y="3113426"/>
            <a:ext cx="839629" cy="1184607"/>
            <a:chOff x="135998" y="3113426"/>
            <a:chExt cx="839629" cy="1184607"/>
          </a:xfrm>
        </p:grpSpPr>
        <p:sp>
          <p:nvSpPr>
            <p:cNvPr id="132" name="TextBox 131">
              <a:extLst>
                <a:ext uri="{FF2B5EF4-FFF2-40B4-BE49-F238E27FC236}">
                  <a16:creationId xmlns:a16="http://schemas.microsoft.com/office/drawing/2014/main" id="{1169AE82-52C7-2CD5-4B03-F936C7C64CFA}"/>
                </a:ext>
              </a:extLst>
            </p:cNvPr>
            <p:cNvSpPr txBox="1"/>
            <p:nvPr/>
          </p:nvSpPr>
          <p:spPr>
            <a:xfrm>
              <a:off x="159608" y="3113426"/>
              <a:ext cx="809246" cy="276999"/>
            </a:xfrm>
            <a:prstGeom prst="rect">
              <a:avLst/>
            </a:prstGeom>
            <a:noFill/>
          </p:spPr>
          <p:txBody>
            <a:bodyPr wrap="square" rtlCol="0">
              <a:spAutoFit/>
            </a:bodyPr>
            <a:lstStyle/>
            <a:p>
              <a:r>
                <a:rPr lang="en-GB" sz="1200" dirty="0"/>
                <a:t>Global list</a:t>
              </a:r>
            </a:p>
          </p:txBody>
        </p:sp>
        <p:sp>
          <p:nvSpPr>
            <p:cNvPr id="135" name="TextBox 134">
              <a:extLst>
                <a:ext uri="{FF2B5EF4-FFF2-40B4-BE49-F238E27FC236}">
                  <a16:creationId xmlns:a16="http://schemas.microsoft.com/office/drawing/2014/main" id="{24D48D81-6702-908F-87E2-DC7F5AA5C219}"/>
                </a:ext>
              </a:extLst>
            </p:cNvPr>
            <p:cNvSpPr txBox="1"/>
            <p:nvPr/>
          </p:nvSpPr>
          <p:spPr>
            <a:xfrm>
              <a:off x="135998" y="3374703"/>
              <a:ext cx="839629" cy="923330"/>
            </a:xfrm>
            <a:prstGeom prst="rect">
              <a:avLst/>
            </a:prstGeom>
            <a:noFill/>
          </p:spPr>
          <p:txBody>
            <a:bodyPr wrap="square" rtlCol="0">
              <a:spAutoFit/>
            </a:bodyPr>
            <a:lstStyle/>
            <a:p>
              <a:r>
                <a:rPr lang="en-GB" sz="900" dirty="0"/>
                <a:t>1. </a:t>
              </a:r>
            </a:p>
            <a:p>
              <a:r>
                <a:rPr lang="en-GB" sz="900" dirty="0"/>
                <a:t>2. </a:t>
              </a:r>
            </a:p>
            <a:p>
              <a:r>
                <a:rPr lang="en-GB" sz="900" dirty="0"/>
                <a:t>3. </a:t>
              </a:r>
            </a:p>
            <a:p>
              <a:r>
                <a:rPr lang="en-GB" sz="900" dirty="0"/>
                <a:t>…</a:t>
              </a:r>
            </a:p>
            <a:p>
              <a:r>
                <a:rPr lang="en-GB" sz="900" dirty="0"/>
                <a:t>12. Species X</a:t>
              </a:r>
            </a:p>
            <a:p>
              <a:r>
                <a:rPr lang="en-GB" sz="900" dirty="0"/>
                <a:t>13. Species Y</a:t>
              </a:r>
            </a:p>
          </p:txBody>
        </p:sp>
      </p:grpSp>
      <p:grpSp>
        <p:nvGrpSpPr>
          <p:cNvPr id="144" name="Group 143">
            <a:extLst>
              <a:ext uri="{FF2B5EF4-FFF2-40B4-BE49-F238E27FC236}">
                <a16:creationId xmlns:a16="http://schemas.microsoft.com/office/drawing/2014/main" id="{1683935A-C659-3947-EAB1-0DC59991729B}"/>
              </a:ext>
            </a:extLst>
          </p:cNvPr>
          <p:cNvGrpSpPr/>
          <p:nvPr/>
        </p:nvGrpSpPr>
        <p:grpSpPr>
          <a:xfrm>
            <a:off x="1018235" y="2949285"/>
            <a:ext cx="1750756" cy="1071749"/>
            <a:chOff x="1018235" y="2949285"/>
            <a:chExt cx="1750756" cy="1071749"/>
          </a:xfrm>
        </p:grpSpPr>
        <p:grpSp>
          <p:nvGrpSpPr>
            <p:cNvPr id="142" name="Group 141">
              <a:extLst>
                <a:ext uri="{FF2B5EF4-FFF2-40B4-BE49-F238E27FC236}">
                  <a16:creationId xmlns:a16="http://schemas.microsoft.com/office/drawing/2014/main" id="{1DE76A5C-593B-F474-29A4-E32F8B028F1E}"/>
                </a:ext>
              </a:extLst>
            </p:cNvPr>
            <p:cNvGrpSpPr/>
            <p:nvPr/>
          </p:nvGrpSpPr>
          <p:grpSpPr>
            <a:xfrm>
              <a:off x="1018235" y="3131441"/>
              <a:ext cx="871454" cy="889593"/>
              <a:chOff x="1018235" y="3131441"/>
              <a:chExt cx="871454" cy="889593"/>
            </a:xfrm>
          </p:grpSpPr>
          <p:sp>
            <p:nvSpPr>
              <p:cNvPr id="133" name="TextBox 132">
                <a:extLst>
                  <a:ext uri="{FF2B5EF4-FFF2-40B4-BE49-F238E27FC236}">
                    <a16:creationId xmlns:a16="http://schemas.microsoft.com/office/drawing/2014/main" id="{45D50DF0-04F6-410A-92FE-9C23F0A51958}"/>
                  </a:ext>
                </a:extLst>
              </p:cNvPr>
              <p:cNvSpPr txBox="1"/>
              <p:nvPr/>
            </p:nvSpPr>
            <p:spPr>
              <a:xfrm>
                <a:off x="1025542" y="3131441"/>
                <a:ext cx="864147" cy="276999"/>
              </a:xfrm>
              <a:prstGeom prst="rect">
                <a:avLst/>
              </a:prstGeom>
              <a:noFill/>
            </p:spPr>
            <p:txBody>
              <a:bodyPr wrap="square" rtlCol="0">
                <a:spAutoFit/>
              </a:bodyPr>
              <a:lstStyle/>
              <a:p>
                <a:r>
                  <a:rPr lang="en-GB" sz="1200" dirty="0"/>
                  <a:t>Hotspot a</a:t>
                </a:r>
              </a:p>
            </p:txBody>
          </p:sp>
          <p:sp>
            <p:nvSpPr>
              <p:cNvPr id="136" name="TextBox 135">
                <a:extLst>
                  <a:ext uri="{FF2B5EF4-FFF2-40B4-BE49-F238E27FC236}">
                    <a16:creationId xmlns:a16="http://schemas.microsoft.com/office/drawing/2014/main" id="{58F2FCB1-AC2D-2C4D-2AE7-868D24D5D707}"/>
                  </a:ext>
                </a:extLst>
              </p:cNvPr>
              <p:cNvSpPr txBox="1"/>
              <p:nvPr/>
            </p:nvSpPr>
            <p:spPr>
              <a:xfrm>
                <a:off x="1018235" y="3374703"/>
                <a:ext cx="839629" cy="646331"/>
              </a:xfrm>
              <a:prstGeom prst="rect">
                <a:avLst/>
              </a:prstGeom>
              <a:noFill/>
            </p:spPr>
            <p:txBody>
              <a:bodyPr wrap="square" rtlCol="0">
                <a:spAutoFit/>
              </a:bodyPr>
              <a:lstStyle/>
              <a:p>
                <a:r>
                  <a:rPr lang="en-GB" sz="900" dirty="0"/>
                  <a:t>1. Species X</a:t>
                </a:r>
              </a:p>
              <a:p>
                <a:r>
                  <a:rPr lang="en-GB" sz="900" dirty="0"/>
                  <a:t>2. </a:t>
                </a:r>
              </a:p>
              <a:p>
                <a:r>
                  <a:rPr lang="en-GB" sz="900" dirty="0"/>
                  <a:t>3. </a:t>
                </a:r>
              </a:p>
              <a:p>
                <a:r>
                  <a:rPr lang="en-GB" sz="900" dirty="0"/>
                  <a:t>…</a:t>
                </a:r>
              </a:p>
            </p:txBody>
          </p:sp>
        </p:grpSp>
        <p:grpSp>
          <p:nvGrpSpPr>
            <p:cNvPr id="143" name="Group 142">
              <a:extLst>
                <a:ext uri="{FF2B5EF4-FFF2-40B4-BE49-F238E27FC236}">
                  <a16:creationId xmlns:a16="http://schemas.microsoft.com/office/drawing/2014/main" id="{DC36CBE9-B31E-C9DD-D426-2A904642BEDF}"/>
                </a:ext>
              </a:extLst>
            </p:cNvPr>
            <p:cNvGrpSpPr/>
            <p:nvPr/>
          </p:nvGrpSpPr>
          <p:grpSpPr>
            <a:xfrm>
              <a:off x="1876908" y="3115555"/>
              <a:ext cx="892083" cy="893053"/>
              <a:chOff x="1876908" y="3115555"/>
              <a:chExt cx="892083" cy="893053"/>
            </a:xfrm>
          </p:grpSpPr>
          <p:sp>
            <p:nvSpPr>
              <p:cNvPr id="134" name="TextBox 133">
                <a:extLst>
                  <a:ext uri="{FF2B5EF4-FFF2-40B4-BE49-F238E27FC236}">
                    <a16:creationId xmlns:a16="http://schemas.microsoft.com/office/drawing/2014/main" id="{B52F0209-12FE-C35F-838B-1C8360A7805D}"/>
                  </a:ext>
                </a:extLst>
              </p:cNvPr>
              <p:cNvSpPr txBox="1"/>
              <p:nvPr/>
            </p:nvSpPr>
            <p:spPr>
              <a:xfrm>
                <a:off x="1911642" y="3115555"/>
                <a:ext cx="857349" cy="276999"/>
              </a:xfrm>
              <a:prstGeom prst="rect">
                <a:avLst/>
              </a:prstGeom>
              <a:noFill/>
            </p:spPr>
            <p:txBody>
              <a:bodyPr wrap="square" rtlCol="0">
                <a:spAutoFit/>
              </a:bodyPr>
              <a:lstStyle/>
              <a:p>
                <a:r>
                  <a:rPr lang="en-GB" sz="1200" dirty="0"/>
                  <a:t>Hotspot b</a:t>
                </a:r>
              </a:p>
            </p:txBody>
          </p:sp>
          <p:sp>
            <p:nvSpPr>
              <p:cNvPr id="137" name="TextBox 136">
                <a:extLst>
                  <a:ext uri="{FF2B5EF4-FFF2-40B4-BE49-F238E27FC236}">
                    <a16:creationId xmlns:a16="http://schemas.microsoft.com/office/drawing/2014/main" id="{D2464A04-BC93-AB0F-FC07-4D01BE58636E}"/>
                  </a:ext>
                </a:extLst>
              </p:cNvPr>
              <p:cNvSpPr txBox="1"/>
              <p:nvPr/>
            </p:nvSpPr>
            <p:spPr>
              <a:xfrm>
                <a:off x="1876908" y="3362277"/>
                <a:ext cx="839629" cy="646331"/>
              </a:xfrm>
              <a:prstGeom prst="rect">
                <a:avLst/>
              </a:prstGeom>
              <a:noFill/>
            </p:spPr>
            <p:txBody>
              <a:bodyPr wrap="square" rtlCol="0">
                <a:spAutoFit/>
              </a:bodyPr>
              <a:lstStyle/>
              <a:p>
                <a:r>
                  <a:rPr lang="en-GB" sz="900" dirty="0"/>
                  <a:t>1. Species Y</a:t>
                </a:r>
              </a:p>
              <a:p>
                <a:r>
                  <a:rPr lang="en-GB" sz="900" dirty="0"/>
                  <a:t>2. </a:t>
                </a:r>
              </a:p>
              <a:p>
                <a:r>
                  <a:rPr lang="en-GB" sz="900" dirty="0"/>
                  <a:t>3. </a:t>
                </a:r>
              </a:p>
              <a:p>
                <a:r>
                  <a:rPr lang="en-GB" sz="900" dirty="0"/>
                  <a:t>…</a:t>
                </a:r>
              </a:p>
            </p:txBody>
          </p:sp>
        </p:grpSp>
        <p:sp>
          <p:nvSpPr>
            <p:cNvPr id="140" name="Arrow: Curved Down 139">
              <a:extLst>
                <a:ext uri="{FF2B5EF4-FFF2-40B4-BE49-F238E27FC236}">
                  <a16:creationId xmlns:a16="http://schemas.microsoft.com/office/drawing/2014/main" id="{EA424394-FAB3-C123-5D6F-82892B8185C8}"/>
                </a:ext>
              </a:extLst>
            </p:cNvPr>
            <p:cNvSpPr/>
            <p:nvPr/>
          </p:nvSpPr>
          <p:spPr>
            <a:xfrm>
              <a:off x="1643970" y="2949285"/>
              <a:ext cx="449905" cy="20194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47" name="TextBox 146">
            <a:extLst>
              <a:ext uri="{FF2B5EF4-FFF2-40B4-BE49-F238E27FC236}">
                <a16:creationId xmlns:a16="http://schemas.microsoft.com/office/drawing/2014/main" id="{2B7F3BCF-F943-E0B6-5F19-6D0695CE7CEA}"/>
              </a:ext>
            </a:extLst>
          </p:cNvPr>
          <p:cNvSpPr txBox="1"/>
          <p:nvPr/>
        </p:nvSpPr>
        <p:spPr>
          <a:xfrm>
            <a:off x="453389" y="1266397"/>
            <a:ext cx="809246" cy="276999"/>
          </a:xfrm>
          <a:prstGeom prst="rect">
            <a:avLst/>
          </a:prstGeom>
          <a:noFill/>
        </p:spPr>
        <p:txBody>
          <a:bodyPr wrap="square" rtlCol="0">
            <a:spAutoFit/>
          </a:bodyPr>
          <a:lstStyle/>
          <a:p>
            <a:r>
              <a:rPr lang="en-GB" sz="1200" dirty="0"/>
              <a:t>Global FD</a:t>
            </a:r>
          </a:p>
        </p:txBody>
      </p:sp>
      <p:sp>
        <p:nvSpPr>
          <p:cNvPr id="149" name="TextBox 148">
            <a:extLst>
              <a:ext uri="{FF2B5EF4-FFF2-40B4-BE49-F238E27FC236}">
                <a16:creationId xmlns:a16="http://schemas.microsoft.com/office/drawing/2014/main" id="{CDE41FE3-F7DE-F44B-E37A-9FAE9BED26FD}"/>
              </a:ext>
            </a:extLst>
          </p:cNvPr>
          <p:cNvSpPr txBox="1"/>
          <p:nvPr/>
        </p:nvSpPr>
        <p:spPr>
          <a:xfrm>
            <a:off x="1929056" y="923760"/>
            <a:ext cx="809246" cy="276999"/>
          </a:xfrm>
          <a:prstGeom prst="rect">
            <a:avLst/>
          </a:prstGeom>
          <a:noFill/>
        </p:spPr>
        <p:txBody>
          <a:bodyPr wrap="square" rtlCol="0">
            <a:spAutoFit/>
          </a:bodyPr>
          <a:lstStyle/>
          <a:p>
            <a:r>
              <a:rPr lang="en-GB" sz="1200" dirty="0"/>
              <a:t>Hotspot a</a:t>
            </a:r>
          </a:p>
        </p:txBody>
      </p:sp>
      <p:sp>
        <p:nvSpPr>
          <p:cNvPr id="150" name="TextBox 149">
            <a:extLst>
              <a:ext uri="{FF2B5EF4-FFF2-40B4-BE49-F238E27FC236}">
                <a16:creationId xmlns:a16="http://schemas.microsoft.com/office/drawing/2014/main" id="{F848ECE4-F97B-0E5D-11F4-4FEDACB39432}"/>
              </a:ext>
            </a:extLst>
          </p:cNvPr>
          <p:cNvSpPr txBox="1"/>
          <p:nvPr/>
        </p:nvSpPr>
        <p:spPr>
          <a:xfrm>
            <a:off x="1940226" y="2085967"/>
            <a:ext cx="809246" cy="276999"/>
          </a:xfrm>
          <a:prstGeom prst="rect">
            <a:avLst/>
          </a:prstGeom>
          <a:noFill/>
        </p:spPr>
        <p:txBody>
          <a:bodyPr wrap="square" rtlCol="0">
            <a:spAutoFit/>
          </a:bodyPr>
          <a:lstStyle/>
          <a:p>
            <a:r>
              <a:rPr lang="en-GB" sz="1200" dirty="0"/>
              <a:t>Hotspot b</a:t>
            </a:r>
          </a:p>
        </p:txBody>
      </p:sp>
      <p:sp>
        <p:nvSpPr>
          <p:cNvPr id="151" name="TextBox 150">
            <a:extLst>
              <a:ext uri="{FF2B5EF4-FFF2-40B4-BE49-F238E27FC236}">
                <a16:creationId xmlns:a16="http://schemas.microsoft.com/office/drawing/2014/main" id="{93B4D45A-3E02-E083-942F-6C2FDC5EECFF}"/>
              </a:ext>
            </a:extLst>
          </p:cNvPr>
          <p:cNvSpPr txBox="1"/>
          <p:nvPr/>
        </p:nvSpPr>
        <p:spPr>
          <a:xfrm>
            <a:off x="2266929" y="1152896"/>
            <a:ext cx="298657" cy="169277"/>
          </a:xfrm>
          <a:prstGeom prst="rect">
            <a:avLst/>
          </a:prstGeom>
          <a:noFill/>
        </p:spPr>
        <p:txBody>
          <a:bodyPr wrap="square" rtlCol="0">
            <a:spAutoFit/>
          </a:bodyPr>
          <a:lstStyle/>
          <a:p>
            <a:pPr algn="ctr"/>
            <a:r>
              <a:rPr lang="en-GB" sz="500" dirty="0"/>
              <a:t>EN</a:t>
            </a:r>
          </a:p>
        </p:txBody>
      </p:sp>
      <p:sp>
        <p:nvSpPr>
          <p:cNvPr id="152" name="TextBox 151">
            <a:extLst>
              <a:ext uri="{FF2B5EF4-FFF2-40B4-BE49-F238E27FC236}">
                <a16:creationId xmlns:a16="http://schemas.microsoft.com/office/drawing/2014/main" id="{A6BB78E1-2477-8019-B6D9-BC5B9F2505D3}"/>
              </a:ext>
            </a:extLst>
          </p:cNvPr>
          <p:cNvSpPr txBox="1"/>
          <p:nvPr/>
        </p:nvSpPr>
        <p:spPr>
          <a:xfrm>
            <a:off x="1660008" y="2399106"/>
            <a:ext cx="298657" cy="169277"/>
          </a:xfrm>
          <a:prstGeom prst="rect">
            <a:avLst/>
          </a:prstGeom>
          <a:noFill/>
        </p:spPr>
        <p:txBody>
          <a:bodyPr wrap="square" rtlCol="0">
            <a:spAutoFit/>
          </a:bodyPr>
          <a:lstStyle/>
          <a:p>
            <a:pPr algn="ctr"/>
            <a:r>
              <a:rPr lang="en-GB" sz="500" dirty="0"/>
              <a:t>EN</a:t>
            </a:r>
          </a:p>
        </p:txBody>
      </p:sp>
      <p:sp>
        <p:nvSpPr>
          <p:cNvPr id="153" name="TextBox 152">
            <a:extLst>
              <a:ext uri="{FF2B5EF4-FFF2-40B4-BE49-F238E27FC236}">
                <a16:creationId xmlns:a16="http://schemas.microsoft.com/office/drawing/2014/main" id="{ABE3FB28-FD90-1E47-9F85-EB6CD4158253}"/>
              </a:ext>
            </a:extLst>
          </p:cNvPr>
          <p:cNvSpPr txBox="1"/>
          <p:nvPr/>
        </p:nvSpPr>
        <p:spPr>
          <a:xfrm>
            <a:off x="3055709" y="1976733"/>
            <a:ext cx="835114" cy="276999"/>
          </a:xfrm>
          <a:prstGeom prst="rect">
            <a:avLst/>
          </a:prstGeom>
          <a:noFill/>
        </p:spPr>
        <p:txBody>
          <a:bodyPr wrap="square" rtlCol="0">
            <a:spAutoFit/>
          </a:bodyPr>
          <a:lstStyle/>
          <a:p>
            <a:r>
              <a:rPr lang="en-GB" sz="1200" dirty="0"/>
              <a:t>High FUSE</a:t>
            </a:r>
          </a:p>
        </p:txBody>
      </p:sp>
      <p:cxnSp>
        <p:nvCxnSpPr>
          <p:cNvPr id="155" name="Straight Arrow Connector 154">
            <a:extLst>
              <a:ext uri="{FF2B5EF4-FFF2-40B4-BE49-F238E27FC236}">
                <a16:creationId xmlns:a16="http://schemas.microsoft.com/office/drawing/2014/main" id="{3F8456B7-304C-1B03-8C8D-8CD7FD1112A7}"/>
              </a:ext>
            </a:extLst>
          </p:cNvPr>
          <p:cNvCxnSpPr>
            <a:stCxn id="153" idx="0"/>
            <a:endCxn id="151" idx="3"/>
          </p:cNvCxnSpPr>
          <p:nvPr/>
        </p:nvCxnSpPr>
        <p:spPr>
          <a:xfrm flipH="1" flipV="1">
            <a:off x="2565586" y="1237535"/>
            <a:ext cx="907680" cy="73919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300C04C-9FA5-E0CA-518B-7E72DFF34617}"/>
              </a:ext>
            </a:extLst>
          </p:cNvPr>
          <p:cNvCxnSpPr>
            <a:stCxn id="153" idx="1"/>
          </p:cNvCxnSpPr>
          <p:nvPr/>
        </p:nvCxnSpPr>
        <p:spPr>
          <a:xfrm flipH="1" flipV="1">
            <a:off x="1876908" y="2109082"/>
            <a:ext cx="1178801" cy="61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87C6D853-EDBD-0370-EEE9-B27BD2CD68D8}"/>
              </a:ext>
            </a:extLst>
          </p:cNvPr>
          <p:cNvCxnSpPr>
            <a:cxnSpLocks/>
          </p:cNvCxnSpPr>
          <p:nvPr/>
        </p:nvCxnSpPr>
        <p:spPr>
          <a:xfrm>
            <a:off x="1875889" y="2109082"/>
            <a:ext cx="6462" cy="2608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9338862A-8998-1BD0-BC8D-66BB4CFB4440}"/>
              </a:ext>
            </a:extLst>
          </p:cNvPr>
          <p:cNvSpPr txBox="1"/>
          <p:nvPr/>
        </p:nvSpPr>
        <p:spPr>
          <a:xfrm>
            <a:off x="218598" y="1251007"/>
            <a:ext cx="238849" cy="307777"/>
          </a:xfrm>
          <a:prstGeom prst="rect">
            <a:avLst/>
          </a:prstGeom>
          <a:noFill/>
        </p:spPr>
        <p:txBody>
          <a:bodyPr wrap="square" rtlCol="0">
            <a:spAutoFit/>
          </a:bodyPr>
          <a:lstStyle/>
          <a:p>
            <a:r>
              <a:rPr lang="en-GB" sz="1400" b="1" dirty="0"/>
              <a:t>a</a:t>
            </a:r>
          </a:p>
        </p:txBody>
      </p:sp>
      <p:sp>
        <p:nvSpPr>
          <p:cNvPr id="163" name="TextBox 162">
            <a:extLst>
              <a:ext uri="{FF2B5EF4-FFF2-40B4-BE49-F238E27FC236}">
                <a16:creationId xmlns:a16="http://schemas.microsoft.com/office/drawing/2014/main" id="{95DB10A0-5209-2ADD-DBE2-A976693A7024}"/>
              </a:ext>
            </a:extLst>
          </p:cNvPr>
          <p:cNvSpPr txBox="1"/>
          <p:nvPr/>
        </p:nvSpPr>
        <p:spPr>
          <a:xfrm>
            <a:off x="1690207" y="1229253"/>
            <a:ext cx="238849" cy="307777"/>
          </a:xfrm>
          <a:prstGeom prst="rect">
            <a:avLst/>
          </a:prstGeom>
          <a:noFill/>
        </p:spPr>
        <p:txBody>
          <a:bodyPr wrap="square" rtlCol="0">
            <a:spAutoFit/>
          </a:bodyPr>
          <a:lstStyle/>
          <a:p>
            <a:r>
              <a:rPr lang="en-GB" sz="1400" b="1" dirty="0"/>
              <a:t>b</a:t>
            </a:r>
          </a:p>
        </p:txBody>
      </p:sp>
      <p:sp>
        <p:nvSpPr>
          <p:cNvPr id="164" name="TextBox 163">
            <a:extLst>
              <a:ext uri="{FF2B5EF4-FFF2-40B4-BE49-F238E27FC236}">
                <a16:creationId xmlns:a16="http://schemas.microsoft.com/office/drawing/2014/main" id="{8AFE820D-68B5-FA2E-06C2-289BBA2AFF58}"/>
              </a:ext>
            </a:extLst>
          </p:cNvPr>
          <p:cNvSpPr txBox="1"/>
          <p:nvPr/>
        </p:nvSpPr>
        <p:spPr>
          <a:xfrm>
            <a:off x="241202" y="2794055"/>
            <a:ext cx="238849" cy="307777"/>
          </a:xfrm>
          <a:prstGeom prst="rect">
            <a:avLst/>
          </a:prstGeom>
          <a:noFill/>
        </p:spPr>
        <p:txBody>
          <a:bodyPr wrap="square" rtlCol="0">
            <a:spAutoFit/>
          </a:bodyPr>
          <a:lstStyle/>
          <a:p>
            <a:r>
              <a:rPr lang="en-GB" sz="1400" b="1" dirty="0"/>
              <a:t>c</a:t>
            </a:r>
          </a:p>
        </p:txBody>
      </p:sp>
    </p:spTree>
    <p:extLst>
      <p:ext uri="{BB962C8B-B14F-4D97-AF65-F5344CB8AC3E}">
        <p14:creationId xmlns:p14="http://schemas.microsoft.com/office/powerpoint/2010/main" val="1534061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327</Words>
  <Application>Microsoft Office PowerPoint</Application>
  <PresentationFormat>Widescreen</PresentationFormat>
  <Paragraphs>48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Griffin</dc:creator>
  <cp:lastModifiedBy>John Griffin</cp:lastModifiedBy>
  <cp:revision>2</cp:revision>
  <dcterms:created xsi:type="dcterms:W3CDTF">2023-07-25T09:37:43Z</dcterms:created>
  <dcterms:modified xsi:type="dcterms:W3CDTF">2023-07-25T12:55:09Z</dcterms:modified>
</cp:coreProperties>
</file>