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6" r:id="rId43"/>
    <p:sldId id="301" r:id="rId44"/>
    <p:sldId id="302" r:id="rId45"/>
    <p:sldId id="303" r:id="rId46"/>
    <p:sldId id="304" r:id="rId47"/>
    <p:sldId id="305" r:id="rId48"/>
    <p:sldId id="307" r:id="rId49"/>
    <p:sldId id="308" r:id="rId50"/>
    <p:sldId id="309" r:id="rId51"/>
    <p:sldId id="310" r:id="rId52"/>
    <p:sldId id="31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21"/>
    <p:restoredTop sz="94737"/>
  </p:normalViewPr>
  <p:slideViewPr>
    <p:cSldViewPr snapToGrid="0">
      <p:cViewPr varScale="1">
        <p:scale>
          <a:sx n="145" d="100"/>
          <a:sy n="145" d="100"/>
        </p:scale>
        <p:origin x="1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8CFBD-CBB0-47D4-90EA-7C86E66E03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A4CC78-25E8-4AC4-B6C7-FEF8A2ACA6AA}">
      <dgm:prSet/>
      <dgm:spPr/>
      <dgm:t>
        <a:bodyPr/>
        <a:lstStyle/>
        <a:p>
          <a:r>
            <a:rPr lang="en-US"/>
            <a:t>1. The call protection period is:</a:t>
          </a:r>
        </a:p>
      </dgm:t>
    </dgm:pt>
    <dgm:pt modelId="{85016B60-CA97-4D4D-A9E2-806B7E6A6D86}" type="parTrans" cxnId="{AF33C521-71B0-4B68-A042-D5C4BD05A724}">
      <dgm:prSet/>
      <dgm:spPr/>
      <dgm:t>
        <a:bodyPr/>
        <a:lstStyle/>
        <a:p>
          <a:endParaRPr lang="en-US"/>
        </a:p>
      </dgm:t>
    </dgm:pt>
    <dgm:pt modelId="{849FA569-BFE8-4BE4-8A3A-A15102DEE95C}" type="sibTrans" cxnId="{AF33C521-71B0-4B68-A042-D5C4BD05A724}">
      <dgm:prSet/>
      <dgm:spPr/>
      <dgm:t>
        <a:bodyPr/>
        <a:lstStyle/>
        <a:p>
          <a:endParaRPr lang="en-US"/>
        </a:p>
      </dgm:t>
    </dgm:pt>
    <dgm:pt modelId="{E79D3704-2259-4A45-9208-E7E3B168D5A5}">
      <dgm:prSet/>
      <dgm:spPr/>
      <dgm:t>
        <a:bodyPr/>
        <a:lstStyle/>
        <a:p>
          <a:r>
            <a:rPr lang="en-US" b="1"/>
            <a:t>10 years.</a:t>
          </a:r>
          <a:endParaRPr lang="en-US"/>
        </a:p>
      </dgm:t>
    </dgm:pt>
    <dgm:pt modelId="{4878388E-DB59-439F-B6F3-5C85431A665D}" type="parTrans" cxnId="{59947886-8799-40C6-8A4C-8031E410CA52}">
      <dgm:prSet/>
      <dgm:spPr/>
      <dgm:t>
        <a:bodyPr/>
        <a:lstStyle/>
        <a:p>
          <a:endParaRPr lang="en-US"/>
        </a:p>
      </dgm:t>
    </dgm:pt>
    <dgm:pt modelId="{19B403D0-6920-4A61-AAA1-3D5A9D371B3E}" type="sibTrans" cxnId="{59947886-8799-40C6-8A4C-8031E410CA52}">
      <dgm:prSet/>
      <dgm:spPr/>
      <dgm:t>
        <a:bodyPr/>
        <a:lstStyle/>
        <a:p>
          <a:endParaRPr lang="en-US"/>
        </a:p>
      </dgm:t>
    </dgm:pt>
    <dgm:pt modelId="{625E143C-E6F5-4001-A4B7-E6AEEE28D32E}">
      <dgm:prSet/>
      <dgm:spPr/>
      <dgm:t>
        <a:bodyPr/>
        <a:lstStyle/>
        <a:p>
          <a:r>
            <a:rPr lang="en-US" b="1"/>
            <a:t>11 years.</a:t>
          </a:r>
          <a:endParaRPr lang="en-US"/>
        </a:p>
      </dgm:t>
    </dgm:pt>
    <dgm:pt modelId="{DFA3C56B-960E-45EC-9C94-890937FC52CC}" type="parTrans" cxnId="{0BB6291C-CCE6-473C-8FCA-034F23830519}">
      <dgm:prSet/>
      <dgm:spPr/>
      <dgm:t>
        <a:bodyPr/>
        <a:lstStyle/>
        <a:p>
          <a:endParaRPr lang="en-US"/>
        </a:p>
      </dgm:t>
    </dgm:pt>
    <dgm:pt modelId="{29B77866-1946-477C-BF53-471A313E1E7F}" type="sibTrans" cxnId="{0BB6291C-CCE6-473C-8FCA-034F23830519}">
      <dgm:prSet/>
      <dgm:spPr/>
      <dgm:t>
        <a:bodyPr/>
        <a:lstStyle/>
        <a:p>
          <a:endParaRPr lang="en-US"/>
        </a:p>
      </dgm:t>
    </dgm:pt>
    <dgm:pt modelId="{53EC224F-F0B0-410D-96A8-6BA533D08D48}">
      <dgm:prSet/>
      <dgm:spPr/>
      <dgm:t>
        <a:bodyPr/>
        <a:lstStyle/>
        <a:p>
          <a:r>
            <a:rPr lang="en-US" b="1"/>
            <a:t>20 years.</a:t>
          </a:r>
          <a:endParaRPr lang="en-US"/>
        </a:p>
      </dgm:t>
    </dgm:pt>
    <dgm:pt modelId="{67513B11-C926-4BB3-BADB-78FC17A851B4}" type="parTrans" cxnId="{E168CAA3-26BC-47AE-88AC-DFB7CD2251EF}">
      <dgm:prSet/>
      <dgm:spPr/>
      <dgm:t>
        <a:bodyPr/>
        <a:lstStyle/>
        <a:p>
          <a:endParaRPr lang="en-US"/>
        </a:p>
      </dgm:t>
    </dgm:pt>
    <dgm:pt modelId="{758883EB-692F-4B3C-B77E-3D2A12CD721F}" type="sibTrans" cxnId="{E168CAA3-26BC-47AE-88AC-DFB7CD2251EF}">
      <dgm:prSet/>
      <dgm:spPr/>
      <dgm:t>
        <a:bodyPr/>
        <a:lstStyle/>
        <a:p>
          <a:endParaRPr lang="en-US"/>
        </a:p>
      </dgm:t>
    </dgm:pt>
    <dgm:pt modelId="{65BD45E1-9307-465A-854F-A47F4FA7D94A}">
      <dgm:prSet/>
      <dgm:spPr/>
      <dgm:t>
        <a:bodyPr/>
        <a:lstStyle/>
        <a:p>
          <a:r>
            <a:rPr lang="en-US"/>
            <a:t>2. The call premium (per $1,000 in par value) in 2033 is closest to:</a:t>
          </a:r>
        </a:p>
      </dgm:t>
    </dgm:pt>
    <dgm:pt modelId="{BF5FBD6F-BC92-46DB-A188-DA880F917DF1}" type="parTrans" cxnId="{F5195613-7273-4C60-B446-AE05BBCE3A5D}">
      <dgm:prSet/>
      <dgm:spPr/>
      <dgm:t>
        <a:bodyPr/>
        <a:lstStyle/>
        <a:p>
          <a:endParaRPr lang="en-US"/>
        </a:p>
      </dgm:t>
    </dgm:pt>
    <dgm:pt modelId="{65CF21F6-5308-4221-AB9B-4784BFE07723}" type="sibTrans" cxnId="{F5195613-7273-4C60-B446-AE05BBCE3A5D}">
      <dgm:prSet/>
      <dgm:spPr/>
      <dgm:t>
        <a:bodyPr/>
        <a:lstStyle/>
        <a:p>
          <a:endParaRPr lang="en-US"/>
        </a:p>
      </dgm:t>
    </dgm:pt>
    <dgm:pt modelId="{12E8DCDE-129C-4875-BF61-2B214BB7B4DE}">
      <dgm:prSet/>
      <dgm:spPr/>
      <dgm:t>
        <a:bodyPr/>
        <a:lstStyle/>
        <a:p>
          <a:r>
            <a:rPr lang="en-US" b="1"/>
            <a:t>$2.32.</a:t>
          </a:r>
          <a:endParaRPr lang="en-US"/>
        </a:p>
      </dgm:t>
    </dgm:pt>
    <dgm:pt modelId="{A8F4C52F-EBB9-4CB2-88A9-58A3A8D7A7FB}" type="parTrans" cxnId="{C608ECAD-7E94-41CC-A594-0A921AAAB0BC}">
      <dgm:prSet/>
      <dgm:spPr/>
      <dgm:t>
        <a:bodyPr/>
        <a:lstStyle/>
        <a:p>
          <a:endParaRPr lang="en-US"/>
        </a:p>
      </dgm:t>
    </dgm:pt>
    <dgm:pt modelId="{9BFB9506-CB37-4047-9CEC-9782BD39C069}" type="sibTrans" cxnId="{C608ECAD-7E94-41CC-A594-0A921AAAB0BC}">
      <dgm:prSet/>
      <dgm:spPr/>
      <dgm:t>
        <a:bodyPr/>
        <a:lstStyle/>
        <a:p>
          <a:endParaRPr lang="en-US"/>
        </a:p>
      </dgm:t>
    </dgm:pt>
    <dgm:pt modelId="{F0CD77C1-F0A0-4FA0-B576-62AC4ECBCED2}">
      <dgm:prSet/>
      <dgm:spPr/>
      <dgm:t>
        <a:bodyPr/>
        <a:lstStyle/>
        <a:p>
          <a:r>
            <a:rPr lang="en-US" b="1"/>
            <a:t>$23.22.</a:t>
          </a:r>
          <a:endParaRPr lang="en-US"/>
        </a:p>
      </dgm:t>
    </dgm:pt>
    <dgm:pt modelId="{32BC71AE-FF68-4432-81D1-617ED245CFE0}" type="parTrans" cxnId="{19019B10-76C6-418B-BB58-1561B8793A17}">
      <dgm:prSet/>
      <dgm:spPr/>
      <dgm:t>
        <a:bodyPr/>
        <a:lstStyle/>
        <a:p>
          <a:endParaRPr lang="en-US"/>
        </a:p>
      </dgm:t>
    </dgm:pt>
    <dgm:pt modelId="{440D3ADC-9F08-4AEE-AA08-C6CAF5D6DC74}" type="sibTrans" cxnId="{19019B10-76C6-418B-BB58-1561B8793A17}">
      <dgm:prSet/>
      <dgm:spPr/>
      <dgm:t>
        <a:bodyPr/>
        <a:lstStyle/>
        <a:p>
          <a:endParaRPr lang="en-US"/>
        </a:p>
      </dgm:t>
    </dgm:pt>
    <dgm:pt modelId="{9281FDA0-9717-409F-9B5C-7014F9F9DCEB}">
      <dgm:prSet/>
      <dgm:spPr/>
      <dgm:t>
        <a:bodyPr/>
        <a:lstStyle/>
        <a:p>
          <a:r>
            <a:rPr lang="en-US" b="1"/>
            <a:t>$45.14.</a:t>
          </a:r>
          <a:endParaRPr lang="en-US"/>
        </a:p>
      </dgm:t>
    </dgm:pt>
    <dgm:pt modelId="{B65CEBED-53FC-4D73-8288-6FD7B95C4C52}" type="parTrans" cxnId="{D4C8E319-E205-47E8-9189-02C0D5350924}">
      <dgm:prSet/>
      <dgm:spPr/>
      <dgm:t>
        <a:bodyPr/>
        <a:lstStyle/>
        <a:p>
          <a:endParaRPr lang="en-US"/>
        </a:p>
      </dgm:t>
    </dgm:pt>
    <dgm:pt modelId="{7609E195-F745-4CE3-B355-AB3AA7D8DFC1}" type="sibTrans" cxnId="{D4C8E319-E205-47E8-9189-02C0D5350924}">
      <dgm:prSet/>
      <dgm:spPr/>
      <dgm:t>
        <a:bodyPr/>
        <a:lstStyle/>
        <a:p>
          <a:endParaRPr lang="en-US"/>
        </a:p>
      </dgm:t>
    </dgm:pt>
    <dgm:pt modelId="{5FD280B5-9D57-41F5-B0DF-B73EEE094AB3}">
      <dgm:prSet/>
      <dgm:spPr/>
      <dgm:t>
        <a:bodyPr/>
        <a:lstStyle/>
        <a:p>
          <a:r>
            <a:rPr lang="en-US"/>
            <a:t>3. The call provision is </a:t>
          </a:r>
          <a:r>
            <a:rPr lang="en-US" i="1"/>
            <a:t>most likely</a:t>
          </a:r>
          <a:r>
            <a:rPr lang="en-US"/>
            <a:t>:</a:t>
          </a:r>
        </a:p>
      </dgm:t>
    </dgm:pt>
    <dgm:pt modelId="{B37FE43B-EA42-45C0-AD7F-12D87C62B6F7}" type="parTrans" cxnId="{CAE55517-4B8C-468B-B85F-9D3B6255A777}">
      <dgm:prSet/>
      <dgm:spPr/>
      <dgm:t>
        <a:bodyPr/>
        <a:lstStyle/>
        <a:p>
          <a:endParaRPr lang="en-US"/>
        </a:p>
      </dgm:t>
    </dgm:pt>
    <dgm:pt modelId="{CF1EF2F7-229F-4499-8481-2C84E0732B33}" type="sibTrans" cxnId="{CAE55517-4B8C-468B-B85F-9D3B6255A777}">
      <dgm:prSet/>
      <dgm:spPr/>
      <dgm:t>
        <a:bodyPr/>
        <a:lstStyle/>
        <a:p>
          <a:endParaRPr lang="en-US"/>
        </a:p>
      </dgm:t>
    </dgm:pt>
    <dgm:pt modelId="{5BA6EAC7-5FD8-4F9E-BFE8-CEDE7CEDDF86}">
      <dgm:prSet/>
      <dgm:spPr/>
      <dgm:t>
        <a:bodyPr/>
        <a:lstStyle/>
        <a:p>
          <a:r>
            <a:rPr lang="en-US" b="1"/>
            <a:t>a Bermuda call.</a:t>
          </a:r>
          <a:endParaRPr lang="en-US"/>
        </a:p>
      </dgm:t>
    </dgm:pt>
    <dgm:pt modelId="{F23BD060-4D41-439F-9D44-6BB3ECCAAA81}" type="parTrans" cxnId="{840224C8-2871-4923-93B4-499B44D2723A}">
      <dgm:prSet/>
      <dgm:spPr/>
      <dgm:t>
        <a:bodyPr/>
        <a:lstStyle/>
        <a:p>
          <a:endParaRPr lang="en-US"/>
        </a:p>
      </dgm:t>
    </dgm:pt>
    <dgm:pt modelId="{DD634F61-F547-4687-9432-2EA22952E0E0}" type="sibTrans" cxnId="{840224C8-2871-4923-93B4-499B44D2723A}">
      <dgm:prSet/>
      <dgm:spPr/>
      <dgm:t>
        <a:bodyPr/>
        <a:lstStyle/>
        <a:p>
          <a:endParaRPr lang="en-US"/>
        </a:p>
      </dgm:t>
    </dgm:pt>
    <dgm:pt modelId="{8485117E-84FB-4AC0-84B3-D99A21D09A23}">
      <dgm:prSet/>
      <dgm:spPr/>
      <dgm:t>
        <a:bodyPr/>
        <a:lstStyle/>
        <a:p>
          <a:r>
            <a:rPr lang="en-US" b="1"/>
            <a:t>a European call.</a:t>
          </a:r>
          <a:endParaRPr lang="en-US"/>
        </a:p>
      </dgm:t>
    </dgm:pt>
    <dgm:pt modelId="{8A286B5D-5344-4525-91B9-88AC67AB374C}" type="parTrans" cxnId="{E3A86CB9-EB4F-404D-B93B-9C91333985EE}">
      <dgm:prSet/>
      <dgm:spPr/>
      <dgm:t>
        <a:bodyPr/>
        <a:lstStyle/>
        <a:p>
          <a:endParaRPr lang="en-US"/>
        </a:p>
      </dgm:t>
    </dgm:pt>
    <dgm:pt modelId="{4DF74AD1-3633-480B-ACFF-0EA0CD9E672D}" type="sibTrans" cxnId="{E3A86CB9-EB4F-404D-B93B-9C91333985EE}">
      <dgm:prSet/>
      <dgm:spPr/>
      <dgm:t>
        <a:bodyPr/>
        <a:lstStyle/>
        <a:p>
          <a:endParaRPr lang="en-US"/>
        </a:p>
      </dgm:t>
    </dgm:pt>
    <dgm:pt modelId="{285DEE00-3466-4A02-B97F-7B091B7A1EBA}">
      <dgm:prSet/>
      <dgm:spPr/>
      <dgm:t>
        <a:bodyPr/>
        <a:lstStyle/>
        <a:p>
          <a:r>
            <a:rPr lang="en-US" b="1"/>
            <a:t>an American call.</a:t>
          </a:r>
          <a:endParaRPr lang="en-US"/>
        </a:p>
      </dgm:t>
    </dgm:pt>
    <dgm:pt modelId="{62AAD258-66F0-49F2-A7F1-A8FB9B252602}" type="parTrans" cxnId="{76343FCC-8842-4C5C-8C47-312607329FED}">
      <dgm:prSet/>
      <dgm:spPr/>
      <dgm:t>
        <a:bodyPr/>
        <a:lstStyle/>
        <a:p>
          <a:endParaRPr lang="en-US"/>
        </a:p>
      </dgm:t>
    </dgm:pt>
    <dgm:pt modelId="{22AA7D12-A1F6-4EE3-A90A-8FA0E47C15F7}" type="sibTrans" cxnId="{76343FCC-8842-4C5C-8C47-312607329FED}">
      <dgm:prSet/>
      <dgm:spPr/>
      <dgm:t>
        <a:bodyPr/>
        <a:lstStyle/>
        <a:p>
          <a:endParaRPr lang="en-US"/>
        </a:p>
      </dgm:t>
    </dgm:pt>
    <dgm:pt modelId="{CD36D044-47F6-BA4C-B7C5-E9DB54309CE0}" type="pres">
      <dgm:prSet presAssocID="{E418CFBD-CBB0-47D4-90EA-7C86E66E0301}" presName="linear" presStyleCnt="0">
        <dgm:presLayoutVars>
          <dgm:animLvl val="lvl"/>
          <dgm:resizeHandles val="exact"/>
        </dgm:presLayoutVars>
      </dgm:prSet>
      <dgm:spPr/>
    </dgm:pt>
    <dgm:pt modelId="{0138728D-D5F6-AB4A-9EC0-B7EF4191F203}" type="pres">
      <dgm:prSet presAssocID="{B4A4CC78-25E8-4AC4-B6C7-FEF8A2ACA6AA}" presName="parentText" presStyleLbl="node1" presStyleIdx="0" presStyleCnt="3">
        <dgm:presLayoutVars>
          <dgm:chMax val="0"/>
          <dgm:bulletEnabled val="1"/>
        </dgm:presLayoutVars>
      </dgm:prSet>
      <dgm:spPr/>
    </dgm:pt>
    <dgm:pt modelId="{6E81FE26-0174-494F-A8AC-03518D01DF5A}" type="pres">
      <dgm:prSet presAssocID="{B4A4CC78-25E8-4AC4-B6C7-FEF8A2ACA6AA}" presName="childText" presStyleLbl="revTx" presStyleIdx="0" presStyleCnt="3">
        <dgm:presLayoutVars>
          <dgm:bulletEnabled val="1"/>
        </dgm:presLayoutVars>
      </dgm:prSet>
      <dgm:spPr/>
    </dgm:pt>
    <dgm:pt modelId="{5077C554-23B0-B14D-871F-99A3D7E86E41}" type="pres">
      <dgm:prSet presAssocID="{65BD45E1-9307-465A-854F-A47F4FA7D94A}" presName="parentText" presStyleLbl="node1" presStyleIdx="1" presStyleCnt="3">
        <dgm:presLayoutVars>
          <dgm:chMax val="0"/>
          <dgm:bulletEnabled val="1"/>
        </dgm:presLayoutVars>
      </dgm:prSet>
      <dgm:spPr/>
    </dgm:pt>
    <dgm:pt modelId="{BC7A51D8-329D-4148-A3CC-5E08CD64BDFD}" type="pres">
      <dgm:prSet presAssocID="{65BD45E1-9307-465A-854F-A47F4FA7D94A}" presName="childText" presStyleLbl="revTx" presStyleIdx="1" presStyleCnt="3">
        <dgm:presLayoutVars>
          <dgm:bulletEnabled val="1"/>
        </dgm:presLayoutVars>
      </dgm:prSet>
      <dgm:spPr/>
    </dgm:pt>
    <dgm:pt modelId="{BFAB45D7-86FF-2F4A-8BCB-FF9A2B3B2860}" type="pres">
      <dgm:prSet presAssocID="{5FD280B5-9D57-41F5-B0DF-B73EEE094AB3}" presName="parentText" presStyleLbl="node1" presStyleIdx="2" presStyleCnt="3">
        <dgm:presLayoutVars>
          <dgm:chMax val="0"/>
          <dgm:bulletEnabled val="1"/>
        </dgm:presLayoutVars>
      </dgm:prSet>
      <dgm:spPr/>
    </dgm:pt>
    <dgm:pt modelId="{4E2EE375-77E8-344D-8FE3-6D408976901F}" type="pres">
      <dgm:prSet presAssocID="{5FD280B5-9D57-41F5-B0DF-B73EEE094AB3}" presName="childText" presStyleLbl="revTx" presStyleIdx="2" presStyleCnt="3">
        <dgm:presLayoutVars>
          <dgm:bulletEnabled val="1"/>
        </dgm:presLayoutVars>
      </dgm:prSet>
      <dgm:spPr/>
    </dgm:pt>
  </dgm:ptLst>
  <dgm:cxnLst>
    <dgm:cxn modelId="{42530606-509A-944D-865A-3358AD9B6EAA}" type="presOf" srcId="{F0CD77C1-F0A0-4FA0-B576-62AC4ECBCED2}" destId="{BC7A51D8-329D-4148-A3CC-5E08CD64BDFD}" srcOrd="0" destOrd="1" presId="urn:microsoft.com/office/officeart/2005/8/layout/vList2"/>
    <dgm:cxn modelId="{19019B10-76C6-418B-BB58-1561B8793A17}" srcId="{65BD45E1-9307-465A-854F-A47F4FA7D94A}" destId="{F0CD77C1-F0A0-4FA0-B576-62AC4ECBCED2}" srcOrd="1" destOrd="0" parTransId="{32BC71AE-FF68-4432-81D1-617ED245CFE0}" sibTransId="{440D3ADC-9F08-4AEE-AA08-C6CAF5D6DC74}"/>
    <dgm:cxn modelId="{F5195613-7273-4C60-B446-AE05BBCE3A5D}" srcId="{E418CFBD-CBB0-47D4-90EA-7C86E66E0301}" destId="{65BD45E1-9307-465A-854F-A47F4FA7D94A}" srcOrd="1" destOrd="0" parTransId="{BF5FBD6F-BC92-46DB-A188-DA880F917DF1}" sibTransId="{65CF21F6-5308-4221-AB9B-4784BFE07723}"/>
    <dgm:cxn modelId="{CAE55517-4B8C-468B-B85F-9D3B6255A777}" srcId="{E418CFBD-CBB0-47D4-90EA-7C86E66E0301}" destId="{5FD280B5-9D57-41F5-B0DF-B73EEE094AB3}" srcOrd="2" destOrd="0" parTransId="{B37FE43B-EA42-45C0-AD7F-12D87C62B6F7}" sibTransId="{CF1EF2F7-229F-4499-8481-2C84E0732B33}"/>
    <dgm:cxn modelId="{D4C8E319-E205-47E8-9189-02C0D5350924}" srcId="{65BD45E1-9307-465A-854F-A47F4FA7D94A}" destId="{9281FDA0-9717-409F-9B5C-7014F9F9DCEB}" srcOrd="2" destOrd="0" parTransId="{B65CEBED-53FC-4D73-8288-6FD7B95C4C52}" sibTransId="{7609E195-F745-4CE3-B355-AB3AA7D8DFC1}"/>
    <dgm:cxn modelId="{0BB6291C-CCE6-473C-8FCA-034F23830519}" srcId="{B4A4CC78-25E8-4AC4-B6C7-FEF8A2ACA6AA}" destId="{625E143C-E6F5-4001-A4B7-E6AEEE28D32E}" srcOrd="1" destOrd="0" parTransId="{DFA3C56B-960E-45EC-9C94-890937FC52CC}" sibTransId="{29B77866-1946-477C-BF53-471A313E1E7F}"/>
    <dgm:cxn modelId="{517C7821-8D1E-DD4E-AF92-8BE8E5CA35C5}" type="presOf" srcId="{B4A4CC78-25E8-4AC4-B6C7-FEF8A2ACA6AA}" destId="{0138728D-D5F6-AB4A-9EC0-B7EF4191F203}" srcOrd="0" destOrd="0" presId="urn:microsoft.com/office/officeart/2005/8/layout/vList2"/>
    <dgm:cxn modelId="{AF33C521-71B0-4B68-A042-D5C4BD05A724}" srcId="{E418CFBD-CBB0-47D4-90EA-7C86E66E0301}" destId="{B4A4CC78-25E8-4AC4-B6C7-FEF8A2ACA6AA}" srcOrd="0" destOrd="0" parTransId="{85016B60-CA97-4D4D-A9E2-806B7E6A6D86}" sibTransId="{849FA569-BFE8-4BE4-8A3A-A15102DEE95C}"/>
    <dgm:cxn modelId="{F6B99A3C-9076-364A-879D-12713B74FC7C}" type="presOf" srcId="{285DEE00-3466-4A02-B97F-7B091B7A1EBA}" destId="{4E2EE375-77E8-344D-8FE3-6D408976901F}" srcOrd="0" destOrd="2" presId="urn:microsoft.com/office/officeart/2005/8/layout/vList2"/>
    <dgm:cxn modelId="{D85F8B50-D075-1442-9DF8-1563FD94E531}" type="presOf" srcId="{53EC224F-F0B0-410D-96A8-6BA533D08D48}" destId="{6E81FE26-0174-494F-A8AC-03518D01DF5A}" srcOrd="0" destOrd="2" presId="urn:microsoft.com/office/officeart/2005/8/layout/vList2"/>
    <dgm:cxn modelId="{3D0EFB57-CF8C-5744-A774-55319E05AA6E}" type="presOf" srcId="{5BA6EAC7-5FD8-4F9E-BFE8-CEDE7CEDDF86}" destId="{4E2EE375-77E8-344D-8FE3-6D408976901F}" srcOrd="0" destOrd="0" presId="urn:microsoft.com/office/officeart/2005/8/layout/vList2"/>
    <dgm:cxn modelId="{6C296F77-763A-1B49-8F08-91BDF5A82BE2}" type="presOf" srcId="{E418CFBD-CBB0-47D4-90EA-7C86E66E0301}" destId="{CD36D044-47F6-BA4C-B7C5-E9DB54309CE0}" srcOrd="0" destOrd="0" presId="urn:microsoft.com/office/officeart/2005/8/layout/vList2"/>
    <dgm:cxn modelId="{6ED6F37E-7BEF-8D4E-AF20-2B418631C184}" type="presOf" srcId="{12E8DCDE-129C-4875-BF61-2B214BB7B4DE}" destId="{BC7A51D8-329D-4148-A3CC-5E08CD64BDFD}" srcOrd="0" destOrd="0" presId="urn:microsoft.com/office/officeart/2005/8/layout/vList2"/>
    <dgm:cxn modelId="{59947886-8799-40C6-8A4C-8031E410CA52}" srcId="{B4A4CC78-25E8-4AC4-B6C7-FEF8A2ACA6AA}" destId="{E79D3704-2259-4A45-9208-E7E3B168D5A5}" srcOrd="0" destOrd="0" parTransId="{4878388E-DB59-439F-B6F3-5C85431A665D}" sibTransId="{19B403D0-6920-4A61-AAA1-3D5A9D371B3E}"/>
    <dgm:cxn modelId="{754BA58A-DFAF-FD40-8071-91502A0354A9}" type="presOf" srcId="{8485117E-84FB-4AC0-84B3-D99A21D09A23}" destId="{4E2EE375-77E8-344D-8FE3-6D408976901F}" srcOrd="0" destOrd="1" presId="urn:microsoft.com/office/officeart/2005/8/layout/vList2"/>
    <dgm:cxn modelId="{0D8EF697-BAF3-CB41-8C9D-EC2F1B4B3B74}" type="presOf" srcId="{65BD45E1-9307-465A-854F-A47F4FA7D94A}" destId="{5077C554-23B0-B14D-871F-99A3D7E86E41}" srcOrd="0" destOrd="0" presId="urn:microsoft.com/office/officeart/2005/8/layout/vList2"/>
    <dgm:cxn modelId="{E168CAA3-26BC-47AE-88AC-DFB7CD2251EF}" srcId="{B4A4CC78-25E8-4AC4-B6C7-FEF8A2ACA6AA}" destId="{53EC224F-F0B0-410D-96A8-6BA533D08D48}" srcOrd="2" destOrd="0" parTransId="{67513B11-C926-4BB3-BADB-78FC17A851B4}" sibTransId="{758883EB-692F-4B3C-B77E-3D2A12CD721F}"/>
    <dgm:cxn modelId="{14A7F4A3-D244-D944-A795-0AEB032D939D}" type="presOf" srcId="{5FD280B5-9D57-41F5-B0DF-B73EEE094AB3}" destId="{BFAB45D7-86FF-2F4A-8BCB-FF9A2B3B2860}" srcOrd="0" destOrd="0" presId="urn:microsoft.com/office/officeart/2005/8/layout/vList2"/>
    <dgm:cxn modelId="{C608ECAD-7E94-41CC-A594-0A921AAAB0BC}" srcId="{65BD45E1-9307-465A-854F-A47F4FA7D94A}" destId="{12E8DCDE-129C-4875-BF61-2B214BB7B4DE}" srcOrd="0" destOrd="0" parTransId="{A8F4C52F-EBB9-4CB2-88A9-58A3A8D7A7FB}" sibTransId="{9BFB9506-CB37-4047-9CEC-9782BD39C069}"/>
    <dgm:cxn modelId="{A031D4B1-5616-C341-82D2-EAAE94596C19}" type="presOf" srcId="{9281FDA0-9717-409F-9B5C-7014F9F9DCEB}" destId="{BC7A51D8-329D-4148-A3CC-5E08CD64BDFD}" srcOrd="0" destOrd="2" presId="urn:microsoft.com/office/officeart/2005/8/layout/vList2"/>
    <dgm:cxn modelId="{E3A86CB9-EB4F-404D-B93B-9C91333985EE}" srcId="{5FD280B5-9D57-41F5-B0DF-B73EEE094AB3}" destId="{8485117E-84FB-4AC0-84B3-D99A21D09A23}" srcOrd="1" destOrd="0" parTransId="{8A286B5D-5344-4525-91B9-88AC67AB374C}" sibTransId="{4DF74AD1-3633-480B-ACFF-0EA0CD9E672D}"/>
    <dgm:cxn modelId="{840224C8-2871-4923-93B4-499B44D2723A}" srcId="{5FD280B5-9D57-41F5-B0DF-B73EEE094AB3}" destId="{5BA6EAC7-5FD8-4F9E-BFE8-CEDE7CEDDF86}" srcOrd="0" destOrd="0" parTransId="{F23BD060-4D41-439F-9D44-6BB3ECCAAA81}" sibTransId="{DD634F61-F547-4687-9432-2EA22952E0E0}"/>
    <dgm:cxn modelId="{57760FCB-9A86-F644-9EB5-67EB30C717A7}" type="presOf" srcId="{625E143C-E6F5-4001-A4B7-E6AEEE28D32E}" destId="{6E81FE26-0174-494F-A8AC-03518D01DF5A}" srcOrd="0" destOrd="1" presId="urn:microsoft.com/office/officeart/2005/8/layout/vList2"/>
    <dgm:cxn modelId="{76343FCC-8842-4C5C-8C47-312607329FED}" srcId="{5FD280B5-9D57-41F5-B0DF-B73EEE094AB3}" destId="{285DEE00-3466-4A02-B97F-7B091B7A1EBA}" srcOrd="2" destOrd="0" parTransId="{62AAD258-66F0-49F2-A7F1-A8FB9B252602}" sibTransId="{22AA7D12-A1F6-4EE3-A90A-8FA0E47C15F7}"/>
    <dgm:cxn modelId="{E60EC6D5-5D91-8D40-870F-613EA84CCFA5}" type="presOf" srcId="{E79D3704-2259-4A45-9208-E7E3B168D5A5}" destId="{6E81FE26-0174-494F-A8AC-03518D01DF5A}" srcOrd="0" destOrd="0" presId="urn:microsoft.com/office/officeart/2005/8/layout/vList2"/>
    <dgm:cxn modelId="{C933C57E-40AE-FC4E-869E-20D4A5A39059}" type="presParOf" srcId="{CD36D044-47F6-BA4C-B7C5-E9DB54309CE0}" destId="{0138728D-D5F6-AB4A-9EC0-B7EF4191F203}" srcOrd="0" destOrd="0" presId="urn:microsoft.com/office/officeart/2005/8/layout/vList2"/>
    <dgm:cxn modelId="{3F2848B6-45B9-6C4A-A1FD-3ABF2D86D227}" type="presParOf" srcId="{CD36D044-47F6-BA4C-B7C5-E9DB54309CE0}" destId="{6E81FE26-0174-494F-A8AC-03518D01DF5A}" srcOrd="1" destOrd="0" presId="urn:microsoft.com/office/officeart/2005/8/layout/vList2"/>
    <dgm:cxn modelId="{FBB6D614-B4C5-3543-9F62-56898ADA0A1C}" type="presParOf" srcId="{CD36D044-47F6-BA4C-B7C5-E9DB54309CE0}" destId="{5077C554-23B0-B14D-871F-99A3D7E86E41}" srcOrd="2" destOrd="0" presId="urn:microsoft.com/office/officeart/2005/8/layout/vList2"/>
    <dgm:cxn modelId="{90587FCF-2146-7747-9400-8774C86431A9}" type="presParOf" srcId="{CD36D044-47F6-BA4C-B7C5-E9DB54309CE0}" destId="{BC7A51D8-329D-4148-A3CC-5E08CD64BDFD}" srcOrd="3" destOrd="0" presId="urn:microsoft.com/office/officeart/2005/8/layout/vList2"/>
    <dgm:cxn modelId="{2B67B379-7353-E141-BBE8-6B3F17E691E4}" type="presParOf" srcId="{CD36D044-47F6-BA4C-B7C5-E9DB54309CE0}" destId="{BFAB45D7-86FF-2F4A-8BCB-FF9A2B3B2860}" srcOrd="4" destOrd="0" presId="urn:microsoft.com/office/officeart/2005/8/layout/vList2"/>
    <dgm:cxn modelId="{8C4C0031-3FC9-BB48-8B44-E81C57F4D01B}" type="presParOf" srcId="{CD36D044-47F6-BA4C-B7C5-E9DB54309CE0}" destId="{4E2EE375-77E8-344D-8FE3-6D40897690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8728D-D5F6-AB4A-9EC0-B7EF4191F203}">
      <dsp:nvSpPr>
        <dsp:cNvPr id="0" name=""/>
        <dsp:cNvSpPr/>
      </dsp:nvSpPr>
      <dsp:spPr>
        <a:xfrm>
          <a:off x="0" y="1725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1. The call protection period is:</a:t>
          </a:r>
        </a:p>
      </dsp:txBody>
      <dsp:txXfrm>
        <a:off x="24588" y="41845"/>
        <a:ext cx="7969095" cy="454509"/>
      </dsp:txXfrm>
    </dsp:sp>
    <dsp:sp modelId="{6E81FE26-0174-494F-A8AC-03518D01DF5A}">
      <dsp:nvSpPr>
        <dsp:cNvPr id="0" name=""/>
        <dsp:cNvSpPr/>
      </dsp:nvSpPr>
      <dsp:spPr>
        <a:xfrm>
          <a:off x="0" y="52094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10 years.</a:t>
          </a:r>
          <a:endParaRPr lang="en-US" sz="1600" kern="1200"/>
        </a:p>
        <a:p>
          <a:pPr marL="171450" lvl="1" indent="-171450" algn="l" defTabSz="711200">
            <a:lnSpc>
              <a:spcPct val="90000"/>
            </a:lnSpc>
            <a:spcBef>
              <a:spcPct val="0"/>
            </a:spcBef>
            <a:spcAft>
              <a:spcPct val="20000"/>
            </a:spcAft>
            <a:buChar char="•"/>
          </a:pPr>
          <a:r>
            <a:rPr lang="en-US" sz="1600" b="1" kern="1200"/>
            <a:t>11 years.</a:t>
          </a:r>
          <a:endParaRPr lang="en-US" sz="1600" kern="1200"/>
        </a:p>
        <a:p>
          <a:pPr marL="171450" lvl="1" indent="-171450" algn="l" defTabSz="711200">
            <a:lnSpc>
              <a:spcPct val="90000"/>
            </a:lnSpc>
            <a:spcBef>
              <a:spcPct val="0"/>
            </a:spcBef>
            <a:spcAft>
              <a:spcPct val="20000"/>
            </a:spcAft>
            <a:buChar char="•"/>
          </a:pPr>
          <a:r>
            <a:rPr lang="en-US" sz="1600" b="1" kern="1200"/>
            <a:t>20 years.</a:t>
          </a:r>
          <a:endParaRPr lang="en-US" sz="1600" kern="1200"/>
        </a:p>
      </dsp:txBody>
      <dsp:txXfrm>
        <a:off x="0" y="520942"/>
        <a:ext cx="8018271" cy="825930"/>
      </dsp:txXfrm>
    </dsp:sp>
    <dsp:sp modelId="{5077C554-23B0-B14D-871F-99A3D7E86E41}">
      <dsp:nvSpPr>
        <dsp:cNvPr id="0" name=""/>
        <dsp:cNvSpPr/>
      </dsp:nvSpPr>
      <dsp:spPr>
        <a:xfrm>
          <a:off x="0" y="1346872"/>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2. The call premium (per $1,000 in par value) in 2033 is closest to:</a:t>
          </a:r>
        </a:p>
      </dsp:txBody>
      <dsp:txXfrm>
        <a:off x="24588" y="1371460"/>
        <a:ext cx="7969095" cy="454509"/>
      </dsp:txXfrm>
    </dsp:sp>
    <dsp:sp modelId="{BC7A51D8-329D-4148-A3CC-5E08CD64BDFD}">
      <dsp:nvSpPr>
        <dsp:cNvPr id="0" name=""/>
        <dsp:cNvSpPr/>
      </dsp:nvSpPr>
      <dsp:spPr>
        <a:xfrm>
          <a:off x="0" y="1850557"/>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$2.32.</a:t>
          </a:r>
          <a:endParaRPr lang="en-US" sz="1600" kern="1200"/>
        </a:p>
        <a:p>
          <a:pPr marL="171450" lvl="1" indent="-171450" algn="l" defTabSz="711200">
            <a:lnSpc>
              <a:spcPct val="90000"/>
            </a:lnSpc>
            <a:spcBef>
              <a:spcPct val="0"/>
            </a:spcBef>
            <a:spcAft>
              <a:spcPct val="20000"/>
            </a:spcAft>
            <a:buChar char="•"/>
          </a:pPr>
          <a:r>
            <a:rPr lang="en-US" sz="1600" b="1" kern="1200"/>
            <a:t>$23.22.</a:t>
          </a:r>
          <a:endParaRPr lang="en-US" sz="1600" kern="1200"/>
        </a:p>
        <a:p>
          <a:pPr marL="171450" lvl="1" indent="-171450" algn="l" defTabSz="711200">
            <a:lnSpc>
              <a:spcPct val="90000"/>
            </a:lnSpc>
            <a:spcBef>
              <a:spcPct val="0"/>
            </a:spcBef>
            <a:spcAft>
              <a:spcPct val="20000"/>
            </a:spcAft>
            <a:buChar char="•"/>
          </a:pPr>
          <a:r>
            <a:rPr lang="en-US" sz="1600" b="1" kern="1200"/>
            <a:t>$45.14.</a:t>
          </a:r>
          <a:endParaRPr lang="en-US" sz="1600" kern="1200"/>
        </a:p>
      </dsp:txBody>
      <dsp:txXfrm>
        <a:off x="0" y="1850557"/>
        <a:ext cx="8018271" cy="825930"/>
      </dsp:txXfrm>
    </dsp:sp>
    <dsp:sp modelId="{BFAB45D7-86FF-2F4A-8BCB-FF9A2B3B2860}">
      <dsp:nvSpPr>
        <dsp:cNvPr id="0" name=""/>
        <dsp:cNvSpPr/>
      </dsp:nvSpPr>
      <dsp:spPr>
        <a:xfrm>
          <a:off x="0" y="267648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3. The call provision is </a:t>
          </a:r>
          <a:r>
            <a:rPr lang="en-US" sz="2100" i="1" kern="1200"/>
            <a:t>most likely</a:t>
          </a:r>
          <a:r>
            <a:rPr lang="en-US" sz="2100" kern="1200"/>
            <a:t>:</a:t>
          </a:r>
        </a:p>
      </dsp:txBody>
      <dsp:txXfrm>
        <a:off x="24588" y="2701075"/>
        <a:ext cx="7969095" cy="454509"/>
      </dsp:txXfrm>
    </dsp:sp>
    <dsp:sp modelId="{4E2EE375-77E8-344D-8FE3-6D408976901F}">
      <dsp:nvSpPr>
        <dsp:cNvPr id="0" name=""/>
        <dsp:cNvSpPr/>
      </dsp:nvSpPr>
      <dsp:spPr>
        <a:xfrm>
          <a:off x="0" y="318017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a Bermuda call.</a:t>
          </a:r>
          <a:endParaRPr lang="en-US" sz="1600" kern="1200"/>
        </a:p>
        <a:p>
          <a:pPr marL="171450" lvl="1" indent="-171450" algn="l" defTabSz="711200">
            <a:lnSpc>
              <a:spcPct val="90000"/>
            </a:lnSpc>
            <a:spcBef>
              <a:spcPct val="0"/>
            </a:spcBef>
            <a:spcAft>
              <a:spcPct val="20000"/>
            </a:spcAft>
            <a:buChar char="•"/>
          </a:pPr>
          <a:r>
            <a:rPr lang="en-US" sz="1600" b="1" kern="1200"/>
            <a:t>a European call.</a:t>
          </a:r>
          <a:endParaRPr lang="en-US" sz="1600" kern="1200"/>
        </a:p>
        <a:p>
          <a:pPr marL="171450" lvl="1" indent="-171450" algn="l" defTabSz="711200">
            <a:lnSpc>
              <a:spcPct val="90000"/>
            </a:lnSpc>
            <a:spcBef>
              <a:spcPct val="0"/>
            </a:spcBef>
            <a:spcAft>
              <a:spcPct val="20000"/>
            </a:spcAft>
            <a:buChar char="•"/>
          </a:pPr>
          <a:r>
            <a:rPr lang="en-US" sz="1600" b="1" kern="1200"/>
            <a:t>an American call.</a:t>
          </a:r>
          <a:endParaRPr lang="en-US" sz="1600" kern="1200"/>
        </a:p>
      </dsp:txBody>
      <dsp:txXfrm>
        <a:off x="0" y="3180172"/>
        <a:ext cx="8018271" cy="8259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36</a:t>
            </a:fld>
            <a:endParaRPr lang="en-US"/>
          </a:p>
        </p:txBody>
      </p:sp>
    </p:spTree>
    <p:extLst>
      <p:ext uri="{BB962C8B-B14F-4D97-AF65-F5344CB8AC3E}">
        <p14:creationId xmlns:p14="http://schemas.microsoft.com/office/powerpoint/2010/main" val="1182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39</a:t>
            </a:fld>
            <a:endParaRPr lang="en-US"/>
          </a:p>
        </p:txBody>
      </p:sp>
    </p:spTree>
    <p:extLst>
      <p:ext uri="{BB962C8B-B14F-4D97-AF65-F5344CB8AC3E}">
        <p14:creationId xmlns:p14="http://schemas.microsoft.com/office/powerpoint/2010/main" val="120287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42</a:t>
            </a:fld>
            <a:endParaRPr lang="en-US"/>
          </a:p>
        </p:txBody>
      </p:sp>
    </p:spTree>
    <p:extLst>
      <p:ext uri="{BB962C8B-B14F-4D97-AF65-F5344CB8AC3E}">
        <p14:creationId xmlns:p14="http://schemas.microsoft.com/office/powerpoint/2010/main" val="14883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11/7/22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b="1"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Legal Identity of the Bond Issuer and Its Legal Form(1/5)</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Source of repayment proceeds(2/5)</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Asset or collateral backing(3/5)</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Credit enhancements(4/5)</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b="1" dirty="0">
                <a:solidFill>
                  <a:srgbClr val="FF0000"/>
                </a:solidFill>
              </a:rPr>
              <a:t>Covenants(5/5)</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b="1"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b="1"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b="1"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structures(1/3)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structures(2/3)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structures(3/3)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Issuer(1/6)</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D10-17A7-4C8E-9F02-FB1FE262BAD0}"/>
              </a:ext>
            </a:extLst>
          </p:cNvPr>
          <p:cNvSpPr>
            <a:spLocks noGrp="1"/>
          </p:cNvSpPr>
          <p:nvPr>
            <p:ph type="title"/>
          </p:nvPr>
        </p:nvSpPr>
        <p:spPr>
          <a:xfrm>
            <a:off x="1024128" y="585216"/>
            <a:ext cx="6066818" cy="1499616"/>
          </a:xfrm>
        </p:spPr>
        <p:txBody>
          <a:bodyPr>
            <a:normAutofit/>
          </a:bodyPr>
          <a:lstStyle/>
          <a:p>
            <a:r>
              <a:rPr lang="en-US" sz="3500"/>
              <a:t>Module1</a:t>
            </a:r>
            <a:br>
              <a:rPr lang="en-US" sz="3500"/>
            </a:br>
            <a:r>
              <a:rPr lang="en-US" sz="3500"/>
              <a:t>Fixed-Income Securities: </a:t>
            </a:r>
            <a:br>
              <a:rPr lang="en-US" sz="3500"/>
            </a:br>
            <a:r>
              <a:rPr lang="en-US" sz="3500"/>
              <a:t>Defining Elements</a:t>
            </a:r>
            <a:endParaRPr lang="en-US" sz="3500" dirty="0"/>
          </a:p>
        </p:txBody>
      </p:sp>
      <p:sp>
        <p:nvSpPr>
          <p:cNvPr id="3" name="Content Placeholder 2">
            <a:extLst>
              <a:ext uri="{FF2B5EF4-FFF2-40B4-BE49-F238E27FC236}">
                <a16:creationId xmlns:a16="http://schemas.microsoft.com/office/drawing/2014/main" id="{489183AF-8E78-4746-B847-9E933E0E06D7}"/>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Coupon payment structures</a:t>
            </a:r>
          </a:p>
          <a:p>
            <a:pPr>
              <a:buFont typeface="Wingdings" panose="05000000000000000000" pitchFamily="2" charset="2"/>
              <a:buChar char="§"/>
            </a:pPr>
            <a:r>
              <a:rPr lang="en-US" dirty="0"/>
              <a:t>Floating-rate notes</a:t>
            </a:r>
          </a:p>
          <a:p>
            <a:pPr>
              <a:buFont typeface="Wingdings" panose="05000000000000000000" pitchFamily="2" charset="2"/>
              <a:buChar char="§"/>
            </a:pPr>
            <a:r>
              <a:rPr lang="en-US" dirty="0"/>
              <a:t>Step-up coupon bonds</a:t>
            </a:r>
          </a:p>
          <a:p>
            <a:pPr>
              <a:buFont typeface="Wingdings" panose="05000000000000000000" pitchFamily="2" charset="2"/>
              <a:buChar char="§"/>
            </a:pPr>
            <a:r>
              <a:rPr lang="en-US" dirty="0"/>
              <a:t>Credit-linked coupon bonds</a:t>
            </a:r>
          </a:p>
          <a:p>
            <a:pPr>
              <a:buFont typeface="Wingdings" panose="05000000000000000000" pitchFamily="2" charset="2"/>
              <a:buChar char="§"/>
            </a:pPr>
            <a:r>
              <a:rPr lang="en-US" dirty="0"/>
              <a:t>Payment-in-kind coupon bonds</a:t>
            </a:r>
          </a:p>
          <a:p>
            <a:pPr>
              <a:buFont typeface="Wingdings" panose="05000000000000000000" pitchFamily="2" charset="2"/>
              <a:buChar char="§"/>
            </a:pPr>
            <a:r>
              <a:rPr lang="en-US" dirty="0"/>
              <a:t>Deferred coupon bonds</a:t>
            </a:r>
          </a:p>
          <a:p>
            <a:pPr>
              <a:buFont typeface="Wingdings" panose="05000000000000000000" pitchFamily="2" charset="2"/>
              <a:buChar char="§"/>
            </a:pPr>
            <a:r>
              <a:rPr lang="en-US" dirty="0"/>
              <a:t>Index-linked bonds</a:t>
            </a:r>
          </a:p>
          <a:p>
            <a:endParaRPr lang="en-US" dirty="0"/>
          </a:p>
          <a:p>
            <a:endParaRPr lang="en-US" dirty="0"/>
          </a:p>
        </p:txBody>
      </p:sp>
      <p:pic>
        <p:nvPicPr>
          <p:cNvPr id="11" name="Picture 4">
            <a:extLst>
              <a:ext uri="{FF2B5EF4-FFF2-40B4-BE49-F238E27FC236}">
                <a16:creationId xmlns:a16="http://schemas.microsoft.com/office/drawing/2014/main" id="{15BE794B-7618-8F7D-3876-B004BE6B87C8}"/>
              </a:ext>
            </a:extLst>
          </p:cNvPr>
          <p:cNvPicPr>
            <a:picLocks noChangeAspect="1"/>
          </p:cNvPicPr>
          <p:nvPr/>
        </p:nvPicPr>
        <p:blipFill rotWithShape="1">
          <a:blip r:embed="rId2"/>
          <a:srcRect l="19993" r="41952"/>
          <a:stretch/>
        </p:blipFill>
        <p:spPr>
          <a:xfrm>
            <a:off x="7552266" y="10"/>
            <a:ext cx="4639733" cy="6857990"/>
          </a:xfrm>
          <a:prstGeom prst="rect">
            <a:avLst/>
          </a:prstGeom>
        </p:spPr>
      </p:pic>
    </p:spTree>
    <p:extLst>
      <p:ext uri="{BB962C8B-B14F-4D97-AF65-F5344CB8AC3E}">
        <p14:creationId xmlns:p14="http://schemas.microsoft.com/office/powerpoint/2010/main" val="22659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0420-26EC-402C-BCFF-C571A6F031E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19FFC7B7-22EC-402D-89F6-447E584EFBC9}"/>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Floating-rate notes(1/6)</a:t>
            </a:r>
          </a:p>
          <a:p>
            <a:r>
              <a:rPr lang="en-US" sz="2000" dirty="0"/>
              <a:t>Floating-rate notes do not have a fixed coupon; instead, their coupon rate is linked to an external reference rate, such as Euribor. FRNs usually pay a fixed spread over the specified reference rate.</a:t>
            </a:r>
          </a:p>
          <a:p>
            <a:r>
              <a:rPr lang="en-US" sz="2000" dirty="0"/>
              <a:t>Almost all FRNs have </a:t>
            </a:r>
            <a:r>
              <a:rPr lang="en-US" sz="2000" dirty="0">
                <a:solidFill>
                  <a:srgbClr val="FF0000"/>
                </a:solidFill>
              </a:rPr>
              <a:t>quarterly</a:t>
            </a:r>
            <a:r>
              <a:rPr lang="en-US" sz="2000" dirty="0"/>
              <a:t> coupons.</a:t>
            </a:r>
          </a:p>
          <a:p>
            <a:r>
              <a:rPr lang="en-US" sz="2000" dirty="0"/>
              <a:t>FRNs have </a:t>
            </a:r>
            <a:r>
              <a:rPr lang="en-US" sz="2000" dirty="0">
                <a:solidFill>
                  <a:srgbClr val="FF0000"/>
                </a:solidFill>
              </a:rPr>
              <a:t>little</a:t>
            </a:r>
            <a:r>
              <a:rPr lang="en-US" sz="2000" dirty="0"/>
              <a:t> interest rate risk.</a:t>
            </a:r>
          </a:p>
          <a:p>
            <a:r>
              <a:rPr lang="en-US" sz="2000" dirty="0"/>
              <a:t>Additional features observed in FRNs may include </a:t>
            </a:r>
            <a:r>
              <a:rPr lang="en-US" sz="2000" dirty="0">
                <a:solidFill>
                  <a:srgbClr val="FF0000"/>
                </a:solidFill>
              </a:rPr>
              <a:t>a floor or a cap</a:t>
            </a:r>
            <a:r>
              <a:rPr lang="en-US" sz="2000" dirty="0"/>
              <a:t>. It is also possible to have </a:t>
            </a:r>
            <a:r>
              <a:rPr lang="en-US" sz="2000" dirty="0">
                <a:solidFill>
                  <a:srgbClr val="FF0000"/>
                </a:solidFill>
              </a:rPr>
              <a:t>a collared </a:t>
            </a:r>
            <a:r>
              <a:rPr lang="en-US" sz="2000" dirty="0"/>
              <a:t>FRN, which includes both a cap and a floor.</a:t>
            </a:r>
          </a:p>
          <a:p>
            <a:r>
              <a:rPr lang="en-US" sz="2000" dirty="0"/>
              <a:t>An </a:t>
            </a:r>
            <a:r>
              <a:rPr lang="en-US" sz="2000" dirty="0">
                <a:solidFill>
                  <a:srgbClr val="FF0000"/>
                </a:solidFill>
              </a:rPr>
              <a:t>inverse or reverse </a:t>
            </a:r>
            <a:r>
              <a:rPr lang="en-US" sz="2000" dirty="0"/>
              <a:t>FRN, or simply an inverse floater, is a bond whose coupon rate has an inverse relationship to the reference rate.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8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DEF0-2184-4282-98DE-6B42B4BEE4FA}"/>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971C172-2A61-45B4-A534-E9DB2AE26BE2}"/>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Step-Up Coupon Bonds(2/6)</a:t>
            </a:r>
          </a:p>
          <a:p>
            <a:r>
              <a:rPr lang="en-US" dirty="0"/>
              <a:t>The coupon of a step-up coupon bond, which may be fixed or floating, increases by specified margins at specified dates.</a:t>
            </a:r>
          </a:p>
          <a:p>
            <a:r>
              <a:rPr lang="en-US" sz="2800" b="1" dirty="0">
                <a:solidFill>
                  <a:srgbClr val="FF0000"/>
                </a:solidFill>
              </a:rPr>
              <a:t>Credit-Linked Coupon Bonds(3/6)</a:t>
            </a:r>
          </a:p>
          <a:p>
            <a:r>
              <a:rPr lang="en-US" dirty="0"/>
              <a:t>A credit-linked coupon bond has a coupon that changes when the bond’s credit rating changes. </a:t>
            </a:r>
          </a:p>
          <a:p>
            <a:r>
              <a:rPr lang="en-US" sz="2800" b="1" dirty="0">
                <a:solidFill>
                  <a:srgbClr val="FF0000"/>
                </a:solidFill>
              </a:rPr>
              <a:t>Payment-in-Kind Coupon Bonds(4/6)</a:t>
            </a:r>
          </a:p>
          <a:p>
            <a:r>
              <a:rPr lang="en-US" dirty="0"/>
              <a:t>A payment-in-kind (PIK) coupon bond typically allows the issuer to pay interest in the form of additional amounts of the bond issue rather than as a cash payment.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0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8A2B-C046-48AC-9935-1777527C074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03A372E-0D23-42EF-A0DD-6D96076A5C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Deferred coupon bonds(5/6)</a:t>
            </a:r>
          </a:p>
          <a:p>
            <a:r>
              <a:rPr lang="en-US" dirty="0"/>
              <a:t>A deferred coupon bond, sometimes called a split coupon bond, pays no coupons for its first few years but then pays a higher coupon than it otherwise normally would for the remainder of its life.</a:t>
            </a:r>
          </a:p>
          <a:p>
            <a:r>
              <a:rPr lang="en-US" dirty="0"/>
              <a:t>A </a:t>
            </a:r>
            <a:r>
              <a:rPr lang="en-US" dirty="0">
                <a:solidFill>
                  <a:srgbClr val="FF0000"/>
                </a:solidFill>
              </a:rPr>
              <a:t>zero-coupon </a:t>
            </a:r>
            <a:r>
              <a:rPr lang="en-US" dirty="0"/>
              <a:t>bond can be thought of as an extreme form of deferred coupon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4DE-9CB9-4D2F-B2BA-242DF4165EA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AF46EA5A-23A4-4950-B8BC-3793F9427FBE}"/>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Index-linked bonds(6/6)</a:t>
            </a:r>
          </a:p>
          <a:p>
            <a:r>
              <a:rPr lang="en-US" sz="2000" dirty="0"/>
              <a:t>An index-linked bond has its coupon payments and/or principal repayment linked to a specified index. Inflation-linked bonds are an example of index-linked bonds.</a:t>
            </a:r>
          </a:p>
          <a:p>
            <a:r>
              <a:rPr lang="en-US" sz="2000" dirty="0"/>
              <a:t>Theoretically inflation-linked bonds provide investors the benefit of a long-term asset with a fixed real return that is free from inflation risk.</a:t>
            </a:r>
          </a:p>
          <a:p>
            <a:pPr>
              <a:buFont typeface="Wingdings" panose="05000000000000000000" pitchFamily="2" charset="2"/>
              <a:buChar char="§"/>
            </a:pPr>
            <a:r>
              <a:rPr lang="en-US" sz="2000" dirty="0"/>
              <a:t>Zero-coupon-indexed bonds</a:t>
            </a:r>
          </a:p>
          <a:p>
            <a:pPr>
              <a:buFont typeface="Wingdings" panose="05000000000000000000" pitchFamily="2" charset="2"/>
              <a:buChar char="§"/>
            </a:pPr>
            <a:r>
              <a:rPr lang="en-US" sz="2000" dirty="0"/>
              <a:t>Interest-indexed bonds</a:t>
            </a:r>
          </a:p>
          <a:p>
            <a:pPr>
              <a:buFont typeface="Wingdings" panose="05000000000000000000" pitchFamily="2" charset="2"/>
              <a:buChar char="§"/>
            </a:pPr>
            <a:r>
              <a:rPr lang="en-US" sz="2000" dirty="0"/>
              <a:t>Capital-indexed bonds</a:t>
            </a:r>
          </a:p>
          <a:p>
            <a:pPr>
              <a:buFont typeface="Wingdings" panose="05000000000000000000" pitchFamily="2" charset="2"/>
              <a:buChar char="§"/>
            </a:pPr>
            <a:r>
              <a:rPr lang="en-US" sz="2000" dirty="0"/>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2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B5C-DB96-407B-9E94-B87FC41454B6}"/>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F324E64-B7BF-43D5-B705-781198D5BBBE}"/>
              </a:ext>
            </a:extLst>
          </p:cNvPr>
          <p:cNvSpPr>
            <a:spLocks noGrp="1"/>
          </p:cNvSpPr>
          <p:nvPr>
            <p:ph idx="1"/>
          </p:nvPr>
        </p:nvSpPr>
        <p:spPr>
          <a:xfrm>
            <a:off x="1024128" y="2286000"/>
            <a:ext cx="8018271" cy="4023360"/>
          </a:xfrm>
        </p:spPr>
        <p:txBody>
          <a:bodyPr>
            <a:normAutofit/>
          </a:bodyPr>
          <a:lstStyle/>
          <a:p>
            <a:pPr marL="0" indent="0">
              <a:buNone/>
            </a:pPr>
            <a:r>
              <a:rPr lang="en-US" sz="1500"/>
              <a:t>1.The bonds that do not offer protection to the investor against increases in market interest rates are:</a:t>
            </a:r>
          </a:p>
          <a:p>
            <a:pPr marL="457200" indent="-457200">
              <a:buFont typeface="+mj-lt"/>
              <a:buAutoNum type="alphaUcPeriod"/>
            </a:pPr>
            <a:r>
              <a:rPr lang="en-US" sz="1500" b="1"/>
              <a:t>step-up bonds.</a:t>
            </a:r>
          </a:p>
          <a:p>
            <a:pPr marL="457200" indent="-457200">
              <a:buFont typeface="+mj-lt"/>
              <a:buAutoNum type="alphaUcPeriod"/>
            </a:pPr>
            <a:r>
              <a:rPr lang="en-US" sz="1500" b="1"/>
              <a:t>floating-rate notes.</a:t>
            </a:r>
          </a:p>
          <a:p>
            <a:pPr marL="457200" indent="-457200">
              <a:buFont typeface="+mj-lt"/>
              <a:buAutoNum type="alphaUcPeriod"/>
            </a:pPr>
            <a:r>
              <a:rPr lang="en-US" sz="1500" b="1"/>
              <a:t>inverse floating-rate notes.</a:t>
            </a:r>
          </a:p>
          <a:p>
            <a:pPr marL="0" indent="0">
              <a:buNone/>
            </a:pPr>
            <a:r>
              <a:rPr lang="en-US" sz="1500"/>
              <a:t>2.The US Treasury offers Treasury Inflation-Protected Securities (TIPS). The principal of TIPS increases with inflation and decreases with deflation based on changes in the US Consumer Price Index. When TIPS mature, an investor is paid the original principal or inflation-adjusted principal, whichever is greater. TIPS pay interest twice a year based on a fixed real coupon rate that is applied to the inflation-adjusted principal. TIPS are most likely:</a:t>
            </a:r>
          </a:p>
          <a:p>
            <a:pPr marL="457200" indent="-457200">
              <a:buFont typeface="+mj-lt"/>
              <a:buAutoNum type="alphaUcPeriod"/>
            </a:pPr>
            <a:r>
              <a:rPr lang="en-US" sz="1500" b="1"/>
              <a:t>capital-indexed bonds.</a:t>
            </a:r>
          </a:p>
          <a:p>
            <a:pPr marL="457200" indent="-457200">
              <a:buFont typeface="+mj-lt"/>
              <a:buAutoNum type="alphaUcPeriod"/>
            </a:pPr>
            <a:r>
              <a:rPr lang="en-US" sz="1500" b="1"/>
              <a:t>interest-indexed bonds.</a:t>
            </a:r>
          </a:p>
          <a:p>
            <a:pPr marL="457200" indent="-457200">
              <a:buFont typeface="+mj-lt"/>
              <a:buAutoNum type="alphaUcPeriod"/>
            </a:pPr>
            <a:r>
              <a:rPr lang="en-US" sz="1500" b="1"/>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97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5AA-7903-406A-B532-7F7FE750051F}"/>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12DF127A-DABC-4906-8181-78BB654E23B2}"/>
              </a:ext>
            </a:extLst>
          </p:cNvPr>
          <p:cNvSpPr>
            <a:spLocks noGrp="1"/>
          </p:cNvSpPr>
          <p:nvPr>
            <p:ph idx="1"/>
          </p:nvPr>
        </p:nvSpPr>
        <p:spPr>
          <a:xfrm>
            <a:off x="1024128" y="2286000"/>
            <a:ext cx="8018271" cy="4023360"/>
          </a:xfrm>
        </p:spPr>
        <p:txBody>
          <a:bodyPr>
            <a:normAutofit/>
          </a:bodyPr>
          <a:lstStyle/>
          <a:p>
            <a:pPr marL="0" indent="0">
              <a:buNone/>
            </a:pPr>
            <a:r>
              <a:rPr lang="en-US" dirty="0"/>
              <a:t>3.Assume a hypothetical country, Lemuria, where the national government has issued 20-year capital-indexed bonds linked to the domestic Consumer Price Index (CPI). Lemuria’s economy has been free of inflation until the most recent six months, when the CPI increased. Following the increase in inflation:</a:t>
            </a:r>
          </a:p>
          <a:p>
            <a:pPr marL="457200" indent="-457200">
              <a:buFont typeface="+mj-lt"/>
              <a:buAutoNum type="alphaUcPeriod"/>
            </a:pPr>
            <a:r>
              <a:rPr lang="en-US" b="1" dirty="0"/>
              <a:t>the principal amount remains unchanged but the coupon rate increases.</a:t>
            </a:r>
          </a:p>
          <a:p>
            <a:pPr marL="457200" indent="-457200">
              <a:buFont typeface="+mj-lt"/>
              <a:buAutoNum type="alphaUcPeriod"/>
            </a:pPr>
            <a:r>
              <a:rPr lang="en-US" b="1" dirty="0"/>
              <a:t>the coupon rate remains unchanged, but the principal amount increases.</a:t>
            </a:r>
          </a:p>
          <a:p>
            <a:pPr marL="457200" indent="-457200">
              <a:buFont typeface="+mj-lt"/>
              <a:buAutoNum type="alphaUcPeriod"/>
            </a:pPr>
            <a:r>
              <a:rPr lang="en-US" b="1" dirty="0"/>
              <a:t>the coupon payment remains unchanged, but the principal amount increases.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1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200C-5D84-47FA-9EC2-35A87F395344}"/>
              </a:ext>
            </a:extLst>
          </p:cNvPr>
          <p:cNvSpPr>
            <a:spLocks noGrp="1"/>
          </p:cNvSpPr>
          <p:nvPr>
            <p:ph type="title"/>
          </p:nvPr>
        </p:nvSpPr>
        <p:spPr>
          <a:xfrm>
            <a:off x="1024128" y="585216"/>
            <a:ext cx="6066818"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EFEFF64A-DFA8-4543-86B1-B5B9CED9A4CB}"/>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Callable and putable bond</a:t>
            </a:r>
          </a:p>
          <a:p>
            <a:r>
              <a:rPr lang="en-US" dirty="0"/>
              <a:t>A callable bond gives the issuer the right to redeem all or part of the bond before the specified maturity date.</a:t>
            </a:r>
          </a:p>
          <a:p>
            <a:r>
              <a:rPr lang="en-US" dirty="0"/>
              <a:t>A put provision gives the bondholders the right to sell the bond back to the issuer at a pre-determined price on specified dates</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5251235B-A28C-07D0-CEA6-58488F59C1F2}"/>
              </a:ext>
            </a:extLst>
          </p:cNvPr>
          <p:cNvPicPr>
            <a:picLocks noChangeAspect="1"/>
          </p:cNvPicPr>
          <p:nvPr/>
        </p:nvPicPr>
        <p:blipFill rotWithShape="1">
          <a:blip r:embed="rId3"/>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385463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956-BAAB-4A79-9732-C00C31433B07}"/>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A7373B7-BFF6-4BE1-9F42-6C2CF1324351}"/>
              </a:ext>
            </a:extLst>
          </p:cNvPr>
          <p:cNvSpPr>
            <a:spLocks noGrp="1"/>
          </p:cNvSpPr>
          <p:nvPr>
            <p:ph idx="1"/>
          </p:nvPr>
        </p:nvSpPr>
        <p:spPr/>
        <p:txBody>
          <a:bodyPr/>
          <a:lstStyle/>
          <a:p>
            <a:r>
              <a:rPr lang="en-US" sz="2800" b="1" dirty="0">
                <a:solidFill>
                  <a:srgbClr val="FF0000"/>
                </a:solidFill>
              </a:rPr>
              <a:t>Callable and putable bond</a:t>
            </a:r>
          </a:p>
          <a:p>
            <a:endParaRPr lang="en-US" sz="2800" b="1" dirty="0">
              <a:solidFill>
                <a:srgbClr val="FF0000"/>
              </a:solidFill>
            </a:endParaRPr>
          </a:p>
          <a:p>
            <a:endParaRPr lang="en-US" dirty="0"/>
          </a:p>
        </p:txBody>
      </p:sp>
      <p:graphicFrame>
        <p:nvGraphicFramePr>
          <p:cNvPr id="5" name="Table 4">
            <a:extLst>
              <a:ext uri="{FF2B5EF4-FFF2-40B4-BE49-F238E27FC236}">
                <a16:creationId xmlns:a16="http://schemas.microsoft.com/office/drawing/2014/main" id="{71605FE9-043F-4BF4-9D0A-721E4CE7A396}"/>
              </a:ext>
            </a:extLst>
          </p:cNvPr>
          <p:cNvGraphicFramePr>
            <a:graphicFrameLocks noGrp="1"/>
          </p:cNvGraphicFramePr>
          <p:nvPr>
            <p:extLst>
              <p:ext uri="{D42A27DB-BD31-4B8C-83A1-F6EECF244321}">
                <p14:modId xmlns:p14="http://schemas.microsoft.com/office/powerpoint/2010/main" val="446328679"/>
              </p:ext>
            </p:extLst>
          </p:nvPr>
        </p:nvGraphicFramePr>
        <p:xfrm>
          <a:off x="1024128" y="2911537"/>
          <a:ext cx="8127999" cy="3037840"/>
        </p:xfrm>
        <a:graphic>
          <a:graphicData uri="http://schemas.openxmlformats.org/drawingml/2006/table">
            <a:tbl>
              <a:tblPr firstRow="1" bandRow="1">
                <a:tableStyleId>{5C22544A-7EE6-4342-B048-85BDC9FD1C3A}</a:tableStyleId>
              </a:tblPr>
              <a:tblGrid>
                <a:gridCol w="1795272">
                  <a:extLst>
                    <a:ext uri="{9D8B030D-6E8A-4147-A177-3AD203B41FA5}">
                      <a16:colId xmlns:a16="http://schemas.microsoft.com/office/drawing/2014/main" val="4171366134"/>
                    </a:ext>
                  </a:extLst>
                </a:gridCol>
                <a:gridCol w="3000632">
                  <a:extLst>
                    <a:ext uri="{9D8B030D-6E8A-4147-A177-3AD203B41FA5}">
                      <a16:colId xmlns:a16="http://schemas.microsoft.com/office/drawing/2014/main" val="98637969"/>
                    </a:ext>
                  </a:extLst>
                </a:gridCol>
                <a:gridCol w="3332095">
                  <a:extLst>
                    <a:ext uri="{9D8B030D-6E8A-4147-A177-3AD203B41FA5}">
                      <a16:colId xmlns:a16="http://schemas.microsoft.com/office/drawing/2014/main" val="2006150089"/>
                    </a:ext>
                  </a:extLst>
                </a:gridCol>
              </a:tblGrid>
              <a:tr h="370840">
                <a:tc>
                  <a:txBody>
                    <a:bodyPr/>
                    <a:lstStyle/>
                    <a:p>
                      <a:endParaRPr lang="en-US" dirty="0"/>
                    </a:p>
                  </a:txBody>
                  <a:tcPr/>
                </a:tc>
                <a:tc>
                  <a:txBody>
                    <a:bodyPr/>
                    <a:lstStyle/>
                    <a:p>
                      <a:r>
                        <a:rPr lang="en-US" dirty="0"/>
                        <a:t>Callable bond</a:t>
                      </a:r>
                    </a:p>
                  </a:txBody>
                  <a:tcPr/>
                </a:tc>
                <a:tc>
                  <a:txBody>
                    <a:bodyPr/>
                    <a:lstStyle/>
                    <a:p>
                      <a:r>
                        <a:rPr lang="en-US" dirty="0"/>
                        <a:t>Putable bond</a:t>
                      </a:r>
                    </a:p>
                  </a:txBody>
                  <a:tcPr/>
                </a:tc>
                <a:extLst>
                  <a:ext uri="{0D108BD9-81ED-4DB2-BD59-A6C34878D82A}">
                    <a16:rowId xmlns:a16="http://schemas.microsoft.com/office/drawing/2014/main" val="32798777"/>
                  </a:ext>
                </a:extLst>
              </a:tr>
              <a:tr h="370840">
                <a:tc>
                  <a:txBody>
                    <a:bodyPr/>
                    <a:lstStyle/>
                    <a:p>
                      <a:r>
                        <a:rPr lang="zh-CN" altLang="en-US" dirty="0"/>
                        <a:t>权力归属</a:t>
                      </a:r>
                      <a:endParaRPr lang="en-US" dirty="0"/>
                    </a:p>
                  </a:txBody>
                  <a:tcPr/>
                </a:tc>
                <a:tc>
                  <a:txBody>
                    <a:bodyPr/>
                    <a:lstStyle/>
                    <a:p>
                      <a:r>
                        <a:rPr lang="zh-CN" altLang="en-US" dirty="0"/>
                        <a:t>发债人买回债券</a:t>
                      </a:r>
                      <a:endParaRPr lang="en-US" dirty="0"/>
                    </a:p>
                  </a:txBody>
                  <a:tcPr/>
                </a:tc>
                <a:tc>
                  <a:txBody>
                    <a:bodyPr/>
                    <a:lstStyle/>
                    <a:p>
                      <a:r>
                        <a:rPr lang="zh-CN" altLang="en-US" dirty="0"/>
                        <a:t>持有人卖回债券</a:t>
                      </a:r>
                      <a:endParaRPr lang="en-US" dirty="0"/>
                    </a:p>
                  </a:txBody>
                  <a:tcPr/>
                </a:tc>
                <a:extLst>
                  <a:ext uri="{0D108BD9-81ED-4DB2-BD59-A6C34878D82A}">
                    <a16:rowId xmlns:a16="http://schemas.microsoft.com/office/drawing/2014/main" val="2549932243"/>
                  </a:ext>
                </a:extLst>
              </a:tr>
              <a:tr h="370840">
                <a:tc>
                  <a:txBody>
                    <a:bodyPr/>
                    <a:lstStyle/>
                    <a:p>
                      <a:r>
                        <a:rPr lang="zh-CN" altLang="en-US" dirty="0"/>
                        <a:t>行权条件</a:t>
                      </a:r>
                      <a:endParaRPr lang="en-US" dirty="0"/>
                    </a:p>
                  </a:txBody>
                  <a:tcPr/>
                </a:tc>
                <a:tc>
                  <a:txBody>
                    <a:bodyPr/>
                    <a:lstStyle/>
                    <a:p>
                      <a:r>
                        <a:rPr lang="en-US" altLang="zh-CN" dirty="0"/>
                        <a:t>Market price &gt; call price</a:t>
                      </a:r>
                    </a:p>
                    <a:p>
                      <a:r>
                        <a:rPr lang="en-US" dirty="0"/>
                        <a:t>Interest rate fall</a:t>
                      </a:r>
                    </a:p>
                    <a:p>
                      <a:r>
                        <a:rPr lang="en-US" dirty="0"/>
                        <a:t>Credit quality improve(issuer)</a:t>
                      </a:r>
                    </a:p>
                  </a:txBody>
                  <a:tcPr/>
                </a:tc>
                <a:tc>
                  <a:txBody>
                    <a:bodyPr/>
                    <a:lstStyle/>
                    <a:p>
                      <a:r>
                        <a:rPr lang="en-US" dirty="0"/>
                        <a:t>Market price &lt; put price</a:t>
                      </a:r>
                    </a:p>
                    <a:p>
                      <a:r>
                        <a:rPr lang="en-US" dirty="0"/>
                        <a:t>Interest rate raise</a:t>
                      </a:r>
                    </a:p>
                    <a:p>
                      <a:r>
                        <a:rPr lang="en-US" dirty="0"/>
                        <a:t>Credit quality deteriorate(issuer)</a:t>
                      </a:r>
                    </a:p>
                  </a:txBody>
                  <a:tcPr/>
                </a:tc>
                <a:extLst>
                  <a:ext uri="{0D108BD9-81ED-4DB2-BD59-A6C34878D82A}">
                    <a16:rowId xmlns:a16="http://schemas.microsoft.com/office/drawing/2014/main" val="3256773259"/>
                  </a:ext>
                </a:extLst>
              </a:tr>
              <a:tr h="370840">
                <a:tc>
                  <a:txBody>
                    <a:bodyPr/>
                    <a:lstStyle/>
                    <a:p>
                      <a:r>
                        <a:rPr lang="en-US" dirty="0"/>
                        <a:t>benefit</a:t>
                      </a:r>
                    </a:p>
                  </a:txBody>
                  <a:tcPr/>
                </a:tc>
                <a:tc>
                  <a:txBody>
                    <a:bodyPr/>
                    <a:lstStyle/>
                    <a:p>
                      <a:r>
                        <a:rPr lang="en-US" dirty="0"/>
                        <a:t>Refinance at a lower rate</a:t>
                      </a:r>
                    </a:p>
                  </a:txBody>
                  <a:tcPr/>
                </a:tc>
                <a:tc>
                  <a:txBody>
                    <a:bodyPr/>
                    <a:lstStyle/>
                    <a:p>
                      <a:r>
                        <a:rPr lang="en-US" dirty="0"/>
                        <a:t>Reinvestment at a higher rate</a:t>
                      </a:r>
                    </a:p>
                  </a:txBody>
                  <a:tcPr/>
                </a:tc>
                <a:extLst>
                  <a:ext uri="{0D108BD9-81ED-4DB2-BD59-A6C34878D82A}">
                    <a16:rowId xmlns:a16="http://schemas.microsoft.com/office/drawing/2014/main" val="1506632821"/>
                  </a:ext>
                </a:extLst>
              </a:tr>
              <a:tr h="370840">
                <a:tc>
                  <a:txBody>
                    <a:bodyPr/>
                    <a:lstStyle/>
                    <a:p>
                      <a:r>
                        <a:rPr lang="en-US" altLang="zh-CN" dirty="0"/>
                        <a:t>option-free bond </a:t>
                      </a:r>
                      <a:r>
                        <a:rPr lang="zh-CN" altLang="en-US" dirty="0"/>
                        <a:t>对比</a:t>
                      </a:r>
                      <a:endParaRPr lang="en-US" dirty="0"/>
                    </a:p>
                  </a:txBody>
                  <a:tcPr/>
                </a:tc>
                <a:tc>
                  <a:txBody>
                    <a:bodyPr/>
                    <a:lstStyle/>
                    <a:p>
                      <a:r>
                        <a:rPr lang="en-US" altLang="zh-CN" dirty="0"/>
                        <a:t>Lower price</a:t>
                      </a:r>
                    </a:p>
                    <a:p>
                      <a:r>
                        <a:rPr lang="en-US" altLang="zh-CN" dirty="0"/>
                        <a:t>Higher yield</a:t>
                      </a:r>
                      <a:endParaRPr lang="en-US" dirty="0"/>
                    </a:p>
                  </a:txBody>
                  <a:tcPr/>
                </a:tc>
                <a:tc>
                  <a:txBody>
                    <a:bodyPr/>
                    <a:lstStyle/>
                    <a:p>
                      <a:r>
                        <a:rPr lang="en-US" altLang="zh-CN" dirty="0"/>
                        <a:t>Higher price</a:t>
                      </a:r>
                    </a:p>
                    <a:p>
                      <a:r>
                        <a:rPr lang="en-US" altLang="zh-CN" dirty="0"/>
                        <a:t>Lower yield</a:t>
                      </a:r>
                      <a:endParaRPr lang="en-US" dirty="0"/>
                    </a:p>
                  </a:txBody>
                  <a:tcPr/>
                </a:tc>
                <a:extLst>
                  <a:ext uri="{0D108BD9-81ED-4DB2-BD59-A6C34878D82A}">
                    <a16:rowId xmlns:a16="http://schemas.microsoft.com/office/drawing/2014/main" val="253548677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7395968"/>
                  </a:ext>
                </a:extLst>
              </a:tr>
            </a:tbl>
          </a:graphicData>
        </a:graphic>
      </p:graphicFrame>
    </p:spTree>
    <p:extLst>
      <p:ext uri="{BB962C8B-B14F-4D97-AF65-F5344CB8AC3E}">
        <p14:creationId xmlns:p14="http://schemas.microsoft.com/office/powerpoint/2010/main" val="317863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DD84-3D01-4497-B036-C032E5EB0BF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8EEE7C88-4918-4ABE-9613-23093848BCD5}"/>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Callable and putable bond</a:t>
            </a:r>
          </a:p>
          <a:p>
            <a:r>
              <a:rPr lang="en-US" sz="1700" dirty="0"/>
              <a:t>The </a:t>
            </a:r>
            <a:r>
              <a:rPr lang="en-US" sz="1700" dirty="0">
                <a:solidFill>
                  <a:srgbClr val="FF0000"/>
                </a:solidFill>
              </a:rPr>
              <a:t>call premium </a:t>
            </a:r>
            <a:r>
              <a:rPr lang="en-US" sz="1700" dirty="0"/>
              <a:t>is the amount over par paid by the issuer if the bond is called.</a:t>
            </a:r>
          </a:p>
          <a:p>
            <a:r>
              <a:rPr lang="en-US" sz="1700" dirty="0"/>
              <a:t>Some callable bonds are issued with a </a:t>
            </a:r>
            <a:r>
              <a:rPr lang="en-US" sz="1700" dirty="0">
                <a:solidFill>
                  <a:srgbClr val="FF0000"/>
                </a:solidFill>
              </a:rPr>
              <a:t>call protection period</a:t>
            </a:r>
            <a:r>
              <a:rPr lang="en-US" sz="1700" dirty="0"/>
              <a:t>, also called lockout period, cushion, or deferment period.</a:t>
            </a:r>
          </a:p>
          <a:p>
            <a:r>
              <a:rPr lang="en-US" sz="1700" dirty="0"/>
              <a:t>The earliest time that a bond might be called is known as the </a:t>
            </a:r>
            <a:r>
              <a:rPr lang="en-US" sz="1700" dirty="0">
                <a:solidFill>
                  <a:srgbClr val="FF0000"/>
                </a:solidFill>
              </a:rPr>
              <a:t>call date</a:t>
            </a:r>
            <a:r>
              <a:rPr lang="en-US" sz="1700" dirty="0"/>
              <a:t>.</a:t>
            </a:r>
          </a:p>
          <a:p>
            <a:pPr marL="457200" indent="-457200">
              <a:buFont typeface="+mj-lt"/>
              <a:buAutoNum type="arabicPeriod"/>
            </a:pPr>
            <a:r>
              <a:rPr lang="en-US" sz="1700" dirty="0">
                <a:solidFill>
                  <a:srgbClr val="FF0000"/>
                </a:solidFill>
              </a:rPr>
              <a:t>American-style</a:t>
            </a:r>
            <a:r>
              <a:rPr lang="en-US" sz="1700" dirty="0"/>
              <a:t> call, sometimes referred to as continuously callable, for which the issuer has the right to call a bond at any time starting on the first call date.</a:t>
            </a:r>
          </a:p>
          <a:p>
            <a:pPr marL="457200" indent="-457200">
              <a:buFont typeface="+mj-lt"/>
              <a:buAutoNum type="arabicPeriod"/>
            </a:pPr>
            <a:r>
              <a:rPr lang="en-US" sz="1700" dirty="0">
                <a:solidFill>
                  <a:srgbClr val="FF0000"/>
                </a:solidFill>
              </a:rPr>
              <a:t>European-style</a:t>
            </a:r>
            <a:r>
              <a:rPr lang="en-US" sz="1700" dirty="0"/>
              <a:t> call, for which the issuer has the right to call a bond only once on the call date.</a:t>
            </a:r>
          </a:p>
          <a:p>
            <a:pPr marL="457200" indent="-457200">
              <a:buFont typeface="+mj-lt"/>
              <a:buAutoNum type="arabicPeriod"/>
            </a:pPr>
            <a:r>
              <a:rPr lang="en-US" sz="1700" dirty="0">
                <a:solidFill>
                  <a:srgbClr val="FF0000"/>
                </a:solidFill>
              </a:rPr>
              <a:t>Bermuda-style</a:t>
            </a:r>
            <a:r>
              <a:rPr lang="en-US" sz="1700" dirty="0"/>
              <a:t> call, for which the issuer has the right to call bonds on specified dates following the call protection period. These dates frequently correspond to coupon payment dates.</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813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ld wrinkled hands with some coins">
            <a:extLst>
              <a:ext uri="{FF2B5EF4-FFF2-40B4-BE49-F238E27FC236}">
                <a16:creationId xmlns:a16="http://schemas.microsoft.com/office/drawing/2014/main" id="{B21DFE95-D25E-EC6F-5D3A-31F088A94C4D}"/>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D04B2E30-8287-4329-80A8-E3ECC8EA3F09}"/>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7278CD-D966-4789-8C4E-0732EA32F4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Callable and putable bond</a:t>
            </a:r>
          </a:p>
          <a:p>
            <a:r>
              <a:rPr lang="en-US" dirty="0"/>
              <a:t>A typical </a:t>
            </a:r>
            <a:r>
              <a:rPr lang="en-US" dirty="0">
                <a:solidFill>
                  <a:srgbClr val="FF0000"/>
                </a:solidFill>
              </a:rPr>
              <a:t>make-whole</a:t>
            </a:r>
            <a:r>
              <a:rPr lang="en-US" dirty="0"/>
              <a:t> </a:t>
            </a:r>
            <a:r>
              <a:rPr lang="en-US" dirty="0">
                <a:solidFill>
                  <a:srgbClr val="FF0000"/>
                </a:solidFill>
              </a:rPr>
              <a:t>call</a:t>
            </a:r>
            <a:r>
              <a:rPr lang="en-US" dirty="0"/>
              <a:t> requires the issuer to make a lump-sum payment to the bondholders based on the present value of the future coupon payments and outstanding principal due to early bond redemption.</a:t>
            </a:r>
          </a:p>
          <a:p>
            <a:endParaRPr lang="en-US" dirty="0"/>
          </a:p>
          <a:p>
            <a:endParaRPr lang="en-US" dirty="0"/>
          </a:p>
        </p:txBody>
      </p:sp>
    </p:spTree>
    <p:extLst>
      <p:ext uri="{BB962C8B-B14F-4D97-AF65-F5344CB8AC3E}">
        <p14:creationId xmlns:p14="http://schemas.microsoft.com/office/powerpoint/2010/main" val="1608542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BD6-50B0-4954-BB59-CCF2F9FFCE94}"/>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3678AE9-E28F-40E3-BC1E-E902DF3D824E}"/>
              </a:ext>
            </a:extLst>
          </p:cNvPr>
          <p:cNvSpPr>
            <a:spLocks noGrp="1"/>
          </p:cNvSpPr>
          <p:nvPr>
            <p:ph idx="1"/>
          </p:nvPr>
        </p:nvSpPr>
        <p:spPr/>
        <p:txBody>
          <a:bodyPr/>
          <a:lstStyle/>
          <a:p>
            <a:r>
              <a:rPr lang="en-US" dirty="0"/>
              <a:t>Assume a hypothetical 30-year bond is issued on 15 August 2019 at a price of 98.195 (as a percentage of par). Each bond has a par value of $1,000. The bond is callable in whole or in part every 15 August from 2029 at the option of the issuer. The call prices are shown below.</a:t>
            </a:r>
          </a:p>
          <a:p>
            <a:endParaRPr lang="en-US" dirty="0"/>
          </a:p>
        </p:txBody>
      </p:sp>
      <p:graphicFrame>
        <p:nvGraphicFramePr>
          <p:cNvPr id="4" name="Table 3">
            <a:extLst>
              <a:ext uri="{FF2B5EF4-FFF2-40B4-BE49-F238E27FC236}">
                <a16:creationId xmlns:a16="http://schemas.microsoft.com/office/drawing/2014/main" id="{A2800946-BDB8-4173-8DB7-5F23DD58C22A}"/>
              </a:ext>
            </a:extLst>
          </p:cNvPr>
          <p:cNvGraphicFramePr>
            <a:graphicFrameLocks noGrp="1"/>
          </p:cNvGraphicFramePr>
          <p:nvPr/>
        </p:nvGraphicFramePr>
        <p:xfrm>
          <a:off x="1024128" y="3713480"/>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85494105"/>
                    </a:ext>
                  </a:extLst>
                </a:gridCol>
                <a:gridCol w="2032000">
                  <a:extLst>
                    <a:ext uri="{9D8B030D-6E8A-4147-A177-3AD203B41FA5}">
                      <a16:colId xmlns:a16="http://schemas.microsoft.com/office/drawing/2014/main" val="3967398872"/>
                    </a:ext>
                  </a:extLst>
                </a:gridCol>
                <a:gridCol w="2125472">
                  <a:extLst>
                    <a:ext uri="{9D8B030D-6E8A-4147-A177-3AD203B41FA5}">
                      <a16:colId xmlns:a16="http://schemas.microsoft.com/office/drawing/2014/main" val="3543464742"/>
                    </a:ext>
                  </a:extLst>
                </a:gridCol>
                <a:gridCol w="1938528">
                  <a:extLst>
                    <a:ext uri="{9D8B030D-6E8A-4147-A177-3AD203B41FA5}">
                      <a16:colId xmlns:a16="http://schemas.microsoft.com/office/drawing/2014/main" val="271594849"/>
                    </a:ext>
                  </a:extLst>
                </a:gridCol>
              </a:tblGrid>
              <a:tr h="370840">
                <a:tc>
                  <a:txBody>
                    <a:bodyPr/>
                    <a:lstStyle/>
                    <a:p>
                      <a:r>
                        <a:rPr lang="en-US" dirty="0"/>
                        <a:t>Year</a:t>
                      </a:r>
                    </a:p>
                  </a:txBody>
                  <a:tcPr/>
                </a:tc>
                <a:tc>
                  <a:txBody>
                    <a:bodyPr/>
                    <a:lstStyle/>
                    <a:p>
                      <a:r>
                        <a:rPr lang="en-US" dirty="0"/>
                        <a:t>Call price</a:t>
                      </a:r>
                    </a:p>
                  </a:txBody>
                  <a:tcPr/>
                </a:tc>
                <a:tc>
                  <a:txBody>
                    <a:bodyPr/>
                    <a:lstStyle/>
                    <a:p>
                      <a:r>
                        <a:rPr lang="en-US" dirty="0"/>
                        <a:t>Year</a:t>
                      </a:r>
                    </a:p>
                  </a:txBody>
                  <a:tcPr/>
                </a:tc>
                <a:tc>
                  <a:txBody>
                    <a:bodyPr/>
                    <a:lstStyle/>
                    <a:p>
                      <a:r>
                        <a:rPr lang="en-US" dirty="0"/>
                        <a:t>Call price</a:t>
                      </a:r>
                    </a:p>
                  </a:txBody>
                  <a:tcPr/>
                </a:tc>
                <a:extLst>
                  <a:ext uri="{0D108BD9-81ED-4DB2-BD59-A6C34878D82A}">
                    <a16:rowId xmlns:a16="http://schemas.microsoft.com/office/drawing/2014/main" val="2206036779"/>
                  </a:ext>
                </a:extLst>
              </a:tr>
              <a:tr h="370840">
                <a:tc>
                  <a:txBody>
                    <a:bodyPr/>
                    <a:lstStyle/>
                    <a:p>
                      <a:r>
                        <a:rPr lang="en-US" dirty="0"/>
                        <a:t>2029</a:t>
                      </a:r>
                    </a:p>
                  </a:txBody>
                  <a:tcPr/>
                </a:tc>
                <a:tc>
                  <a:txBody>
                    <a:bodyPr/>
                    <a:lstStyle/>
                    <a:p>
                      <a:r>
                        <a:rPr lang="en-US" dirty="0"/>
                        <a:t>103.87</a:t>
                      </a:r>
                    </a:p>
                  </a:txBody>
                  <a:tcPr/>
                </a:tc>
                <a:tc>
                  <a:txBody>
                    <a:bodyPr/>
                    <a:lstStyle/>
                    <a:p>
                      <a:r>
                        <a:rPr lang="en-US" dirty="0"/>
                        <a:t>2035</a:t>
                      </a:r>
                    </a:p>
                  </a:txBody>
                  <a:tcPr/>
                </a:tc>
                <a:tc>
                  <a:txBody>
                    <a:bodyPr/>
                    <a:lstStyle/>
                    <a:p>
                      <a:r>
                        <a:rPr lang="en-US" dirty="0"/>
                        <a:t>101.548</a:t>
                      </a:r>
                    </a:p>
                  </a:txBody>
                  <a:tcPr/>
                </a:tc>
                <a:extLst>
                  <a:ext uri="{0D108BD9-81ED-4DB2-BD59-A6C34878D82A}">
                    <a16:rowId xmlns:a16="http://schemas.microsoft.com/office/drawing/2014/main" val="1383280456"/>
                  </a:ext>
                </a:extLst>
              </a:tr>
              <a:tr h="370840">
                <a:tc>
                  <a:txBody>
                    <a:bodyPr/>
                    <a:lstStyle/>
                    <a:p>
                      <a:r>
                        <a:rPr lang="en-US" dirty="0"/>
                        <a:t>2030</a:t>
                      </a:r>
                    </a:p>
                  </a:txBody>
                  <a:tcPr/>
                </a:tc>
                <a:tc>
                  <a:txBody>
                    <a:bodyPr/>
                    <a:lstStyle/>
                    <a:p>
                      <a:r>
                        <a:rPr lang="en-US" dirty="0"/>
                        <a:t>103.485</a:t>
                      </a:r>
                    </a:p>
                  </a:txBody>
                  <a:tcPr/>
                </a:tc>
                <a:tc>
                  <a:txBody>
                    <a:bodyPr/>
                    <a:lstStyle/>
                    <a:p>
                      <a:r>
                        <a:rPr lang="en-US" dirty="0"/>
                        <a:t>2036</a:t>
                      </a:r>
                    </a:p>
                  </a:txBody>
                  <a:tcPr/>
                </a:tc>
                <a:tc>
                  <a:txBody>
                    <a:bodyPr/>
                    <a:lstStyle/>
                    <a:p>
                      <a:r>
                        <a:rPr lang="en-US" dirty="0"/>
                        <a:t>101.161</a:t>
                      </a:r>
                    </a:p>
                  </a:txBody>
                  <a:tcPr/>
                </a:tc>
                <a:extLst>
                  <a:ext uri="{0D108BD9-81ED-4DB2-BD59-A6C34878D82A}">
                    <a16:rowId xmlns:a16="http://schemas.microsoft.com/office/drawing/2014/main" val="893821106"/>
                  </a:ext>
                </a:extLst>
              </a:tr>
              <a:tr h="370840">
                <a:tc>
                  <a:txBody>
                    <a:bodyPr/>
                    <a:lstStyle/>
                    <a:p>
                      <a:r>
                        <a:rPr lang="en-US" dirty="0"/>
                        <a:t>2031</a:t>
                      </a:r>
                    </a:p>
                  </a:txBody>
                  <a:tcPr/>
                </a:tc>
                <a:tc>
                  <a:txBody>
                    <a:bodyPr/>
                    <a:lstStyle/>
                    <a:p>
                      <a:r>
                        <a:rPr lang="en-US" dirty="0"/>
                        <a:t>103</a:t>
                      </a:r>
                    </a:p>
                  </a:txBody>
                  <a:tcPr/>
                </a:tc>
                <a:tc>
                  <a:txBody>
                    <a:bodyPr/>
                    <a:lstStyle/>
                    <a:p>
                      <a:r>
                        <a:rPr lang="en-US" dirty="0"/>
                        <a:t>2037</a:t>
                      </a:r>
                    </a:p>
                  </a:txBody>
                  <a:tcPr/>
                </a:tc>
                <a:tc>
                  <a:txBody>
                    <a:bodyPr/>
                    <a:lstStyle/>
                    <a:p>
                      <a:r>
                        <a:rPr lang="en-US" dirty="0"/>
                        <a:t>100.774</a:t>
                      </a:r>
                    </a:p>
                  </a:txBody>
                  <a:tcPr/>
                </a:tc>
                <a:extLst>
                  <a:ext uri="{0D108BD9-81ED-4DB2-BD59-A6C34878D82A}">
                    <a16:rowId xmlns:a16="http://schemas.microsoft.com/office/drawing/2014/main" val="3698477958"/>
                  </a:ext>
                </a:extLst>
              </a:tr>
              <a:tr h="370840">
                <a:tc>
                  <a:txBody>
                    <a:bodyPr/>
                    <a:lstStyle/>
                    <a:p>
                      <a:r>
                        <a:rPr lang="en-US" dirty="0"/>
                        <a:t>2032</a:t>
                      </a:r>
                    </a:p>
                  </a:txBody>
                  <a:tcPr/>
                </a:tc>
                <a:tc>
                  <a:txBody>
                    <a:bodyPr/>
                    <a:lstStyle/>
                    <a:p>
                      <a:r>
                        <a:rPr lang="en-US" dirty="0"/>
                        <a:t>102.709</a:t>
                      </a:r>
                    </a:p>
                  </a:txBody>
                  <a:tcPr/>
                </a:tc>
                <a:tc>
                  <a:txBody>
                    <a:bodyPr/>
                    <a:lstStyle/>
                    <a:p>
                      <a:r>
                        <a:rPr lang="en-US" dirty="0"/>
                        <a:t>2038</a:t>
                      </a:r>
                    </a:p>
                  </a:txBody>
                  <a:tcPr/>
                </a:tc>
                <a:tc>
                  <a:txBody>
                    <a:bodyPr/>
                    <a:lstStyle/>
                    <a:p>
                      <a:r>
                        <a:rPr lang="en-US" dirty="0"/>
                        <a:t>100.387</a:t>
                      </a:r>
                    </a:p>
                  </a:txBody>
                  <a:tcPr/>
                </a:tc>
                <a:extLst>
                  <a:ext uri="{0D108BD9-81ED-4DB2-BD59-A6C34878D82A}">
                    <a16:rowId xmlns:a16="http://schemas.microsoft.com/office/drawing/2014/main" val="3192630126"/>
                  </a:ext>
                </a:extLst>
              </a:tr>
              <a:tr h="370840">
                <a:tc>
                  <a:txBody>
                    <a:bodyPr/>
                    <a:lstStyle/>
                    <a:p>
                      <a:r>
                        <a:rPr lang="en-US" dirty="0"/>
                        <a:t>2033</a:t>
                      </a:r>
                    </a:p>
                  </a:txBody>
                  <a:tcPr/>
                </a:tc>
                <a:tc>
                  <a:txBody>
                    <a:bodyPr/>
                    <a:lstStyle/>
                    <a:p>
                      <a:r>
                        <a:rPr lang="en-US" dirty="0"/>
                        <a:t>102.322</a:t>
                      </a:r>
                    </a:p>
                  </a:txBody>
                  <a:tcPr/>
                </a:tc>
                <a:tc>
                  <a:txBody>
                    <a:bodyPr/>
                    <a:lstStyle/>
                    <a:p>
                      <a:r>
                        <a:rPr lang="en-US" dirty="0"/>
                        <a:t>2039 and thereafter</a:t>
                      </a:r>
                    </a:p>
                  </a:txBody>
                  <a:tcPr/>
                </a:tc>
                <a:tc>
                  <a:txBody>
                    <a:bodyPr/>
                    <a:lstStyle/>
                    <a:p>
                      <a:r>
                        <a:rPr lang="en-US" dirty="0"/>
                        <a:t>100</a:t>
                      </a:r>
                    </a:p>
                  </a:txBody>
                  <a:tcPr/>
                </a:tc>
                <a:extLst>
                  <a:ext uri="{0D108BD9-81ED-4DB2-BD59-A6C34878D82A}">
                    <a16:rowId xmlns:a16="http://schemas.microsoft.com/office/drawing/2014/main" val="424566210"/>
                  </a:ext>
                </a:extLst>
              </a:tr>
              <a:tr h="370840">
                <a:tc>
                  <a:txBody>
                    <a:bodyPr/>
                    <a:lstStyle/>
                    <a:p>
                      <a:r>
                        <a:rPr lang="en-US" dirty="0"/>
                        <a:t>2034</a:t>
                      </a:r>
                    </a:p>
                  </a:txBody>
                  <a:tcPr/>
                </a:tc>
                <a:tc>
                  <a:txBody>
                    <a:bodyPr/>
                    <a:lstStyle/>
                    <a:p>
                      <a:r>
                        <a:rPr lang="en-US" dirty="0"/>
                        <a:t>101.955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08252512"/>
                  </a:ext>
                </a:extLst>
              </a:tr>
            </a:tbl>
          </a:graphicData>
        </a:graphic>
      </p:graphicFrame>
    </p:spTree>
    <p:extLst>
      <p:ext uri="{BB962C8B-B14F-4D97-AF65-F5344CB8AC3E}">
        <p14:creationId xmlns:p14="http://schemas.microsoft.com/office/powerpoint/2010/main" val="457301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D2CC-E964-42DF-AD8C-FFF8CD37DE6C}"/>
              </a:ext>
            </a:extLst>
          </p:cNvPr>
          <p:cNvSpPr>
            <a:spLocks noGrp="1"/>
          </p:cNvSpPr>
          <p:nvPr>
            <p:ph type="title"/>
          </p:nvPr>
        </p:nvSpPr>
        <p:spPr>
          <a:xfrm>
            <a:off x="1024128" y="585216"/>
            <a:ext cx="8018272" cy="1499616"/>
          </a:xfrm>
        </p:spPr>
        <p:txBody>
          <a:bodyPr>
            <a:normAutofit/>
          </a:bodyPr>
          <a:lstStyle/>
          <a:p>
            <a:r>
              <a:rPr lang="en-US" dirty="0"/>
              <a:t>practices</a:t>
            </a:r>
          </a:p>
        </p:txBody>
      </p:sp>
      <p:graphicFrame>
        <p:nvGraphicFramePr>
          <p:cNvPr id="12" name="Content Placeholder 2">
            <a:extLst>
              <a:ext uri="{FF2B5EF4-FFF2-40B4-BE49-F238E27FC236}">
                <a16:creationId xmlns:a16="http://schemas.microsoft.com/office/drawing/2014/main" id="{DD3C2379-0C0B-E3F8-7251-F77C34834BB7}"/>
              </a:ext>
            </a:extLst>
          </p:cNvPr>
          <p:cNvGraphicFramePr>
            <a:graphicFrameLocks noGrp="1"/>
          </p:cNvGraphicFramePr>
          <p:nvPr>
            <p:ph idx="1"/>
          </p:nvPr>
        </p:nvGraphicFramePr>
        <p:xfrm>
          <a:off x="1024128" y="2286000"/>
          <a:ext cx="801827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248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range and blue numbers and graphs">
            <a:extLst>
              <a:ext uri="{FF2B5EF4-FFF2-40B4-BE49-F238E27FC236}">
                <a16:creationId xmlns:a16="http://schemas.microsoft.com/office/drawing/2014/main" id="{FD5F360A-5B46-9086-E806-6342A94CA25F}"/>
              </a:ext>
            </a:extLst>
          </p:cNvPr>
          <p:cNvPicPr>
            <a:picLocks noChangeAspect="1"/>
          </p:cNvPicPr>
          <p:nvPr/>
        </p:nvPicPr>
        <p:blipFill rotWithShape="1">
          <a:blip r:embed="rId2">
            <a:duotone>
              <a:schemeClr val="bg2">
                <a:shade val="45000"/>
                <a:satMod val="135000"/>
              </a:schemeClr>
              <a:prstClr val="white"/>
            </a:duotone>
            <a:alphaModFix amt="40000"/>
          </a:blip>
          <a:srcRect t="6568" b="1595"/>
          <a:stretch/>
        </p:blipFill>
        <p:spPr>
          <a:xfrm>
            <a:off x="20" y="10"/>
            <a:ext cx="12191980" cy="6857989"/>
          </a:xfrm>
          <a:prstGeom prst="rect">
            <a:avLst/>
          </a:prstGeom>
        </p:spPr>
      </p:pic>
      <p:sp>
        <p:nvSpPr>
          <p:cNvPr id="2" name="Title 1">
            <a:extLst>
              <a:ext uri="{FF2B5EF4-FFF2-40B4-BE49-F238E27FC236}">
                <a16:creationId xmlns:a16="http://schemas.microsoft.com/office/drawing/2014/main" id="{99FB2BDC-3E20-4B0D-AD98-EA9B70FF554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E983EF-5C68-4EC8-BFF1-4CE359A41BD1}"/>
              </a:ext>
            </a:extLst>
          </p:cNvPr>
          <p:cNvSpPr>
            <a:spLocks noGrp="1"/>
          </p:cNvSpPr>
          <p:nvPr>
            <p:ph idx="1"/>
          </p:nvPr>
        </p:nvSpPr>
        <p:spPr>
          <a:xfrm>
            <a:off x="1024128" y="2286000"/>
            <a:ext cx="9720073" cy="4023360"/>
          </a:xfrm>
        </p:spPr>
        <p:txBody>
          <a:bodyPr>
            <a:normAutofit lnSpcReduction="10000"/>
          </a:bodyPr>
          <a:lstStyle/>
          <a:p>
            <a:r>
              <a:rPr lang="en-US" sz="2800" b="1" dirty="0">
                <a:solidFill>
                  <a:srgbClr val="FF0000"/>
                </a:solidFill>
              </a:rPr>
              <a:t>Convertible bond</a:t>
            </a:r>
          </a:p>
          <a:p>
            <a:r>
              <a:rPr lang="en-US" sz="2000" dirty="0"/>
              <a:t>It gives the bondholder the right to exchange the bond for a specified number of common shares in the issuing company.</a:t>
            </a:r>
          </a:p>
          <a:p>
            <a:r>
              <a:rPr lang="en-US" sz="2000" dirty="0"/>
              <a:t>The </a:t>
            </a:r>
            <a:r>
              <a:rPr lang="en-US" sz="2000" dirty="0">
                <a:solidFill>
                  <a:srgbClr val="FF0000"/>
                </a:solidFill>
              </a:rPr>
              <a:t>conversion price </a:t>
            </a:r>
            <a:r>
              <a:rPr lang="en-US" sz="2000" dirty="0"/>
              <a:t>is the price per share at which the convertible bond can be converted into shares.</a:t>
            </a:r>
          </a:p>
          <a:p>
            <a:r>
              <a:rPr lang="en-US" sz="2000" dirty="0"/>
              <a:t>The </a:t>
            </a:r>
            <a:r>
              <a:rPr lang="en-US" sz="2000" dirty="0">
                <a:solidFill>
                  <a:srgbClr val="FF0000"/>
                </a:solidFill>
              </a:rPr>
              <a:t>conversion ratio </a:t>
            </a:r>
            <a:r>
              <a:rPr lang="en-US" sz="2000" dirty="0"/>
              <a:t>is the number of common shares that each bond can be converted into.</a:t>
            </a:r>
          </a:p>
          <a:p>
            <a:r>
              <a:rPr lang="en-US" sz="2000" dirty="0"/>
              <a:t>The </a:t>
            </a:r>
            <a:r>
              <a:rPr lang="en-US" sz="2000" dirty="0">
                <a:solidFill>
                  <a:srgbClr val="FF0000"/>
                </a:solidFill>
              </a:rPr>
              <a:t>conversion value</a:t>
            </a:r>
            <a:r>
              <a:rPr lang="en-US" sz="2000" dirty="0"/>
              <a:t>, sometimes called the parity value, is the current share pric</a:t>
            </a:r>
            <a:r>
              <a:rPr lang="en-US" altLang="zh-CN" sz="2000" dirty="0"/>
              <a:t>e </a:t>
            </a:r>
            <a:r>
              <a:rPr lang="en-US" sz="2000" dirty="0"/>
              <a:t>multiplied by the conversion ratio.</a:t>
            </a:r>
          </a:p>
          <a:p>
            <a:r>
              <a:rPr lang="en-US" sz="2000" dirty="0"/>
              <a:t>The </a:t>
            </a:r>
            <a:r>
              <a:rPr lang="en-US" sz="2000" dirty="0">
                <a:solidFill>
                  <a:srgbClr val="FF0000"/>
                </a:solidFill>
              </a:rPr>
              <a:t>conversion premium </a:t>
            </a:r>
            <a:r>
              <a:rPr lang="en-US" sz="2000" dirty="0"/>
              <a:t>is the difference between the convertible bond’s price and its conversion value.  When the conversion value  is more than the price of convertible bond , the condition is above parity. In contrast, the condition is below parity.</a:t>
            </a:r>
          </a:p>
        </p:txBody>
      </p:sp>
    </p:spTree>
    <p:extLst>
      <p:ext uri="{BB962C8B-B14F-4D97-AF65-F5344CB8AC3E}">
        <p14:creationId xmlns:p14="http://schemas.microsoft.com/office/powerpoint/2010/main" val="962242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B242-0123-4ACB-85AC-1B46C9AA261E}"/>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2B092DB2-FA57-4A6E-BD4D-7455F41103CC}"/>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Convertible bond</a:t>
            </a:r>
          </a:p>
          <a:p>
            <a:r>
              <a:rPr lang="en-US" dirty="0">
                <a:solidFill>
                  <a:srgbClr val="FF0000"/>
                </a:solidFill>
              </a:rPr>
              <a:t>Investor’s advantage</a:t>
            </a:r>
          </a:p>
          <a:p>
            <a:pPr>
              <a:buFont typeface="Wingdings" panose="05000000000000000000" pitchFamily="2" charset="2"/>
              <a:buChar char="§"/>
            </a:pPr>
            <a:r>
              <a:rPr lang="en-US" dirty="0"/>
              <a:t>Participate in the equity upside</a:t>
            </a:r>
          </a:p>
          <a:p>
            <a:pPr>
              <a:buFont typeface="Wingdings" panose="05000000000000000000" pitchFamily="2" charset="2"/>
              <a:buChar char="§"/>
            </a:pPr>
            <a:r>
              <a:rPr lang="en-US" dirty="0"/>
              <a:t>Receive downside protection</a:t>
            </a:r>
          </a:p>
          <a:p>
            <a:pPr>
              <a:buFont typeface="Wingdings" panose="05000000000000000000" pitchFamily="2" charset="2"/>
              <a:buChar char="§"/>
            </a:pPr>
            <a:r>
              <a:rPr lang="en-US" dirty="0"/>
              <a:t>Yield advantage</a:t>
            </a:r>
          </a:p>
          <a:p>
            <a:r>
              <a:rPr lang="en-US" dirty="0">
                <a:solidFill>
                  <a:srgbClr val="FF0000"/>
                </a:solidFill>
              </a:rPr>
              <a:t>Issuer’s advantage</a:t>
            </a:r>
          </a:p>
          <a:p>
            <a:pPr>
              <a:buFont typeface="Wingdings" panose="05000000000000000000" pitchFamily="2" charset="2"/>
              <a:buChar char="§"/>
            </a:pPr>
            <a:r>
              <a:rPr lang="en-US" dirty="0"/>
              <a:t>Reduce interest expense</a:t>
            </a:r>
          </a:p>
          <a:p>
            <a:pPr>
              <a:buFont typeface="Wingdings" panose="05000000000000000000" pitchFamily="2" charset="2"/>
              <a:buChar char="§"/>
            </a:pPr>
            <a:r>
              <a:rPr lang="en-US" dirty="0"/>
              <a:t>Elimination of debt if the conversion option is exercised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48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Maturity(2/6)</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97BE-077D-4395-9A09-45783D2C2C2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FF73ECBA-8747-4246-9071-D13B433E6384}"/>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Convertible bond</a:t>
            </a:r>
          </a:p>
          <a:p>
            <a:r>
              <a:rPr lang="en-US" dirty="0"/>
              <a:t>Compare with option-free bond: </a:t>
            </a:r>
            <a:r>
              <a:rPr lang="en-US" dirty="0">
                <a:solidFill>
                  <a:srgbClr val="FF0000"/>
                </a:solidFill>
              </a:rPr>
              <a:t>higher price, lower yield</a:t>
            </a:r>
          </a:p>
          <a:p>
            <a:r>
              <a:rPr lang="en-US" dirty="0"/>
              <a:t>A </a:t>
            </a:r>
            <a:r>
              <a:rPr lang="en-US" dirty="0">
                <a:solidFill>
                  <a:srgbClr val="FF0000"/>
                </a:solidFill>
              </a:rPr>
              <a:t>warrant</a:t>
            </a:r>
            <a:r>
              <a:rPr lang="en-US" dirty="0"/>
              <a:t> is an “</a:t>
            </a:r>
            <a:r>
              <a:rPr lang="en-US" dirty="0">
                <a:solidFill>
                  <a:srgbClr val="FF0000"/>
                </a:solidFill>
              </a:rPr>
              <a:t>attached</a:t>
            </a:r>
            <a:r>
              <a:rPr lang="en-US" dirty="0"/>
              <a:t>” rather than </a:t>
            </a:r>
            <a:r>
              <a:rPr lang="en-US" dirty="0">
                <a:solidFill>
                  <a:srgbClr val="FF0000"/>
                </a:solidFill>
              </a:rPr>
              <a:t>embedded option </a:t>
            </a:r>
            <a:r>
              <a:rPr lang="en-US" dirty="0"/>
              <a:t>entitling the holder to buy the underlying stock of the issuing company at a fixed exercise price until the expiration date.</a:t>
            </a:r>
          </a:p>
          <a:p>
            <a:r>
              <a:rPr lang="en-US" dirty="0">
                <a:solidFill>
                  <a:srgbClr val="FF0000"/>
                </a:solidFill>
              </a:rPr>
              <a:t>Contingent convertible bonds</a:t>
            </a:r>
            <a:r>
              <a:rPr lang="en-US" dirty="0"/>
              <a:t>, nicknamed “</a:t>
            </a:r>
            <a:r>
              <a:rPr lang="en-US" dirty="0" err="1">
                <a:solidFill>
                  <a:srgbClr val="FF0000"/>
                </a:solidFill>
              </a:rPr>
              <a:t>CoCos</a:t>
            </a:r>
            <a:r>
              <a:rPr lang="en-US" dirty="0"/>
              <a:t>,” are bonds with contingent </a:t>
            </a:r>
            <a:r>
              <a:rPr lang="en-US" dirty="0">
                <a:solidFill>
                  <a:srgbClr val="FF0000"/>
                </a:solidFill>
              </a:rPr>
              <a:t>write-down</a:t>
            </a:r>
            <a:r>
              <a:rPr lang="en-US" dirty="0"/>
              <a:t> provisions. In the case of </a:t>
            </a:r>
            <a:r>
              <a:rPr lang="en-US" dirty="0" err="1"/>
              <a:t>CoCos</a:t>
            </a:r>
            <a:r>
              <a:rPr lang="en-US" dirty="0"/>
              <a:t>, conversion is </a:t>
            </a:r>
            <a:r>
              <a:rPr lang="en-US" dirty="0">
                <a:solidFill>
                  <a:srgbClr val="FF0000"/>
                </a:solidFill>
              </a:rPr>
              <a:t>automatic</a:t>
            </a:r>
            <a:r>
              <a:rPr lang="en-US" dirty="0"/>
              <a:t> if a specified event occurs.</a:t>
            </a:r>
          </a:p>
          <a:p>
            <a:endParaRPr lang="en-US" b="1"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1069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eedometer">
            <a:extLst>
              <a:ext uri="{FF2B5EF4-FFF2-40B4-BE49-F238E27FC236}">
                <a16:creationId xmlns:a16="http://schemas.microsoft.com/office/drawing/2014/main" id="{2BD37315-CDD1-473F-828E-3D3F1188866D}"/>
              </a:ext>
            </a:extLst>
          </p:cNvPr>
          <p:cNvPicPr>
            <a:picLocks noChangeAspect="1"/>
          </p:cNvPicPr>
          <p:nvPr/>
        </p:nvPicPr>
        <p:blipFill rotWithShape="1">
          <a:blip r:embed="rId2">
            <a:duotone>
              <a:schemeClr val="bg2">
                <a:shade val="45000"/>
                <a:satMod val="135000"/>
              </a:schemeClr>
              <a:prstClr val="white"/>
            </a:duotone>
            <a:alphaModFix amt="40000"/>
          </a:blip>
          <a:srcRect t="5645" b="3994"/>
          <a:stretch/>
        </p:blipFill>
        <p:spPr>
          <a:xfrm>
            <a:off x="20" y="10"/>
            <a:ext cx="12191980" cy="6857989"/>
          </a:xfrm>
          <a:prstGeom prst="rect">
            <a:avLst/>
          </a:prstGeom>
        </p:spPr>
      </p:pic>
      <p:sp>
        <p:nvSpPr>
          <p:cNvPr id="2" name="Title 1">
            <a:extLst>
              <a:ext uri="{FF2B5EF4-FFF2-40B4-BE49-F238E27FC236}">
                <a16:creationId xmlns:a16="http://schemas.microsoft.com/office/drawing/2014/main" id="{81905830-37A9-4652-BC7C-CBC05BEC972B}"/>
              </a:ext>
            </a:extLst>
          </p:cNvPr>
          <p:cNvSpPr>
            <a:spLocks noGrp="1"/>
          </p:cNvSpPr>
          <p:nvPr>
            <p:ph type="title"/>
          </p:nvPr>
        </p:nvSpPr>
        <p:spPr>
          <a:xfrm>
            <a:off x="1024128" y="585216"/>
            <a:ext cx="9720072" cy="1499616"/>
          </a:xfrm>
        </p:spPr>
        <p:txBody>
          <a:bodyPr>
            <a:normAutofit/>
          </a:bodyPr>
          <a:lstStyle/>
          <a:p>
            <a:r>
              <a:rPr lang="en-US" dirty="0"/>
              <a:t>Practices	</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577544-0C7A-46F6-B313-FDFD815EB0DC}"/>
              </a:ext>
            </a:extLst>
          </p:cNvPr>
          <p:cNvSpPr>
            <a:spLocks noGrp="1"/>
          </p:cNvSpPr>
          <p:nvPr>
            <p:ph idx="1"/>
          </p:nvPr>
        </p:nvSpPr>
        <p:spPr>
          <a:xfrm>
            <a:off x="1024128" y="2286000"/>
            <a:ext cx="9720073" cy="4023360"/>
          </a:xfrm>
        </p:spPr>
        <p:txBody>
          <a:bodyPr>
            <a:normAutofit/>
          </a:bodyPr>
          <a:lstStyle/>
          <a:p>
            <a:r>
              <a:rPr lang="en-US" sz="1200" dirty="0"/>
              <a:t>1. Which of the following is not an example of an embedded option?</a:t>
            </a:r>
          </a:p>
          <a:p>
            <a:pPr marL="457200" indent="-457200">
              <a:buFont typeface="+mj-lt"/>
              <a:buAutoNum type="alphaUcPeriod"/>
            </a:pPr>
            <a:r>
              <a:rPr lang="en-US" sz="1200" b="1" dirty="0"/>
              <a:t>Warrant</a:t>
            </a:r>
          </a:p>
          <a:p>
            <a:pPr marL="457200" indent="-457200">
              <a:buFont typeface="+mj-lt"/>
              <a:buAutoNum type="alphaUcPeriod"/>
            </a:pPr>
            <a:r>
              <a:rPr lang="en-US" sz="1200" b="1" dirty="0"/>
              <a:t>Call provision</a:t>
            </a:r>
          </a:p>
          <a:p>
            <a:pPr marL="457200" indent="-457200">
              <a:buFont typeface="+mj-lt"/>
              <a:buAutoNum type="alphaUcPeriod"/>
            </a:pPr>
            <a:r>
              <a:rPr lang="en-US" sz="1200" b="1" dirty="0"/>
              <a:t>Conversion provision</a:t>
            </a:r>
          </a:p>
          <a:p>
            <a:r>
              <a:rPr lang="en-US" sz="1200" dirty="0"/>
              <a:t>2. The type of bond with an embedded option that would most likely sell at a lower price than an otherwise similar bond without the embedded option is a:</a:t>
            </a:r>
          </a:p>
          <a:p>
            <a:pPr marL="457200" indent="-457200">
              <a:buFont typeface="+mj-lt"/>
              <a:buAutoNum type="alphaUcPeriod"/>
            </a:pPr>
            <a:r>
              <a:rPr lang="en-US" sz="1200" b="1" dirty="0" err="1"/>
              <a:t>putable</a:t>
            </a:r>
            <a:r>
              <a:rPr lang="en-US" sz="1200" b="1" dirty="0"/>
              <a:t> bond.</a:t>
            </a:r>
          </a:p>
          <a:p>
            <a:pPr marL="457200" indent="-457200">
              <a:buFont typeface="+mj-lt"/>
              <a:buAutoNum type="alphaUcPeriod"/>
            </a:pPr>
            <a:r>
              <a:rPr lang="en-US" sz="1200" b="1" dirty="0"/>
              <a:t>callable bond.</a:t>
            </a:r>
          </a:p>
          <a:p>
            <a:pPr marL="457200" indent="-457200">
              <a:buFont typeface="+mj-lt"/>
              <a:buAutoNum type="alphaUcPeriod"/>
            </a:pPr>
            <a:r>
              <a:rPr lang="en-US" sz="1200" b="1" dirty="0"/>
              <a:t>convertible bond.</a:t>
            </a:r>
          </a:p>
          <a:p>
            <a:r>
              <a:rPr lang="en-US" sz="1200" dirty="0"/>
              <a:t>3. The additional risk inherent to a callable bond is best described as:</a:t>
            </a:r>
          </a:p>
          <a:p>
            <a:pPr marL="457200" indent="-457200">
              <a:buFont typeface="+mj-lt"/>
              <a:buAutoNum type="alphaUcPeriod"/>
            </a:pPr>
            <a:r>
              <a:rPr lang="en-US" sz="1200" b="1" dirty="0"/>
              <a:t>credit risk.</a:t>
            </a:r>
          </a:p>
          <a:p>
            <a:pPr marL="457200" indent="-457200">
              <a:buFont typeface="+mj-lt"/>
              <a:buAutoNum type="alphaUcPeriod"/>
            </a:pPr>
            <a:r>
              <a:rPr lang="en-US" sz="1200" b="1" dirty="0"/>
              <a:t>interest rate risk.</a:t>
            </a:r>
          </a:p>
          <a:p>
            <a:pPr marL="457200" indent="-457200">
              <a:buFont typeface="+mj-lt"/>
              <a:buAutoNum type="alphaUcPeriod"/>
            </a:pPr>
            <a:r>
              <a:rPr lang="en-US" sz="1200" b="1" dirty="0"/>
              <a:t>reinvestment risk.</a:t>
            </a:r>
          </a:p>
        </p:txBody>
      </p:sp>
    </p:spTree>
    <p:extLst>
      <p:ext uri="{BB962C8B-B14F-4D97-AF65-F5344CB8AC3E}">
        <p14:creationId xmlns:p14="http://schemas.microsoft.com/office/powerpoint/2010/main" val="3413262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6AB8-6A3C-4EDD-BB3F-63C7AE75556D}"/>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9B441E61-4E39-4B64-8594-B93BD5420CC8}"/>
              </a:ext>
            </a:extLst>
          </p:cNvPr>
          <p:cNvSpPr>
            <a:spLocks noGrp="1"/>
          </p:cNvSpPr>
          <p:nvPr>
            <p:ph idx="1"/>
          </p:nvPr>
        </p:nvSpPr>
        <p:spPr>
          <a:xfrm>
            <a:off x="1024128" y="2286000"/>
            <a:ext cx="8018271" cy="4023360"/>
          </a:xfrm>
        </p:spPr>
        <p:txBody>
          <a:bodyPr>
            <a:normAutofit/>
          </a:bodyPr>
          <a:lstStyle/>
          <a:p>
            <a:r>
              <a:rPr lang="en-US" sz="1700"/>
              <a:t>4. The put provision of a putable bond:</a:t>
            </a:r>
          </a:p>
          <a:p>
            <a:pPr marL="457200" indent="-457200">
              <a:buFont typeface="+mj-lt"/>
              <a:buAutoNum type="alphaUcPeriod"/>
            </a:pPr>
            <a:r>
              <a:rPr lang="en-US" sz="1700" b="1"/>
              <a:t>limits the risk to the issuer.</a:t>
            </a:r>
          </a:p>
          <a:p>
            <a:pPr marL="457200" indent="-457200">
              <a:buFont typeface="+mj-lt"/>
              <a:buAutoNum type="alphaUcPeriod"/>
            </a:pPr>
            <a:r>
              <a:rPr lang="en-US" sz="1700" b="1"/>
              <a:t>limits the risk to the bondholder.</a:t>
            </a:r>
          </a:p>
          <a:p>
            <a:pPr marL="457200" indent="-457200">
              <a:buFont typeface="+mj-lt"/>
              <a:buAutoNum type="alphaUcPeriod"/>
            </a:pPr>
            <a:r>
              <a:rPr lang="en-US" sz="1700" b="1"/>
              <a:t>does not materially affect the risk of either the issuer or the bondholder.</a:t>
            </a:r>
          </a:p>
          <a:p>
            <a:r>
              <a:rPr lang="en-US" sz="1700"/>
              <a:t>5. Assume that a convertible bond issued in South Korea has a par value of ₩1,000,000 and is currently priced at ₩1,100,000. The underlying share price is ₩40,000, and the conversion ratio is 25:1. The conversion condition for this bond is:</a:t>
            </a:r>
          </a:p>
          <a:p>
            <a:pPr marL="457200" indent="-457200">
              <a:buFont typeface="+mj-lt"/>
              <a:buAutoNum type="alphaUcPeriod"/>
            </a:pPr>
            <a:r>
              <a:rPr lang="en-US" sz="1700" b="1"/>
              <a:t>parity.</a:t>
            </a:r>
          </a:p>
          <a:p>
            <a:pPr marL="457200" indent="-457200">
              <a:buFont typeface="+mj-lt"/>
              <a:buAutoNum type="alphaUcPeriod"/>
            </a:pPr>
            <a:r>
              <a:rPr lang="en-US" sz="1700" b="1"/>
              <a:t>above parity.</a:t>
            </a:r>
          </a:p>
          <a:p>
            <a:pPr marL="457200" indent="-457200">
              <a:buFont typeface="+mj-lt"/>
              <a:buAutoNum type="alphaUcPeriod"/>
            </a:pPr>
            <a:r>
              <a:rPr lang="en-US" sz="1700" b="1"/>
              <a:t>below parity.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305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Par value(3/6)</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Coupon rate and frequency(4/6,5/6)</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Currency denomination(6/6)</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4375</Words>
  <Application>Microsoft Macintosh PowerPoint</Application>
  <PresentationFormat>宽屏</PresentationFormat>
  <Paragraphs>559</Paragraphs>
  <Slides>52</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MyriadPro</vt:lpstr>
      <vt:lpstr>WarnockPro</vt:lpstr>
      <vt:lpstr>Arial</vt:lpstr>
      <vt:lpstr>Calibri</vt:lpstr>
      <vt:lpstr>Tw Cen MT</vt:lpstr>
      <vt:lpstr>Tw Cen MT Condensed</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Practices </vt:lpstr>
      <vt:lpstr>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 玮杰</cp:lastModifiedBy>
  <cp:revision>1</cp:revision>
  <dcterms:created xsi:type="dcterms:W3CDTF">2022-11-07T11:52:37Z</dcterms:created>
  <dcterms:modified xsi:type="dcterms:W3CDTF">2022-11-07T11:53:29Z</dcterms:modified>
</cp:coreProperties>
</file>