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328" r:id="rId6"/>
    <p:sldId id="335" r:id="rId7"/>
    <p:sldId id="329" r:id="rId8"/>
    <p:sldId id="330" r:id="rId9"/>
    <p:sldId id="331" r:id="rId10"/>
    <p:sldId id="332" r:id="rId11"/>
    <p:sldId id="333" r:id="rId12"/>
    <p:sldId id="334" r:id="rId13"/>
    <p:sldId id="270" r:id="rId14"/>
    <p:sldId id="263" r:id="rId15"/>
    <p:sldId id="264" r:id="rId16"/>
    <p:sldId id="261" r:id="rId17"/>
    <p:sldId id="336" r:id="rId18"/>
    <p:sldId id="338" r:id="rId19"/>
    <p:sldId id="339" r:id="rId20"/>
    <p:sldId id="340" r:id="rId21"/>
    <p:sldId id="341" r:id="rId22"/>
    <p:sldId id="342" r:id="rId23"/>
    <p:sldId id="273" r:id="rId24"/>
    <p:sldId id="265" r:id="rId25"/>
    <p:sldId id="343" r:id="rId26"/>
    <p:sldId id="346" r:id="rId27"/>
    <p:sldId id="344" r:id="rId28"/>
    <p:sldId id="345" r:id="rId29"/>
    <p:sldId id="317" r:id="rId30"/>
    <p:sldId id="347" r:id="rId31"/>
    <p:sldId id="348" r:id="rId32"/>
    <p:sldId id="276" r:id="rId33"/>
    <p:sldId id="278" r:id="rId34"/>
    <p:sldId id="318" r:id="rId35"/>
    <p:sldId id="349" r:id="rId36"/>
    <p:sldId id="352" r:id="rId37"/>
    <p:sldId id="350" r:id="rId38"/>
    <p:sldId id="351" r:id="rId39"/>
    <p:sldId id="283" r:id="rId40"/>
    <p:sldId id="284" r:id="rId41"/>
    <p:sldId id="285" r:id="rId42"/>
    <p:sldId id="320" r:id="rId43"/>
    <p:sldId id="289" r:id="rId44"/>
    <p:sldId id="290" r:id="rId45"/>
    <p:sldId id="291" r:id="rId46"/>
    <p:sldId id="302" r:id="rId47"/>
    <p:sldId id="303" r:id="rId48"/>
    <p:sldId id="298" r:id="rId49"/>
    <p:sldId id="299" r:id="rId50"/>
    <p:sldId id="322" r:id="rId51"/>
    <p:sldId id="356" r:id="rId52"/>
    <p:sldId id="353" r:id="rId53"/>
    <p:sldId id="357" r:id="rId54"/>
    <p:sldId id="354" r:id="rId55"/>
    <p:sldId id="355"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6" id="{348F82F4-F16C-4145-B9F4-DB5DE3A5162B}">
          <p14:sldIdLst>
            <p14:sldId id="315"/>
          </p14:sldIdLst>
        </p14:section>
        <p14:section name="Objective" id="{77AB60C5-F4CF-4D52-ACDA-EFBFFE2A5B6F}">
          <p14:sldIdLst>
            <p14:sldId id="257"/>
            <p14:sldId id="259"/>
          </p14:sldIdLst>
        </p14:section>
        <p14:section name="Basic derivative concepts" id="{B74288DA-37E7-41FE-B048-DBECE349D372}">
          <p14:sldIdLst>
            <p14:sldId id="260"/>
            <p14:sldId id="328"/>
            <p14:sldId id="335"/>
          </p14:sldIdLst>
        </p14:section>
        <p14:section name="Pricing the underlying" id="{9EFB3D90-38E8-4E05-A7C5-4CDBD9F8F8DA}">
          <p14:sldIdLst>
            <p14:sldId id="329"/>
            <p14:sldId id="330"/>
            <p14:sldId id="331"/>
            <p14:sldId id="332"/>
            <p14:sldId id="333"/>
            <p14:sldId id="334"/>
          </p14:sldIdLst>
        </p14:section>
        <p14:section name="Pricing and valuation of forward" id="{A348F803-1053-4D88-ABBE-115895454312}">
          <p14:sldIdLst>
            <p14:sldId id="270"/>
            <p14:sldId id="263"/>
            <p14:sldId id="264"/>
            <p14:sldId id="261"/>
            <p14:sldId id="336"/>
            <p14:sldId id="338"/>
            <p14:sldId id="339"/>
          </p14:sldIdLst>
        </p14:section>
        <p14:section name="FRA" id="{60DB516B-0702-40BB-BECA-0C89FD776AEA}">
          <p14:sldIdLst>
            <p14:sldId id="340"/>
            <p14:sldId id="341"/>
            <p14:sldId id="342"/>
          </p14:sldIdLst>
        </p14:section>
        <p14:section name="Pricing and valuation of futures" id="{9C038C63-4C16-4EA1-8C07-C65F6FC04218}">
          <p14:sldIdLst>
            <p14:sldId id="273"/>
            <p14:sldId id="265"/>
            <p14:sldId id="343"/>
            <p14:sldId id="346"/>
            <p14:sldId id="344"/>
            <p14:sldId id="345"/>
          </p14:sldIdLst>
        </p14:section>
        <p14:section name="Pricing and valuation of swap" id="{FE1267C5-CE94-4A19-B1E8-627CAFAF5F71}">
          <p14:sldIdLst>
            <p14:sldId id="317"/>
            <p14:sldId id="347"/>
            <p14:sldId id="348"/>
            <p14:sldId id="276"/>
          </p14:sldIdLst>
        </p14:section>
        <p14:section name="Pricing and valuation of option" id="{66889FBA-4C85-4D8B-B06E-EDB115D0C581}">
          <p14:sldIdLst>
            <p14:sldId id="278"/>
            <p14:sldId id="318"/>
            <p14:sldId id="349"/>
            <p14:sldId id="352"/>
            <p14:sldId id="350"/>
            <p14:sldId id="351"/>
          </p14:sldIdLst>
        </p14:section>
        <p14:section name="Lower Limits For Prices Of European Option" id="{CB3F6CAE-43A9-497C-9241-941724A89EEF}">
          <p14:sldIdLst>
            <p14:sldId id="283"/>
            <p14:sldId id="284"/>
            <p14:sldId id="285"/>
          </p14:sldIdLst>
        </p14:section>
        <p14:section name="PUT-CALL PARITY" id="{494C713D-80B0-45A0-B370-DC82C55533EC}">
          <p14:sldIdLst>
            <p14:sldId id="320"/>
            <p14:sldId id="289"/>
            <p14:sldId id="290"/>
            <p14:sldId id="291"/>
          </p14:sldIdLst>
        </p14:section>
        <p14:section name="Binomial Valuation of option" id="{591468FC-0187-4848-8A3C-8CAE8D503BDD}">
          <p14:sldIdLst>
            <p14:sldId id="302"/>
            <p14:sldId id="303"/>
            <p14:sldId id="298"/>
            <p14:sldId id="299"/>
            <p14:sldId id="322"/>
          </p14:sldIdLst>
        </p14:section>
        <p14:section name="American option pricing" id="{7C4C7A90-E5CC-4BD0-854B-343B1CDFDC54}">
          <p14:sldIdLst>
            <p14:sldId id="356"/>
            <p14:sldId id="353"/>
            <p14:sldId id="357"/>
            <p14:sldId id="354"/>
            <p14:sldId id="3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31" autoAdjust="0"/>
    <p:restoredTop sz="94660"/>
  </p:normalViewPr>
  <p:slideViewPr>
    <p:cSldViewPr snapToGrid="0">
      <p:cViewPr varScale="1">
        <p:scale>
          <a:sx n="60" d="100"/>
          <a:sy n="60" d="100"/>
        </p:scale>
        <p:origin x="8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35:02.650"/>
    </inkml:context>
    <inkml:brush xml:id="br0">
      <inkml:brushProperty name="width" value="0.08571" units="cm"/>
      <inkml:brushProperty name="height" value="0.08571" units="cm"/>
      <inkml:brushProperty name="color" value="#E71224"/>
    </inkml:brush>
  </inkml:definitions>
  <inkml:trace contextRef="#ctx0" brushRef="#br0">0 0 12188,'0'5'-746,"0"-1"1,0-4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30.245"/>
    </inkml:context>
    <inkml:brush xml:id="br0">
      <inkml:brushProperty name="width" value="0.08571" units="cm"/>
      <inkml:brushProperty name="height" value="0.08571" units="cm"/>
      <inkml:brushProperty name="color" value="#E71224"/>
    </inkml:brush>
  </inkml:definitions>
  <inkml:trace contextRef="#ctx0" brushRef="#br0">5 15 5924,'-3'-8'-56,"1"1"11,2 7 15,0 0 1,0 0-1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7:33.123"/>
    </inkml:context>
    <inkml:brush xml:id="br0">
      <inkml:brushProperty name="width" value="0.08571" units="cm"/>
      <inkml:brushProperty name="height" value="0.08571" units="cm"/>
      <inkml:brushProperty name="color" value="#E71224"/>
    </inkml:brush>
  </inkml:definitions>
  <inkml:trace contextRef="#ctx0" brushRef="#br0">0 1 11302,'0'0'0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8:33.765"/>
    </inkml:context>
    <inkml:brush xml:id="br0">
      <inkml:brushProperty name="width" value="0.08571" units="cm"/>
      <inkml:brushProperty name="height" value="0.08571" units="cm"/>
      <inkml:brushProperty name="color" value="#E71224"/>
    </inkml:brush>
  </inkml:definitions>
  <inkml:trace contextRef="#ctx0" brushRef="#br0">1 0 5891,'0'0'0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09.145"/>
    </inkml:context>
    <inkml:brush xml:id="br0">
      <inkml:brushProperty name="width" value="0.08571" units="cm"/>
      <inkml:brushProperty name="height" value="0.08571" units="cm"/>
      <inkml:brushProperty name="color" value="#E71224"/>
    </inkml:brush>
  </inkml:definitions>
  <inkml:trace contextRef="#ctx0" brushRef="#br0">1 1 10237,'0'0'0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11.501"/>
    </inkml:context>
    <inkml:brush xml:id="br0">
      <inkml:brushProperty name="width" value="0.08571" units="cm"/>
      <inkml:brushProperty name="height" value="0.08571" units="cm"/>
      <inkml:brushProperty name="color" value="#E71224"/>
    </inkml:brush>
  </inkml:definitions>
  <inkml:trace contextRef="#ctx0" brushRef="#br0">1 0 11000,'0'0'0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35.014"/>
    </inkml:context>
    <inkml:brush xml:id="br0">
      <inkml:brushProperty name="width" value="0.08571" units="cm"/>
      <inkml:brushProperty name="height" value="0.08571" units="cm"/>
      <inkml:brushProperty name="color" value="#E71224"/>
    </inkml:brush>
  </inkml:definitions>
  <inkml:trace contextRef="#ctx0" brushRef="#br0">1 0 6451,'2'1'212,"1"0"-298,-3-1 0,0 0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35.471"/>
    </inkml:context>
    <inkml:brush xml:id="br0">
      <inkml:brushProperty name="width" value="0.08571" units="cm"/>
      <inkml:brushProperty name="height" value="0.08571" units="cm"/>
      <inkml:brushProperty name="color" value="#E71224"/>
    </inkml:brush>
  </inkml:definitions>
  <inkml:trace contextRef="#ctx0" brushRef="#br0">12 51 6294,'-7'-28'392,"2"5"-392,5 23-209,0 0 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43.413"/>
    </inkml:context>
    <inkml:brush xml:id="br0">
      <inkml:brushProperty name="width" value="0.08571" units="cm"/>
      <inkml:brushProperty name="height" value="0.08571" units="cm"/>
      <inkml:brushProperty name="color" value="#E71224"/>
    </inkml:brush>
  </inkml:definitions>
  <inkml:trace contextRef="#ctx0" brushRef="#br0">0 40 19370,'7'0'-1804,"-2"0"1703,-5 0-6039,0 0 6140,11-18 0,-8 14 0,8-13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51.319"/>
    </inkml:context>
    <inkml:brush xml:id="br0">
      <inkml:brushProperty name="width" value="0.08571" units="cm"/>
      <inkml:brushProperty name="height" value="0.08571" units="cm"/>
      <inkml:brushProperty name="color" value="#E71224"/>
    </inkml:brush>
  </inkml:definitions>
  <inkml:trace contextRef="#ctx0" brushRef="#br0">0 0 5868,'0'0'0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9:59.073"/>
    </inkml:context>
    <inkml:brush xml:id="br0">
      <inkml:brushProperty name="width" value="0.08571" units="cm"/>
      <inkml:brushProperty name="height" value="0.08571" units="cm"/>
      <inkml:brushProperty name="color" value="#E71224"/>
    </inkml:brush>
  </inkml:definitions>
  <inkml:trace contextRef="#ctx0" brushRef="#br0">14 45 9173,'-6'-23'1670,"1"3"-1356,5 19-852,0 0-1053,-1 4-1703,1 2 3294,-1 0 0,1 0 0,0-4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36:26.937"/>
    </inkml:context>
    <inkml:brush xml:id="br0">
      <inkml:brushProperty name="width" value="0.08571" units="cm"/>
      <inkml:brushProperty name="height" value="0.08571" units="cm"/>
      <inkml:brushProperty name="color" value="#E71224"/>
    </inkml:brush>
  </inkml:definitions>
  <inkml:trace contextRef="#ctx0" brushRef="#br0">1 0 6932,'0'0'0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2:00:01.631"/>
    </inkml:context>
    <inkml:brush xml:id="br0">
      <inkml:brushProperty name="width" value="0.08571" units="cm"/>
      <inkml:brushProperty name="height" value="0.08571" units="cm"/>
      <inkml:brushProperty name="color" value="#E71224"/>
    </inkml:brush>
  </inkml:definitions>
  <inkml:trace contextRef="#ctx0" brushRef="#br0">0 0 8277,'0'0'0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2:00:02.883"/>
    </inkml:context>
    <inkml:brush xml:id="br0">
      <inkml:brushProperty name="width" value="0.08571" units="cm"/>
      <inkml:brushProperty name="height" value="0.08571" units="cm"/>
      <inkml:brushProperty name="color" value="#E71224"/>
    </inkml:brush>
  </inkml:definitions>
  <inkml:trace contextRef="#ctx0" brushRef="#br0">0 0 9028,'0'0'0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2:00:28.707"/>
    </inkml:context>
    <inkml:brush xml:id="br0">
      <inkml:brushProperty name="width" value="0.08571" units="cm"/>
      <inkml:brushProperty name="height" value="0.08571" units="cm"/>
      <inkml:brushProperty name="color" value="#E71224"/>
    </inkml:brush>
  </inkml:definitions>
  <inkml:trace contextRef="#ctx0" brushRef="#br0">0 5 6305,'4'0'0,"-1"0"-56,-3 0 56,0-2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2:00:33.755"/>
    </inkml:context>
    <inkml:brush xml:id="br0">
      <inkml:brushProperty name="width" value="0.08571" units="cm"/>
      <inkml:brushProperty name="height" value="0.08571" units="cm"/>
      <inkml:brushProperty name="color" value="#E71224"/>
    </inkml:brush>
  </inkml:definitions>
  <inkml:trace contextRef="#ctx0" brushRef="#br0">0 1 17599,'0'5'0,"0"0"0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6:30:54.637"/>
    </inkml:context>
    <inkml:brush xml:id="br0">
      <inkml:brushProperty name="width" value="0.05" units="cm"/>
      <inkml:brushProperty name="height" value="0.05" units="cm"/>
      <inkml:brushProperty name="color" value="#FF0066"/>
    </inkml:brush>
  </inkml:definitions>
  <inkml:trace contextRef="#ctx0" brushRef="#br0">1 0 24575,'0'0'0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6:30:54.712"/>
    </inkml:context>
    <inkml:brush xml:id="br0">
      <inkml:brushProperty name="width" value="0.08571" units="cm"/>
      <inkml:brushProperty name="height" value="0.08571" units="cm"/>
      <inkml:brushProperty name="color" value="#FF0066"/>
    </inkml:brush>
  </inkml:definitions>
  <inkml:trace contextRef="#ctx0" brushRef="#br0">1 0 9599,'0'0'0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02:35.196"/>
    </inkml:context>
    <inkml:brush xml:id="br0">
      <inkml:brushProperty name="width" value="0.08571" units="cm"/>
      <inkml:brushProperty name="height" value="0.08571" units="cm"/>
      <inkml:brushProperty name="color" value="#FF0066"/>
    </inkml:brush>
  </inkml:definitions>
  <inkml:trace contextRef="#ctx0" brushRef="#br0">18 0 13667,'-10'0'-1360,"3"0"0,7 0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05:44.557"/>
    </inkml:context>
    <inkml:brush xml:id="br0">
      <inkml:brushProperty name="width" value="0.08571" units="cm"/>
      <inkml:brushProperty name="height" value="0.08571" units="cm"/>
      <inkml:brushProperty name="color" value="#FF0066"/>
    </inkml:brush>
  </inkml:definitions>
  <inkml:trace contextRef="#ctx0" brushRef="#br0">0 0 13936,'0'5'-710,"0"-2"0,0-3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06:28.557"/>
    </inkml:context>
    <inkml:brush xml:id="br0">
      <inkml:brushProperty name="width" value="0.08571" units="cm"/>
      <inkml:brushProperty name="height" value="0.08571" units="cm"/>
      <inkml:brushProperty name="color" value="#FF0066"/>
    </inkml:brush>
  </inkml:definitions>
  <inkml:trace contextRef="#ctx0" brushRef="#br0">1 5 6092,'2'-3'-90,"0"2"1,-2 1 0,0 0-1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6:41:17.136"/>
    </inkml:context>
    <inkml:brush xml:id="br0">
      <inkml:brushProperty name="width" value="0.08571" units="cm"/>
      <inkml:brushProperty name="height" value="0.08571" units="cm"/>
      <inkml:brushProperty name="color" value="#FF0066"/>
    </inkml:brush>
  </inkml:definitions>
  <inkml:trace contextRef="#ctx0" brushRef="#br0">1 0 8198,'0'0'0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8T13:50:52.646"/>
    </inkml:context>
    <inkml:brush xml:id="br0">
      <inkml:brushProperty name="width" value="0.08571" units="cm"/>
      <inkml:brushProperty name="height" value="0.08571" units="cm"/>
      <inkml:brushProperty name="color" value="#E71224"/>
    </inkml:brush>
  </inkml:definitions>
  <inkml:trace contextRef="#ctx0" brushRef="#br0">123 5 6439,'-68'-3'0,"14"2"0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11:38.021"/>
    </inkml:context>
    <inkml:brush xml:id="br0">
      <inkml:brushProperty name="width" value="0.08571" units="cm"/>
      <inkml:brushProperty name="height" value="0.08571" units="cm"/>
      <inkml:brushProperty name="color" value="#FF0066"/>
    </inkml:brush>
  </inkml:definitions>
  <inkml:trace contextRef="#ctx0" brushRef="#br0">1 1 6843,'0'0'0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12:04.737"/>
    </inkml:context>
    <inkml:brush xml:id="br0">
      <inkml:brushProperty name="width" value="0.08571" units="cm"/>
      <inkml:brushProperty name="height" value="0.08571" units="cm"/>
      <inkml:brushProperty name="color" value="#FF0066"/>
    </inkml:brush>
  </inkml:definitions>
  <inkml:trace contextRef="#ctx0" brushRef="#br0">1 0 6787,'0'5'134,"0"-2"-840,0-3 303,2 0 403,0 0 0,1 0 0,-2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8T07:11:32.263"/>
    </inkml:context>
    <inkml:brush xml:id="br0">
      <inkml:brushProperty name="width" value="0.08571" units="cm"/>
      <inkml:brushProperty name="height" value="0.08571" units="cm"/>
      <inkml:brushProperty name="color" value="#FF0066"/>
    </inkml:brush>
  </inkml:definitions>
  <inkml:trace contextRef="#ctx0" brushRef="#br0">0 0 13499,'0'0'0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8T13:51:21.976"/>
    </inkml:context>
    <inkml:brush xml:id="br0">
      <inkml:brushProperty name="width" value="0.08571" units="cm"/>
      <inkml:brushProperty name="height" value="0.08571" units="cm"/>
      <inkml:brushProperty name="color" value="#E71224"/>
    </inkml:brush>
  </inkml:definitions>
  <inkml:trace contextRef="#ctx0" brushRef="#br0">1 1 5734,'0'74'0,"0"-15"0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39:46.899"/>
    </inkml:context>
    <inkml:brush xml:id="br0">
      <inkml:brushProperty name="width" value="0.08571" units="cm"/>
      <inkml:brushProperty name="height" value="0.08571" units="cm"/>
      <inkml:brushProperty name="color" value="#E71224"/>
    </inkml:brush>
  </inkml:definitions>
  <inkml:trace contextRef="#ctx0" brushRef="#br0">0 0 6596,'1'8'0,"0"-1"0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1:56.662"/>
    </inkml:context>
    <inkml:brush xml:id="br0">
      <inkml:brushProperty name="width" value="0.08571" units="cm"/>
      <inkml:brushProperty name="height" value="0.08571" units="cm"/>
      <inkml:brushProperty name="color" value="#E71224"/>
    </inkml:brush>
  </inkml:definitions>
  <inkml:trace contextRef="#ctx0" brushRef="#br0">1 50 6742,'65'-13'-194,"1"1"1,6-2 0,-12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6:11.611"/>
    </inkml:context>
    <inkml:brush xml:id="br0">
      <inkml:brushProperty name="width" value="0.08571" units="cm"/>
      <inkml:brushProperty name="height" value="0.08571" units="cm"/>
      <inkml:brushProperty name="color" value="#E71224"/>
    </inkml:brush>
  </inkml:definitions>
  <inkml:trace contextRef="#ctx0" brushRef="#br0">0 1 8602,'0'0'0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6:13.387"/>
    </inkml:context>
    <inkml:brush xml:id="br0">
      <inkml:brushProperty name="width" value="0.08571" units="cm"/>
      <inkml:brushProperty name="height" value="0.08571" units="cm"/>
      <inkml:brushProperty name="color" value="#E71224"/>
    </inkml:brush>
  </inkml:definitions>
  <inkml:trace contextRef="#ctx0" brushRef="#br0">0 1 15403,'0'0'0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01:56:23.420"/>
    </inkml:context>
    <inkml:brush xml:id="br0">
      <inkml:brushProperty name="width" value="0.08571" units="cm"/>
      <inkml:brushProperty name="height" value="0.08571" units="cm"/>
      <inkml:brushProperty name="color" value="#E71224"/>
    </inkml:brush>
  </inkml:definitions>
  <inkml:trace contextRef="#ctx0" brushRef="#br0">0 1 9633,'0'0'0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6/13/2022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3" Type="http://schemas.openxmlformats.org/officeDocument/2006/relationships/image" Target="../media/image1020.png"/><Relationship Id="rId2" Type="http://schemas.openxmlformats.org/officeDocument/2006/relationships/customXml" Target="../ink/ink3.xml"/><Relationship Id="rId1" Type="http://schemas.openxmlformats.org/officeDocument/2006/relationships/slideLayout" Target="../slideLayouts/slideLayout2.xml"/><Relationship Id="rId15" Type="http://schemas.openxmlformats.org/officeDocument/2006/relationships/image" Target="../media/image7.png"/><Relationship Id="rId10" Type="http://schemas.openxmlformats.org/officeDocument/2006/relationships/customXml" Target="../ink/ink4.xml"/><Relationship Id="rId9" Type="http://schemas.openxmlformats.org/officeDocument/2006/relationships/image" Target="../media/image1000.png"/><Relationship Id="rId14" Type="http://schemas.openxmlformats.org/officeDocument/2006/relationships/customXml" Target="../ink/ink5.xml"/></Relationships>
</file>

<file path=ppt/slides/_rels/slide36.xml.rels><?xml version="1.0" encoding="UTF-8" standalone="yes"?>
<Relationships xmlns="http://schemas.openxmlformats.org/package/2006/relationships"><Relationship Id="rId3" Type="http://schemas.openxmlformats.org/officeDocument/2006/relationships/image" Target="../media/image388.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7" Type="http://schemas.openxmlformats.org/officeDocument/2006/relationships/customXml" Target="../ink/ink9.xml"/><Relationship Id="rId46" Type="http://schemas.openxmlformats.org/officeDocument/2006/relationships/customXml" Target="../ink/ink8.xml"/><Relationship Id="rId2" Type="http://schemas.openxmlformats.org/officeDocument/2006/relationships/customXml" Target="../ink/ink7.xml"/><Relationship Id="rId1" Type="http://schemas.openxmlformats.org/officeDocument/2006/relationships/slideLayout" Target="../slideLayouts/slideLayout2.xml"/><Relationship Id="rId45" Type="http://schemas.openxmlformats.org/officeDocument/2006/relationships/image" Target="../media/image6.png"/><Relationship Id="rId48" Type="http://schemas.openxmlformats.org/officeDocument/2006/relationships/image" Target="../media/image7.png"/></Relationships>
</file>

<file path=ppt/slides/_rels/slide38.xml.rels><?xml version="1.0" encoding="UTF-8" standalone="yes"?>
<Relationships xmlns="http://schemas.openxmlformats.org/package/2006/relationships"><Relationship Id="rId13" Type="http://schemas.openxmlformats.org/officeDocument/2006/relationships/customXml" Target="../ink/ink14.xml"/><Relationship Id="rId189" Type="http://schemas.openxmlformats.org/officeDocument/2006/relationships/customXml" Target="../ink/ink17.xml"/><Relationship Id="rId188" Type="http://schemas.openxmlformats.org/officeDocument/2006/relationships/image" Target="../media/image660.png"/><Relationship Id="rId201" Type="http://schemas.openxmlformats.org/officeDocument/2006/relationships/customXml" Target="../ink/ink18.xml"/><Relationship Id="rId243" Type="http://schemas.openxmlformats.org/officeDocument/2006/relationships/customXml" Target="../ink/ink23.xml"/><Relationship Id="rId12" Type="http://schemas.openxmlformats.org/officeDocument/2006/relationships/customXml" Target="../ink/ink13.xml"/><Relationship Id="rId200" Type="http://schemas.openxmlformats.org/officeDocument/2006/relationships/image" Target="../media/image666.png"/><Relationship Id="rId239" Type="http://schemas.openxmlformats.org/officeDocument/2006/relationships/image" Target="../media/image685.png"/><Relationship Id="rId2" Type="http://schemas.openxmlformats.org/officeDocument/2006/relationships/customXml" Target="../ink/ink10.xml"/><Relationship Id="rId242" Type="http://schemas.openxmlformats.org/officeDocument/2006/relationships/customXml" Target="../ink/ink22.xml"/><Relationship Id="rId1" Type="http://schemas.openxmlformats.org/officeDocument/2006/relationships/slideLayout" Target="../slideLayouts/slideLayout2.xml"/><Relationship Id="rId11" Type="http://schemas.openxmlformats.org/officeDocument/2006/relationships/customXml" Target="../ink/ink12.xml"/><Relationship Id="rId241" Type="http://schemas.openxmlformats.org/officeDocument/2006/relationships/customXml" Target="../ink/ink21.xml"/><Relationship Id="rId15" Type="http://schemas.openxmlformats.org/officeDocument/2006/relationships/customXml" Target="../ink/ink16.xml"/><Relationship Id="rId10" Type="http://schemas.openxmlformats.org/officeDocument/2006/relationships/customXml" Target="../ink/ink11.xml"/><Relationship Id="rId240" Type="http://schemas.openxmlformats.org/officeDocument/2006/relationships/customXml" Target="../ink/ink20.xml"/><Relationship Id="rId9" Type="http://schemas.openxmlformats.org/officeDocument/2006/relationships/image" Target="../media/image6.png"/><Relationship Id="rId14" Type="http://schemas.openxmlformats.org/officeDocument/2006/relationships/customXml" Target="../ink/ink15.xml"/><Relationship Id="rId202" Type="http://schemas.openxmlformats.org/officeDocument/2006/relationships/customXml" Target="../ink/ink19.xml"/></Relationships>
</file>

<file path=ppt/slides/_rels/slide39.xml.rels><?xml version="1.0" encoding="UTF-8" standalone="yes"?>
<Relationships xmlns="http://schemas.openxmlformats.org/package/2006/relationships"><Relationship Id="rId8" Type="http://schemas.openxmlformats.org/officeDocument/2006/relationships/customXml" Target="../ink/ink27.xml"/><Relationship Id="rId3" Type="http://schemas.openxmlformats.org/officeDocument/2006/relationships/customXml" Target="../ink/ink24.xml"/><Relationship Id="rId7" Type="http://schemas.openxmlformats.org/officeDocument/2006/relationships/customXml" Target="../ink/ink26.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58.png"/><Relationship Id="rId5" Type="http://schemas.openxmlformats.org/officeDocument/2006/relationships/customXml" Target="../ink/ink25.xml"/><Relationship Id="rId4" Type="http://schemas.openxmlformats.org/officeDocument/2006/relationships/image" Target="../media/image757.png"/><Relationship Id="rId9" Type="http://schemas.openxmlformats.org/officeDocument/2006/relationships/customXml" Target="../ink/ink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customXml" Target="../ink/ink32.xml"/><Relationship Id="rId3" Type="http://schemas.openxmlformats.org/officeDocument/2006/relationships/customXml" Target="../ink/ink29.xml"/><Relationship Id="rId7" Type="http://schemas.openxmlformats.org/officeDocument/2006/relationships/customXml" Target="../ink/ink3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30.xml"/><Relationship Id="rId4" Type="http://schemas.openxmlformats.org/officeDocument/2006/relationships/image" Target="../media/image75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3200" dirty="0"/>
              <a:t>Reading 45</a:t>
            </a:r>
          </a:p>
          <a:p>
            <a:pPr lvl="1"/>
            <a:r>
              <a:rPr lang="en-US" sz="3200" dirty="0">
                <a:solidFill>
                  <a:schemeClr val="tx1"/>
                </a:solidFill>
              </a:rPr>
              <a:t>Derivative Markets and Instruments</a:t>
            </a:r>
          </a:p>
          <a:p>
            <a:r>
              <a:rPr lang="en-US" sz="3200" dirty="0"/>
              <a:t>Reading 46</a:t>
            </a:r>
          </a:p>
          <a:p>
            <a:pPr lvl="1"/>
            <a:r>
              <a:rPr lang="en-US" sz="3200" u="sng" dirty="0">
                <a:solidFill>
                  <a:srgbClr val="FF0000"/>
                </a:solidFill>
              </a:rPr>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3783-47F6-4A96-9BC0-8DBA7D9B343B}"/>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69D636B-F407-4D97-8CA1-C79B1CC413AD}"/>
              </a:ext>
            </a:extLst>
          </p:cNvPr>
          <p:cNvSpPr>
            <a:spLocks noGrp="1"/>
          </p:cNvSpPr>
          <p:nvPr>
            <p:ph idx="1"/>
          </p:nvPr>
        </p:nvSpPr>
        <p:spPr/>
        <p:txBody>
          <a:bodyPr/>
          <a:lstStyle/>
          <a:p>
            <a:r>
              <a:rPr lang="en-US" sz="2000" dirty="0"/>
              <a:t>Other benefits and costs of holding an asset</a:t>
            </a:r>
          </a:p>
          <a:p>
            <a:pPr lvl="1"/>
            <a:r>
              <a:rPr lang="en-US" sz="2000" dirty="0"/>
              <a:t>Benefit</a:t>
            </a:r>
          </a:p>
          <a:p>
            <a:pPr lvl="2"/>
            <a:r>
              <a:rPr lang="en-US" sz="2000" dirty="0"/>
              <a:t>Monetary: dividend, interest</a:t>
            </a:r>
          </a:p>
          <a:p>
            <a:pPr lvl="2"/>
            <a:r>
              <a:rPr lang="en-US" sz="2000" dirty="0"/>
              <a:t>Non-monetary: convenience yield</a:t>
            </a:r>
          </a:p>
          <a:p>
            <a:pPr lvl="1"/>
            <a:r>
              <a:rPr lang="en-US" sz="2000" dirty="0"/>
              <a:t>Cost</a:t>
            </a:r>
          </a:p>
          <a:p>
            <a:pPr lvl="2"/>
            <a:r>
              <a:rPr lang="en-US" sz="2000" dirty="0"/>
              <a:t>Cost of storage</a:t>
            </a:r>
          </a:p>
          <a:p>
            <a:pPr lvl="2"/>
            <a:r>
              <a:rPr lang="en-US" sz="2000" dirty="0"/>
              <a:t>Opportunity cost of money invested</a:t>
            </a:r>
          </a:p>
          <a:p>
            <a:endParaRPr lang="en-US" dirty="0"/>
          </a:p>
        </p:txBody>
      </p:sp>
    </p:spTree>
    <p:extLst>
      <p:ext uri="{BB962C8B-B14F-4D97-AF65-F5344CB8AC3E}">
        <p14:creationId xmlns:p14="http://schemas.microsoft.com/office/powerpoint/2010/main" val="129303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057C-9AF9-4538-BD47-8BF986948520}"/>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86D8D23-5DB3-4E6F-931C-9128B9391FF7}"/>
              </a:ext>
            </a:extLst>
          </p:cNvPr>
          <p:cNvSpPr>
            <a:spLocks noGrp="1"/>
          </p:cNvSpPr>
          <p:nvPr>
            <p:ph idx="1"/>
          </p:nvPr>
        </p:nvSpPr>
        <p:spPr/>
        <p:txBody>
          <a:bodyPr/>
          <a:lstStyle/>
          <a:p>
            <a:r>
              <a:rPr lang="en-US" dirty="0"/>
              <a:t>The net of costs and benefits is often referred to by the term </a:t>
            </a:r>
            <a:r>
              <a:rPr lang="en-US" dirty="0">
                <a:solidFill>
                  <a:srgbClr val="FF0000"/>
                </a:solidFill>
              </a:rPr>
              <a:t>carry</a:t>
            </a:r>
            <a:r>
              <a:rPr lang="en-US" dirty="0"/>
              <a:t>, or sometimes </a:t>
            </a:r>
            <a:r>
              <a:rPr lang="en-US" dirty="0">
                <a:solidFill>
                  <a:srgbClr val="FF0000"/>
                </a:solidFill>
              </a:rPr>
              <a:t>cost of carry</a:t>
            </a:r>
            <a:r>
              <a:rPr lang="en-US" dirty="0"/>
              <a:t>.</a:t>
            </a:r>
          </a:p>
          <a:p>
            <a:r>
              <a:rPr lang="en-US" dirty="0"/>
              <a:t>We use the symbol θ (theta) to denote the present value of the costs and γ (gamma) as the present value of any benefits.</a:t>
            </a:r>
          </a:p>
          <a:p>
            <a:endParaRPr lang="en-US" dirty="0"/>
          </a:p>
        </p:txBody>
      </p:sp>
      <p:pic>
        <p:nvPicPr>
          <p:cNvPr id="7" name="Picture 6">
            <a:extLst>
              <a:ext uri="{FF2B5EF4-FFF2-40B4-BE49-F238E27FC236}">
                <a16:creationId xmlns:a16="http://schemas.microsoft.com/office/drawing/2014/main" id="{8F561D12-8CE5-4A6E-9D45-2B722F6A7A32}"/>
              </a:ext>
            </a:extLst>
          </p:cNvPr>
          <p:cNvPicPr>
            <a:picLocks noChangeAspect="1"/>
          </p:cNvPicPr>
          <p:nvPr/>
        </p:nvPicPr>
        <p:blipFill>
          <a:blip r:embed="rId2"/>
          <a:stretch>
            <a:fillRect/>
          </a:stretch>
        </p:blipFill>
        <p:spPr>
          <a:xfrm>
            <a:off x="1544411" y="3651948"/>
            <a:ext cx="7501618" cy="2990336"/>
          </a:xfrm>
          <a:prstGeom prst="rect">
            <a:avLst/>
          </a:prstGeom>
        </p:spPr>
      </p:pic>
    </p:spTree>
    <p:extLst>
      <p:ext uri="{BB962C8B-B14F-4D97-AF65-F5344CB8AC3E}">
        <p14:creationId xmlns:p14="http://schemas.microsoft.com/office/powerpoint/2010/main" val="361561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F760-A6A2-454B-B484-743EC4510FFD}"/>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631A2A8-B5E5-4C11-8D35-F162FEC44805}"/>
              </a:ext>
            </a:extLst>
          </p:cNvPr>
          <p:cNvSpPr>
            <a:spLocks noGrp="1"/>
          </p:cNvSpPr>
          <p:nvPr>
            <p:ph idx="1"/>
          </p:nvPr>
        </p:nvSpPr>
        <p:spPr/>
        <p:txBody>
          <a:bodyPr/>
          <a:lstStyle/>
          <a:p>
            <a:r>
              <a:rPr lang="en-US" dirty="0"/>
              <a:t>1 Which of the following factors does not affect the spot price of an asset that has no interim costs or benefits?</a:t>
            </a:r>
          </a:p>
          <a:p>
            <a:pPr lvl="1"/>
            <a:r>
              <a:rPr lang="en-US" dirty="0"/>
              <a:t>A The time value of money</a:t>
            </a:r>
          </a:p>
          <a:p>
            <a:pPr lvl="1"/>
            <a:r>
              <a:rPr lang="en-US" dirty="0"/>
              <a:t>B The risk aversion of investors</a:t>
            </a:r>
          </a:p>
          <a:p>
            <a:pPr lvl="1"/>
            <a:r>
              <a:rPr lang="en-US" dirty="0"/>
              <a:t>C The price recently paid by other investors</a:t>
            </a:r>
          </a:p>
          <a:p>
            <a:r>
              <a:rPr lang="en-US" dirty="0"/>
              <a:t>2 Which of the following does not represent a benefit of holding an asset?</a:t>
            </a:r>
          </a:p>
          <a:p>
            <a:pPr lvl="1"/>
            <a:r>
              <a:rPr lang="en-US" dirty="0"/>
              <a:t>A The convenience yield</a:t>
            </a:r>
          </a:p>
          <a:p>
            <a:pPr lvl="1"/>
            <a:r>
              <a:rPr lang="en-US" dirty="0"/>
              <a:t>B An optimistic expected outlook for the asset</a:t>
            </a:r>
          </a:p>
          <a:p>
            <a:pPr lvl="1"/>
            <a:r>
              <a:rPr lang="en-US" dirty="0"/>
              <a:t>C Dividends if the asset is a stock or interest if the asset is a bond</a:t>
            </a:r>
          </a:p>
        </p:txBody>
      </p:sp>
    </p:spTree>
    <p:extLst>
      <p:ext uri="{BB962C8B-B14F-4D97-AF65-F5344CB8AC3E}">
        <p14:creationId xmlns:p14="http://schemas.microsoft.com/office/powerpoint/2010/main" val="393764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Forward</a:t>
            </a:r>
            <a:br>
              <a:rPr lang="en-US" sz="4000" dirty="0"/>
            </a:br>
            <a:endParaRPr lang="en-US"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The forward, futures, or swap </a:t>
            </a:r>
            <a:r>
              <a:rPr lang="en-US" sz="2800" dirty="0">
                <a:solidFill>
                  <a:srgbClr val="FF0000"/>
                </a:solidFill>
              </a:rPr>
              <a:t>price</a:t>
            </a:r>
            <a:r>
              <a:rPr lang="en-US" sz="2800" dirty="0"/>
              <a:t> is a concept that represents the fixed price or rate at which the underlying will be purchased at a later date.</a:t>
            </a:r>
          </a:p>
          <a:p>
            <a:r>
              <a:rPr lang="en-US" sz="2800" dirty="0"/>
              <a:t>In the financial world, we generally define value as the value to the </a:t>
            </a:r>
            <a:r>
              <a:rPr lang="en-US" sz="2800" dirty="0">
                <a:solidFill>
                  <a:srgbClr val="FF0000"/>
                </a:solidFill>
              </a:rPr>
              <a:t>long</a:t>
            </a:r>
            <a:r>
              <a:rPr lang="en-US" sz="2800" dirty="0"/>
              <a:t> position</a:t>
            </a:r>
            <a:endParaRPr lang="en-US" sz="2800" i="1" dirty="0">
              <a:solidFill>
                <a:srgbClr val="FF0000"/>
              </a:solidFill>
            </a:endParaRPr>
          </a:p>
          <a:p>
            <a:endParaRPr lang="en-US" sz="2800" dirty="0"/>
          </a:p>
        </p:txBody>
      </p:sp>
    </p:spTree>
    <p:extLst>
      <p:ext uri="{BB962C8B-B14F-4D97-AF65-F5344CB8AC3E}">
        <p14:creationId xmlns:p14="http://schemas.microsoft.com/office/powerpoint/2010/main" val="226578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8" name="Content Placeholder 7">
            <a:extLst>
              <a:ext uri="{FF2B5EF4-FFF2-40B4-BE49-F238E27FC236}">
                <a16:creationId xmlns:a16="http://schemas.microsoft.com/office/drawing/2014/main" id="{47ED2222-EA9F-4034-B8EA-DB3071908D67}"/>
              </a:ext>
            </a:extLst>
          </p:cNvPr>
          <p:cNvSpPr>
            <a:spLocks noGrp="1"/>
          </p:cNvSpPr>
          <p:nvPr>
            <p:ph idx="1"/>
          </p:nvPr>
        </p:nvSpPr>
        <p:spPr/>
        <p:txBody>
          <a:bodyPr>
            <a:normAutofit/>
          </a:bodyPr>
          <a:lstStyle/>
          <a:p>
            <a:r>
              <a:rPr lang="en-US" sz="2400" dirty="0"/>
              <a:t>When a forward contract is initiated, neither party pays anything to the other. It is a valueless contract, neither an asset nor a liability. Therefore, its value at initiation is zero:</a:t>
            </a:r>
          </a:p>
          <a:p>
            <a:r>
              <a:rPr lang="en-US" sz="2400" i="1" dirty="0">
                <a:solidFill>
                  <a:srgbClr val="FF0000"/>
                </a:solidFill>
              </a:rPr>
              <a:t>V</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 = 0</a:t>
            </a:r>
          </a:p>
          <a:p>
            <a:endParaRPr lang="en-US" dirty="0">
              <a:solidFill>
                <a:schemeClr val="tx1"/>
              </a:solidFill>
            </a:endParaRPr>
          </a:p>
        </p:txBody>
      </p:sp>
    </p:spTree>
    <p:extLst>
      <p:ext uri="{BB962C8B-B14F-4D97-AF65-F5344CB8AC3E}">
        <p14:creationId xmlns:p14="http://schemas.microsoft.com/office/powerpoint/2010/main" val="53277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lnSpcReduction="10000"/>
          </a:bodyPr>
          <a:lstStyle/>
          <a:p>
            <a:r>
              <a:rPr lang="en-US" sz="2800" dirty="0"/>
              <a:t>We can easily solve for the forward price to obtain</a:t>
            </a:r>
          </a:p>
          <a:p>
            <a:r>
              <a:rPr lang="en-US" sz="2800" i="1" dirty="0">
                <a:solidFill>
                  <a:srgbClr val="FF0000"/>
                </a:solidFill>
              </a:rPr>
              <a:t>F</a:t>
            </a:r>
            <a:r>
              <a:rPr lang="en-US" sz="2800" baseline="-25000" dirty="0">
                <a:solidFill>
                  <a:srgbClr val="FF0000"/>
                </a:solidFill>
              </a:rPr>
              <a:t>0</a:t>
            </a:r>
            <a:r>
              <a:rPr lang="en-US" sz="2800" dirty="0">
                <a:solidFill>
                  <a:srgbClr val="FF0000"/>
                </a:solidFill>
              </a:rPr>
              <a:t>(</a:t>
            </a:r>
            <a:r>
              <a:rPr lang="en-US" sz="2800" i="1" dirty="0">
                <a:solidFill>
                  <a:srgbClr val="FF0000"/>
                </a:solidFill>
              </a:rPr>
              <a:t>T</a:t>
            </a:r>
            <a:r>
              <a:rPr lang="en-US" sz="2800" dirty="0">
                <a:solidFill>
                  <a:srgbClr val="FF0000"/>
                </a:solidFill>
              </a:rPr>
              <a:t>) = </a:t>
            </a:r>
            <a:r>
              <a:rPr lang="en-US" sz="2800" i="1" dirty="0">
                <a:solidFill>
                  <a:srgbClr val="FF0000"/>
                </a:solidFill>
              </a:rPr>
              <a:t>S</a:t>
            </a:r>
            <a:r>
              <a:rPr lang="en-US" sz="2800" baseline="-25000" dirty="0">
                <a:solidFill>
                  <a:srgbClr val="FF0000"/>
                </a:solidFill>
              </a:rPr>
              <a:t>0</a:t>
            </a:r>
            <a:r>
              <a:rPr lang="en-US" sz="2800" dirty="0">
                <a:solidFill>
                  <a:srgbClr val="FF0000"/>
                </a:solidFill>
              </a:rPr>
              <a:t>(1 + </a:t>
            </a:r>
            <a:r>
              <a:rPr lang="en-US" sz="2800" i="1" dirty="0">
                <a:solidFill>
                  <a:srgbClr val="FF0000"/>
                </a:solidFill>
              </a:rPr>
              <a:t>r</a:t>
            </a:r>
            <a:r>
              <a:rPr lang="en-US" sz="2800" dirty="0">
                <a:solidFill>
                  <a:srgbClr val="FF0000"/>
                </a:solidFill>
              </a:rPr>
              <a:t>)</a:t>
            </a:r>
            <a:r>
              <a:rPr lang="en-US" sz="2800" i="1" baseline="30000" dirty="0">
                <a:solidFill>
                  <a:srgbClr val="FF0000"/>
                </a:solidFill>
              </a:rPr>
              <a:t>T</a:t>
            </a:r>
            <a:endParaRPr lang="en-US" sz="2800" baseline="30000" dirty="0">
              <a:solidFill>
                <a:srgbClr val="FF0000"/>
              </a:solidFill>
            </a:endParaRPr>
          </a:p>
          <a:p>
            <a:r>
              <a:rPr lang="en-US" sz="2800" dirty="0">
                <a:solidFill>
                  <a:schemeClr val="tx1"/>
                </a:solidFill>
              </a:rPr>
              <a:t>The forward price is the spot price compounded at the risk-free rate over the life of the contract</a:t>
            </a:r>
            <a:endParaRPr lang="en-US" sz="2800" dirty="0"/>
          </a:p>
          <a:p>
            <a:r>
              <a:rPr lang="en-US" sz="2800" dirty="0"/>
              <a:t>Now suppose the asset generates cash payments and/or benefits and incurs storage costs.</a:t>
            </a:r>
            <a:endParaRPr lang="en-US" sz="2800" i="1" dirty="0">
              <a:solidFill>
                <a:srgbClr val="FF0000"/>
              </a:solidFill>
            </a:endParaRPr>
          </a:p>
          <a:p>
            <a:r>
              <a:rPr lang="en-US" sz="2800" i="1" dirty="0">
                <a:solidFill>
                  <a:srgbClr val="FF0000"/>
                </a:solidFill>
              </a:rPr>
              <a:t>F</a:t>
            </a:r>
            <a:r>
              <a:rPr lang="en-US" sz="2800" baseline="-25000" dirty="0">
                <a:solidFill>
                  <a:srgbClr val="FF0000"/>
                </a:solidFill>
              </a:rPr>
              <a:t>0</a:t>
            </a:r>
            <a:r>
              <a:rPr lang="en-US" sz="2800" dirty="0">
                <a:solidFill>
                  <a:srgbClr val="FF0000"/>
                </a:solidFill>
              </a:rPr>
              <a:t>(</a:t>
            </a:r>
            <a:r>
              <a:rPr lang="en-US" sz="2800" i="1" dirty="0">
                <a:solidFill>
                  <a:srgbClr val="FF0000"/>
                </a:solidFill>
              </a:rPr>
              <a:t>T</a:t>
            </a:r>
            <a:r>
              <a:rPr lang="en-US" sz="2800" dirty="0">
                <a:solidFill>
                  <a:srgbClr val="FF0000"/>
                </a:solidFill>
              </a:rPr>
              <a:t>) = (</a:t>
            </a:r>
            <a:r>
              <a:rPr lang="en-US" sz="2800" i="1" dirty="0">
                <a:solidFill>
                  <a:srgbClr val="FF0000"/>
                </a:solidFill>
              </a:rPr>
              <a:t>S</a:t>
            </a:r>
            <a:r>
              <a:rPr lang="en-US" sz="2800" baseline="-25000" dirty="0">
                <a:solidFill>
                  <a:srgbClr val="FF0000"/>
                </a:solidFill>
              </a:rPr>
              <a:t>0</a:t>
            </a:r>
            <a:r>
              <a:rPr lang="en-US" sz="2800" dirty="0">
                <a:solidFill>
                  <a:srgbClr val="FF0000"/>
                </a:solidFill>
              </a:rPr>
              <a:t>-</a:t>
            </a:r>
            <a:r>
              <a:rPr lang="el-GR" sz="2800" dirty="0">
                <a:solidFill>
                  <a:srgbClr val="FF0000"/>
                </a:solidFill>
              </a:rPr>
              <a:t>γ</a:t>
            </a:r>
            <a:r>
              <a:rPr lang="en-US" sz="2800" baseline="-25000" dirty="0">
                <a:solidFill>
                  <a:srgbClr val="FF0000"/>
                </a:solidFill>
              </a:rPr>
              <a:t>0</a:t>
            </a:r>
            <a:r>
              <a:rPr lang="en-US" sz="2800" dirty="0">
                <a:solidFill>
                  <a:srgbClr val="FF0000"/>
                </a:solidFill>
              </a:rPr>
              <a:t>+</a:t>
            </a:r>
            <a:r>
              <a:rPr lang="el-GR" sz="2800" dirty="0">
                <a:solidFill>
                  <a:srgbClr val="FF0000"/>
                </a:solidFill>
              </a:rPr>
              <a:t>θ</a:t>
            </a:r>
            <a:r>
              <a:rPr lang="en-US" sz="2800" baseline="-25000" dirty="0">
                <a:solidFill>
                  <a:srgbClr val="FF0000"/>
                </a:solidFill>
              </a:rPr>
              <a:t>0</a:t>
            </a:r>
            <a:r>
              <a:rPr lang="en-US" sz="2800" dirty="0">
                <a:solidFill>
                  <a:srgbClr val="FF0000"/>
                </a:solidFill>
              </a:rPr>
              <a:t>)(1 + </a:t>
            </a:r>
            <a:r>
              <a:rPr lang="en-US" sz="2800" i="1" dirty="0">
                <a:solidFill>
                  <a:srgbClr val="FF0000"/>
                </a:solidFill>
              </a:rPr>
              <a:t>r</a:t>
            </a:r>
            <a:r>
              <a:rPr lang="en-US" sz="2800" dirty="0">
                <a:solidFill>
                  <a:srgbClr val="FF0000"/>
                </a:solidFill>
              </a:rPr>
              <a:t>)</a:t>
            </a:r>
            <a:r>
              <a:rPr lang="en-US" sz="2800" i="1" baseline="30000" dirty="0">
                <a:solidFill>
                  <a:srgbClr val="FF0000"/>
                </a:solidFill>
              </a:rPr>
              <a:t>T</a:t>
            </a:r>
          </a:p>
          <a:p>
            <a:endParaRPr lang="en-US" dirty="0">
              <a:solidFill>
                <a:srgbClr val="FF0000"/>
              </a:solidFill>
            </a:endParaRPr>
          </a:p>
          <a:p>
            <a:endParaRPr lang="en-US" dirty="0"/>
          </a:p>
        </p:txBody>
      </p:sp>
    </p:spTree>
    <p:extLst>
      <p:ext uri="{BB962C8B-B14F-4D97-AF65-F5344CB8AC3E}">
        <p14:creationId xmlns:p14="http://schemas.microsoft.com/office/powerpoint/2010/main" val="80766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fontScale="90000"/>
          </a:bodyPr>
          <a:lstStyle/>
          <a:p>
            <a:r>
              <a:rPr lang="en-US" sz="4400" dirty="0"/>
              <a:t>Pricing and Valuation of Forward</a:t>
            </a:r>
            <a:br>
              <a:rPr lang="en-US" sz="4000" dirty="0"/>
            </a:br>
            <a:r>
              <a:rPr lang="en-US" sz="4000" dirty="0"/>
              <a:t>Expiration</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400" dirty="0"/>
              <a:t>The forward price, established at the initiation date of contract is </a:t>
            </a:r>
            <a:r>
              <a:rPr lang="en-US" sz="2400" i="1" dirty="0"/>
              <a:t>F</a:t>
            </a:r>
            <a:r>
              <a:rPr lang="en-US" sz="2400" baseline="-25000" dirty="0"/>
              <a:t>0</a:t>
            </a:r>
            <a:r>
              <a:rPr lang="en-US" sz="2400" dirty="0"/>
              <a:t>(</a:t>
            </a:r>
            <a:r>
              <a:rPr lang="en-US" sz="2400" i="1" dirty="0"/>
              <a:t>T</a:t>
            </a:r>
            <a:r>
              <a:rPr lang="en-US" sz="2400" dirty="0"/>
              <a:t>). Let us denote the value at expiration of the forward contract as </a:t>
            </a:r>
            <a:r>
              <a:rPr lang="en-US" sz="2400" i="1" dirty="0"/>
              <a:t>V</a:t>
            </a:r>
            <a:r>
              <a:rPr lang="en-US" sz="2400" i="1" baseline="-25000" dirty="0"/>
              <a:t>T</a:t>
            </a:r>
            <a:r>
              <a:rPr lang="en-US" sz="2400" dirty="0"/>
              <a:t>(</a:t>
            </a:r>
            <a:r>
              <a:rPr lang="en-US" sz="2400" i="1" dirty="0"/>
              <a:t>T</a:t>
            </a:r>
            <a:r>
              <a:rPr lang="en-US" sz="2400" dirty="0"/>
              <a:t>). This value is formally stated as</a:t>
            </a:r>
          </a:p>
          <a:p>
            <a:r>
              <a:rPr lang="en-US" sz="2400" i="1" dirty="0">
                <a:solidFill>
                  <a:srgbClr val="FF0000"/>
                </a:solidFill>
              </a:rPr>
              <a:t>V</a:t>
            </a:r>
            <a:r>
              <a:rPr lang="en-US" sz="2400" i="1" baseline="-25000" dirty="0">
                <a:solidFill>
                  <a:srgbClr val="FF0000"/>
                </a:solidFill>
              </a:rPr>
              <a:t>T</a:t>
            </a:r>
            <a:r>
              <a:rPr lang="en-US" sz="2400" dirty="0">
                <a:solidFill>
                  <a:srgbClr val="FF0000"/>
                </a:solidFill>
              </a:rPr>
              <a:t>(</a:t>
            </a:r>
            <a:r>
              <a:rPr lang="en-US" sz="2400" i="1" dirty="0">
                <a:solidFill>
                  <a:srgbClr val="FF0000"/>
                </a:solidFill>
              </a:rPr>
              <a:t>T</a:t>
            </a:r>
            <a:r>
              <a:rPr lang="en-US" sz="2400" dirty="0">
                <a:solidFill>
                  <a:srgbClr val="FF0000"/>
                </a:solidFill>
              </a:rPr>
              <a:t>) = </a:t>
            </a:r>
            <a:r>
              <a:rPr lang="en-US" sz="2400" i="1" dirty="0">
                <a:solidFill>
                  <a:srgbClr val="FF0000"/>
                </a:solidFill>
              </a:rPr>
              <a:t>S</a:t>
            </a:r>
            <a:r>
              <a:rPr lang="en-US" sz="2400" i="1" baseline="-25000" dirty="0">
                <a:solidFill>
                  <a:srgbClr val="FF0000"/>
                </a:solidFill>
              </a:rPr>
              <a:t>T</a:t>
            </a:r>
            <a:r>
              <a:rPr lang="en-US" sz="2400" i="1" dirty="0">
                <a:solidFill>
                  <a:srgbClr val="FF0000"/>
                </a:solidFill>
              </a:rPr>
              <a:t> </a:t>
            </a:r>
            <a:r>
              <a:rPr lang="en-US" sz="2400" dirty="0">
                <a:solidFill>
                  <a:srgbClr val="FF0000"/>
                </a:solidFill>
              </a:rPr>
              <a:t>– </a:t>
            </a:r>
            <a:r>
              <a:rPr lang="en-US" sz="2400" i="1" dirty="0">
                <a:solidFill>
                  <a:srgbClr val="FF0000"/>
                </a:solidFill>
              </a:rPr>
              <a:t>F</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a:t>
            </a:r>
          </a:p>
        </p:txBody>
      </p:sp>
    </p:spTree>
    <p:extLst>
      <p:ext uri="{BB962C8B-B14F-4D97-AF65-F5344CB8AC3E}">
        <p14:creationId xmlns:p14="http://schemas.microsoft.com/office/powerpoint/2010/main" val="349215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A4CB-FCAB-4C22-8025-12A7B7D54D86}"/>
              </a:ext>
            </a:extLst>
          </p:cNvPr>
          <p:cNvSpPr>
            <a:spLocks noGrp="1"/>
          </p:cNvSpPr>
          <p:nvPr>
            <p:ph type="title"/>
          </p:nvPr>
        </p:nvSpPr>
        <p:spPr/>
        <p:txBody>
          <a:bodyPr/>
          <a:lstStyle/>
          <a:p>
            <a:r>
              <a:rPr lang="en-US" sz="4000" dirty="0"/>
              <a:t>Pricing and Valuation of Forward</a:t>
            </a:r>
            <a:br>
              <a:rPr lang="en-US" sz="3200" dirty="0"/>
            </a:br>
            <a:r>
              <a:rPr lang="en-US" dirty="0"/>
              <a:t>Between Initiation and Expiration</a:t>
            </a:r>
          </a:p>
        </p:txBody>
      </p:sp>
      <p:sp>
        <p:nvSpPr>
          <p:cNvPr id="3" name="Content Placeholder 2">
            <a:extLst>
              <a:ext uri="{FF2B5EF4-FFF2-40B4-BE49-F238E27FC236}">
                <a16:creationId xmlns:a16="http://schemas.microsoft.com/office/drawing/2014/main" id="{29E066F2-8F96-4941-8382-1A700F54F94E}"/>
              </a:ext>
            </a:extLst>
          </p:cNvPr>
          <p:cNvSpPr>
            <a:spLocks noGrp="1"/>
          </p:cNvSpPr>
          <p:nvPr>
            <p:ph idx="1"/>
          </p:nvPr>
        </p:nvSpPr>
        <p:spPr/>
        <p:txBody>
          <a:bodyPr>
            <a:normAutofit/>
          </a:bodyPr>
          <a:lstStyle/>
          <a:p>
            <a:r>
              <a:rPr lang="en-US" sz="2400" dirty="0"/>
              <a:t>In general, we can say that:</a:t>
            </a:r>
          </a:p>
          <a:p>
            <a:r>
              <a:rPr lang="en-US" sz="2400" dirty="0"/>
              <a:t>The value of a forward contract is the spot price of the underlying asset minus the present value of the forward price.</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r>
              <a:rPr lang="en-US" sz="2400" dirty="0"/>
              <a:t>If the asset has a cost of carry, we must make only a small adjustment:</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 – (γ</a:t>
            </a:r>
            <a:r>
              <a:rPr lang="en-US" sz="2400" baseline="-25000" dirty="0">
                <a:solidFill>
                  <a:srgbClr val="FF0000"/>
                </a:solidFill>
              </a:rPr>
              <a:t>0</a:t>
            </a:r>
            <a:r>
              <a:rPr lang="en-US" sz="2400" dirty="0">
                <a:solidFill>
                  <a:srgbClr val="FF0000"/>
                </a:solidFill>
              </a:rPr>
              <a:t> – θ</a:t>
            </a:r>
            <a:r>
              <a:rPr lang="en-US" sz="2400" baseline="-25000" dirty="0">
                <a:solidFill>
                  <a:srgbClr val="FF0000"/>
                </a:solidFill>
              </a:rPr>
              <a:t>0</a:t>
            </a:r>
            <a:r>
              <a:rPr lang="en-US" sz="2400" dirty="0">
                <a:solidFill>
                  <a:srgbClr val="FF0000"/>
                </a:solidFill>
              </a:rPr>
              <a:t>)(1 + r)</a:t>
            </a:r>
            <a:r>
              <a:rPr lang="en-US" sz="2400" baseline="30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endParaRPr lang="en-US" sz="2400" baseline="30000" dirty="0">
              <a:solidFill>
                <a:srgbClr val="FF0000"/>
              </a:solidFill>
            </a:endParaRPr>
          </a:p>
          <a:p>
            <a:endParaRPr lang="en-US" sz="2400" baseline="30000" dirty="0">
              <a:solidFill>
                <a:srgbClr val="FF0000"/>
              </a:solidFill>
            </a:endParaRPr>
          </a:p>
          <a:p>
            <a:endParaRPr lang="en-US" sz="2400" baseline="30000" dirty="0">
              <a:solidFill>
                <a:srgbClr val="FF0000"/>
              </a:solidFill>
            </a:endParaRPr>
          </a:p>
          <a:p>
            <a:endParaRPr lang="en-US" sz="2400" baseline="30000" dirty="0">
              <a:solidFill>
                <a:srgbClr val="FF0000"/>
              </a:solidFill>
            </a:endParaRPr>
          </a:p>
        </p:txBody>
      </p:sp>
    </p:spTree>
    <p:extLst>
      <p:ext uri="{BB962C8B-B14F-4D97-AF65-F5344CB8AC3E}">
        <p14:creationId xmlns:p14="http://schemas.microsoft.com/office/powerpoint/2010/main" val="645779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DF94-1C91-4AAB-B970-3C0C61EA63AF}"/>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A07ED40-B086-4B0B-BB68-EC1694F9E2F1}"/>
              </a:ext>
            </a:extLst>
          </p:cNvPr>
          <p:cNvSpPr>
            <a:spLocks noGrp="1"/>
          </p:cNvSpPr>
          <p:nvPr>
            <p:ph idx="1"/>
          </p:nvPr>
        </p:nvSpPr>
        <p:spPr/>
        <p:txBody>
          <a:bodyPr>
            <a:normAutofit/>
          </a:bodyPr>
          <a:lstStyle/>
          <a:p>
            <a:r>
              <a:rPr lang="en-US" dirty="0"/>
              <a:t>1 Which of the following best describes the difference between the price of a forward contract and its value?</a:t>
            </a:r>
          </a:p>
          <a:p>
            <a:pPr lvl="1"/>
            <a:r>
              <a:rPr lang="en-US" sz="1800" dirty="0"/>
              <a:t>A The forward price is fixed at the start, and the value starts at zero and then changes.</a:t>
            </a:r>
          </a:p>
          <a:p>
            <a:pPr lvl="1"/>
            <a:r>
              <a:rPr lang="en-US" sz="1800" dirty="0"/>
              <a:t>B The price determines the profit to the buyer, and the value determines the profit to the seller.</a:t>
            </a:r>
          </a:p>
          <a:p>
            <a:pPr lvl="1"/>
            <a:r>
              <a:rPr lang="en-US" sz="1800" dirty="0"/>
              <a:t>C The forward contract value is a benchmark against which the price is compared for the purposes of determining whether a trade is advisable.</a:t>
            </a:r>
          </a:p>
        </p:txBody>
      </p:sp>
    </p:spTree>
    <p:extLst>
      <p:ext uri="{BB962C8B-B14F-4D97-AF65-F5344CB8AC3E}">
        <p14:creationId xmlns:p14="http://schemas.microsoft.com/office/powerpoint/2010/main" val="335269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D4B4-8523-44E6-B26A-C11BCE40B3B8}"/>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5860A36-51F3-44B8-83EA-E1F08E8326BB}"/>
              </a:ext>
            </a:extLst>
          </p:cNvPr>
          <p:cNvSpPr>
            <a:spLocks noGrp="1"/>
          </p:cNvSpPr>
          <p:nvPr>
            <p:ph idx="1"/>
          </p:nvPr>
        </p:nvSpPr>
        <p:spPr/>
        <p:txBody>
          <a:bodyPr>
            <a:normAutofit/>
          </a:bodyPr>
          <a:lstStyle/>
          <a:p>
            <a:r>
              <a:rPr lang="en-US" dirty="0"/>
              <a:t>2 Which of the following best describes the value of the forward contract at expiration? The value is the price of the underlying:</a:t>
            </a:r>
          </a:p>
          <a:p>
            <a:pPr lvl="1"/>
            <a:r>
              <a:rPr lang="en-US" sz="1800" dirty="0"/>
              <a:t>A minus the forward price.</a:t>
            </a:r>
          </a:p>
          <a:p>
            <a:pPr lvl="1"/>
            <a:r>
              <a:rPr lang="en-US" sz="1800" dirty="0"/>
              <a:t>B divided by the forward price.</a:t>
            </a:r>
          </a:p>
          <a:p>
            <a:pPr lvl="1"/>
            <a:r>
              <a:rPr lang="en-US" sz="1800" dirty="0"/>
              <a:t>C minus the compounded forward price.</a:t>
            </a:r>
          </a:p>
          <a:p>
            <a:r>
              <a:rPr lang="en-US" dirty="0"/>
              <a:t>3 Which of the following factors does not affect the forward price?</a:t>
            </a:r>
          </a:p>
          <a:p>
            <a:pPr lvl="1"/>
            <a:r>
              <a:rPr lang="en-US" sz="1800" dirty="0"/>
              <a:t>A The costs of holding the underlying</a:t>
            </a:r>
          </a:p>
          <a:p>
            <a:pPr lvl="1"/>
            <a:r>
              <a:rPr lang="en-US" sz="1800" dirty="0"/>
              <a:t>B Dividends or interest paid by the underlying</a:t>
            </a:r>
          </a:p>
          <a:p>
            <a:pPr lvl="1"/>
            <a:r>
              <a:rPr lang="en-US" sz="1800" dirty="0"/>
              <a:t>C Whether the investor is risk averse, risk seeking, or risk neutral</a:t>
            </a:r>
          </a:p>
        </p:txBody>
      </p:sp>
    </p:spTree>
    <p:extLst>
      <p:ext uri="{BB962C8B-B14F-4D97-AF65-F5344CB8AC3E}">
        <p14:creationId xmlns:p14="http://schemas.microsoft.com/office/powerpoint/2010/main" val="208066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a:xfrm>
            <a:off x="677334" y="609600"/>
            <a:ext cx="8596668" cy="1320800"/>
          </a:xfrm>
        </p:spPr>
        <p:txBody>
          <a:bodyPr>
            <a:normAutofit fontScale="90000"/>
          </a:bodyPr>
          <a:lstStyle/>
          <a:p>
            <a:r>
              <a:rPr lang="en-US" sz="4400" dirty="0"/>
              <a:t>R</a:t>
            </a:r>
            <a:r>
              <a:rPr lang="en-US" altLang="zh-CN" sz="4400" dirty="0"/>
              <a:t>eading 46</a:t>
            </a:r>
            <a:br>
              <a:rPr lang="en-US" altLang="zh-CN"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noAutofit/>
          </a:bodyPr>
          <a:lstStyle/>
          <a:p>
            <a:r>
              <a:rPr lang="en-US" dirty="0"/>
              <a:t>a. explain how the concepts of arbitrage, replication, and risk neutrality are used in pricing derivatives;</a:t>
            </a:r>
          </a:p>
          <a:p>
            <a:r>
              <a:rPr lang="en-US" dirty="0"/>
              <a:t>b. explain the difference between value and price of forward and futures contracts;</a:t>
            </a:r>
          </a:p>
          <a:p>
            <a:r>
              <a:rPr lang="en-US" dirty="0"/>
              <a:t>c. calculate a forward price of an asset with zero, positive, or negative net cost of carry;</a:t>
            </a:r>
          </a:p>
          <a:p>
            <a:r>
              <a:rPr lang="en-US" dirty="0"/>
              <a:t>d. explain how the value and price of a forward contract are determined at expiration, during the life of the contract, and at initiation;</a:t>
            </a:r>
          </a:p>
          <a:p>
            <a:r>
              <a:rPr lang="en-US" dirty="0"/>
              <a:t>e. describe monetary and nonmonetary benefits and costs associated with holding the underlying asset and explain how they affect the value and price of a forward contract;</a:t>
            </a:r>
          </a:p>
          <a:p>
            <a:r>
              <a:rPr lang="en-US" dirty="0"/>
              <a:t>f. define a forward rate agreement and describe its uses;</a:t>
            </a:r>
          </a:p>
          <a:p>
            <a:r>
              <a:rPr lang="en-US" dirty="0"/>
              <a:t>g. explain why forward and futures prices differ;</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D735-10ED-4AAF-A2D5-17FA1E19087E}"/>
              </a:ext>
            </a:extLst>
          </p:cNvPr>
          <p:cNvSpPr>
            <a:spLocks noGrp="1"/>
          </p:cNvSpPr>
          <p:nvPr>
            <p:ph type="title"/>
          </p:nvPr>
        </p:nvSpPr>
        <p:spPr/>
        <p:txBody>
          <a:bodyPr>
            <a:normAutofit/>
          </a:bodyPr>
          <a:lstStyle/>
          <a:p>
            <a:r>
              <a:rPr lang="en-US" sz="4000" dirty="0"/>
              <a:t>Forward Rate Agreement</a:t>
            </a:r>
          </a:p>
        </p:txBody>
      </p:sp>
      <p:sp>
        <p:nvSpPr>
          <p:cNvPr id="3" name="Content Placeholder 2">
            <a:extLst>
              <a:ext uri="{FF2B5EF4-FFF2-40B4-BE49-F238E27FC236}">
                <a16:creationId xmlns:a16="http://schemas.microsoft.com/office/drawing/2014/main" id="{B10EA527-4BD5-4EA8-9093-5B5E4ADC3E3F}"/>
              </a:ext>
            </a:extLst>
          </p:cNvPr>
          <p:cNvSpPr>
            <a:spLocks noGrp="1"/>
          </p:cNvSpPr>
          <p:nvPr>
            <p:ph idx="1"/>
          </p:nvPr>
        </p:nvSpPr>
        <p:spPr/>
        <p:txBody>
          <a:bodyPr>
            <a:normAutofit/>
          </a:bodyPr>
          <a:lstStyle/>
          <a:p>
            <a:r>
              <a:rPr lang="en-US" sz="2400" dirty="0"/>
              <a:t>Spot rate and forward rate</a:t>
            </a:r>
          </a:p>
          <a:p>
            <a:r>
              <a:rPr lang="en-US" sz="2400" dirty="0"/>
              <a:t>Forward contracts in which the underlying is an interest rate are called forward rate agreements, or </a:t>
            </a:r>
            <a:r>
              <a:rPr lang="en-US" sz="2400" dirty="0">
                <a:solidFill>
                  <a:srgbClr val="FF0000"/>
                </a:solidFill>
              </a:rPr>
              <a:t>FRAs</a:t>
            </a:r>
            <a:r>
              <a:rPr lang="en-US" sz="2400" dirty="0"/>
              <a:t>.</a:t>
            </a:r>
          </a:p>
          <a:p>
            <a:r>
              <a:rPr lang="en-US" sz="2400" dirty="0"/>
              <a:t>FRAs have often historically been based on </a:t>
            </a:r>
            <a:r>
              <a:rPr lang="en-US" sz="2400" dirty="0">
                <a:solidFill>
                  <a:srgbClr val="FF0000"/>
                </a:solidFill>
              </a:rPr>
              <a:t>Libor</a:t>
            </a:r>
            <a:r>
              <a:rPr lang="en-US" sz="2400" dirty="0"/>
              <a:t>, the London Interbank Offered Rate.</a:t>
            </a:r>
          </a:p>
          <a:p>
            <a:r>
              <a:rPr lang="en-US" sz="2400" dirty="0">
                <a:solidFill>
                  <a:srgbClr val="FF0000"/>
                </a:solidFill>
              </a:rPr>
              <a:t>30-Day FRA on 90-Day Libor</a:t>
            </a:r>
          </a:p>
          <a:p>
            <a:r>
              <a:rPr lang="en-US" sz="2400" dirty="0">
                <a:solidFill>
                  <a:srgbClr val="FF0000"/>
                </a:solidFill>
              </a:rPr>
              <a:t>3*12 FRA</a:t>
            </a:r>
          </a:p>
          <a:p>
            <a:endParaRPr lang="en-US" sz="2400" dirty="0"/>
          </a:p>
        </p:txBody>
      </p:sp>
    </p:spTree>
    <p:extLst>
      <p:ext uri="{BB962C8B-B14F-4D97-AF65-F5344CB8AC3E}">
        <p14:creationId xmlns:p14="http://schemas.microsoft.com/office/powerpoint/2010/main" val="3645223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3BA1-6772-4C82-9527-CAA40CCA6A96}"/>
              </a:ext>
            </a:extLst>
          </p:cNvPr>
          <p:cNvSpPr>
            <a:spLocks noGrp="1"/>
          </p:cNvSpPr>
          <p:nvPr>
            <p:ph type="title"/>
          </p:nvPr>
        </p:nvSpPr>
        <p:spPr/>
        <p:txBody>
          <a:bodyPr>
            <a:normAutofit/>
          </a:bodyPr>
          <a:lstStyle/>
          <a:p>
            <a:r>
              <a:rPr lang="en-US" sz="4000" dirty="0"/>
              <a:t>Forward Rate Agreement</a:t>
            </a:r>
          </a:p>
        </p:txBody>
      </p:sp>
      <p:pic>
        <p:nvPicPr>
          <p:cNvPr id="5" name="Content Placeholder 4">
            <a:extLst>
              <a:ext uri="{FF2B5EF4-FFF2-40B4-BE49-F238E27FC236}">
                <a16:creationId xmlns:a16="http://schemas.microsoft.com/office/drawing/2014/main" id="{E8966A3C-82F2-45F1-AACF-22B235E6FB74}"/>
              </a:ext>
            </a:extLst>
          </p:cNvPr>
          <p:cNvPicPr>
            <a:picLocks noGrp="1" noChangeAspect="1"/>
          </p:cNvPicPr>
          <p:nvPr>
            <p:ph idx="1"/>
          </p:nvPr>
        </p:nvPicPr>
        <p:blipFill>
          <a:blip r:embed="rId2"/>
          <a:stretch>
            <a:fillRect/>
          </a:stretch>
        </p:blipFill>
        <p:spPr>
          <a:xfrm>
            <a:off x="1379913" y="1921250"/>
            <a:ext cx="7597832" cy="4606011"/>
          </a:xfrm>
        </p:spPr>
      </p:pic>
    </p:spTree>
    <p:extLst>
      <p:ext uri="{BB962C8B-B14F-4D97-AF65-F5344CB8AC3E}">
        <p14:creationId xmlns:p14="http://schemas.microsoft.com/office/powerpoint/2010/main" val="3577264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4044-48DC-4FFC-BC37-2E75B02EE67E}"/>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D8EE2DC-9E14-48A2-9E6A-16C131C9A1EC}"/>
              </a:ext>
            </a:extLst>
          </p:cNvPr>
          <p:cNvSpPr>
            <a:spLocks noGrp="1"/>
          </p:cNvSpPr>
          <p:nvPr>
            <p:ph idx="1"/>
          </p:nvPr>
        </p:nvSpPr>
        <p:spPr/>
        <p:txBody>
          <a:bodyPr>
            <a:normAutofit/>
          </a:bodyPr>
          <a:lstStyle/>
          <a:p>
            <a:r>
              <a:rPr lang="en-US" sz="2400" dirty="0"/>
              <a:t>Which of the following best describes the forward rate of an FRA?</a:t>
            </a:r>
          </a:p>
          <a:p>
            <a:pPr lvl="1"/>
            <a:r>
              <a:rPr lang="en-US" sz="2400" dirty="0"/>
              <a:t>A The spot rate implied by the term structure</a:t>
            </a:r>
          </a:p>
          <a:p>
            <a:pPr lvl="1"/>
            <a:r>
              <a:rPr lang="en-US" sz="2400" dirty="0"/>
              <a:t>B The forward rate implied by the term structure</a:t>
            </a:r>
          </a:p>
          <a:p>
            <a:pPr lvl="1"/>
            <a:r>
              <a:rPr lang="en-US" sz="2400" dirty="0"/>
              <a:t>C The rate on a zero-coupon bond of maturity equal to that of the forward contract</a:t>
            </a:r>
          </a:p>
        </p:txBody>
      </p:sp>
    </p:spTree>
    <p:extLst>
      <p:ext uri="{BB962C8B-B14F-4D97-AF65-F5344CB8AC3E}">
        <p14:creationId xmlns:p14="http://schemas.microsoft.com/office/powerpoint/2010/main" val="3398656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930400"/>
            <a:ext cx="8596668" cy="3664642"/>
          </a:xfrm>
        </p:spPr>
        <p:txBody>
          <a:bodyPr/>
          <a:lstStyle/>
          <a:p>
            <a:r>
              <a:rPr lang="en-US" altLang="zh-CN" dirty="0"/>
              <a:t>Futures price=110, initial margin=11, 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715523458"/>
              </p:ext>
            </p:extLst>
          </p:nvPr>
        </p:nvGraphicFramePr>
        <p:xfrm>
          <a:off x="677334"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110</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108</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104</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100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102</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98</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100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a:bodyPr>
          <a:lstStyle/>
          <a:p>
            <a:r>
              <a:rPr lang="en-US" sz="2400" dirty="0"/>
              <a:t>The value of a futures contract is the accumulated gain or loss on a futures contract since its previous day’s settlement.</a:t>
            </a:r>
          </a:p>
          <a:p>
            <a:r>
              <a:rPr lang="en-US" sz="2400" dirty="0"/>
              <a:t>When that value is paid out in the daily settlement, the futures price is effectively reset to the settlement price and the value goes to zero.</a:t>
            </a:r>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4C2F-800D-4982-A5D7-634F24D26196}"/>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64F03B5-7BE9-4AE6-98EC-7FA9289B2706}"/>
              </a:ext>
            </a:extLst>
          </p:cNvPr>
          <p:cNvSpPr>
            <a:spLocks noGrp="1"/>
          </p:cNvSpPr>
          <p:nvPr>
            <p:ph idx="1"/>
          </p:nvPr>
        </p:nvSpPr>
        <p:spPr/>
        <p:txBody>
          <a:bodyPr>
            <a:normAutofit/>
          </a:bodyPr>
          <a:lstStyle/>
          <a:p>
            <a:r>
              <a:rPr lang="en-US" sz="2400" dirty="0"/>
              <a:t>The different patterns of cash flows for forwards and futures can lead to differences in the pricing of forwards versus futures. But there are some conditions under which the pricing is the same.</a:t>
            </a:r>
          </a:p>
          <a:p>
            <a:r>
              <a:rPr lang="en-US" sz="2400" dirty="0"/>
              <a:t>1. The interest rates were constant.</a:t>
            </a:r>
          </a:p>
          <a:p>
            <a:r>
              <a:rPr lang="en-US" sz="2400" dirty="0"/>
              <a:t>2. Futures prices and interest rates are uncorrelated.</a:t>
            </a:r>
          </a:p>
          <a:p>
            <a:endParaRPr lang="en-US" sz="2400" dirty="0"/>
          </a:p>
        </p:txBody>
      </p:sp>
    </p:spTree>
    <p:extLst>
      <p:ext uri="{BB962C8B-B14F-4D97-AF65-F5344CB8AC3E}">
        <p14:creationId xmlns:p14="http://schemas.microsoft.com/office/powerpoint/2010/main" val="792941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F407-2574-4B35-9BD2-D18E389756CF}"/>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61E596C-B255-4603-A253-09A023F0B2FA}"/>
              </a:ext>
            </a:extLst>
          </p:cNvPr>
          <p:cNvSpPr>
            <a:spLocks noGrp="1"/>
          </p:cNvSpPr>
          <p:nvPr>
            <p:ph idx="1"/>
          </p:nvPr>
        </p:nvSpPr>
        <p:spPr/>
        <p:txBody>
          <a:bodyPr>
            <a:normAutofit/>
          </a:bodyPr>
          <a:lstStyle/>
          <a:p>
            <a:r>
              <a:rPr lang="en-US" sz="2400" dirty="0"/>
              <a:t>Futures price and interest rate(long position)</a:t>
            </a:r>
          </a:p>
          <a:p>
            <a:pPr lvl="1"/>
            <a:r>
              <a:rPr lang="en-US" sz="2400" dirty="0"/>
              <a:t>Positive correlation</a:t>
            </a:r>
          </a:p>
          <a:p>
            <a:pPr lvl="2"/>
            <a:r>
              <a:rPr lang="en-US" sz="2400" dirty="0"/>
              <a:t>Futures price &gt; forward price</a:t>
            </a:r>
          </a:p>
          <a:p>
            <a:pPr lvl="1"/>
            <a:r>
              <a:rPr lang="en-US" sz="2400" dirty="0"/>
              <a:t>Negative correlation</a:t>
            </a:r>
          </a:p>
          <a:p>
            <a:pPr lvl="2"/>
            <a:r>
              <a:rPr lang="en-US" sz="2400" dirty="0"/>
              <a:t>Futures price &lt; forward price</a:t>
            </a:r>
          </a:p>
        </p:txBody>
      </p:sp>
    </p:spTree>
    <p:extLst>
      <p:ext uri="{BB962C8B-B14F-4D97-AF65-F5344CB8AC3E}">
        <p14:creationId xmlns:p14="http://schemas.microsoft.com/office/powerpoint/2010/main" val="3570980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153B-028B-47A5-A492-AA523CDBD1D8}"/>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992956AB-C35F-4935-A84C-EA0B708AD560}"/>
              </a:ext>
            </a:extLst>
          </p:cNvPr>
          <p:cNvSpPr>
            <a:spLocks noGrp="1"/>
          </p:cNvSpPr>
          <p:nvPr>
            <p:ph idx="1"/>
          </p:nvPr>
        </p:nvSpPr>
        <p:spPr/>
        <p:txBody>
          <a:bodyPr>
            <a:normAutofit/>
          </a:bodyPr>
          <a:lstStyle/>
          <a:p>
            <a:r>
              <a:rPr lang="en-US" dirty="0"/>
              <a:t>1 Which of the following best describes how futures contract payoffs differ from forward contract payoffs?</a:t>
            </a:r>
          </a:p>
          <a:p>
            <a:pPr lvl="1"/>
            <a:r>
              <a:rPr lang="en-US" dirty="0"/>
              <a:t>A Forward contract payoffs are larger.</a:t>
            </a:r>
          </a:p>
          <a:p>
            <a:pPr lvl="1"/>
            <a:r>
              <a:rPr lang="en-US" dirty="0"/>
              <a:t>B They are equal, ignoring the time value of money.</a:t>
            </a:r>
          </a:p>
          <a:p>
            <a:pPr lvl="1"/>
            <a:r>
              <a:rPr lang="en-US" dirty="0"/>
              <a:t>C Futures contract payoffs are larger if the underlying is a commodity.</a:t>
            </a:r>
          </a:p>
          <a:p>
            <a:r>
              <a:rPr lang="en-US" dirty="0"/>
              <a:t>2 Which of the following conditions will not make futures and forward prices equivalent?</a:t>
            </a:r>
          </a:p>
          <a:p>
            <a:pPr lvl="1"/>
            <a:r>
              <a:rPr lang="en-US" dirty="0"/>
              <a:t>A Interest rates are constant.</a:t>
            </a:r>
          </a:p>
          <a:p>
            <a:pPr lvl="1"/>
            <a:r>
              <a:rPr lang="en-US" dirty="0"/>
              <a:t>B Futures prices are uncorrelated with interest rates.</a:t>
            </a:r>
          </a:p>
          <a:p>
            <a:pPr lvl="1"/>
            <a:r>
              <a:rPr lang="en-US" dirty="0"/>
              <a:t>C The volatility of the forward price is different from the volatility of the futures price.</a:t>
            </a:r>
          </a:p>
        </p:txBody>
      </p:sp>
    </p:spTree>
    <p:extLst>
      <p:ext uri="{BB962C8B-B14F-4D97-AF65-F5344CB8AC3E}">
        <p14:creationId xmlns:p14="http://schemas.microsoft.com/office/powerpoint/2010/main" val="3677763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E4A3-D7C6-4C8A-970F-F002E7DD0C8C}"/>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8ACCB2AF-A022-46AE-9D11-6261789B2A33}"/>
              </a:ext>
            </a:extLst>
          </p:cNvPr>
          <p:cNvSpPr>
            <a:spLocks noGrp="1"/>
          </p:cNvSpPr>
          <p:nvPr>
            <p:ph idx="1"/>
          </p:nvPr>
        </p:nvSpPr>
        <p:spPr/>
        <p:txBody>
          <a:bodyPr>
            <a:normAutofit/>
          </a:bodyPr>
          <a:lstStyle/>
          <a:p>
            <a:r>
              <a:rPr lang="en-US" sz="2400" dirty="0"/>
              <a:t>3 With respect to the value of a futures contract, which of the following statements is most accurate? The value is the:</a:t>
            </a:r>
          </a:p>
          <a:p>
            <a:pPr lvl="1"/>
            <a:r>
              <a:rPr lang="en-US" sz="2400" dirty="0"/>
              <a:t>A futures price minus the spot price.</a:t>
            </a:r>
          </a:p>
          <a:p>
            <a:pPr lvl="1"/>
            <a:r>
              <a:rPr lang="en-US" sz="2400" dirty="0"/>
              <a:t>B present value of the expected payoff at expiration.</a:t>
            </a:r>
          </a:p>
          <a:p>
            <a:pPr lvl="1"/>
            <a:r>
              <a:rPr lang="en-US" sz="2400" dirty="0"/>
              <a:t>C accumulated gain since the previous settlement, which resets to zero upon settlement.</a:t>
            </a:r>
          </a:p>
        </p:txBody>
      </p:sp>
    </p:spTree>
    <p:extLst>
      <p:ext uri="{BB962C8B-B14F-4D97-AF65-F5344CB8AC3E}">
        <p14:creationId xmlns:p14="http://schemas.microsoft.com/office/powerpoint/2010/main" val="3690521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S</a:t>
            </a:r>
            <a:r>
              <a:rPr lang="en-US" altLang="zh-CN" sz="4000" dirty="0"/>
              <a:t>wap</a:t>
            </a: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We will let this swap be the type that involves a fixed payment exchanged for a floating payment.</a:t>
            </a:r>
          </a:p>
          <a:p>
            <a:r>
              <a:rPr lang="en-US" sz="2800" dirty="0"/>
              <a:t>breaks down a swap into a series of implicit forward contracts, with the expiration of each forward contract corresponding to a swap payment date.</a:t>
            </a:r>
          </a:p>
        </p:txBody>
      </p:sp>
    </p:spTree>
    <p:extLst>
      <p:ext uri="{BB962C8B-B14F-4D97-AF65-F5344CB8AC3E}">
        <p14:creationId xmlns:p14="http://schemas.microsoft.com/office/powerpoint/2010/main" val="342059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fontScale="90000"/>
          </a:bodyPr>
          <a:lstStyle/>
          <a:p>
            <a:r>
              <a:rPr lang="en-US" sz="4400" dirty="0"/>
              <a:t>R</a:t>
            </a:r>
            <a:r>
              <a:rPr lang="en-US" altLang="zh-CN" sz="4400" dirty="0"/>
              <a:t>eading 46</a:t>
            </a:r>
            <a:br>
              <a:rPr lang="en-US" altLang="zh-CN" sz="4000"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noAutofit/>
          </a:bodyPr>
          <a:lstStyle/>
          <a:p>
            <a:r>
              <a:rPr lang="en-US" dirty="0"/>
              <a:t>h. explain how swap contracts are similar to but different from a series of forward contracts;</a:t>
            </a:r>
          </a:p>
          <a:p>
            <a:r>
              <a:rPr lang="en-US" dirty="0" err="1"/>
              <a:t>i</a:t>
            </a:r>
            <a:r>
              <a:rPr lang="en-US" dirty="0"/>
              <a:t>. explain the difference between value and price of swaps;</a:t>
            </a:r>
          </a:p>
          <a:p>
            <a:r>
              <a:rPr lang="en-US" dirty="0"/>
              <a:t>j. explain the exercise value, time value, and moneyness of an option;</a:t>
            </a:r>
          </a:p>
          <a:p>
            <a:r>
              <a:rPr lang="en-US" dirty="0"/>
              <a:t>k. identify the factors that determine the value of an option and explain how each factor affects the value of an option;</a:t>
            </a:r>
          </a:p>
          <a:p>
            <a:r>
              <a:rPr lang="en-US" dirty="0"/>
              <a:t>l. explain put–call parity for European options;</a:t>
            </a:r>
          </a:p>
          <a:p>
            <a:r>
              <a:rPr lang="en-US" dirty="0"/>
              <a:t>m. explain put–call–forward parity for European options;</a:t>
            </a:r>
          </a:p>
          <a:p>
            <a:r>
              <a:rPr lang="en-US" dirty="0"/>
              <a:t>n. explain how the value of an option is determined using a one-period binomial model;</a:t>
            </a:r>
          </a:p>
          <a:p>
            <a:r>
              <a:rPr lang="en-US" dirty="0"/>
              <a:t>o. explain under which circumstances the values of European and American options differ.</a:t>
            </a:r>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541D5-F9D3-427E-BA82-1A9788294A78}"/>
              </a:ext>
            </a:extLst>
          </p:cNvPr>
          <p:cNvSpPr>
            <a:spLocks noGrp="1"/>
          </p:cNvSpPr>
          <p:nvPr>
            <p:ph type="title"/>
          </p:nvPr>
        </p:nvSpPr>
        <p:spPr/>
        <p:txBody>
          <a:bodyPr>
            <a:normAutofit/>
          </a:bodyPr>
          <a:lstStyle/>
          <a:p>
            <a:r>
              <a:rPr lang="en-US" sz="4000" dirty="0"/>
              <a:t>Pricing and Valuation of S</a:t>
            </a:r>
            <a:r>
              <a:rPr lang="en-US" altLang="zh-CN" sz="4000" dirty="0"/>
              <a:t>wap</a:t>
            </a:r>
            <a:endParaRPr lang="en-US" sz="4000" dirty="0"/>
          </a:p>
        </p:txBody>
      </p:sp>
      <p:pic>
        <p:nvPicPr>
          <p:cNvPr id="5" name="Content Placeholder 4">
            <a:extLst>
              <a:ext uri="{FF2B5EF4-FFF2-40B4-BE49-F238E27FC236}">
                <a16:creationId xmlns:a16="http://schemas.microsoft.com/office/drawing/2014/main" id="{23077FCC-D56E-4D4B-B172-31D58E3DC1F1}"/>
              </a:ext>
            </a:extLst>
          </p:cNvPr>
          <p:cNvPicPr>
            <a:picLocks noGrp="1" noChangeAspect="1"/>
          </p:cNvPicPr>
          <p:nvPr>
            <p:ph idx="1"/>
          </p:nvPr>
        </p:nvPicPr>
        <p:blipFill>
          <a:blip r:embed="rId2"/>
          <a:stretch>
            <a:fillRect/>
          </a:stretch>
        </p:blipFill>
        <p:spPr>
          <a:xfrm>
            <a:off x="979714" y="1620101"/>
            <a:ext cx="7315200" cy="5183693"/>
          </a:xfrm>
        </p:spPr>
      </p:pic>
    </p:spTree>
    <p:extLst>
      <p:ext uri="{BB962C8B-B14F-4D97-AF65-F5344CB8AC3E}">
        <p14:creationId xmlns:p14="http://schemas.microsoft.com/office/powerpoint/2010/main" val="3918972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9C2F-0657-45D4-9AC8-7D47A2DA37AF}"/>
              </a:ext>
            </a:extLst>
          </p:cNvPr>
          <p:cNvSpPr>
            <a:spLocks noGrp="1"/>
          </p:cNvSpPr>
          <p:nvPr>
            <p:ph type="title"/>
          </p:nvPr>
        </p:nvSpPr>
        <p:spPr/>
        <p:txBody>
          <a:bodyPr>
            <a:normAutofit/>
          </a:bodyPr>
          <a:lstStyle/>
          <a:p>
            <a:r>
              <a:rPr lang="en-US" sz="4000" dirty="0"/>
              <a:t>Pricing and Valuation of S</a:t>
            </a:r>
            <a:r>
              <a:rPr lang="en-US" altLang="zh-CN" sz="4000" dirty="0"/>
              <a:t>wap</a:t>
            </a:r>
            <a:endParaRPr lang="en-US" sz="4000" dirty="0"/>
          </a:p>
        </p:txBody>
      </p:sp>
      <p:sp>
        <p:nvSpPr>
          <p:cNvPr id="3" name="Content Placeholder 2">
            <a:extLst>
              <a:ext uri="{FF2B5EF4-FFF2-40B4-BE49-F238E27FC236}">
                <a16:creationId xmlns:a16="http://schemas.microsoft.com/office/drawing/2014/main" id="{7DA4C399-7DE6-4731-82E8-CDDECFEFC757}"/>
              </a:ext>
            </a:extLst>
          </p:cNvPr>
          <p:cNvSpPr>
            <a:spLocks noGrp="1"/>
          </p:cNvSpPr>
          <p:nvPr>
            <p:ph idx="1"/>
          </p:nvPr>
        </p:nvSpPr>
        <p:spPr/>
        <p:txBody>
          <a:bodyPr>
            <a:normAutofit/>
          </a:bodyPr>
          <a:lstStyle/>
          <a:p>
            <a:r>
              <a:rPr lang="en-US" sz="2400" dirty="0"/>
              <a:t>Zero value is essential if there is no exchange of cash flows from one party to the other.</a:t>
            </a:r>
          </a:p>
          <a:p>
            <a:r>
              <a:rPr lang="en-US" sz="2400" dirty="0"/>
              <a:t>And although no exchange of cash flows is customary, it is not mandatory.</a:t>
            </a:r>
          </a:p>
          <a:p>
            <a:r>
              <a:rPr lang="en-US" sz="2400" dirty="0"/>
              <a:t>A forward transaction that starts with a </a:t>
            </a:r>
            <a:r>
              <a:rPr lang="en-US" sz="2400" dirty="0">
                <a:solidFill>
                  <a:srgbClr val="FF0000"/>
                </a:solidFill>
              </a:rPr>
              <a:t>zero</a:t>
            </a:r>
            <a:r>
              <a:rPr lang="en-US" sz="2400" dirty="0"/>
              <a:t> value is called an </a:t>
            </a:r>
            <a:r>
              <a:rPr lang="en-US" sz="2400" dirty="0">
                <a:solidFill>
                  <a:srgbClr val="FF0000"/>
                </a:solidFill>
              </a:rPr>
              <a:t>at-market forward</a:t>
            </a:r>
            <a:r>
              <a:rPr lang="en-US" sz="2400" dirty="0"/>
              <a:t>.</a:t>
            </a:r>
          </a:p>
          <a:p>
            <a:r>
              <a:rPr lang="en-US" sz="2400" dirty="0"/>
              <a:t>A forward transaction that starts with a </a:t>
            </a:r>
            <a:r>
              <a:rPr lang="en-US" sz="2400" dirty="0">
                <a:solidFill>
                  <a:srgbClr val="FF0000"/>
                </a:solidFill>
              </a:rPr>
              <a:t>nonzero</a:t>
            </a:r>
            <a:r>
              <a:rPr lang="en-US" sz="2400" dirty="0"/>
              <a:t> value is called an </a:t>
            </a:r>
            <a:r>
              <a:rPr lang="en-US" sz="2400" dirty="0">
                <a:solidFill>
                  <a:srgbClr val="FF0000"/>
                </a:solidFill>
              </a:rPr>
              <a:t>off-market forward</a:t>
            </a:r>
            <a:r>
              <a:rPr lang="en-US" sz="2400" dirty="0"/>
              <a:t>.</a:t>
            </a:r>
          </a:p>
        </p:txBody>
      </p:sp>
    </p:spTree>
    <p:extLst>
      <p:ext uri="{BB962C8B-B14F-4D97-AF65-F5344CB8AC3E}">
        <p14:creationId xmlns:p14="http://schemas.microsoft.com/office/powerpoint/2010/main" val="3333466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 A swap is equivalent to a series of:</a:t>
            </a:r>
          </a:p>
          <a:p>
            <a:pPr lvl="1"/>
            <a:r>
              <a:rPr lang="en-US" dirty="0"/>
              <a:t>A forward contracts, each created at the swap price.</a:t>
            </a:r>
          </a:p>
          <a:p>
            <a:pPr lvl="1"/>
            <a:r>
              <a:rPr lang="en-US" dirty="0"/>
              <a:t>B long forward contracts, matched with short futures contracts.</a:t>
            </a:r>
          </a:p>
          <a:p>
            <a:pPr lvl="1"/>
            <a:r>
              <a:rPr lang="en-US" dirty="0"/>
              <a:t>C forward contracts, each created at their appropriate forward prices.</a:t>
            </a:r>
          </a:p>
          <a:p>
            <a:r>
              <a:rPr lang="en-US" dirty="0"/>
              <a:t>2 If the present value of the payments in a forward contract or swap is not zero, which of the following is most likely to be true?</a:t>
            </a:r>
          </a:p>
          <a:p>
            <a:pPr lvl="1"/>
            <a:r>
              <a:rPr lang="en-US" dirty="0"/>
              <a:t>A The contract cannot legally be created.</a:t>
            </a:r>
          </a:p>
          <a:p>
            <a:pPr lvl="1"/>
            <a:r>
              <a:rPr lang="en-US" dirty="0"/>
              <a:t>B The contract must be replicated by another contract with zero value.</a:t>
            </a:r>
          </a:p>
          <a:p>
            <a:pPr lvl="1"/>
            <a:r>
              <a:rPr lang="en-US" dirty="0"/>
              <a:t>C The party whose stream of payments to be received is greater has to pay the other party the present value difference.</a:t>
            </a:r>
          </a:p>
        </p:txBody>
      </p:sp>
    </p:spTree>
    <p:extLst>
      <p:ext uri="{BB962C8B-B14F-4D97-AF65-F5344CB8AC3E}">
        <p14:creationId xmlns:p14="http://schemas.microsoft.com/office/powerpoint/2010/main" val="1508057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Pricing and Valuation of Option</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BCF4DDA5-FFF4-5C46-BD85-C071B1C5C978}"/>
                  </a:ext>
                </a:extLst>
              </p14:cNvPr>
              <p14:cNvContentPartPr/>
              <p14:nvPr/>
            </p14:nvContentPartPr>
            <p14:xfrm>
              <a:off x="797794" y="1125543"/>
              <a:ext cx="360" cy="3240"/>
            </p14:xfrm>
          </p:contentPart>
        </mc:Choice>
        <mc:Fallback xmlns="">
          <p:pic>
            <p:nvPicPr>
              <p:cNvPr id="4" name="墨迹 3">
                <a:extLst>
                  <a:ext uri="{FF2B5EF4-FFF2-40B4-BE49-F238E27FC236}">
                    <a16:creationId xmlns:a16="http://schemas.microsoft.com/office/drawing/2014/main" id="{BCF4DDA5-FFF4-5C46-BD85-C071B1C5C978}"/>
                  </a:ext>
                </a:extLst>
              </p:cNvPr>
              <p:cNvPicPr/>
              <p:nvPr/>
            </p:nvPicPr>
            <p:blipFill>
              <a:blip r:embed="rId3"/>
              <a:stretch>
                <a:fillRect/>
              </a:stretch>
            </p:blipFill>
            <p:spPr>
              <a:xfrm>
                <a:off x="782314" y="1110423"/>
                <a:ext cx="30960" cy="33840"/>
              </a:xfrm>
              <a:prstGeom prst="rect">
                <a:avLst/>
              </a:prstGeom>
            </p:spPr>
          </p:pic>
        </mc:Fallback>
      </mc:AlternateContent>
    </p:spTree>
    <p:extLst>
      <p:ext uri="{BB962C8B-B14F-4D97-AF65-F5344CB8AC3E}">
        <p14:creationId xmlns:p14="http://schemas.microsoft.com/office/powerpoint/2010/main" val="1082316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Option</a:t>
            </a:r>
            <a:br>
              <a:rPr lang="en-US" sz="4000" dirty="0"/>
            </a:br>
            <a:r>
              <a:rPr lang="en-US" dirty="0"/>
              <a:t>European Option</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Value of a European option at expiration</a:t>
            </a:r>
          </a:p>
          <a:p>
            <a:r>
              <a:rPr lang="en-US" sz="2800" dirty="0"/>
              <a:t>C</a:t>
            </a:r>
            <a:r>
              <a:rPr lang="en-US" sz="2800" baseline="-25000" dirty="0"/>
              <a:t>T</a:t>
            </a:r>
            <a:r>
              <a:rPr lang="en-US" sz="2800" dirty="0"/>
              <a:t> = Max(0,S</a:t>
            </a:r>
            <a:r>
              <a:rPr lang="en-US" sz="2800" baseline="-25000" dirty="0"/>
              <a:t>T</a:t>
            </a:r>
            <a:r>
              <a:rPr lang="en-US" sz="2800" dirty="0"/>
              <a:t> – X)</a:t>
            </a:r>
          </a:p>
          <a:p>
            <a:r>
              <a:rPr lang="en-US" sz="2800" dirty="0"/>
              <a:t>P</a:t>
            </a:r>
            <a:r>
              <a:rPr lang="en-US" sz="2800" baseline="-25000" dirty="0"/>
              <a:t>T</a:t>
            </a:r>
            <a:r>
              <a:rPr lang="en-US" sz="2800" dirty="0"/>
              <a:t> = Max(0,X – S</a:t>
            </a:r>
            <a:r>
              <a:rPr lang="en-US" sz="2800" baseline="-25000" dirty="0"/>
              <a:t>T</a:t>
            </a:r>
            <a:r>
              <a:rPr lang="en-US" sz="2800" dirty="0"/>
              <a:t>)</a:t>
            </a:r>
          </a:p>
          <a:p>
            <a:r>
              <a:rPr lang="en-US" sz="2800" dirty="0"/>
              <a:t>This formula is also sometimes referred to as the </a:t>
            </a:r>
            <a:r>
              <a:rPr lang="en-US" sz="2800" dirty="0">
                <a:solidFill>
                  <a:srgbClr val="FF0000"/>
                </a:solidFill>
              </a:rPr>
              <a:t>exercise value </a:t>
            </a:r>
            <a:r>
              <a:rPr lang="en-US" sz="2800" dirty="0"/>
              <a:t>or </a:t>
            </a:r>
            <a:r>
              <a:rPr lang="en-US" sz="2800" dirty="0">
                <a:solidFill>
                  <a:srgbClr val="FF0000"/>
                </a:solidFill>
              </a:rPr>
              <a:t>intrinsic</a:t>
            </a:r>
            <a:r>
              <a:rPr lang="en-US" sz="2800" dirty="0"/>
              <a:t> </a:t>
            </a:r>
            <a:r>
              <a:rPr lang="en-US" sz="2800" dirty="0">
                <a:solidFill>
                  <a:srgbClr val="FF0000"/>
                </a:solidFill>
              </a:rPr>
              <a:t>value</a:t>
            </a:r>
            <a:r>
              <a:rPr lang="en-US" sz="2800" dirty="0"/>
              <a:t>.</a:t>
            </a:r>
          </a:p>
          <a:p>
            <a:endParaRPr lang="en-US" sz="2800" dirty="0"/>
          </a:p>
        </p:txBody>
      </p:sp>
      <mc:AlternateContent xmlns:mc="http://schemas.openxmlformats.org/markup-compatibility/2006" xmlns:p14="http://schemas.microsoft.com/office/powerpoint/2010/main">
        <mc:Choice Requires="p14">
          <p:contentPart p14:bwMode="auto" r:id="rId2">
            <p14:nvContentPartPr>
              <p14:cNvPr id="24" name="墨迹 23">
                <a:extLst>
                  <a:ext uri="{FF2B5EF4-FFF2-40B4-BE49-F238E27FC236}">
                    <a16:creationId xmlns:a16="http://schemas.microsoft.com/office/drawing/2014/main" id="{00721F10-781A-534E-9DFF-0C5A23B98D3F}"/>
                  </a:ext>
                </a:extLst>
              </p14:cNvPr>
              <p14:cNvContentPartPr/>
              <p14:nvPr/>
            </p14:nvContentPartPr>
            <p14:xfrm>
              <a:off x="1024234" y="3979623"/>
              <a:ext cx="360" cy="360"/>
            </p14:xfrm>
          </p:contentPart>
        </mc:Choice>
        <mc:Fallback xmlns="">
          <p:pic>
            <p:nvPicPr>
              <p:cNvPr id="24" name="墨迹 23">
                <a:extLst>
                  <a:ext uri="{FF2B5EF4-FFF2-40B4-BE49-F238E27FC236}">
                    <a16:creationId xmlns:a16="http://schemas.microsoft.com/office/drawing/2014/main" id="{00721F10-781A-534E-9DFF-0C5A23B98D3F}"/>
                  </a:ext>
                </a:extLst>
              </p:cNvPr>
              <p:cNvPicPr/>
              <p:nvPr/>
            </p:nvPicPr>
            <p:blipFill>
              <a:blip r:embed="rId3"/>
              <a:stretch>
                <a:fillRect/>
              </a:stretch>
            </p:blipFill>
            <p:spPr>
              <a:xfrm>
                <a:off x="1008754" y="3964143"/>
                <a:ext cx="30960" cy="30960"/>
              </a:xfrm>
              <a:prstGeom prst="rect">
                <a:avLst/>
              </a:prstGeom>
            </p:spPr>
          </p:pic>
        </mc:Fallback>
      </mc:AlternateContent>
    </p:spTree>
    <p:extLst>
      <p:ext uri="{BB962C8B-B14F-4D97-AF65-F5344CB8AC3E}">
        <p14:creationId xmlns:p14="http://schemas.microsoft.com/office/powerpoint/2010/main" val="1599816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4758-2A7B-4F70-9F50-34482D07713C}"/>
              </a:ext>
            </a:extLst>
          </p:cNvPr>
          <p:cNvSpPr>
            <a:spLocks noGrp="1"/>
          </p:cNvSpPr>
          <p:nvPr>
            <p:ph type="title"/>
          </p:nvPr>
        </p:nvSpPr>
        <p:spPr/>
        <p:txBody>
          <a:bodyPr/>
          <a:lstStyle/>
          <a:p>
            <a:r>
              <a:rPr lang="en-US" sz="4000" dirty="0"/>
              <a:t>Pricing and Valuation of Option</a:t>
            </a:r>
            <a:br>
              <a:rPr lang="en-US" dirty="0"/>
            </a:br>
            <a:r>
              <a:rPr lang="en-US" dirty="0"/>
              <a:t>European Option</a:t>
            </a:r>
          </a:p>
        </p:txBody>
      </p:sp>
      <p:sp>
        <p:nvSpPr>
          <p:cNvPr id="3" name="Content Placeholder 2">
            <a:extLst>
              <a:ext uri="{FF2B5EF4-FFF2-40B4-BE49-F238E27FC236}">
                <a16:creationId xmlns:a16="http://schemas.microsoft.com/office/drawing/2014/main" id="{790CFB62-EB14-43A4-BD93-8360D363E7CC}"/>
              </a:ext>
            </a:extLst>
          </p:cNvPr>
          <p:cNvSpPr>
            <a:spLocks noGrp="1"/>
          </p:cNvSpPr>
          <p:nvPr>
            <p:ph idx="1"/>
          </p:nvPr>
        </p:nvSpPr>
        <p:spPr>
          <a:xfrm>
            <a:off x="731607" y="2436981"/>
            <a:ext cx="8596668" cy="3880773"/>
          </a:xfrm>
        </p:spPr>
        <p:txBody>
          <a:bodyPr/>
          <a:lstStyle/>
          <a:p>
            <a:r>
              <a:rPr lang="en-US" dirty="0"/>
              <a:t>The element in determining the value of  an option </a:t>
            </a:r>
          </a:p>
          <a:p>
            <a:endParaRPr lang="en-US" dirty="0"/>
          </a:p>
        </p:txBody>
      </p:sp>
      <p:graphicFrame>
        <p:nvGraphicFramePr>
          <p:cNvPr id="4" name="Table 3">
            <a:extLst>
              <a:ext uri="{FF2B5EF4-FFF2-40B4-BE49-F238E27FC236}">
                <a16:creationId xmlns:a16="http://schemas.microsoft.com/office/drawing/2014/main" id="{60DB76CD-2134-49D5-84E2-74A146C7A995}"/>
              </a:ext>
            </a:extLst>
          </p:cNvPr>
          <p:cNvGraphicFramePr>
            <a:graphicFrameLocks noGrp="1"/>
          </p:cNvGraphicFramePr>
          <p:nvPr>
            <p:extLst>
              <p:ext uri="{D42A27DB-BD31-4B8C-83A1-F6EECF244321}">
                <p14:modId xmlns:p14="http://schemas.microsoft.com/office/powerpoint/2010/main" val="3763409119"/>
              </p:ext>
            </p:extLst>
          </p:nvPr>
        </p:nvGraphicFramePr>
        <p:xfrm>
          <a:off x="1146003" y="2768600"/>
          <a:ext cx="8127999" cy="32359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01134905"/>
                    </a:ext>
                  </a:extLst>
                </a:gridCol>
                <a:gridCol w="2709333">
                  <a:extLst>
                    <a:ext uri="{9D8B030D-6E8A-4147-A177-3AD203B41FA5}">
                      <a16:colId xmlns:a16="http://schemas.microsoft.com/office/drawing/2014/main" val="2242878894"/>
                    </a:ext>
                  </a:extLst>
                </a:gridCol>
                <a:gridCol w="2709333">
                  <a:extLst>
                    <a:ext uri="{9D8B030D-6E8A-4147-A177-3AD203B41FA5}">
                      <a16:colId xmlns:a16="http://schemas.microsoft.com/office/drawing/2014/main" val="667190754"/>
                    </a:ext>
                  </a:extLst>
                </a:gridCol>
              </a:tblGrid>
              <a:tr h="370840">
                <a:tc>
                  <a:txBody>
                    <a:bodyPr/>
                    <a:lstStyle/>
                    <a:p>
                      <a:endParaRPr lang="en-US" dirty="0"/>
                    </a:p>
                  </a:txBody>
                  <a:tcPr/>
                </a:tc>
                <a:tc>
                  <a:txBody>
                    <a:bodyPr/>
                    <a:lstStyle/>
                    <a:p>
                      <a:r>
                        <a:rPr lang="en-US" dirty="0"/>
                        <a:t>Call Option</a:t>
                      </a:r>
                    </a:p>
                  </a:txBody>
                  <a:tcPr/>
                </a:tc>
                <a:tc>
                  <a:txBody>
                    <a:bodyPr/>
                    <a:lstStyle/>
                    <a:p>
                      <a:r>
                        <a:rPr lang="en-US" dirty="0"/>
                        <a:t>Put Option</a:t>
                      </a:r>
                    </a:p>
                  </a:txBody>
                  <a:tcPr/>
                </a:tc>
                <a:extLst>
                  <a:ext uri="{0D108BD9-81ED-4DB2-BD59-A6C34878D82A}">
                    <a16:rowId xmlns:a16="http://schemas.microsoft.com/office/drawing/2014/main" val="913487750"/>
                  </a:ext>
                </a:extLst>
              </a:tr>
              <a:tr h="370840">
                <a:tc>
                  <a:txBody>
                    <a:bodyPr/>
                    <a:lstStyle/>
                    <a:p>
                      <a:r>
                        <a:rPr lang="en-US" dirty="0"/>
                        <a:t>The underlying</a:t>
                      </a:r>
                    </a:p>
                  </a:txBody>
                  <a:tcPr/>
                </a:tc>
                <a:tc>
                  <a:txBody>
                    <a:bodyPr/>
                    <a:lstStyle/>
                    <a:p>
                      <a:r>
                        <a:rPr lang="en-US" dirty="0"/>
                        <a:t>Directly related</a:t>
                      </a:r>
                    </a:p>
                  </a:txBody>
                  <a:tcPr/>
                </a:tc>
                <a:tc>
                  <a:txBody>
                    <a:bodyPr/>
                    <a:lstStyle/>
                    <a:p>
                      <a:r>
                        <a:rPr lang="en-US" dirty="0"/>
                        <a:t>Inversely related</a:t>
                      </a:r>
                    </a:p>
                  </a:txBody>
                  <a:tcPr/>
                </a:tc>
                <a:extLst>
                  <a:ext uri="{0D108BD9-81ED-4DB2-BD59-A6C34878D82A}">
                    <a16:rowId xmlns:a16="http://schemas.microsoft.com/office/drawing/2014/main" val="2149663895"/>
                  </a:ext>
                </a:extLst>
              </a:tr>
              <a:tr h="370840">
                <a:tc>
                  <a:txBody>
                    <a:bodyPr/>
                    <a:lstStyle/>
                    <a:p>
                      <a:r>
                        <a:rPr lang="en-US" dirty="0"/>
                        <a:t>The exercise price</a:t>
                      </a:r>
                    </a:p>
                  </a:txBody>
                  <a:tcPr/>
                </a:tc>
                <a:tc>
                  <a:txBody>
                    <a:bodyPr/>
                    <a:lstStyle/>
                    <a:p>
                      <a:r>
                        <a:rPr lang="en-US" dirty="0"/>
                        <a:t>Inversely related</a:t>
                      </a:r>
                    </a:p>
                  </a:txBody>
                  <a:tcPr/>
                </a:tc>
                <a:tc>
                  <a:txBody>
                    <a:bodyPr/>
                    <a:lstStyle/>
                    <a:p>
                      <a:r>
                        <a:rPr lang="en-US" dirty="0"/>
                        <a:t>Directly related</a:t>
                      </a:r>
                    </a:p>
                  </a:txBody>
                  <a:tcPr/>
                </a:tc>
                <a:extLst>
                  <a:ext uri="{0D108BD9-81ED-4DB2-BD59-A6C34878D82A}">
                    <a16:rowId xmlns:a16="http://schemas.microsoft.com/office/drawing/2014/main" val="2605832407"/>
                  </a:ext>
                </a:extLst>
              </a:tr>
              <a:tr h="370840">
                <a:tc>
                  <a:txBody>
                    <a:bodyPr/>
                    <a:lstStyle/>
                    <a:p>
                      <a:r>
                        <a:rPr lang="en-US" dirty="0"/>
                        <a:t>Time to expiration</a:t>
                      </a:r>
                    </a:p>
                  </a:txBody>
                  <a:tcPr/>
                </a:tc>
                <a:tc>
                  <a:txBody>
                    <a:bodyPr/>
                    <a:lstStyle/>
                    <a:p>
                      <a:r>
                        <a:rPr lang="en-US" dirty="0"/>
                        <a:t>Directly related</a:t>
                      </a:r>
                    </a:p>
                  </a:txBody>
                  <a:tcPr/>
                </a:tc>
                <a:tc>
                  <a:txBody>
                    <a:bodyPr/>
                    <a:lstStyle/>
                    <a:p>
                      <a:r>
                        <a:rPr lang="en-US" dirty="0"/>
                        <a:t>Directly related*</a:t>
                      </a:r>
                    </a:p>
                  </a:txBody>
                  <a:tcPr/>
                </a:tc>
                <a:extLst>
                  <a:ext uri="{0D108BD9-81ED-4DB2-BD59-A6C34878D82A}">
                    <a16:rowId xmlns:a16="http://schemas.microsoft.com/office/drawing/2014/main" val="1967062008"/>
                  </a:ext>
                </a:extLst>
              </a:tr>
              <a:tr h="370840">
                <a:tc>
                  <a:txBody>
                    <a:bodyPr/>
                    <a:lstStyle/>
                    <a:p>
                      <a:r>
                        <a:rPr lang="en-US" dirty="0"/>
                        <a:t>Rf rate</a:t>
                      </a:r>
                    </a:p>
                  </a:txBody>
                  <a:tcPr/>
                </a:tc>
                <a:tc>
                  <a:txBody>
                    <a:bodyPr/>
                    <a:lstStyle/>
                    <a:p>
                      <a:r>
                        <a:rPr lang="en-US" dirty="0"/>
                        <a:t>Directly related </a:t>
                      </a:r>
                    </a:p>
                  </a:txBody>
                  <a:tcPr/>
                </a:tc>
                <a:tc>
                  <a:txBody>
                    <a:bodyPr/>
                    <a:lstStyle/>
                    <a:p>
                      <a:r>
                        <a:rPr lang="en-US" dirty="0"/>
                        <a:t>Inversely related</a:t>
                      </a:r>
                    </a:p>
                  </a:txBody>
                  <a:tcPr/>
                </a:tc>
                <a:extLst>
                  <a:ext uri="{0D108BD9-81ED-4DB2-BD59-A6C34878D82A}">
                    <a16:rowId xmlns:a16="http://schemas.microsoft.com/office/drawing/2014/main" val="2141621310"/>
                  </a:ext>
                </a:extLst>
              </a:tr>
              <a:tr h="370840">
                <a:tc>
                  <a:txBody>
                    <a:bodyPr/>
                    <a:lstStyle/>
                    <a:p>
                      <a:r>
                        <a:rPr lang="en-US" dirty="0"/>
                        <a:t>Volatility of underlying</a:t>
                      </a:r>
                    </a:p>
                  </a:txBody>
                  <a:tcPr/>
                </a:tc>
                <a:tc>
                  <a:txBody>
                    <a:bodyPr/>
                    <a:lstStyle/>
                    <a:p>
                      <a:r>
                        <a:rPr lang="en-US" dirty="0"/>
                        <a:t>Directly related </a:t>
                      </a:r>
                    </a:p>
                  </a:txBody>
                  <a:tcPr/>
                </a:tc>
                <a:tc>
                  <a:txBody>
                    <a:bodyPr/>
                    <a:lstStyle/>
                    <a:p>
                      <a:r>
                        <a:rPr lang="en-US" dirty="0"/>
                        <a:t>Directly related</a:t>
                      </a:r>
                    </a:p>
                  </a:txBody>
                  <a:tcPr/>
                </a:tc>
                <a:extLst>
                  <a:ext uri="{0D108BD9-81ED-4DB2-BD59-A6C34878D82A}">
                    <a16:rowId xmlns:a16="http://schemas.microsoft.com/office/drawing/2014/main" val="3683273089"/>
                  </a:ext>
                </a:extLst>
              </a:tr>
              <a:tr h="370840">
                <a:tc>
                  <a:txBody>
                    <a:bodyPr/>
                    <a:lstStyle/>
                    <a:p>
                      <a:r>
                        <a:rPr lang="en-US" dirty="0"/>
                        <a:t>Payment on the underlying</a:t>
                      </a:r>
                    </a:p>
                  </a:txBody>
                  <a:tcPr/>
                </a:tc>
                <a:tc>
                  <a:txBody>
                    <a:bodyPr/>
                    <a:lstStyle/>
                    <a:p>
                      <a:r>
                        <a:rPr lang="en-US" dirty="0"/>
                        <a:t>Inversely related</a:t>
                      </a:r>
                    </a:p>
                  </a:txBody>
                  <a:tcPr/>
                </a:tc>
                <a:tc>
                  <a:txBody>
                    <a:bodyPr/>
                    <a:lstStyle/>
                    <a:p>
                      <a:r>
                        <a:rPr lang="en-US" dirty="0"/>
                        <a:t>Directly related</a:t>
                      </a:r>
                    </a:p>
                  </a:txBody>
                  <a:tcPr/>
                </a:tc>
                <a:extLst>
                  <a:ext uri="{0D108BD9-81ED-4DB2-BD59-A6C34878D82A}">
                    <a16:rowId xmlns:a16="http://schemas.microsoft.com/office/drawing/2014/main" val="3805558595"/>
                  </a:ext>
                </a:extLst>
              </a:tr>
              <a:tr h="370840">
                <a:tc>
                  <a:txBody>
                    <a:bodyPr/>
                    <a:lstStyle/>
                    <a:p>
                      <a:r>
                        <a:rPr lang="en-US" dirty="0"/>
                        <a:t>Cost of carry</a:t>
                      </a:r>
                    </a:p>
                  </a:txBody>
                  <a:tcPr/>
                </a:tc>
                <a:tc>
                  <a:txBody>
                    <a:bodyPr/>
                    <a:lstStyle/>
                    <a:p>
                      <a:r>
                        <a:rPr lang="en-US" dirty="0"/>
                        <a:t>Directly related </a:t>
                      </a:r>
                    </a:p>
                  </a:txBody>
                  <a:tcPr/>
                </a:tc>
                <a:tc>
                  <a:txBody>
                    <a:bodyPr/>
                    <a:lstStyle/>
                    <a:p>
                      <a:r>
                        <a:rPr lang="en-US" dirty="0"/>
                        <a:t>Inversely related</a:t>
                      </a:r>
                    </a:p>
                  </a:txBody>
                  <a:tcPr/>
                </a:tc>
                <a:extLst>
                  <a:ext uri="{0D108BD9-81ED-4DB2-BD59-A6C34878D82A}">
                    <a16:rowId xmlns:a16="http://schemas.microsoft.com/office/drawing/2014/main" val="3408306072"/>
                  </a:ext>
                </a:extLst>
              </a:tr>
            </a:tbl>
          </a:graphicData>
        </a:graphic>
      </p:graphicFrame>
      <p:grpSp>
        <p:nvGrpSpPr>
          <p:cNvPr id="84" name="组合 83">
            <a:extLst>
              <a:ext uri="{FF2B5EF4-FFF2-40B4-BE49-F238E27FC236}">
                <a16:creationId xmlns:a16="http://schemas.microsoft.com/office/drawing/2014/main" id="{1F931DDF-260F-3A40-BFF0-9CFFBFFE86E9}"/>
              </a:ext>
            </a:extLst>
          </p:cNvPr>
          <p:cNvGrpSpPr/>
          <p:nvPr/>
        </p:nvGrpSpPr>
        <p:grpSpPr>
          <a:xfrm>
            <a:off x="4158285" y="2871652"/>
            <a:ext cx="292680" cy="48600"/>
            <a:chOff x="2877494" y="2840541"/>
            <a:chExt cx="292680" cy="48600"/>
          </a:xfrm>
        </p:grpSpPr>
        <mc:AlternateContent xmlns:mc="http://schemas.openxmlformats.org/markup-compatibility/2006" xmlns:p14="http://schemas.microsoft.com/office/powerpoint/2010/main">
          <mc:Choice Requires="p14">
            <p:contentPart p14:bwMode="auto" r:id="rId2">
              <p14:nvContentPartPr>
                <p14:cNvPr id="19" name="墨迹 18">
                  <a:extLst>
                    <a:ext uri="{FF2B5EF4-FFF2-40B4-BE49-F238E27FC236}">
                      <a16:creationId xmlns:a16="http://schemas.microsoft.com/office/drawing/2014/main" id="{104B8A09-9DF0-1F49-BC62-0CFECD2427E1}"/>
                    </a:ext>
                  </a:extLst>
                </p14:cNvPr>
                <p14:cNvContentPartPr/>
                <p14:nvPr/>
              </p14:nvContentPartPr>
              <p14:xfrm>
                <a:off x="2877494" y="2846661"/>
                <a:ext cx="44640" cy="1800"/>
              </p14:xfrm>
            </p:contentPart>
          </mc:Choice>
          <mc:Fallback xmlns="">
            <p:pic>
              <p:nvPicPr>
                <p:cNvPr id="19" name="墨迹 18">
                  <a:extLst>
                    <a:ext uri="{FF2B5EF4-FFF2-40B4-BE49-F238E27FC236}">
                      <a16:creationId xmlns:a16="http://schemas.microsoft.com/office/drawing/2014/main" id="{104B8A09-9DF0-1F49-BC62-0CFECD2427E1}"/>
                    </a:ext>
                  </a:extLst>
                </p:cNvPr>
                <p:cNvPicPr/>
                <p:nvPr/>
              </p:nvPicPr>
              <p:blipFill>
                <a:blip r:embed="rId9"/>
                <a:stretch>
                  <a:fillRect/>
                </a:stretch>
              </p:blipFill>
              <p:spPr>
                <a:xfrm>
                  <a:off x="2862374" y="2831541"/>
                  <a:ext cx="748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墨迹 26">
                  <a:extLst>
                    <a:ext uri="{FF2B5EF4-FFF2-40B4-BE49-F238E27FC236}">
                      <a16:creationId xmlns:a16="http://schemas.microsoft.com/office/drawing/2014/main" id="{CADCBE10-4A68-1747-A5D0-BE4D51FFABFD}"/>
                    </a:ext>
                  </a:extLst>
                </p14:cNvPr>
                <p14:cNvContentPartPr/>
                <p14:nvPr/>
              </p14:nvContentPartPr>
              <p14:xfrm>
                <a:off x="3169814" y="2840541"/>
                <a:ext cx="360" cy="48600"/>
              </p14:xfrm>
            </p:contentPart>
          </mc:Choice>
          <mc:Fallback xmlns="">
            <p:pic>
              <p:nvPicPr>
                <p:cNvPr id="27" name="墨迹 26">
                  <a:extLst>
                    <a:ext uri="{FF2B5EF4-FFF2-40B4-BE49-F238E27FC236}">
                      <a16:creationId xmlns:a16="http://schemas.microsoft.com/office/drawing/2014/main" id="{CADCBE10-4A68-1747-A5D0-BE4D51FFABFD}"/>
                    </a:ext>
                  </a:extLst>
                </p:cNvPr>
                <p:cNvPicPr/>
                <p:nvPr/>
              </p:nvPicPr>
              <p:blipFill>
                <a:blip r:embed="rId13"/>
                <a:stretch>
                  <a:fillRect/>
                </a:stretch>
              </p:blipFill>
              <p:spPr>
                <a:xfrm>
                  <a:off x="3154694" y="2825421"/>
                  <a:ext cx="3096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1" name="墨迹 10">
                <a:extLst>
                  <a:ext uri="{FF2B5EF4-FFF2-40B4-BE49-F238E27FC236}">
                    <a16:creationId xmlns:a16="http://schemas.microsoft.com/office/drawing/2014/main" id="{D83440FC-5878-D849-BB42-A6A917DA531F}"/>
                  </a:ext>
                </a:extLst>
              </p14:cNvPr>
              <p14:cNvContentPartPr/>
              <p14:nvPr/>
            </p14:nvContentPartPr>
            <p14:xfrm>
              <a:off x="2433634" y="2915823"/>
              <a:ext cx="1080" cy="5400"/>
            </p14:xfrm>
          </p:contentPart>
        </mc:Choice>
        <mc:Fallback xmlns="">
          <p:pic>
            <p:nvPicPr>
              <p:cNvPr id="11" name="墨迹 10">
                <a:extLst>
                  <a:ext uri="{FF2B5EF4-FFF2-40B4-BE49-F238E27FC236}">
                    <a16:creationId xmlns:a16="http://schemas.microsoft.com/office/drawing/2014/main" id="{D83440FC-5878-D849-BB42-A6A917DA531F}"/>
                  </a:ext>
                </a:extLst>
              </p:cNvPr>
              <p:cNvPicPr/>
              <p:nvPr/>
            </p:nvPicPr>
            <p:blipFill>
              <a:blip r:embed="rId15"/>
              <a:stretch>
                <a:fillRect/>
              </a:stretch>
            </p:blipFill>
            <p:spPr>
              <a:xfrm>
                <a:off x="2418154" y="2901310"/>
                <a:ext cx="31680" cy="34088"/>
              </a:xfrm>
              <a:prstGeom prst="rect">
                <a:avLst/>
              </a:prstGeom>
            </p:spPr>
          </p:pic>
        </mc:Fallback>
      </mc:AlternateContent>
    </p:spTree>
    <p:extLst>
      <p:ext uri="{BB962C8B-B14F-4D97-AF65-F5344CB8AC3E}">
        <p14:creationId xmlns:p14="http://schemas.microsoft.com/office/powerpoint/2010/main" val="2115210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ED8D-085A-43AA-9A65-9BEBA2B6CCA0}"/>
              </a:ext>
            </a:extLst>
          </p:cNvPr>
          <p:cNvSpPr>
            <a:spLocks noGrp="1"/>
          </p:cNvSpPr>
          <p:nvPr>
            <p:ph type="title"/>
          </p:nvPr>
        </p:nvSpPr>
        <p:spPr/>
        <p:txBody>
          <a:bodyPr/>
          <a:lstStyle/>
          <a:p>
            <a:r>
              <a:rPr lang="en-US" sz="4000" dirty="0"/>
              <a:t>Pricing and Valuation of Option</a:t>
            </a:r>
            <a:br>
              <a:rPr lang="en-US" dirty="0"/>
            </a:br>
            <a:r>
              <a:rPr lang="en-US" dirty="0"/>
              <a:t>European Option</a:t>
            </a:r>
          </a:p>
        </p:txBody>
      </p:sp>
      <p:sp>
        <p:nvSpPr>
          <p:cNvPr id="3" name="Content Placeholder 2">
            <a:extLst>
              <a:ext uri="{FF2B5EF4-FFF2-40B4-BE49-F238E27FC236}">
                <a16:creationId xmlns:a16="http://schemas.microsoft.com/office/drawing/2014/main" id="{A409497E-EAC5-4D8A-BB1A-32F3D69E12FD}"/>
              </a:ext>
            </a:extLst>
          </p:cNvPr>
          <p:cNvSpPr>
            <a:spLocks noGrp="1"/>
          </p:cNvSpPr>
          <p:nvPr>
            <p:ph idx="1"/>
          </p:nvPr>
        </p:nvSpPr>
        <p:spPr/>
        <p:txBody>
          <a:bodyPr>
            <a:normAutofit/>
          </a:bodyPr>
          <a:lstStyle/>
          <a:p>
            <a:r>
              <a:rPr lang="en-US" sz="2400" dirty="0"/>
              <a:t>The inverse effect can prevail with a put the </a:t>
            </a:r>
            <a:r>
              <a:rPr lang="en-US" sz="2400" dirty="0">
                <a:solidFill>
                  <a:srgbClr val="FF0000"/>
                </a:solidFill>
              </a:rPr>
              <a:t>longer the time to expiration, the higher the risk-free rate, and the deeper it is in-the-money.</a:t>
            </a:r>
          </a:p>
          <a:p>
            <a:r>
              <a:rPr lang="en-US" sz="2400" dirty="0">
                <a:solidFill>
                  <a:srgbClr val="FF0000"/>
                </a:solidFill>
              </a:rPr>
              <a:t>Th time value </a:t>
            </a:r>
            <a:r>
              <a:rPr lang="en-US" sz="2400" dirty="0">
                <a:solidFill>
                  <a:schemeClr val="tx1"/>
                </a:solidFill>
              </a:rPr>
              <a:t>of an option is the difference between the market price of the option and its intrinsic value.</a:t>
            </a:r>
          </a:p>
          <a:p>
            <a:r>
              <a:rPr lang="en-US" sz="2400" dirty="0">
                <a:solidFill>
                  <a:schemeClr val="tx1"/>
                </a:solidFill>
              </a:rPr>
              <a:t>As such, an option price is said to decay over time, a process characterized as </a:t>
            </a:r>
            <a:r>
              <a:rPr lang="en-US" sz="2400" dirty="0">
                <a:solidFill>
                  <a:srgbClr val="FF0000"/>
                </a:solidFill>
              </a:rPr>
              <a:t>time value decay</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096F6B07-7A87-2E4C-9755-6E5DCA1022BA}"/>
                  </a:ext>
                </a:extLst>
              </p14:cNvPr>
              <p14:cNvContentPartPr/>
              <p14:nvPr/>
            </p14:nvContentPartPr>
            <p14:xfrm>
              <a:off x="5517754" y="2410023"/>
              <a:ext cx="95400" cy="18000"/>
            </p14:xfrm>
          </p:contentPart>
        </mc:Choice>
        <mc:Fallback xmlns="">
          <p:pic>
            <p:nvPicPr>
              <p:cNvPr id="4" name="墨迹 3">
                <a:extLst>
                  <a:ext uri="{FF2B5EF4-FFF2-40B4-BE49-F238E27FC236}">
                    <a16:creationId xmlns:a16="http://schemas.microsoft.com/office/drawing/2014/main" id="{096F6B07-7A87-2E4C-9755-6E5DCA1022BA}"/>
                  </a:ext>
                </a:extLst>
              </p:cNvPr>
              <p:cNvPicPr/>
              <p:nvPr/>
            </p:nvPicPr>
            <p:blipFill>
              <a:blip r:embed="rId3"/>
              <a:stretch>
                <a:fillRect/>
              </a:stretch>
            </p:blipFill>
            <p:spPr>
              <a:xfrm>
                <a:off x="5502634" y="2394903"/>
                <a:ext cx="125640" cy="48600"/>
              </a:xfrm>
              <a:prstGeom prst="rect">
                <a:avLst/>
              </a:prstGeom>
            </p:spPr>
          </p:pic>
        </mc:Fallback>
      </mc:AlternateContent>
    </p:spTree>
    <p:extLst>
      <p:ext uri="{BB962C8B-B14F-4D97-AF65-F5344CB8AC3E}">
        <p14:creationId xmlns:p14="http://schemas.microsoft.com/office/powerpoint/2010/main" val="2464388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F0C8-C1BF-47E3-A594-E97AA1AEC8F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99BE870-08EC-438D-9138-2696C9D8EF52}"/>
              </a:ext>
            </a:extLst>
          </p:cNvPr>
          <p:cNvSpPr>
            <a:spLocks noGrp="1"/>
          </p:cNvSpPr>
          <p:nvPr>
            <p:ph idx="1"/>
          </p:nvPr>
        </p:nvSpPr>
        <p:spPr/>
        <p:txBody>
          <a:bodyPr>
            <a:noAutofit/>
          </a:bodyPr>
          <a:lstStyle/>
          <a:p>
            <a:r>
              <a:rPr lang="en-US" sz="2000" dirty="0"/>
              <a:t>1 Which of the following factors does not affect the value of a European option?</a:t>
            </a:r>
          </a:p>
          <a:p>
            <a:pPr lvl="1"/>
            <a:r>
              <a:rPr lang="en-US" sz="2000" dirty="0"/>
              <a:t>A The volatility of the underlying</a:t>
            </a:r>
          </a:p>
          <a:p>
            <a:pPr lvl="1"/>
            <a:r>
              <a:rPr lang="en-US" sz="2000" dirty="0"/>
              <a:t>B Dividends or interest paid by the underlying</a:t>
            </a:r>
          </a:p>
          <a:p>
            <a:pPr lvl="1"/>
            <a:r>
              <a:rPr lang="en-US" sz="2000" dirty="0"/>
              <a:t>C The percentage of the investor’s assets invested in the option</a:t>
            </a:r>
          </a:p>
          <a:p>
            <a:r>
              <a:rPr lang="en-US" sz="2000" dirty="0"/>
              <a:t>2 Which of the following statements imply that a European call on a stock is worth more?</a:t>
            </a:r>
          </a:p>
          <a:p>
            <a:pPr lvl="1"/>
            <a:r>
              <a:rPr lang="en-US" sz="2000" dirty="0"/>
              <a:t>A Less time to expiration</a:t>
            </a:r>
          </a:p>
          <a:p>
            <a:pPr lvl="1"/>
            <a:r>
              <a:rPr lang="en-US" sz="2000" dirty="0"/>
              <a:t>B A higher stock price relative to the exercise price</a:t>
            </a:r>
          </a:p>
          <a:p>
            <a:pPr lvl="1"/>
            <a:r>
              <a:rPr lang="en-US" sz="2000" dirty="0"/>
              <a:t>C Larger dividends paid by the stock during the life of the option</a:t>
            </a:r>
          </a:p>
        </p:txBody>
      </p:sp>
      <p:grpSp>
        <p:nvGrpSpPr>
          <p:cNvPr id="44" name="组合 43">
            <a:extLst>
              <a:ext uri="{FF2B5EF4-FFF2-40B4-BE49-F238E27FC236}">
                <a16:creationId xmlns:a16="http://schemas.microsoft.com/office/drawing/2014/main" id="{E4899339-6320-1543-BC89-1D3D9B4B62BE}"/>
              </a:ext>
            </a:extLst>
          </p:cNvPr>
          <p:cNvGrpSpPr/>
          <p:nvPr/>
        </p:nvGrpSpPr>
        <p:grpSpPr>
          <a:xfrm>
            <a:off x="11379994" y="3713583"/>
            <a:ext cx="100080" cy="307440"/>
            <a:chOff x="11379994" y="3713583"/>
            <a:chExt cx="100080" cy="307440"/>
          </a:xfrm>
        </p:grpSpPr>
        <mc:AlternateContent xmlns:mc="http://schemas.openxmlformats.org/markup-compatibility/2006" xmlns:p14="http://schemas.microsoft.com/office/powerpoint/2010/main">
          <mc:Choice Requires="p14">
            <p:contentPart p14:bwMode="auto" r:id="rId2">
              <p14:nvContentPartPr>
                <p14:cNvPr id="38" name="墨迹 37">
                  <a:extLst>
                    <a:ext uri="{FF2B5EF4-FFF2-40B4-BE49-F238E27FC236}">
                      <a16:creationId xmlns:a16="http://schemas.microsoft.com/office/drawing/2014/main" id="{AA1FE1C3-A8C5-4441-9304-1D85D0755B2E}"/>
                    </a:ext>
                  </a:extLst>
                </p14:cNvPr>
                <p14:cNvContentPartPr/>
                <p14:nvPr/>
              </p14:nvContentPartPr>
              <p14:xfrm>
                <a:off x="11379994" y="3713583"/>
                <a:ext cx="360" cy="360"/>
              </p14:xfrm>
            </p:contentPart>
          </mc:Choice>
          <mc:Fallback xmlns="">
            <p:pic>
              <p:nvPicPr>
                <p:cNvPr id="38" name="墨迹 37">
                  <a:extLst>
                    <a:ext uri="{FF2B5EF4-FFF2-40B4-BE49-F238E27FC236}">
                      <a16:creationId xmlns:a16="http://schemas.microsoft.com/office/drawing/2014/main" id="{AA1FE1C3-A8C5-4441-9304-1D85D0755B2E}"/>
                    </a:ext>
                  </a:extLst>
                </p:cNvPr>
                <p:cNvPicPr/>
                <p:nvPr/>
              </p:nvPicPr>
              <p:blipFill>
                <a:blip r:embed="rId45"/>
                <a:stretch>
                  <a:fillRect/>
                </a:stretch>
              </p:blipFill>
              <p:spPr>
                <a:xfrm>
                  <a:off x="11364514" y="369846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3" name="墨迹 42">
                  <a:extLst>
                    <a:ext uri="{FF2B5EF4-FFF2-40B4-BE49-F238E27FC236}">
                      <a16:creationId xmlns:a16="http://schemas.microsoft.com/office/drawing/2014/main" id="{8036C59D-CD74-3944-B150-00ED9DA98F47}"/>
                    </a:ext>
                  </a:extLst>
                </p14:cNvPr>
                <p14:cNvContentPartPr/>
                <p14:nvPr/>
              </p14:nvContentPartPr>
              <p14:xfrm>
                <a:off x="11479714" y="4020663"/>
                <a:ext cx="360" cy="360"/>
              </p14:xfrm>
            </p:contentPart>
          </mc:Choice>
          <mc:Fallback xmlns="">
            <p:pic>
              <p:nvPicPr>
                <p:cNvPr id="43" name="墨迹 42">
                  <a:extLst>
                    <a:ext uri="{FF2B5EF4-FFF2-40B4-BE49-F238E27FC236}">
                      <a16:creationId xmlns:a16="http://schemas.microsoft.com/office/drawing/2014/main" id="{8036C59D-CD74-3944-B150-00ED9DA98F47}"/>
                    </a:ext>
                  </a:extLst>
                </p:cNvPr>
                <p:cNvPicPr/>
                <p:nvPr/>
              </p:nvPicPr>
              <p:blipFill>
                <a:blip r:embed="rId45"/>
                <a:stretch>
                  <a:fillRect/>
                </a:stretch>
              </p:blipFill>
              <p:spPr>
                <a:xfrm>
                  <a:off x="11464234" y="4005543"/>
                  <a:ext cx="30960" cy="3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7">
            <p14:nvContentPartPr>
              <p14:cNvPr id="58" name="墨迹 57">
                <a:extLst>
                  <a:ext uri="{FF2B5EF4-FFF2-40B4-BE49-F238E27FC236}">
                    <a16:creationId xmlns:a16="http://schemas.microsoft.com/office/drawing/2014/main" id="{9BD9998B-A3E2-5C4C-AE3E-0674CB949B70}"/>
                  </a:ext>
                </a:extLst>
              </p14:cNvPr>
              <p14:cNvContentPartPr/>
              <p14:nvPr/>
            </p14:nvContentPartPr>
            <p14:xfrm>
              <a:off x="11387194" y="4958463"/>
              <a:ext cx="360" cy="360"/>
            </p14:xfrm>
          </p:contentPart>
        </mc:Choice>
        <mc:Fallback xmlns="">
          <p:pic>
            <p:nvPicPr>
              <p:cNvPr id="58" name="墨迹 57">
                <a:extLst>
                  <a:ext uri="{FF2B5EF4-FFF2-40B4-BE49-F238E27FC236}">
                    <a16:creationId xmlns:a16="http://schemas.microsoft.com/office/drawing/2014/main" id="{9BD9998B-A3E2-5C4C-AE3E-0674CB949B70}"/>
                  </a:ext>
                </a:extLst>
              </p:cNvPr>
              <p:cNvPicPr/>
              <p:nvPr/>
            </p:nvPicPr>
            <p:blipFill>
              <a:blip r:embed="rId48"/>
              <a:stretch>
                <a:fillRect/>
              </a:stretch>
            </p:blipFill>
            <p:spPr>
              <a:xfrm>
                <a:off x="11371714" y="4942983"/>
                <a:ext cx="30960" cy="30960"/>
              </a:xfrm>
              <a:prstGeom prst="rect">
                <a:avLst/>
              </a:prstGeom>
            </p:spPr>
          </p:pic>
        </mc:Fallback>
      </mc:AlternateContent>
    </p:spTree>
    <p:extLst>
      <p:ext uri="{BB962C8B-B14F-4D97-AF65-F5344CB8AC3E}">
        <p14:creationId xmlns:p14="http://schemas.microsoft.com/office/powerpoint/2010/main" val="2650507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99D3-F8EC-47AE-B76B-D1FF3DCFD15C}"/>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C6A0B4C-4B64-4D6D-AAEF-58E07AD1A1F4}"/>
              </a:ext>
            </a:extLst>
          </p:cNvPr>
          <p:cNvSpPr>
            <a:spLocks noGrp="1"/>
          </p:cNvSpPr>
          <p:nvPr>
            <p:ph idx="1"/>
          </p:nvPr>
        </p:nvSpPr>
        <p:spPr/>
        <p:txBody>
          <a:bodyPr>
            <a:noAutofit/>
          </a:bodyPr>
          <a:lstStyle/>
          <a:p>
            <a:r>
              <a:rPr lang="en-US" sz="2000" dirty="0"/>
              <a:t>3 Why might a European put be worth less the longer the time to expiration?</a:t>
            </a:r>
          </a:p>
          <a:p>
            <a:pPr lvl="1"/>
            <a:r>
              <a:rPr lang="en-US" sz="2000" dirty="0"/>
              <a:t>A The cost of waiting to receive the exercise price is higher.</a:t>
            </a:r>
          </a:p>
          <a:p>
            <a:pPr lvl="1"/>
            <a:r>
              <a:rPr lang="en-US" sz="2000" dirty="0"/>
              <a:t>B The risk of the underlying is lower over a longer period of time.</a:t>
            </a:r>
          </a:p>
          <a:p>
            <a:pPr lvl="1"/>
            <a:r>
              <a:rPr lang="en-US" sz="2000" dirty="0"/>
              <a:t>C The longer time to expiration means that the put is more likely to expire out-of- the- money.</a:t>
            </a:r>
          </a:p>
          <a:p>
            <a:r>
              <a:rPr lang="en-US" sz="2000" dirty="0"/>
              <a:t>4 The loss in value of an option as it moves closer to expiration is called what?</a:t>
            </a:r>
          </a:p>
          <a:p>
            <a:pPr lvl="1"/>
            <a:r>
              <a:rPr lang="en-US" sz="2000" dirty="0"/>
              <a:t>A Time value decay</a:t>
            </a:r>
          </a:p>
          <a:p>
            <a:pPr lvl="1"/>
            <a:r>
              <a:rPr lang="en-US" sz="2000" dirty="0"/>
              <a:t>B Volatility diminution</a:t>
            </a:r>
          </a:p>
          <a:p>
            <a:pPr lvl="1"/>
            <a:r>
              <a:rPr lang="en-US" sz="2000" dirty="0"/>
              <a:t>C Time value of money</a:t>
            </a:r>
          </a:p>
        </p:txBody>
      </p:sp>
      <mc:AlternateContent xmlns:mc="http://schemas.openxmlformats.org/markup-compatibility/2006" xmlns:p14="http://schemas.microsoft.com/office/powerpoint/2010/main">
        <mc:Choice Requires="p14">
          <p:contentPart p14:bwMode="auto" r:id="rId2">
            <p14:nvContentPartPr>
              <p14:cNvPr id="119" name="墨迹 118">
                <a:extLst>
                  <a:ext uri="{FF2B5EF4-FFF2-40B4-BE49-F238E27FC236}">
                    <a16:creationId xmlns:a16="http://schemas.microsoft.com/office/drawing/2014/main" id="{1317221F-812D-E841-AEFE-6306546FB9AE}"/>
                  </a:ext>
                </a:extLst>
              </p14:cNvPr>
              <p14:cNvContentPartPr/>
              <p14:nvPr/>
            </p14:nvContentPartPr>
            <p14:xfrm>
              <a:off x="4280434" y="3556983"/>
              <a:ext cx="1800" cy="5400"/>
            </p14:xfrm>
          </p:contentPart>
        </mc:Choice>
        <mc:Fallback xmlns="">
          <p:pic>
            <p:nvPicPr>
              <p:cNvPr id="119" name="墨迹 118">
                <a:extLst>
                  <a:ext uri="{FF2B5EF4-FFF2-40B4-BE49-F238E27FC236}">
                    <a16:creationId xmlns:a16="http://schemas.microsoft.com/office/drawing/2014/main" id="{1317221F-812D-E841-AEFE-6306546FB9AE}"/>
                  </a:ext>
                </a:extLst>
              </p:cNvPr>
              <p:cNvPicPr/>
              <p:nvPr/>
            </p:nvPicPr>
            <p:blipFill>
              <a:blip r:embed="rId9"/>
              <a:stretch>
                <a:fillRect/>
              </a:stretch>
            </p:blipFill>
            <p:spPr>
              <a:xfrm>
                <a:off x="4264954" y="3541863"/>
                <a:ext cx="32400" cy="36000"/>
              </a:xfrm>
              <a:prstGeom prst="rect">
                <a:avLst/>
              </a:prstGeom>
            </p:spPr>
          </p:pic>
        </mc:Fallback>
      </mc:AlternateContent>
      <p:grpSp>
        <p:nvGrpSpPr>
          <p:cNvPr id="153" name="组合 152">
            <a:extLst>
              <a:ext uri="{FF2B5EF4-FFF2-40B4-BE49-F238E27FC236}">
                <a16:creationId xmlns:a16="http://schemas.microsoft.com/office/drawing/2014/main" id="{AD2F87C2-9F95-C84B-84D5-A3E617A566C6}"/>
              </a:ext>
            </a:extLst>
          </p:cNvPr>
          <p:cNvGrpSpPr/>
          <p:nvPr/>
        </p:nvGrpSpPr>
        <p:grpSpPr>
          <a:xfrm>
            <a:off x="5675794" y="1647543"/>
            <a:ext cx="5803200" cy="4592880"/>
            <a:chOff x="5675794" y="1647543"/>
            <a:chExt cx="5803200" cy="4592880"/>
          </a:xfrm>
        </p:grpSpPr>
        <mc:AlternateContent xmlns:mc="http://schemas.openxmlformats.org/markup-compatibility/2006" xmlns:p14="http://schemas.microsoft.com/office/powerpoint/2010/main">
          <mc:Choice Requires="p14">
            <p:contentPart p14:bwMode="auto" r:id="rId10">
              <p14:nvContentPartPr>
                <p14:cNvPr id="7" name="墨迹 6">
                  <a:extLst>
                    <a:ext uri="{FF2B5EF4-FFF2-40B4-BE49-F238E27FC236}">
                      <a16:creationId xmlns:a16="http://schemas.microsoft.com/office/drawing/2014/main" id="{EF7757D8-38D3-E542-AF66-582E860D73D8}"/>
                    </a:ext>
                  </a:extLst>
                </p14:cNvPr>
                <p14:cNvContentPartPr/>
                <p14:nvPr/>
              </p14:nvContentPartPr>
              <p14:xfrm>
                <a:off x="5675794" y="2974503"/>
                <a:ext cx="360" cy="360"/>
              </p14:xfrm>
            </p:contentPart>
          </mc:Choice>
          <mc:Fallback xmlns="">
            <p:pic>
              <p:nvPicPr>
                <p:cNvPr id="7" name="墨迹 6">
                  <a:extLst>
                    <a:ext uri="{FF2B5EF4-FFF2-40B4-BE49-F238E27FC236}">
                      <a16:creationId xmlns:a16="http://schemas.microsoft.com/office/drawing/2014/main" id="{EF7757D8-38D3-E542-AF66-582E860D73D8}"/>
                    </a:ext>
                  </a:extLst>
                </p:cNvPr>
                <p:cNvPicPr/>
                <p:nvPr/>
              </p:nvPicPr>
              <p:blipFill>
                <a:blip r:embed="rId9"/>
                <a:stretch>
                  <a:fillRect/>
                </a:stretch>
              </p:blipFill>
              <p:spPr>
                <a:xfrm>
                  <a:off x="5660314" y="295938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5" name="墨迹 64">
                  <a:extLst>
                    <a:ext uri="{FF2B5EF4-FFF2-40B4-BE49-F238E27FC236}">
                      <a16:creationId xmlns:a16="http://schemas.microsoft.com/office/drawing/2014/main" id="{B44206C1-5127-A44A-A733-BF808AE6E003}"/>
                    </a:ext>
                  </a:extLst>
                </p14:cNvPr>
                <p14:cNvContentPartPr/>
                <p14:nvPr/>
              </p14:nvContentPartPr>
              <p14:xfrm>
                <a:off x="10509514" y="1647543"/>
                <a:ext cx="360" cy="360"/>
              </p14:xfrm>
            </p:contentPart>
          </mc:Choice>
          <mc:Fallback xmlns="">
            <p:pic>
              <p:nvPicPr>
                <p:cNvPr id="65" name="墨迹 64">
                  <a:extLst>
                    <a:ext uri="{FF2B5EF4-FFF2-40B4-BE49-F238E27FC236}">
                      <a16:creationId xmlns:a16="http://schemas.microsoft.com/office/drawing/2014/main" id="{B44206C1-5127-A44A-A733-BF808AE6E003}"/>
                    </a:ext>
                  </a:extLst>
                </p:cNvPr>
                <p:cNvPicPr/>
                <p:nvPr/>
              </p:nvPicPr>
              <p:blipFill>
                <a:blip r:embed="rId9"/>
                <a:stretch>
                  <a:fillRect/>
                </a:stretch>
              </p:blipFill>
              <p:spPr>
                <a:xfrm>
                  <a:off x="10494394" y="163206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9" name="墨迹 108">
                  <a:extLst>
                    <a:ext uri="{FF2B5EF4-FFF2-40B4-BE49-F238E27FC236}">
                      <a16:creationId xmlns:a16="http://schemas.microsoft.com/office/drawing/2014/main" id="{60848162-D33F-3E4A-97AC-2CD31BA74D4F}"/>
                    </a:ext>
                  </a:extLst>
                </p14:cNvPr>
                <p14:cNvContentPartPr/>
                <p14:nvPr/>
              </p14:nvContentPartPr>
              <p14:xfrm>
                <a:off x="11478634" y="4158183"/>
                <a:ext cx="360" cy="360"/>
              </p14:xfrm>
            </p:contentPart>
          </mc:Choice>
          <mc:Fallback xmlns="">
            <p:pic>
              <p:nvPicPr>
                <p:cNvPr id="109" name="墨迹 108">
                  <a:extLst>
                    <a:ext uri="{FF2B5EF4-FFF2-40B4-BE49-F238E27FC236}">
                      <a16:creationId xmlns:a16="http://schemas.microsoft.com/office/drawing/2014/main" id="{60848162-D33F-3E4A-97AC-2CD31BA74D4F}"/>
                    </a:ext>
                  </a:extLst>
                </p:cNvPr>
                <p:cNvPicPr/>
                <p:nvPr/>
              </p:nvPicPr>
              <p:blipFill>
                <a:blip r:embed="rId9"/>
                <a:stretch>
                  <a:fillRect/>
                </a:stretch>
              </p:blipFill>
              <p:spPr>
                <a:xfrm>
                  <a:off x="11463514" y="414306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3" name="墨迹 112">
                  <a:extLst>
                    <a:ext uri="{FF2B5EF4-FFF2-40B4-BE49-F238E27FC236}">
                      <a16:creationId xmlns:a16="http://schemas.microsoft.com/office/drawing/2014/main" id="{59B6117F-C7F1-724F-AC5E-25B8DEFA4AFC}"/>
                    </a:ext>
                  </a:extLst>
                </p14:cNvPr>
                <p14:cNvContentPartPr/>
                <p14:nvPr/>
              </p14:nvContentPartPr>
              <p14:xfrm>
                <a:off x="10347514" y="4625823"/>
                <a:ext cx="360" cy="360"/>
              </p14:xfrm>
            </p:contentPart>
          </mc:Choice>
          <mc:Fallback xmlns="">
            <p:pic>
              <p:nvPicPr>
                <p:cNvPr id="113" name="墨迹 112">
                  <a:extLst>
                    <a:ext uri="{FF2B5EF4-FFF2-40B4-BE49-F238E27FC236}">
                      <a16:creationId xmlns:a16="http://schemas.microsoft.com/office/drawing/2014/main" id="{59B6117F-C7F1-724F-AC5E-25B8DEFA4AFC}"/>
                    </a:ext>
                  </a:extLst>
                </p:cNvPr>
                <p:cNvPicPr/>
                <p:nvPr/>
              </p:nvPicPr>
              <p:blipFill>
                <a:blip r:embed="rId9"/>
                <a:stretch>
                  <a:fillRect/>
                </a:stretch>
              </p:blipFill>
              <p:spPr>
                <a:xfrm>
                  <a:off x="10332394" y="461034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0" name="墨迹 119">
                  <a:extLst>
                    <a:ext uri="{FF2B5EF4-FFF2-40B4-BE49-F238E27FC236}">
                      <a16:creationId xmlns:a16="http://schemas.microsoft.com/office/drawing/2014/main" id="{AA8A27D7-AEE9-4041-A106-63FC3A62A0E7}"/>
                    </a:ext>
                  </a:extLst>
                </p14:cNvPr>
                <p14:cNvContentPartPr/>
                <p14:nvPr/>
              </p14:nvContentPartPr>
              <p14:xfrm>
                <a:off x="6643114" y="5331063"/>
                <a:ext cx="2160" cy="1080"/>
              </p14:xfrm>
            </p:contentPart>
          </mc:Choice>
          <mc:Fallback xmlns="">
            <p:pic>
              <p:nvPicPr>
                <p:cNvPr id="120" name="墨迹 119">
                  <a:extLst>
                    <a:ext uri="{FF2B5EF4-FFF2-40B4-BE49-F238E27FC236}">
                      <a16:creationId xmlns:a16="http://schemas.microsoft.com/office/drawing/2014/main" id="{AA8A27D7-AEE9-4041-A106-63FC3A62A0E7}"/>
                    </a:ext>
                  </a:extLst>
                </p:cNvPr>
                <p:cNvPicPr/>
                <p:nvPr/>
              </p:nvPicPr>
              <p:blipFill>
                <a:blip r:embed="rId9"/>
                <a:stretch>
                  <a:fillRect/>
                </a:stretch>
              </p:blipFill>
              <p:spPr>
                <a:xfrm>
                  <a:off x="6627994" y="5315583"/>
                  <a:ext cx="3240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1" name="墨迹 120">
                  <a:extLst>
                    <a:ext uri="{FF2B5EF4-FFF2-40B4-BE49-F238E27FC236}">
                      <a16:creationId xmlns:a16="http://schemas.microsoft.com/office/drawing/2014/main" id="{A4500779-15AD-A84C-B312-73C09E6761CA}"/>
                    </a:ext>
                  </a:extLst>
                </p14:cNvPr>
                <p14:cNvContentPartPr/>
                <p14:nvPr/>
              </p14:nvContentPartPr>
              <p14:xfrm>
                <a:off x="6640954" y="5313423"/>
                <a:ext cx="4320" cy="18720"/>
              </p14:xfrm>
            </p:contentPart>
          </mc:Choice>
          <mc:Fallback xmlns="">
            <p:pic>
              <p:nvPicPr>
                <p:cNvPr id="121" name="墨迹 120">
                  <a:extLst>
                    <a:ext uri="{FF2B5EF4-FFF2-40B4-BE49-F238E27FC236}">
                      <a16:creationId xmlns:a16="http://schemas.microsoft.com/office/drawing/2014/main" id="{A4500779-15AD-A84C-B312-73C09E6761CA}"/>
                    </a:ext>
                  </a:extLst>
                </p:cNvPr>
                <p:cNvPicPr/>
                <p:nvPr/>
              </p:nvPicPr>
              <p:blipFill>
                <a:blip r:embed="rId188"/>
                <a:stretch>
                  <a:fillRect/>
                </a:stretch>
              </p:blipFill>
              <p:spPr>
                <a:xfrm>
                  <a:off x="6625474" y="5297943"/>
                  <a:ext cx="349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29" name="墨迹 128">
                  <a:extLst>
                    <a:ext uri="{FF2B5EF4-FFF2-40B4-BE49-F238E27FC236}">
                      <a16:creationId xmlns:a16="http://schemas.microsoft.com/office/drawing/2014/main" id="{6488584D-F582-CC4C-AF54-930564A366B0}"/>
                    </a:ext>
                  </a:extLst>
                </p14:cNvPr>
                <p14:cNvContentPartPr/>
                <p14:nvPr/>
              </p14:nvContentPartPr>
              <p14:xfrm>
                <a:off x="6740674" y="6226023"/>
                <a:ext cx="13320" cy="14400"/>
              </p14:xfrm>
            </p:contentPart>
          </mc:Choice>
          <mc:Fallback xmlns="">
            <p:pic>
              <p:nvPicPr>
                <p:cNvPr id="129" name="墨迹 128">
                  <a:extLst>
                    <a:ext uri="{FF2B5EF4-FFF2-40B4-BE49-F238E27FC236}">
                      <a16:creationId xmlns:a16="http://schemas.microsoft.com/office/drawing/2014/main" id="{6488584D-F582-CC4C-AF54-930564A366B0}"/>
                    </a:ext>
                  </a:extLst>
                </p:cNvPr>
                <p:cNvPicPr/>
                <p:nvPr/>
              </p:nvPicPr>
              <p:blipFill>
                <a:blip r:embed="rId200"/>
                <a:stretch>
                  <a:fillRect/>
                </a:stretch>
              </p:blipFill>
              <p:spPr>
                <a:xfrm>
                  <a:off x="6725554" y="6210903"/>
                  <a:ext cx="439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9" name="墨迹 138">
                  <a:extLst>
                    <a:ext uri="{FF2B5EF4-FFF2-40B4-BE49-F238E27FC236}">
                      <a16:creationId xmlns:a16="http://schemas.microsoft.com/office/drawing/2014/main" id="{246C6AF8-A5C6-2041-8C25-83742F657740}"/>
                    </a:ext>
                  </a:extLst>
                </p14:cNvPr>
                <p14:cNvContentPartPr/>
                <p14:nvPr/>
              </p14:nvContentPartPr>
              <p14:xfrm>
                <a:off x="7335394" y="5657943"/>
                <a:ext cx="360" cy="360"/>
              </p14:xfrm>
            </p:contentPart>
          </mc:Choice>
          <mc:Fallback xmlns="">
            <p:pic>
              <p:nvPicPr>
                <p:cNvPr id="139" name="墨迹 138">
                  <a:extLst>
                    <a:ext uri="{FF2B5EF4-FFF2-40B4-BE49-F238E27FC236}">
                      <a16:creationId xmlns:a16="http://schemas.microsoft.com/office/drawing/2014/main" id="{246C6AF8-A5C6-2041-8C25-83742F657740}"/>
                    </a:ext>
                  </a:extLst>
                </p:cNvPr>
                <p:cNvPicPr/>
                <p:nvPr/>
              </p:nvPicPr>
              <p:blipFill>
                <a:blip r:embed="rId9"/>
                <a:stretch>
                  <a:fillRect/>
                </a:stretch>
              </p:blipFill>
              <p:spPr>
                <a:xfrm>
                  <a:off x="7319914" y="5642463"/>
                  <a:ext cx="30960" cy="30960"/>
                </a:xfrm>
                <a:prstGeom prst="rect">
                  <a:avLst/>
                </a:prstGeom>
              </p:spPr>
            </p:pic>
          </mc:Fallback>
        </mc:AlternateContent>
      </p:grpSp>
      <p:grpSp>
        <p:nvGrpSpPr>
          <p:cNvPr id="167" name="组合 166">
            <a:extLst>
              <a:ext uri="{FF2B5EF4-FFF2-40B4-BE49-F238E27FC236}">
                <a16:creationId xmlns:a16="http://schemas.microsoft.com/office/drawing/2014/main" id="{994D952D-7FBC-0646-A204-67A21CC92EC7}"/>
              </a:ext>
            </a:extLst>
          </p:cNvPr>
          <p:cNvGrpSpPr/>
          <p:nvPr/>
        </p:nvGrpSpPr>
        <p:grpSpPr>
          <a:xfrm>
            <a:off x="7577314" y="6304143"/>
            <a:ext cx="1317240" cy="290520"/>
            <a:chOff x="7577314" y="6304143"/>
            <a:chExt cx="1317240" cy="290520"/>
          </a:xfrm>
        </p:grpSpPr>
        <mc:AlternateContent xmlns:mc="http://schemas.openxmlformats.org/markup-compatibility/2006" xmlns:p14="http://schemas.microsoft.com/office/powerpoint/2010/main">
          <mc:Choice Requires="p14">
            <p:contentPart p14:bwMode="auto" r:id="rId202">
              <p14:nvContentPartPr>
                <p14:cNvPr id="154" name="墨迹 153">
                  <a:extLst>
                    <a:ext uri="{FF2B5EF4-FFF2-40B4-BE49-F238E27FC236}">
                      <a16:creationId xmlns:a16="http://schemas.microsoft.com/office/drawing/2014/main" id="{98ADED33-F874-DD49-9685-5FF057DB1100}"/>
                    </a:ext>
                  </a:extLst>
                </p14:cNvPr>
                <p14:cNvContentPartPr/>
                <p14:nvPr/>
              </p14:nvContentPartPr>
              <p14:xfrm>
                <a:off x="7577314" y="6304143"/>
                <a:ext cx="5400" cy="16560"/>
              </p14:xfrm>
            </p:contentPart>
          </mc:Choice>
          <mc:Fallback xmlns="">
            <p:pic>
              <p:nvPicPr>
                <p:cNvPr id="154" name="墨迹 153">
                  <a:extLst>
                    <a:ext uri="{FF2B5EF4-FFF2-40B4-BE49-F238E27FC236}">
                      <a16:creationId xmlns:a16="http://schemas.microsoft.com/office/drawing/2014/main" id="{98ADED33-F874-DD49-9685-5FF057DB1100}"/>
                    </a:ext>
                  </a:extLst>
                </p:cNvPr>
                <p:cNvPicPr/>
                <p:nvPr/>
              </p:nvPicPr>
              <p:blipFill>
                <a:blip r:embed="rId239"/>
                <a:stretch>
                  <a:fillRect/>
                </a:stretch>
              </p:blipFill>
              <p:spPr>
                <a:xfrm>
                  <a:off x="7562194" y="6289023"/>
                  <a:ext cx="356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63" name="墨迹 162">
                  <a:extLst>
                    <a:ext uri="{FF2B5EF4-FFF2-40B4-BE49-F238E27FC236}">
                      <a16:creationId xmlns:a16="http://schemas.microsoft.com/office/drawing/2014/main" id="{098366DC-6B89-2D4F-9680-B765832B63DD}"/>
                    </a:ext>
                  </a:extLst>
                </p14:cNvPr>
                <p14:cNvContentPartPr/>
                <p14:nvPr/>
              </p14:nvContentPartPr>
              <p14:xfrm>
                <a:off x="8748754" y="6412503"/>
                <a:ext cx="360" cy="360"/>
              </p14:xfrm>
            </p:contentPart>
          </mc:Choice>
          <mc:Fallback xmlns="">
            <p:pic>
              <p:nvPicPr>
                <p:cNvPr id="163" name="墨迹 162">
                  <a:extLst>
                    <a:ext uri="{FF2B5EF4-FFF2-40B4-BE49-F238E27FC236}">
                      <a16:creationId xmlns:a16="http://schemas.microsoft.com/office/drawing/2014/main" id="{098366DC-6B89-2D4F-9680-B765832B63DD}"/>
                    </a:ext>
                  </a:extLst>
                </p:cNvPr>
                <p:cNvPicPr/>
                <p:nvPr/>
              </p:nvPicPr>
              <p:blipFill>
                <a:blip r:embed="rId9"/>
                <a:stretch>
                  <a:fillRect/>
                </a:stretch>
              </p:blipFill>
              <p:spPr>
                <a:xfrm>
                  <a:off x="8733274" y="6397023"/>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66" name="墨迹 165">
                  <a:extLst>
                    <a:ext uri="{FF2B5EF4-FFF2-40B4-BE49-F238E27FC236}">
                      <a16:creationId xmlns:a16="http://schemas.microsoft.com/office/drawing/2014/main" id="{3F710ADC-E419-D641-9773-4B0A6002E177}"/>
                    </a:ext>
                  </a:extLst>
                </p14:cNvPr>
                <p14:cNvContentPartPr/>
                <p14:nvPr/>
              </p14:nvContentPartPr>
              <p14:xfrm>
                <a:off x="8894194" y="6594303"/>
                <a:ext cx="360" cy="360"/>
              </p14:xfrm>
            </p:contentPart>
          </mc:Choice>
          <mc:Fallback xmlns="">
            <p:pic>
              <p:nvPicPr>
                <p:cNvPr id="166" name="墨迹 165">
                  <a:extLst>
                    <a:ext uri="{FF2B5EF4-FFF2-40B4-BE49-F238E27FC236}">
                      <a16:creationId xmlns:a16="http://schemas.microsoft.com/office/drawing/2014/main" id="{3F710ADC-E419-D641-9773-4B0A6002E177}"/>
                    </a:ext>
                  </a:extLst>
                </p:cNvPr>
                <p:cNvPicPr/>
                <p:nvPr/>
              </p:nvPicPr>
              <p:blipFill>
                <a:blip r:embed="rId9"/>
                <a:stretch>
                  <a:fillRect/>
                </a:stretch>
              </p:blipFill>
              <p:spPr>
                <a:xfrm>
                  <a:off x="8879074" y="6578823"/>
                  <a:ext cx="30960" cy="30960"/>
                </a:xfrm>
                <a:prstGeom prst="rect">
                  <a:avLst/>
                </a:prstGeom>
              </p:spPr>
            </p:pic>
          </mc:Fallback>
        </mc:AlternateContent>
      </p:grpSp>
      <p:grpSp>
        <p:nvGrpSpPr>
          <p:cNvPr id="192" name="组合 191">
            <a:extLst>
              <a:ext uri="{FF2B5EF4-FFF2-40B4-BE49-F238E27FC236}">
                <a16:creationId xmlns:a16="http://schemas.microsoft.com/office/drawing/2014/main" id="{C1A21D37-E475-D04A-AC79-1069158A9337}"/>
              </a:ext>
            </a:extLst>
          </p:cNvPr>
          <p:cNvGrpSpPr/>
          <p:nvPr/>
        </p:nvGrpSpPr>
        <p:grpSpPr>
          <a:xfrm>
            <a:off x="5504074" y="4239903"/>
            <a:ext cx="2066400" cy="278640"/>
            <a:chOff x="5504074" y="4239903"/>
            <a:chExt cx="2066400" cy="278640"/>
          </a:xfrm>
        </p:grpSpPr>
        <mc:AlternateContent xmlns:mc="http://schemas.openxmlformats.org/markup-compatibility/2006" xmlns:p14="http://schemas.microsoft.com/office/powerpoint/2010/main">
          <mc:Choice Requires="p14">
            <p:contentPart p14:bwMode="auto" r:id="rId242">
              <p14:nvContentPartPr>
                <p14:cNvPr id="174" name="墨迹 173">
                  <a:extLst>
                    <a:ext uri="{FF2B5EF4-FFF2-40B4-BE49-F238E27FC236}">
                      <a16:creationId xmlns:a16="http://schemas.microsoft.com/office/drawing/2014/main" id="{F48FB9AD-7B37-9843-A446-7199ECB20040}"/>
                    </a:ext>
                  </a:extLst>
                </p14:cNvPr>
                <p14:cNvContentPartPr/>
                <p14:nvPr/>
              </p14:nvContentPartPr>
              <p14:xfrm>
                <a:off x="5504074" y="4239903"/>
                <a:ext cx="2880" cy="1800"/>
              </p14:xfrm>
            </p:contentPart>
          </mc:Choice>
          <mc:Fallback xmlns="">
            <p:pic>
              <p:nvPicPr>
                <p:cNvPr id="174" name="墨迹 173">
                  <a:extLst>
                    <a:ext uri="{FF2B5EF4-FFF2-40B4-BE49-F238E27FC236}">
                      <a16:creationId xmlns:a16="http://schemas.microsoft.com/office/drawing/2014/main" id="{F48FB9AD-7B37-9843-A446-7199ECB20040}"/>
                    </a:ext>
                  </a:extLst>
                </p:cNvPr>
                <p:cNvPicPr/>
                <p:nvPr/>
              </p:nvPicPr>
              <p:blipFill>
                <a:blip r:embed="rId9"/>
                <a:stretch>
                  <a:fillRect/>
                </a:stretch>
              </p:blipFill>
              <p:spPr>
                <a:xfrm>
                  <a:off x="5488594" y="4224783"/>
                  <a:ext cx="331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91" name="墨迹 190">
                  <a:extLst>
                    <a:ext uri="{FF2B5EF4-FFF2-40B4-BE49-F238E27FC236}">
                      <a16:creationId xmlns:a16="http://schemas.microsoft.com/office/drawing/2014/main" id="{D789D210-A3D7-FC49-91BD-8C5C542C1E32}"/>
                    </a:ext>
                  </a:extLst>
                </p14:cNvPr>
                <p14:cNvContentPartPr/>
                <p14:nvPr/>
              </p14:nvContentPartPr>
              <p14:xfrm>
                <a:off x="7570114" y="4514583"/>
                <a:ext cx="360" cy="3960"/>
              </p14:xfrm>
            </p:contentPart>
          </mc:Choice>
          <mc:Fallback xmlns="">
            <p:pic>
              <p:nvPicPr>
                <p:cNvPr id="191" name="墨迹 190">
                  <a:extLst>
                    <a:ext uri="{FF2B5EF4-FFF2-40B4-BE49-F238E27FC236}">
                      <a16:creationId xmlns:a16="http://schemas.microsoft.com/office/drawing/2014/main" id="{D789D210-A3D7-FC49-91BD-8C5C542C1E32}"/>
                    </a:ext>
                  </a:extLst>
                </p:cNvPr>
                <p:cNvPicPr/>
                <p:nvPr/>
              </p:nvPicPr>
              <p:blipFill>
                <a:blip r:embed="rId9"/>
                <a:stretch>
                  <a:fillRect/>
                </a:stretch>
              </p:blipFill>
              <p:spPr>
                <a:xfrm>
                  <a:off x="7554634" y="4499463"/>
                  <a:ext cx="30960" cy="34560"/>
                </a:xfrm>
                <a:prstGeom prst="rect">
                  <a:avLst/>
                </a:prstGeom>
              </p:spPr>
            </p:pic>
          </mc:Fallback>
        </mc:AlternateContent>
      </p:grpSp>
    </p:spTree>
    <p:extLst>
      <p:ext uri="{BB962C8B-B14F-4D97-AF65-F5344CB8AC3E}">
        <p14:creationId xmlns:p14="http://schemas.microsoft.com/office/powerpoint/2010/main" val="1064070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a:xfrm>
            <a:off x="673754" y="643467"/>
            <a:ext cx="4203045" cy="1375608"/>
          </a:xfrm>
        </p:spPr>
        <p:txBody>
          <a:bodyPr anchor="ctr">
            <a:normAutofit/>
          </a:bodyPr>
          <a:lstStyle/>
          <a:p>
            <a:pPr>
              <a:lnSpc>
                <a:spcPct val="90000"/>
              </a:lnSpc>
            </a:pPr>
            <a:r>
              <a:rPr lang="en-US" sz="2500" dirty="0">
                <a:solidFill>
                  <a:schemeClr val="bg1"/>
                </a:solidFill>
              </a:rPr>
              <a:t>Pricing of European option</a:t>
            </a:r>
            <a:br>
              <a:rPr lang="en-US" sz="2500" dirty="0">
                <a:solidFill>
                  <a:schemeClr val="bg1"/>
                </a:solidFill>
              </a:rPr>
            </a:br>
            <a:r>
              <a:rPr lang="en-US" sz="2500" dirty="0">
                <a:solidFill>
                  <a:schemeClr val="bg1"/>
                </a:solidFill>
              </a:rPr>
              <a:t>lower limits of call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a:xfrm>
            <a:off x="673754" y="2160590"/>
            <a:ext cx="3973943" cy="3440110"/>
          </a:xfrm>
        </p:spPr>
        <p:txBody>
          <a:bodyPr>
            <a:normAutofit/>
          </a:bodyPr>
          <a:lstStyle/>
          <a:p>
            <a:r>
              <a:rPr lang="en-US" altLang="zh-CN" dirty="0">
                <a:solidFill>
                  <a:schemeClr val="bg1"/>
                </a:solidFill>
              </a:rPr>
              <a:t>C</a:t>
            </a:r>
            <a:r>
              <a:rPr lang="en-US" altLang="zh-CN" baseline="-25000" dirty="0">
                <a:solidFill>
                  <a:schemeClr val="bg1"/>
                </a:solidFill>
              </a:rPr>
              <a:t>0</a:t>
            </a:r>
            <a:r>
              <a:rPr lang="en-US" altLang="zh-CN" dirty="0">
                <a:solidFill>
                  <a:schemeClr val="bg1"/>
                </a:solidFill>
              </a:rPr>
              <a:t>&gt;=</a:t>
            </a:r>
            <a:r>
              <a:rPr lang="en" altLang="zh-CN" dirty="0">
                <a:solidFill>
                  <a:schemeClr val="bg1"/>
                </a:solidFill>
              </a:rPr>
              <a:t>Max[0,S</a:t>
            </a:r>
            <a:r>
              <a:rPr lang="en" altLang="zh-CN" baseline="-25000" dirty="0">
                <a:solidFill>
                  <a:schemeClr val="bg1"/>
                </a:solidFill>
              </a:rPr>
              <a:t>0</a:t>
            </a:r>
            <a:r>
              <a:rPr lang="en" altLang="zh-CN" dirty="0">
                <a:solidFill>
                  <a:schemeClr val="bg1"/>
                </a:solidFill>
              </a:rPr>
              <a:t>-X/(1+r)</a:t>
            </a:r>
            <a:r>
              <a:rPr lang="en" altLang="zh-CN" baseline="30000" dirty="0">
                <a:solidFill>
                  <a:schemeClr val="bg1"/>
                </a:solidFill>
              </a:rPr>
              <a:t>T</a:t>
            </a:r>
            <a:r>
              <a:rPr lang="en" altLang="zh-CN" dirty="0">
                <a:solidFill>
                  <a:schemeClr val="bg1"/>
                </a:solidFill>
              </a:rPr>
              <a:t>]</a:t>
            </a:r>
            <a:endParaRPr lang="en-US" altLang="zh-CN" dirty="0">
              <a:solidFill>
                <a:schemeClr val="bg1"/>
              </a:solidFill>
            </a:endParaRPr>
          </a:p>
          <a:p>
            <a:r>
              <a:rPr lang="en" altLang="zh-CN" i="1" dirty="0">
                <a:solidFill>
                  <a:schemeClr val="bg1"/>
                </a:solidFill>
              </a:rPr>
              <a:t>The lowest value of a European call is the greater of zero or the value of the underlying minus the present value of the exercise price. </a:t>
            </a:r>
            <a:endParaRPr lang="en" altLang="zh-CN" dirty="0">
              <a:solidFill>
                <a:schemeClr val="bg1"/>
              </a:solidFill>
            </a:endParaRPr>
          </a:p>
          <a:p>
            <a:endParaRPr lang="en-US" dirty="0">
              <a:solidFill>
                <a:schemeClr val="bg1"/>
              </a:solidFill>
            </a:endParaRPr>
          </a:p>
        </p:txBody>
      </p:sp>
      <p:pic>
        <p:nvPicPr>
          <p:cNvPr id="6" name="图片 5" descr="表格&#10;&#10;描述已自动生成">
            <a:extLst>
              <a:ext uri="{FF2B5EF4-FFF2-40B4-BE49-F238E27FC236}">
                <a16:creationId xmlns:a16="http://schemas.microsoft.com/office/drawing/2014/main" id="{1F1D168B-3302-2D4F-84CA-2C6403FFE41E}"/>
              </a:ext>
            </a:extLst>
          </p:cNvPr>
          <p:cNvPicPr>
            <a:picLocks noChangeAspect="1"/>
          </p:cNvPicPr>
          <p:nvPr/>
        </p:nvPicPr>
        <p:blipFill>
          <a:blip r:embed="rId2"/>
          <a:stretch>
            <a:fillRect/>
          </a:stretch>
        </p:blipFill>
        <p:spPr>
          <a:xfrm>
            <a:off x="6096001" y="1680383"/>
            <a:ext cx="5143500" cy="3484719"/>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pSp>
        <p:nvGrpSpPr>
          <p:cNvPr id="169" name="组合 168">
            <a:extLst>
              <a:ext uri="{FF2B5EF4-FFF2-40B4-BE49-F238E27FC236}">
                <a16:creationId xmlns:a16="http://schemas.microsoft.com/office/drawing/2014/main" id="{56C1DACC-7920-2548-ADC2-A0C24C4A390F}"/>
              </a:ext>
            </a:extLst>
          </p:cNvPr>
          <p:cNvGrpSpPr/>
          <p:nvPr/>
        </p:nvGrpSpPr>
        <p:grpSpPr>
          <a:xfrm>
            <a:off x="1593982" y="815662"/>
            <a:ext cx="2457720" cy="433800"/>
            <a:chOff x="1593982" y="815662"/>
            <a:chExt cx="2457720" cy="433800"/>
          </a:xfrm>
        </p:grpSpPr>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3EACA224-F6E3-2146-B905-AB97BE96E25C}"/>
                    </a:ext>
                  </a:extLst>
                </p14:cNvPr>
                <p14:cNvContentPartPr/>
                <p14:nvPr/>
              </p14:nvContentPartPr>
              <p14:xfrm>
                <a:off x="1593982" y="1249102"/>
                <a:ext cx="360" cy="360"/>
              </p14:xfrm>
            </p:contentPart>
          </mc:Choice>
          <mc:Fallback xmlns="">
            <p:pic>
              <p:nvPicPr>
                <p:cNvPr id="5" name="墨迹 4">
                  <a:extLst>
                    <a:ext uri="{FF2B5EF4-FFF2-40B4-BE49-F238E27FC236}">
                      <a16:creationId xmlns:a16="http://schemas.microsoft.com/office/drawing/2014/main" id="{3EACA224-F6E3-2146-B905-AB97BE96E25C}"/>
                    </a:ext>
                  </a:extLst>
                </p:cNvPr>
                <p:cNvPicPr/>
                <p:nvPr/>
              </p:nvPicPr>
              <p:blipFill>
                <a:blip r:embed="rId4"/>
                <a:stretch>
                  <a:fillRect/>
                </a:stretch>
              </p:blipFill>
              <p:spPr>
                <a:xfrm>
                  <a:off x="1585342" y="124010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墨迹 6">
                  <a:extLst>
                    <a:ext uri="{FF2B5EF4-FFF2-40B4-BE49-F238E27FC236}">
                      <a16:creationId xmlns:a16="http://schemas.microsoft.com/office/drawing/2014/main" id="{E5F1BE5F-7FC2-5E44-A4AC-9831F7FC46A7}"/>
                    </a:ext>
                  </a:extLst>
                </p14:cNvPr>
                <p14:cNvContentPartPr/>
                <p14:nvPr/>
              </p14:nvContentPartPr>
              <p14:xfrm>
                <a:off x="1593982" y="1249102"/>
                <a:ext cx="360" cy="360"/>
              </p14:xfrm>
            </p:contentPart>
          </mc:Choice>
          <mc:Fallback xmlns="">
            <p:pic>
              <p:nvPicPr>
                <p:cNvPr id="7" name="墨迹 6">
                  <a:extLst>
                    <a:ext uri="{FF2B5EF4-FFF2-40B4-BE49-F238E27FC236}">
                      <a16:creationId xmlns:a16="http://schemas.microsoft.com/office/drawing/2014/main" id="{E5F1BE5F-7FC2-5E44-A4AC-9831F7FC46A7}"/>
                    </a:ext>
                  </a:extLst>
                </p:cNvPr>
                <p:cNvPicPr/>
                <p:nvPr/>
              </p:nvPicPr>
              <p:blipFill>
                <a:blip r:embed="rId6"/>
                <a:stretch>
                  <a:fillRect/>
                </a:stretch>
              </p:blipFill>
              <p:spPr>
                <a:xfrm>
                  <a:off x="1578862" y="1233622"/>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8" name="墨迹 167">
                  <a:extLst>
                    <a:ext uri="{FF2B5EF4-FFF2-40B4-BE49-F238E27FC236}">
                      <a16:creationId xmlns:a16="http://schemas.microsoft.com/office/drawing/2014/main" id="{D28F2957-8E5A-7646-96C4-7FCE815E44FC}"/>
                    </a:ext>
                  </a:extLst>
                </p14:cNvPr>
                <p14:cNvContentPartPr/>
                <p14:nvPr/>
              </p14:nvContentPartPr>
              <p14:xfrm>
                <a:off x="4045222" y="815662"/>
                <a:ext cx="6480" cy="360"/>
              </p14:xfrm>
            </p:contentPart>
          </mc:Choice>
          <mc:Fallback xmlns="">
            <p:pic>
              <p:nvPicPr>
                <p:cNvPr id="168" name="墨迹 167">
                  <a:extLst>
                    <a:ext uri="{FF2B5EF4-FFF2-40B4-BE49-F238E27FC236}">
                      <a16:creationId xmlns:a16="http://schemas.microsoft.com/office/drawing/2014/main" id="{D28F2957-8E5A-7646-96C4-7FCE815E44FC}"/>
                    </a:ext>
                  </a:extLst>
                </p:cNvPr>
                <p:cNvPicPr/>
                <p:nvPr/>
              </p:nvPicPr>
              <p:blipFill>
                <a:blip r:embed="rId6"/>
                <a:stretch>
                  <a:fillRect/>
                </a:stretch>
              </p:blipFill>
              <p:spPr>
                <a:xfrm>
                  <a:off x="4030102" y="800182"/>
                  <a:ext cx="37080" cy="3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81" name="墨迹 180">
                <a:extLst>
                  <a:ext uri="{FF2B5EF4-FFF2-40B4-BE49-F238E27FC236}">
                    <a16:creationId xmlns:a16="http://schemas.microsoft.com/office/drawing/2014/main" id="{E8778582-2164-9948-B71B-530543743F71}"/>
                  </a:ext>
                </a:extLst>
              </p14:cNvPr>
              <p14:cNvContentPartPr/>
              <p14:nvPr/>
            </p14:nvContentPartPr>
            <p14:xfrm>
              <a:off x="6170302" y="4291462"/>
              <a:ext cx="360" cy="3240"/>
            </p14:xfrm>
          </p:contentPart>
        </mc:Choice>
        <mc:Fallback xmlns="">
          <p:pic>
            <p:nvPicPr>
              <p:cNvPr id="181" name="墨迹 180">
                <a:extLst>
                  <a:ext uri="{FF2B5EF4-FFF2-40B4-BE49-F238E27FC236}">
                    <a16:creationId xmlns:a16="http://schemas.microsoft.com/office/drawing/2014/main" id="{E8778582-2164-9948-B71B-530543743F71}"/>
                  </a:ext>
                </a:extLst>
              </p:cNvPr>
              <p:cNvPicPr/>
              <p:nvPr/>
            </p:nvPicPr>
            <p:blipFill>
              <a:blip r:embed="rId6"/>
              <a:stretch>
                <a:fillRect/>
              </a:stretch>
            </p:blipFill>
            <p:spPr>
              <a:xfrm>
                <a:off x="6154822" y="4275982"/>
                <a:ext cx="309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0" name="墨迹 189">
                <a:extLst>
                  <a:ext uri="{FF2B5EF4-FFF2-40B4-BE49-F238E27FC236}">
                    <a16:creationId xmlns:a16="http://schemas.microsoft.com/office/drawing/2014/main" id="{A88AD68C-0BFA-C54A-BC55-D8B2633D6EA9}"/>
                  </a:ext>
                </a:extLst>
              </p14:cNvPr>
              <p14:cNvContentPartPr/>
              <p14:nvPr/>
            </p14:nvContentPartPr>
            <p14:xfrm>
              <a:off x="8070382" y="5292982"/>
              <a:ext cx="1800" cy="1800"/>
            </p14:xfrm>
          </p:contentPart>
        </mc:Choice>
        <mc:Fallback xmlns="">
          <p:pic>
            <p:nvPicPr>
              <p:cNvPr id="190" name="墨迹 189">
                <a:extLst>
                  <a:ext uri="{FF2B5EF4-FFF2-40B4-BE49-F238E27FC236}">
                    <a16:creationId xmlns:a16="http://schemas.microsoft.com/office/drawing/2014/main" id="{A88AD68C-0BFA-C54A-BC55-D8B2633D6EA9}"/>
                  </a:ext>
                </a:extLst>
              </p:cNvPr>
              <p:cNvPicPr/>
              <p:nvPr/>
            </p:nvPicPr>
            <p:blipFill>
              <a:blip r:embed="rId6"/>
              <a:stretch>
                <a:fillRect/>
              </a:stretch>
            </p:blipFill>
            <p:spPr>
              <a:xfrm>
                <a:off x="8055262" y="5277862"/>
                <a:ext cx="32400" cy="32400"/>
              </a:xfrm>
              <a:prstGeom prst="rect">
                <a:avLst/>
              </a:prstGeom>
            </p:spPr>
          </p:pic>
        </mc:Fallback>
      </mc:AlternateContent>
    </p:spTree>
    <p:extLst>
      <p:ext uri="{BB962C8B-B14F-4D97-AF65-F5344CB8AC3E}">
        <p14:creationId xmlns:p14="http://schemas.microsoft.com/office/powerpoint/2010/main" val="352936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normAutofit/>
          </a:bodyPr>
          <a:lstStyle/>
          <a:p>
            <a:r>
              <a:rPr lang="en-US" sz="2000" dirty="0"/>
              <a:t>A </a:t>
            </a:r>
            <a:r>
              <a:rPr lang="en-US" sz="2000" dirty="0">
                <a:solidFill>
                  <a:srgbClr val="FF0000"/>
                </a:solidFill>
              </a:rPr>
              <a:t>forward</a:t>
            </a:r>
            <a:r>
              <a:rPr lang="en-US" sz="2000" dirty="0"/>
              <a:t> contract is an over-the-counter derivative contract in which two parties agree that one party, the buyer, will purchase an underlying asset from the other party, the seller, at a later date at a fixed price they agree upon when the contract is signed.</a:t>
            </a:r>
          </a:p>
          <a:p>
            <a:r>
              <a:rPr lang="en-US" sz="2000" dirty="0"/>
              <a:t>A </a:t>
            </a:r>
            <a:r>
              <a:rPr lang="en-US" sz="2000" dirty="0">
                <a:solidFill>
                  <a:srgbClr val="FF0000"/>
                </a:solidFill>
              </a:rPr>
              <a:t>futures</a:t>
            </a:r>
            <a:r>
              <a:rPr lang="en-US" sz="2000" dirty="0"/>
              <a:t> contract is a standardized derivative contract created and traded on a futures exchange in which two parties agree that one party, the buyer, will purchase an underlying asset from the other party, the seller, at a later date at a price agreed upon by the two parties when the contract is initiated and in which there is a daily settling of gains and losses and a credit guarantee by the futures exchange through its clearinghouse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a:xfrm>
            <a:off x="673754" y="643467"/>
            <a:ext cx="4203045" cy="1375608"/>
          </a:xfrm>
        </p:spPr>
        <p:txBody>
          <a:bodyPr anchor="ctr">
            <a:normAutofit/>
          </a:bodyPr>
          <a:lstStyle/>
          <a:p>
            <a:pPr>
              <a:lnSpc>
                <a:spcPct val="90000"/>
              </a:lnSpc>
            </a:pPr>
            <a:r>
              <a:rPr lang="en-US" altLang="zh-CN" sz="2500">
                <a:solidFill>
                  <a:schemeClr val="bg1"/>
                </a:solidFill>
              </a:rPr>
              <a:t>Pricing of European option</a:t>
            </a:r>
            <a:br>
              <a:rPr lang="en-US" altLang="zh-CN" sz="2500">
                <a:solidFill>
                  <a:schemeClr val="bg1"/>
                </a:solidFill>
              </a:rPr>
            </a:br>
            <a:r>
              <a:rPr lang="en-US" altLang="zh-CN" sz="2500">
                <a:solidFill>
                  <a:schemeClr val="bg1"/>
                </a:solidFill>
              </a:rPr>
              <a:t>lower limits of put option</a:t>
            </a:r>
            <a:endParaRPr lang="en-US" sz="2500">
              <a:solidFill>
                <a:schemeClr val="bg1"/>
              </a:solidFill>
            </a:endParaRPr>
          </a:p>
        </p:txBody>
      </p:sp>
      <p:sp>
        <p:nvSpPr>
          <p:cNvPr id="9" name="Content Placeholder 8">
            <a:extLst>
              <a:ext uri="{FF2B5EF4-FFF2-40B4-BE49-F238E27FC236}">
                <a16:creationId xmlns:a16="http://schemas.microsoft.com/office/drawing/2014/main" id="{81E2DE58-FD8C-CC3B-ED7A-1045C961BD3C}"/>
              </a:ext>
            </a:extLst>
          </p:cNvPr>
          <p:cNvSpPr>
            <a:spLocks noGrp="1"/>
          </p:cNvSpPr>
          <p:nvPr>
            <p:ph idx="1"/>
          </p:nvPr>
        </p:nvSpPr>
        <p:spPr>
          <a:xfrm>
            <a:off x="673754" y="2160590"/>
            <a:ext cx="3973943" cy="3440110"/>
          </a:xfrm>
        </p:spPr>
        <p:txBody>
          <a:bodyPr>
            <a:normAutofit/>
          </a:bodyPr>
          <a:lstStyle/>
          <a:p>
            <a:r>
              <a:rPr lang="en-US" altLang="zh-CN" dirty="0">
                <a:solidFill>
                  <a:schemeClr val="bg1"/>
                </a:solidFill>
              </a:rPr>
              <a:t>P</a:t>
            </a:r>
            <a:r>
              <a:rPr lang="en-US" altLang="zh-CN" baseline="-25000" dirty="0">
                <a:solidFill>
                  <a:schemeClr val="bg1"/>
                </a:solidFill>
              </a:rPr>
              <a:t>0</a:t>
            </a:r>
            <a:r>
              <a:rPr lang="en-US" altLang="zh-CN" dirty="0">
                <a:solidFill>
                  <a:schemeClr val="bg1"/>
                </a:solidFill>
              </a:rPr>
              <a:t>&gt;=</a:t>
            </a:r>
            <a:r>
              <a:rPr lang="en" altLang="zh-CN" dirty="0">
                <a:solidFill>
                  <a:schemeClr val="bg1"/>
                </a:solidFill>
              </a:rPr>
              <a:t>Max[0,X/(1+r)</a:t>
            </a:r>
            <a:r>
              <a:rPr lang="en" altLang="zh-CN" baseline="30000" dirty="0">
                <a:solidFill>
                  <a:schemeClr val="bg1"/>
                </a:solidFill>
              </a:rPr>
              <a:t>T</a:t>
            </a:r>
            <a:r>
              <a:rPr lang="en" altLang="zh-CN" dirty="0">
                <a:solidFill>
                  <a:schemeClr val="bg1"/>
                </a:solidFill>
              </a:rPr>
              <a:t>-S</a:t>
            </a:r>
            <a:r>
              <a:rPr lang="en" altLang="zh-CN" baseline="-25000" dirty="0">
                <a:solidFill>
                  <a:schemeClr val="bg1"/>
                </a:solidFill>
              </a:rPr>
              <a:t>0</a:t>
            </a:r>
            <a:r>
              <a:rPr lang="en" altLang="zh-CN" dirty="0">
                <a:solidFill>
                  <a:schemeClr val="bg1"/>
                </a:solidFill>
              </a:rPr>
              <a:t>]</a:t>
            </a:r>
            <a:endParaRPr lang="en-US" altLang="zh-CN" dirty="0">
              <a:solidFill>
                <a:schemeClr val="bg1"/>
              </a:solidFill>
            </a:endParaRPr>
          </a:p>
          <a:p>
            <a:r>
              <a:rPr lang="en" altLang="zh-CN" i="1" dirty="0">
                <a:solidFill>
                  <a:schemeClr val="bg1">
                    <a:lumMod val="95000"/>
                  </a:schemeClr>
                </a:solidFill>
              </a:rPr>
              <a:t>The lowest value of a European put is the greater of zero or the present value of the exercise price minus the value of the underlying. </a:t>
            </a:r>
            <a:endParaRPr lang="en" altLang="zh-CN" dirty="0">
              <a:solidFill>
                <a:schemeClr val="bg1">
                  <a:lumMod val="95000"/>
                </a:schemeClr>
              </a:solidFill>
            </a:endParaRPr>
          </a:p>
          <a:p>
            <a:endParaRPr lang="en-US" dirty="0">
              <a:solidFill>
                <a:schemeClr val="bg1"/>
              </a:solidFill>
            </a:endParaRPr>
          </a:p>
        </p:txBody>
      </p:sp>
      <p:pic>
        <p:nvPicPr>
          <p:cNvPr id="5" name="内容占位符 4" descr="表格&#10;&#10;描述已自动生成">
            <a:extLst>
              <a:ext uri="{FF2B5EF4-FFF2-40B4-BE49-F238E27FC236}">
                <a16:creationId xmlns:a16="http://schemas.microsoft.com/office/drawing/2014/main" id="{9E0139E7-513B-AD48-BFBD-E5AF80DA3C2E}"/>
              </a:ext>
            </a:extLst>
          </p:cNvPr>
          <p:cNvPicPr>
            <a:picLocks noChangeAspect="1"/>
          </p:cNvPicPr>
          <p:nvPr/>
        </p:nvPicPr>
        <p:blipFill>
          <a:blip r:embed="rId2"/>
          <a:stretch>
            <a:fillRect/>
          </a:stretch>
        </p:blipFill>
        <p:spPr>
          <a:xfrm>
            <a:off x="6096001" y="1718959"/>
            <a:ext cx="5143500" cy="3407567"/>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mc:AlternateContent xmlns:mc="http://schemas.openxmlformats.org/markup-compatibility/2006" xmlns:p14="http://schemas.microsoft.com/office/powerpoint/2010/main">
        <mc:Choice Requires="p14">
          <p:contentPart p14:bwMode="auto" r:id="rId3">
            <p14:nvContentPartPr>
              <p14:cNvPr id="67" name="墨迹 66">
                <a:extLst>
                  <a:ext uri="{FF2B5EF4-FFF2-40B4-BE49-F238E27FC236}">
                    <a16:creationId xmlns:a16="http://schemas.microsoft.com/office/drawing/2014/main" id="{9B8F0ADD-F76D-574E-B5CD-18F4661D58E9}"/>
                  </a:ext>
                </a:extLst>
              </p14:cNvPr>
              <p14:cNvContentPartPr/>
              <p14:nvPr/>
            </p14:nvContentPartPr>
            <p14:xfrm>
              <a:off x="10134622" y="1275382"/>
              <a:ext cx="360" cy="360"/>
            </p14:xfrm>
          </p:contentPart>
        </mc:Choice>
        <mc:Fallback xmlns="">
          <p:pic>
            <p:nvPicPr>
              <p:cNvPr id="67" name="墨迹 66">
                <a:extLst>
                  <a:ext uri="{FF2B5EF4-FFF2-40B4-BE49-F238E27FC236}">
                    <a16:creationId xmlns:a16="http://schemas.microsoft.com/office/drawing/2014/main" id="{9B8F0ADD-F76D-574E-B5CD-18F4661D58E9}"/>
                  </a:ext>
                </a:extLst>
              </p:cNvPr>
              <p:cNvPicPr/>
              <p:nvPr/>
            </p:nvPicPr>
            <p:blipFill>
              <a:blip r:embed="rId4"/>
              <a:stretch>
                <a:fillRect/>
              </a:stretch>
            </p:blipFill>
            <p:spPr>
              <a:xfrm>
                <a:off x="10119502" y="1259902"/>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3" name="墨迹 162">
                <a:extLst>
                  <a:ext uri="{FF2B5EF4-FFF2-40B4-BE49-F238E27FC236}">
                    <a16:creationId xmlns:a16="http://schemas.microsoft.com/office/drawing/2014/main" id="{BDAF0228-65CA-124F-AFD8-D5EAC24AC9E5}"/>
                  </a:ext>
                </a:extLst>
              </p14:cNvPr>
              <p14:cNvContentPartPr/>
              <p14:nvPr/>
            </p14:nvContentPartPr>
            <p14:xfrm>
              <a:off x="6226102" y="3509542"/>
              <a:ext cx="360" cy="360"/>
            </p14:xfrm>
          </p:contentPart>
        </mc:Choice>
        <mc:Fallback xmlns="">
          <p:pic>
            <p:nvPicPr>
              <p:cNvPr id="163" name="墨迹 162">
                <a:extLst>
                  <a:ext uri="{FF2B5EF4-FFF2-40B4-BE49-F238E27FC236}">
                    <a16:creationId xmlns:a16="http://schemas.microsoft.com/office/drawing/2014/main" id="{BDAF0228-65CA-124F-AFD8-D5EAC24AC9E5}"/>
                  </a:ext>
                </a:extLst>
              </p:cNvPr>
              <p:cNvPicPr/>
              <p:nvPr/>
            </p:nvPicPr>
            <p:blipFill>
              <a:blip r:embed="rId6"/>
              <a:stretch>
                <a:fillRect/>
              </a:stretch>
            </p:blipFill>
            <p:spPr>
              <a:xfrm>
                <a:off x="6210622" y="3494062"/>
                <a:ext cx="30960" cy="30960"/>
              </a:xfrm>
              <a:prstGeom prst="rect">
                <a:avLst/>
              </a:prstGeom>
            </p:spPr>
          </p:pic>
        </mc:Fallback>
      </mc:AlternateContent>
      <p:grpSp>
        <p:nvGrpSpPr>
          <p:cNvPr id="278" name="组合 277">
            <a:extLst>
              <a:ext uri="{FF2B5EF4-FFF2-40B4-BE49-F238E27FC236}">
                <a16:creationId xmlns:a16="http://schemas.microsoft.com/office/drawing/2014/main" id="{4BFFF8CE-3839-6C47-A6D1-C6C82B322A31}"/>
              </a:ext>
            </a:extLst>
          </p:cNvPr>
          <p:cNvGrpSpPr/>
          <p:nvPr/>
        </p:nvGrpSpPr>
        <p:grpSpPr>
          <a:xfrm>
            <a:off x="6463342" y="5059702"/>
            <a:ext cx="3611160" cy="798480"/>
            <a:chOff x="6463342" y="5059702"/>
            <a:chExt cx="3611160" cy="798480"/>
          </a:xfrm>
        </p:grpSpPr>
        <mc:AlternateContent xmlns:mc="http://schemas.openxmlformats.org/markup-compatibility/2006" xmlns:p14="http://schemas.microsoft.com/office/powerpoint/2010/main">
          <mc:Choice Requires="p14">
            <p:contentPart p14:bwMode="auto" r:id="rId7">
              <p14:nvContentPartPr>
                <p14:cNvPr id="174" name="墨迹 173">
                  <a:extLst>
                    <a:ext uri="{FF2B5EF4-FFF2-40B4-BE49-F238E27FC236}">
                      <a16:creationId xmlns:a16="http://schemas.microsoft.com/office/drawing/2014/main" id="{E9F55796-21A3-B64E-A85B-1FD94B7E0E89}"/>
                    </a:ext>
                  </a:extLst>
                </p14:cNvPr>
                <p14:cNvContentPartPr/>
                <p14:nvPr/>
              </p14:nvContentPartPr>
              <p14:xfrm>
                <a:off x="6463342" y="5854942"/>
                <a:ext cx="3600" cy="3240"/>
              </p14:xfrm>
            </p:contentPart>
          </mc:Choice>
          <mc:Fallback xmlns="">
            <p:pic>
              <p:nvPicPr>
                <p:cNvPr id="174" name="墨迹 173">
                  <a:extLst>
                    <a:ext uri="{FF2B5EF4-FFF2-40B4-BE49-F238E27FC236}">
                      <a16:creationId xmlns:a16="http://schemas.microsoft.com/office/drawing/2014/main" id="{E9F55796-21A3-B64E-A85B-1FD94B7E0E89}"/>
                    </a:ext>
                  </a:extLst>
                </p:cNvPr>
                <p:cNvPicPr/>
                <p:nvPr/>
              </p:nvPicPr>
              <p:blipFill>
                <a:blip r:embed="rId4"/>
                <a:stretch>
                  <a:fillRect/>
                </a:stretch>
              </p:blipFill>
              <p:spPr>
                <a:xfrm>
                  <a:off x="6448222" y="5839462"/>
                  <a:ext cx="338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8" name="墨迹 157">
                  <a:extLst>
                    <a:ext uri="{FF2B5EF4-FFF2-40B4-BE49-F238E27FC236}">
                      <a16:creationId xmlns:a16="http://schemas.microsoft.com/office/drawing/2014/main" id="{E6E3DBFD-61CF-CF4F-B16A-A07F8FD22654}"/>
                    </a:ext>
                  </a:extLst>
                </p14:cNvPr>
                <p14:cNvContentPartPr/>
                <p14:nvPr/>
              </p14:nvContentPartPr>
              <p14:xfrm>
                <a:off x="10074142" y="5059702"/>
                <a:ext cx="360" cy="360"/>
              </p14:xfrm>
            </p:contentPart>
          </mc:Choice>
          <mc:Fallback xmlns="">
            <p:pic>
              <p:nvPicPr>
                <p:cNvPr id="158" name="墨迹 157">
                  <a:extLst>
                    <a:ext uri="{FF2B5EF4-FFF2-40B4-BE49-F238E27FC236}">
                      <a16:creationId xmlns:a16="http://schemas.microsoft.com/office/drawing/2014/main" id="{E6E3DBFD-61CF-CF4F-B16A-A07F8FD22654}"/>
                    </a:ext>
                  </a:extLst>
                </p:cNvPr>
                <p:cNvPicPr/>
                <p:nvPr/>
              </p:nvPicPr>
              <p:blipFill>
                <a:blip r:embed="rId4"/>
                <a:stretch>
                  <a:fillRect/>
                </a:stretch>
              </p:blipFill>
              <p:spPr>
                <a:xfrm>
                  <a:off x="10058662" y="5044222"/>
                  <a:ext cx="30960" cy="30960"/>
                </a:xfrm>
                <a:prstGeom prst="rect">
                  <a:avLst/>
                </a:prstGeom>
              </p:spPr>
            </p:pic>
          </mc:Fallback>
        </mc:AlternateContent>
      </p:grpSp>
    </p:spTree>
    <p:extLst>
      <p:ext uri="{BB962C8B-B14F-4D97-AF65-F5344CB8AC3E}">
        <p14:creationId xmlns:p14="http://schemas.microsoft.com/office/powerpoint/2010/main" val="259760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 altLang="zh-CN" dirty="0"/>
              <a:t>How does the minimum value of a call or put option differ from its exercise value? </a:t>
            </a:r>
          </a:p>
          <a:p>
            <a:pPr lvl="1"/>
            <a:r>
              <a:rPr lang="en" altLang="zh-CN" b="1" dirty="0"/>
              <a:t>A  </a:t>
            </a:r>
            <a:r>
              <a:rPr lang="en" altLang="zh-CN" dirty="0"/>
              <a:t>The exercise price is adjusted for the time value of money. </a:t>
            </a:r>
          </a:p>
          <a:p>
            <a:pPr lvl="1"/>
            <a:r>
              <a:rPr lang="en" altLang="zh-CN" b="1" dirty="0"/>
              <a:t>B  </a:t>
            </a:r>
            <a:r>
              <a:rPr lang="en" altLang="zh-CN" dirty="0"/>
              <a:t>The minimum value reflects the volatility of the underlying. </a:t>
            </a:r>
          </a:p>
          <a:p>
            <a:pPr lvl="1"/>
            <a:r>
              <a:rPr lang="en" altLang="zh-CN" b="1" dirty="0"/>
              <a:t>C  </a:t>
            </a:r>
            <a:r>
              <a:rPr lang="en" altLang="zh-CN" dirty="0"/>
              <a:t>The underlying price is adjusted for the time value of money. </a:t>
            </a:r>
          </a:p>
          <a:p>
            <a:pPr lvl="1"/>
            <a:endParaRPr lang="en" altLang="zh-CN" dirty="0"/>
          </a:p>
          <a:p>
            <a:r>
              <a:rPr lang="en" altLang="zh-CN" dirty="0">
                <a:latin typeface="WarnockPro"/>
              </a:rPr>
              <a:t>Assume the exercise price is €60, the risk-free rate is 4%, and the expiration is nine months, so </a:t>
            </a:r>
            <a:r>
              <a:rPr lang="en" altLang="zh-CN" i="1" dirty="0">
                <a:latin typeface="WarnockPro"/>
              </a:rPr>
              <a:t>T </a:t>
            </a:r>
            <a:r>
              <a:rPr lang="en" altLang="zh-CN" dirty="0">
                <a:latin typeface="WarnockPro"/>
              </a:rPr>
              <a:t>= 9/12 = 0.75. Consider two cases: Underlying: </a:t>
            </a:r>
            <a:r>
              <a:rPr lang="en" altLang="zh-CN" i="1" dirty="0">
                <a:latin typeface="WarnockPro"/>
              </a:rPr>
              <a:t>S</a:t>
            </a:r>
            <a:r>
              <a:rPr lang="en" altLang="zh-CN" sz="1400" dirty="0">
                <a:latin typeface="WarnockPro"/>
              </a:rPr>
              <a:t>0 </a:t>
            </a:r>
            <a:r>
              <a:rPr lang="en" altLang="zh-CN" dirty="0">
                <a:latin typeface="WarnockPro"/>
              </a:rPr>
              <a:t>= €70 </a:t>
            </a:r>
            <a:endParaRPr lang="en" altLang="zh-CN" dirty="0"/>
          </a:p>
          <a:p>
            <a:endParaRPr lang="en" altLang="zh-CN" dirty="0"/>
          </a:p>
          <a:p>
            <a:pPr marL="457200" lvl="1" indent="0">
              <a:buNone/>
            </a:pPr>
            <a:endParaRPr lang="en" altLang="zh-CN"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 altLang="zh-CN" sz="4400" dirty="0"/>
              <a:t>Put-Call Parity</a:t>
            </a:r>
            <a:br>
              <a:rPr lang="en" altLang="zh-CN" sz="4400" dirty="0"/>
            </a:br>
            <a:r>
              <a:rPr lang="en" altLang="zh-CN" sz="4400" dirty="0"/>
              <a:t>            </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S</a:t>
            </a:r>
            <a:r>
              <a:rPr lang="en-US" altLang="zh-CN" sz="2800" baseline="-25000" dirty="0"/>
              <a:t>0</a:t>
            </a:r>
            <a:r>
              <a:rPr lang="en-US" altLang="zh-CN" sz="2800" dirty="0"/>
              <a:t>+P</a:t>
            </a:r>
            <a:r>
              <a:rPr lang="en-US" altLang="zh-CN" sz="2800" baseline="-25000" dirty="0"/>
              <a:t>0</a:t>
            </a:r>
            <a:r>
              <a:rPr lang="en-US" altLang="zh-CN" sz="2800" dirty="0"/>
              <a:t>=C</a:t>
            </a:r>
            <a:r>
              <a:rPr lang="en-US" altLang="zh-CN" sz="2800" baseline="-25000" dirty="0"/>
              <a:t>0</a:t>
            </a:r>
            <a:r>
              <a:rPr lang="en-US" altLang="zh-CN" sz="2800" dirty="0"/>
              <a:t>+X/(1+rf)</a:t>
            </a:r>
            <a:r>
              <a:rPr lang="en-US" altLang="zh-CN" sz="2800" baseline="30000" dirty="0"/>
              <a:t>T</a:t>
            </a:r>
          </a:p>
          <a:p>
            <a:endParaRPr lang="en-US" altLang="zh-CN" sz="2800" baseline="30000" dirty="0"/>
          </a:p>
          <a:p>
            <a:r>
              <a:rPr lang="en" altLang="zh-CN" dirty="0"/>
              <a:t>The strategy of holding the asset and a put is sometimes called a </a:t>
            </a:r>
            <a:r>
              <a:rPr lang="en" altLang="zh-CN" b="1" dirty="0"/>
              <a:t>protective put</a:t>
            </a:r>
            <a:r>
              <a:rPr lang="en" altLang="zh-CN" dirty="0"/>
              <a:t>. </a:t>
            </a:r>
          </a:p>
          <a:p>
            <a:r>
              <a:rPr lang="en" altLang="zh-CN" dirty="0"/>
              <a:t>The strategy of holding a call and the risk-free zero-coupon bond with a face value of X that matures at T is sometimes called a </a:t>
            </a:r>
            <a:r>
              <a:rPr lang="en" altLang="zh-CN" b="1" dirty="0"/>
              <a:t>fiduciary call</a:t>
            </a:r>
            <a:r>
              <a:rPr lang="en" altLang="zh-CN" dirty="0"/>
              <a:t>.</a:t>
            </a:r>
          </a:p>
          <a:p>
            <a:endParaRPr lang="en" altLang="zh-CN" sz="2800" dirty="0"/>
          </a:p>
          <a:p>
            <a:r>
              <a:rPr lang="en" altLang="zh-CN" dirty="0"/>
              <a:t>The strategy seems like a reasonable and possibly quite attractive investment. Investor receives the benefit of unlimited upside potential, with the downside performance truncated at </a:t>
            </a:r>
            <a:r>
              <a:rPr lang="en" altLang="zh-CN" i="1" dirty="0"/>
              <a:t>X</a:t>
            </a:r>
            <a:r>
              <a:rPr lang="en" altLang="zh-CN" dirty="0"/>
              <a:t>. </a:t>
            </a:r>
            <a:endParaRPr lang="en" altLang="zh-CN" sz="2800" dirty="0"/>
          </a:p>
          <a:p>
            <a:endParaRPr lang="en-US" sz="2800" b="1" baseline="30000" dirty="0"/>
          </a:p>
        </p:txBody>
      </p:sp>
    </p:spTree>
    <p:extLst>
      <p:ext uri="{BB962C8B-B14F-4D97-AF65-F5344CB8AC3E}">
        <p14:creationId xmlns:p14="http://schemas.microsoft.com/office/powerpoint/2010/main" val="2303669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 altLang="zh-CN" sz="4000" dirty="0"/>
              <a:t>Put-Call Parity</a:t>
            </a:r>
            <a:endParaRPr lang="en-US" sz="4000" dirty="0"/>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 altLang="zh-CN" dirty="0"/>
              <a:t>We can rearrange the put–call parity equation in the following ways: </a:t>
            </a:r>
          </a:p>
          <a:p>
            <a:r>
              <a:rPr lang="en-US" altLang="zh-CN" sz="2400" dirty="0"/>
              <a:t>S</a:t>
            </a:r>
            <a:r>
              <a:rPr lang="en-US" altLang="zh-CN" sz="2400" baseline="-25000" dirty="0"/>
              <a:t>0</a:t>
            </a:r>
            <a:r>
              <a:rPr lang="en-US" altLang="zh-CN" sz="2400" dirty="0"/>
              <a:t>=C</a:t>
            </a:r>
            <a:r>
              <a:rPr lang="en-US" altLang="zh-CN" sz="2400" baseline="-25000" dirty="0"/>
              <a:t>0</a:t>
            </a:r>
            <a:r>
              <a:rPr lang="en-US" altLang="zh-CN" sz="2400" dirty="0"/>
              <a:t>-P</a:t>
            </a:r>
            <a:r>
              <a:rPr lang="en-US" altLang="zh-CN" sz="2400" baseline="-25000" dirty="0"/>
              <a:t>0</a:t>
            </a:r>
            <a:r>
              <a:rPr lang="en-US" altLang="zh-CN" sz="2400" dirty="0"/>
              <a:t>+X/(1+rf)</a:t>
            </a:r>
            <a:r>
              <a:rPr lang="en-US" altLang="zh-CN" sz="2400" baseline="30000" dirty="0"/>
              <a:t>T</a:t>
            </a:r>
            <a:r>
              <a:rPr lang="zh-CN" altLang="en-US" sz="2400" dirty="0"/>
              <a:t>→</a:t>
            </a:r>
            <a:r>
              <a:rPr lang="zh-CN" altLang="en-US" dirty="0"/>
              <a:t> </a:t>
            </a:r>
            <a:r>
              <a:rPr lang="en-US" altLang="zh-CN" dirty="0"/>
              <a:t>long</a:t>
            </a:r>
            <a:r>
              <a:rPr lang="ja-JP" altLang="en-US"/>
              <a:t> </a:t>
            </a:r>
            <a:r>
              <a:rPr lang="en-US" altLang="ja-JP" dirty="0"/>
              <a:t>asset</a:t>
            </a:r>
            <a:r>
              <a:rPr lang="en" altLang="ja-JP" dirty="0"/>
              <a:t>=</a:t>
            </a:r>
            <a:r>
              <a:rPr lang="en" altLang="zh-CN" dirty="0"/>
              <a:t>long call, short put, long bond </a:t>
            </a:r>
            <a:endParaRPr lang="en" altLang="zh-CN" sz="2400" dirty="0"/>
          </a:p>
          <a:p>
            <a:r>
              <a:rPr lang="en-US" altLang="zh-CN" sz="2400" dirty="0"/>
              <a:t>P</a:t>
            </a:r>
            <a:r>
              <a:rPr lang="en-US" altLang="zh-CN" sz="2400" baseline="-25000" dirty="0"/>
              <a:t>0</a:t>
            </a:r>
            <a:r>
              <a:rPr lang="en-US" altLang="zh-CN" sz="2400" dirty="0"/>
              <a:t>=C</a:t>
            </a:r>
            <a:r>
              <a:rPr lang="en-US" altLang="zh-CN" sz="2400" baseline="-25000" dirty="0"/>
              <a:t>0</a:t>
            </a:r>
            <a:r>
              <a:rPr lang="en-US" altLang="zh-CN" sz="2400" dirty="0"/>
              <a:t>-S</a:t>
            </a:r>
            <a:r>
              <a:rPr lang="en-US" altLang="zh-CN" sz="2400" baseline="-25000" dirty="0"/>
              <a:t>0</a:t>
            </a:r>
            <a:r>
              <a:rPr lang="en-US" altLang="zh-CN" sz="2400" dirty="0"/>
              <a:t>+X/(1+rf)</a:t>
            </a:r>
            <a:r>
              <a:rPr lang="en-US" altLang="zh-CN" sz="2400" baseline="30000" dirty="0"/>
              <a:t>T</a:t>
            </a:r>
          </a:p>
          <a:p>
            <a:r>
              <a:rPr lang="en-US" altLang="zh-CN" sz="2400" dirty="0"/>
              <a:t>C</a:t>
            </a:r>
            <a:r>
              <a:rPr lang="en-US" altLang="zh-CN" sz="2400" baseline="-25000" dirty="0"/>
              <a:t>0</a:t>
            </a:r>
            <a:r>
              <a:rPr lang="en-US" altLang="zh-CN" sz="2400" dirty="0"/>
              <a:t>=S</a:t>
            </a:r>
            <a:r>
              <a:rPr lang="en-US" altLang="zh-CN" sz="2400" baseline="-25000" dirty="0"/>
              <a:t>0</a:t>
            </a:r>
            <a:r>
              <a:rPr lang="en-US" altLang="zh-CN" sz="2400" dirty="0"/>
              <a:t>+P</a:t>
            </a:r>
            <a:r>
              <a:rPr lang="en-US" altLang="zh-CN" sz="2400" baseline="-25000" dirty="0"/>
              <a:t>0</a:t>
            </a:r>
            <a:r>
              <a:rPr lang="en-US" altLang="zh-CN" sz="2400" dirty="0"/>
              <a:t>-X/(1+rf)</a:t>
            </a:r>
            <a:r>
              <a:rPr lang="en-US" altLang="zh-CN" sz="2400" baseline="30000" dirty="0"/>
              <a:t>T</a:t>
            </a:r>
          </a:p>
          <a:p>
            <a:r>
              <a:rPr lang="en-US" altLang="zh-CN" sz="2400" dirty="0"/>
              <a:t>X/(1+rf)</a:t>
            </a:r>
            <a:r>
              <a:rPr lang="en-US" altLang="zh-CN" sz="2400" baseline="30000" dirty="0"/>
              <a:t>T</a:t>
            </a:r>
            <a:r>
              <a:rPr lang="en-US" altLang="zh-CN" sz="2400" dirty="0"/>
              <a:t> =S</a:t>
            </a:r>
            <a:r>
              <a:rPr lang="en-US" altLang="zh-CN" sz="2400" baseline="-25000" dirty="0"/>
              <a:t>0</a:t>
            </a:r>
            <a:r>
              <a:rPr lang="en-US" altLang="zh-CN" sz="2400" dirty="0"/>
              <a:t>+P</a:t>
            </a:r>
            <a:r>
              <a:rPr lang="en-US" altLang="zh-CN" sz="2400" baseline="-25000" dirty="0"/>
              <a:t>0</a:t>
            </a:r>
            <a:r>
              <a:rPr lang="en-US" altLang="zh-CN" sz="2400" dirty="0"/>
              <a:t>-C</a:t>
            </a:r>
            <a:r>
              <a:rPr lang="en-US" altLang="zh-CN" sz="2400" baseline="-25000" dirty="0"/>
              <a:t>0</a:t>
            </a:r>
          </a:p>
          <a:p>
            <a:endParaRPr lang="en-US" altLang="zh-CN" sz="2400" baseline="30000" dirty="0"/>
          </a:p>
          <a:p>
            <a:endParaRPr lang="en-US" altLang="zh-CN" sz="2400" dirty="0"/>
          </a:p>
          <a:p>
            <a:endParaRPr lang="en" altLang="zh-CN" sz="2400" dirty="0"/>
          </a:p>
        </p:txBody>
      </p:sp>
    </p:spTree>
    <p:extLst>
      <p:ext uri="{BB962C8B-B14F-4D97-AF65-F5344CB8AC3E}">
        <p14:creationId xmlns:p14="http://schemas.microsoft.com/office/powerpoint/2010/main" val="1165323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 altLang="zh-CN" sz="4000" dirty="0"/>
              <a:t>Put-Call Forward Parity</a:t>
            </a:r>
            <a:endParaRPr lang="en-US" sz="4000" dirty="0"/>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pPr marL="0" indent="0">
              <a:buNone/>
            </a:pPr>
            <a:r>
              <a:rPr lang="en-US" altLang="zh-CN" sz="2000" dirty="0"/>
              <a:t>F</a:t>
            </a:r>
            <a:r>
              <a:rPr lang="en-US" altLang="zh-CN" sz="2000" baseline="-25000" dirty="0"/>
              <a:t>0</a:t>
            </a:r>
            <a:r>
              <a:rPr lang="en-US" altLang="zh-CN" sz="2000" dirty="0"/>
              <a:t>(T)/(1+rf)</a:t>
            </a:r>
            <a:r>
              <a:rPr lang="en-US" altLang="zh-CN" sz="2000" baseline="30000" dirty="0"/>
              <a:t>T</a:t>
            </a:r>
            <a:r>
              <a:rPr lang="en-US" altLang="zh-CN" sz="2000" dirty="0"/>
              <a:t>+P</a:t>
            </a:r>
            <a:r>
              <a:rPr lang="en-US" altLang="zh-CN" sz="2000" baseline="-25000" dirty="0"/>
              <a:t>0</a:t>
            </a:r>
            <a:r>
              <a:rPr lang="en-US" altLang="zh-CN" sz="2000" dirty="0"/>
              <a:t>=C</a:t>
            </a:r>
            <a:r>
              <a:rPr lang="en-US" altLang="zh-CN" sz="2000" baseline="-25000" dirty="0"/>
              <a:t>0</a:t>
            </a:r>
            <a:r>
              <a:rPr lang="en-US" altLang="zh-CN" sz="2000" dirty="0"/>
              <a:t>+X/(1+rf)</a:t>
            </a:r>
            <a:r>
              <a:rPr lang="en-US" altLang="zh-CN" sz="2000" baseline="30000" dirty="0"/>
              <a:t>T</a:t>
            </a:r>
          </a:p>
          <a:p>
            <a:pPr marL="0" indent="0">
              <a:buNone/>
            </a:pPr>
            <a:endParaRPr lang="en-US" sz="2000" dirty="0"/>
          </a:p>
        </p:txBody>
      </p:sp>
    </p:spTree>
    <p:extLst>
      <p:ext uri="{BB962C8B-B14F-4D97-AF65-F5344CB8AC3E}">
        <p14:creationId xmlns:p14="http://schemas.microsoft.com/office/powerpoint/2010/main" val="3215247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altLang="zh-CN" sz="4000" dirty="0"/>
              <a:t>Practices</a:t>
            </a:r>
            <a:endParaRPr lang="en-US" sz="4000" dirty="0"/>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 altLang="zh-CN" b="1" dirty="0"/>
              <a:t>1  </a:t>
            </a:r>
            <a:r>
              <a:rPr lang="en" altLang="zh-CN" dirty="0"/>
              <a:t>Which of the following statements </a:t>
            </a:r>
            <a:r>
              <a:rPr lang="en" altLang="zh-CN" i="1" dirty="0"/>
              <a:t>best </a:t>
            </a:r>
            <a:r>
              <a:rPr lang="en" altLang="zh-CN" dirty="0"/>
              <a:t>describes put–call parity? </a:t>
            </a:r>
          </a:p>
          <a:p>
            <a:pPr lvl="1"/>
            <a:r>
              <a:rPr lang="en" altLang="zh-CN" b="1" dirty="0"/>
              <a:t>A  </a:t>
            </a:r>
            <a:r>
              <a:rPr lang="en" altLang="zh-CN" dirty="0"/>
              <a:t>The put price always equals the call price. </a:t>
            </a:r>
          </a:p>
          <a:p>
            <a:pPr lvl="1"/>
            <a:r>
              <a:rPr lang="en" altLang="zh-CN" b="1" dirty="0"/>
              <a:t>B  </a:t>
            </a:r>
            <a:r>
              <a:rPr lang="en" altLang="zh-CN" dirty="0"/>
              <a:t>The put price equals the call price if the volatility is known. </a:t>
            </a:r>
          </a:p>
          <a:p>
            <a:pPr lvl="1"/>
            <a:r>
              <a:rPr lang="en" altLang="zh-CN" b="1" dirty="0"/>
              <a:t>C  </a:t>
            </a:r>
            <a:r>
              <a:rPr lang="en" altLang="zh-CN" dirty="0"/>
              <a:t>The put price plus the underlying price equals the call price plus the present value of the exercise price. </a:t>
            </a:r>
          </a:p>
          <a:p>
            <a:r>
              <a:rPr lang="en" altLang="zh-CN" b="1" dirty="0"/>
              <a:t>2  </a:t>
            </a:r>
            <a:r>
              <a:rPr lang="en" altLang="zh-CN" dirty="0"/>
              <a:t>From put–call parity, which of the following transactions is risk-free? </a:t>
            </a:r>
          </a:p>
          <a:p>
            <a:pPr lvl="1"/>
            <a:r>
              <a:rPr lang="en" altLang="zh-CN" b="1" dirty="0"/>
              <a:t>A  </a:t>
            </a:r>
            <a:r>
              <a:rPr lang="en" altLang="zh-CN" dirty="0"/>
              <a:t>Long asset, long put, short call </a:t>
            </a:r>
          </a:p>
          <a:p>
            <a:pPr lvl="1"/>
            <a:r>
              <a:rPr lang="en" altLang="zh-CN" b="1" dirty="0"/>
              <a:t>B  </a:t>
            </a:r>
            <a:r>
              <a:rPr lang="en" altLang="zh-CN" dirty="0"/>
              <a:t>Long call, long put, short asset </a:t>
            </a:r>
          </a:p>
          <a:p>
            <a:pPr lvl="1"/>
            <a:r>
              <a:rPr lang="en" altLang="zh-CN" b="1" dirty="0"/>
              <a:t>C  </a:t>
            </a:r>
            <a:r>
              <a:rPr lang="en" altLang="zh-CN" dirty="0"/>
              <a:t>Long asset, long call, short bond </a:t>
            </a:r>
            <a:endParaRPr lang="en" altLang="zh-CN" dirty="0">
              <a:effectLst/>
            </a:endParaRPr>
          </a:p>
        </p:txBody>
      </p:sp>
    </p:spTree>
    <p:extLst>
      <p:ext uri="{BB962C8B-B14F-4D97-AF65-F5344CB8AC3E}">
        <p14:creationId xmlns:p14="http://schemas.microsoft.com/office/powerpoint/2010/main" val="3451422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dirty="0">
                <a:solidFill>
                  <a:schemeClr val="bg1"/>
                </a:solidFill>
              </a:rPr>
              <a:t>Binomial Valuation of Option</a:t>
            </a:r>
            <a:br>
              <a:rPr lang="en-US" sz="3100" dirty="0">
                <a:solidFill>
                  <a:schemeClr val="bg1"/>
                </a:solidFill>
              </a:rPr>
            </a:br>
            <a:endParaRPr lang="en-US" sz="3100" dirty="0">
              <a:solidFill>
                <a:schemeClr val="bg1"/>
              </a:solidFill>
            </a:endParaRPr>
          </a:p>
        </p:txBody>
      </p:sp>
      <p:sp>
        <p:nvSpPr>
          <p:cNvPr id="9" name="Content Placeholder 8">
            <a:extLst>
              <a:ext uri="{FF2B5EF4-FFF2-40B4-BE49-F238E27FC236}">
                <a16:creationId xmlns:a16="http://schemas.microsoft.com/office/drawing/2014/main" id="{0D0E75C0-0D45-6E78-8739-F90D68909E48}"/>
              </a:ext>
            </a:extLst>
          </p:cNvPr>
          <p:cNvSpPr>
            <a:spLocks noGrp="1"/>
          </p:cNvSpPr>
          <p:nvPr>
            <p:ph idx="1"/>
          </p:nvPr>
        </p:nvSpPr>
        <p:spPr>
          <a:xfrm>
            <a:off x="673754" y="2160590"/>
            <a:ext cx="3973943" cy="3440110"/>
          </a:xfrm>
        </p:spPr>
        <p:txBody>
          <a:bodyPr>
            <a:normAutofit/>
          </a:bodyPr>
          <a:lstStyle/>
          <a:p>
            <a:r>
              <a:rPr lang="en" altLang="zh-CN" dirty="0">
                <a:solidFill>
                  <a:schemeClr val="bg1"/>
                </a:solidFill>
              </a:rPr>
              <a:t>We will start with a very simple model that allows only two possible movements in the underlying—one going up and one going down from where it is now. This model with two possible outcomes is called the </a:t>
            </a:r>
            <a:r>
              <a:rPr lang="en" altLang="zh-CN" b="1" dirty="0">
                <a:solidFill>
                  <a:schemeClr val="bg1"/>
                </a:solidFill>
              </a:rPr>
              <a:t>binomial model</a:t>
            </a:r>
            <a:r>
              <a:rPr lang="en" altLang="zh-CN" dirty="0">
                <a:solidFill>
                  <a:schemeClr val="bg1"/>
                </a:solidFill>
              </a:rPr>
              <a:t>. </a:t>
            </a:r>
          </a:p>
          <a:p>
            <a:endParaRPr lang="en-US" dirty="0">
              <a:solidFill>
                <a:schemeClr val="bg1"/>
              </a:solidFill>
            </a:endParaRPr>
          </a:p>
        </p:txBody>
      </p:sp>
      <p:pic>
        <p:nvPicPr>
          <p:cNvPr id="5" name="内容占位符 4" descr="图示&#10;&#10;描述已自动生成">
            <a:extLst>
              <a:ext uri="{FF2B5EF4-FFF2-40B4-BE49-F238E27FC236}">
                <a16:creationId xmlns:a16="http://schemas.microsoft.com/office/drawing/2014/main" id="{AEF73ADA-CBA0-6F44-A1EF-C4C0C74CF1AD}"/>
              </a:ext>
            </a:extLst>
          </p:cNvPr>
          <p:cNvPicPr>
            <a:picLocks noChangeAspect="1"/>
          </p:cNvPicPr>
          <p:nvPr/>
        </p:nvPicPr>
        <p:blipFill>
          <a:blip r:embed="rId2"/>
          <a:stretch>
            <a:fillRect/>
          </a:stretch>
        </p:blipFill>
        <p:spPr>
          <a:xfrm>
            <a:off x="6096001" y="1661094"/>
            <a:ext cx="5143500" cy="3523296"/>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548463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sz="4000" dirty="0">
                <a:solidFill>
                  <a:srgbClr val="C00000"/>
                </a:solidFill>
              </a:rPr>
              <a:t>Binomial Valuation of Option</a:t>
            </a:r>
            <a:endParaRPr lang="en-US" dirty="0">
              <a:solidFill>
                <a:srgbClr val="C00000"/>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normAutofit fontScale="62500" lnSpcReduction="20000"/>
              </a:bodyPr>
              <a:lstStyle/>
              <a:p>
                <a:r>
                  <a:rPr lang="en-US" sz="2800" dirty="0"/>
                  <a:t>u=S</a:t>
                </a:r>
                <a:r>
                  <a:rPr lang="en-US" sz="2800" baseline="-25000" dirty="0"/>
                  <a:t>1</a:t>
                </a:r>
                <a:r>
                  <a:rPr lang="en-US" sz="2800" baseline="30000" dirty="0"/>
                  <a:t>+</a:t>
                </a:r>
                <a:r>
                  <a:rPr lang="en-US" sz="2800" dirty="0"/>
                  <a:t>/S</a:t>
                </a:r>
                <a:r>
                  <a:rPr lang="en-US" sz="2800" baseline="-25000" dirty="0"/>
                  <a:t>0      </a:t>
                </a:r>
                <a:r>
                  <a:rPr lang="en-US" sz="2800" dirty="0"/>
                  <a:t>d=S</a:t>
                </a:r>
                <a:r>
                  <a:rPr lang="en-US" sz="2800" baseline="-25000" dirty="0"/>
                  <a:t>1</a:t>
                </a:r>
                <a:r>
                  <a:rPr lang="en-US" sz="2800" baseline="30000" dirty="0"/>
                  <a:t>-</a:t>
                </a:r>
                <a:r>
                  <a:rPr lang="en-US" sz="2800" dirty="0"/>
                  <a:t>/S</a:t>
                </a:r>
                <a:r>
                  <a:rPr lang="en-US" sz="2800" baseline="-25000" dirty="0"/>
                  <a:t>0</a:t>
                </a:r>
              </a:p>
              <a:p>
                <a:r>
                  <a:rPr lang="en-US" sz="2800" dirty="0"/>
                  <a:t>The volatility of the underlying, which is reflected in the difference between S1</a:t>
                </a:r>
                <a:r>
                  <a:rPr lang="en-US" sz="2800" baseline="30000" dirty="0"/>
                  <a:t>+</a:t>
                </a:r>
                <a:r>
                  <a:rPr lang="en-US" sz="2800" dirty="0"/>
                  <a:t> and S1</a:t>
                </a:r>
                <a:r>
                  <a:rPr lang="en-US" sz="2800" baseline="30000" dirty="0"/>
                  <a:t>−</a:t>
                </a:r>
                <a:r>
                  <a:rPr lang="en-US" sz="2800" dirty="0"/>
                  <a:t> and affects c1</a:t>
                </a:r>
                <a:r>
                  <a:rPr lang="en-US" sz="2800" baseline="30000" dirty="0"/>
                  <a:t>+</a:t>
                </a:r>
                <a:r>
                  <a:rPr lang="en-US" sz="2800" dirty="0"/>
                  <a:t> and c1</a:t>
                </a:r>
                <a:r>
                  <a:rPr lang="en-US" sz="2800" baseline="30000" dirty="0"/>
                  <a:t>−</a:t>
                </a:r>
                <a:r>
                  <a:rPr lang="en-US" sz="2800" dirty="0"/>
                  <a:t> , is an important factor in determining the value of the option.</a:t>
                </a:r>
                <a:endParaRPr lang="en-US" sz="2800" baseline="-25000" dirty="0"/>
              </a:p>
              <a:p>
                <a:r>
                  <a:rPr lang="en" sz="2800" dirty="0"/>
                  <a:t>𝜋</a:t>
                </a:r>
                <a:r>
                  <a:rPr lang="en" sz="2800" baseline="-25000" dirty="0"/>
                  <a:t>u</a:t>
                </a:r>
                <a:r>
                  <a:rPr lang="en" sz="2800" dirty="0"/>
                  <a:t>=</a:t>
                </a:r>
                <a14:m>
                  <m:oMath xmlns:m="http://schemas.openxmlformats.org/officeDocument/2006/math">
                    <m:f>
                      <m:fPr>
                        <m:ctrlPr>
                          <a:rPr lang="en" altLang="zh-CN" sz="2800" i="1" smtClean="0">
                            <a:latin typeface="Cambria Math" panose="02040503050406030204" pitchFamily="18" charset="0"/>
                          </a:rPr>
                        </m:ctrlPr>
                      </m:fPr>
                      <m:num>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𝑟</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𝑑</m:t>
                        </m:r>
                      </m:num>
                      <m:den>
                        <m:r>
                          <a:rPr lang="en-US" altLang="zh-CN" sz="2800" b="0" i="1" smtClean="0">
                            <a:latin typeface="Cambria Math" panose="02040503050406030204" pitchFamily="18" charset="0"/>
                          </a:rPr>
                          <m:t>𝑢</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𝑑</m:t>
                        </m:r>
                      </m:den>
                    </m:f>
                  </m:oMath>
                </a14:m>
                <a:endParaRPr lang="en-US" sz="2800" dirty="0"/>
              </a:p>
              <a:p>
                <a:r>
                  <a:rPr lang="en-US" sz="2800" dirty="0"/>
                  <a:t>The irrelevance of the actual probabilities is replaced by the relevance of a set of synthetic or pseudo probabilities, π and 1 – π, which are called </a:t>
                </a:r>
                <a:r>
                  <a:rPr lang="en-US" sz="2800" dirty="0">
                    <a:solidFill>
                      <a:srgbClr val="FF0000"/>
                    </a:solidFill>
                  </a:rPr>
                  <a:t>risk-neutral probabilities</a:t>
                </a:r>
                <a:r>
                  <a:rPr lang="en-US" sz="2800" dirty="0"/>
                  <a:t>.</a:t>
                </a:r>
              </a:p>
              <a:p>
                <a:r>
                  <a:rPr lang="en" altLang="zh-CN" sz="2800" dirty="0"/>
                  <a:t>𝜋</a:t>
                </a:r>
                <a:r>
                  <a:rPr lang="en" altLang="zh-CN" sz="2800" baseline="-25000" dirty="0"/>
                  <a:t>u</a:t>
                </a:r>
                <a:r>
                  <a:rPr lang="en" altLang="zh-CN" sz="2800" dirty="0"/>
                  <a:t>+𝜋</a:t>
                </a:r>
                <a:r>
                  <a:rPr lang="en" altLang="zh-CN" sz="2800" baseline="-25000" dirty="0"/>
                  <a:t>d</a:t>
                </a:r>
                <a:r>
                  <a:rPr lang="en" altLang="zh-CN" sz="2800" dirty="0"/>
                  <a:t>=1</a:t>
                </a:r>
                <a:endParaRPr lang="en-US" sz="2800" dirty="0"/>
              </a:p>
              <a:p>
                <a:r>
                  <a:rPr lang="en-US" sz="2800" dirty="0"/>
                  <a:t>C0=</a:t>
                </a:r>
                <a:r>
                  <a:rPr lang="en" altLang="zh-CN" sz="2800" dirty="0"/>
                  <a:t> </a:t>
                </a:r>
                <a14:m>
                  <m:oMath xmlns:m="http://schemas.openxmlformats.org/officeDocument/2006/math">
                    <m:f>
                      <m:fPr>
                        <m:ctrlPr>
                          <a:rPr lang="en" altLang="zh-CN" sz="2800" i="1" smtClean="0">
                            <a:latin typeface="Cambria Math" panose="02040503050406030204" pitchFamily="18" charset="0"/>
                          </a:rPr>
                        </m:ctrlPr>
                      </m:fPr>
                      <m:num>
                        <m:r>
                          <m:rPr>
                            <m:nor/>
                          </m:rPr>
                          <a:rPr lang="en" altLang="zh-CN" sz="2800" dirty="0">
                            <a:latin typeface="+mj-lt"/>
                          </a:rPr>
                          <m:t>𝜋</m:t>
                        </m:r>
                        <m:r>
                          <m:rPr>
                            <m:nor/>
                          </m:rPr>
                          <a:rPr lang="en" altLang="zh-CN" sz="2800" baseline="-25000" dirty="0">
                            <a:latin typeface="+mj-lt"/>
                          </a:rPr>
                          <m:t>u</m:t>
                        </m:r>
                        <m:r>
                          <m:rPr>
                            <m:nor/>
                          </m:rPr>
                          <a:rPr lang="en-US" altLang="zh-CN" sz="2800" b="0" i="0" dirty="0" smtClean="0">
                            <a:latin typeface="+mj-lt"/>
                          </a:rPr>
                          <m:t>∗</m:t>
                        </m:r>
                        <m:r>
                          <m:rPr>
                            <m:nor/>
                          </m:rPr>
                          <a:rPr lang="en-US" altLang="zh-CN" sz="2800" b="0" i="0" dirty="0" smtClean="0">
                            <a:latin typeface="+mj-lt"/>
                          </a:rPr>
                          <m:t>c</m:t>
                        </m:r>
                        <m:r>
                          <m:rPr>
                            <m:nor/>
                          </m:rPr>
                          <a:rPr lang="en-US" altLang="zh-CN" sz="2800" b="0" i="0" dirty="0" smtClean="0">
                            <a:latin typeface="+mj-lt"/>
                          </a:rPr>
                          <m:t>1++</m:t>
                        </m:r>
                        <m:r>
                          <m:rPr>
                            <m:nor/>
                          </m:rPr>
                          <a:rPr lang="en" altLang="zh-CN" sz="2800" dirty="0"/>
                          <m:t>𝜋</m:t>
                        </m:r>
                        <m:r>
                          <m:rPr>
                            <m:nor/>
                          </m:rPr>
                          <a:rPr lang="en-US" altLang="zh-CN" sz="2800" b="0" i="0" baseline="-25000" dirty="0" smtClean="0"/>
                          <m:t>d</m:t>
                        </m:r>
                        <m:r>
                          <m:rPr>
                            <m:nor/>
                          </m:rPr>
                          <a:rPr lang="en-US" altLang="zh-CN" sz="2800" dirty="0"/>
                          <m:t>∗</m:t>
                        </m:r>
                        <m:r>
                          <m:rPr>
                            <m:nor/>
                          </m:rPr>
                          <a:rPr lang="en-US" altLang="zh-CN" sz="2800" dirty="0"/>
                          <m:t>c</m:t>
                        </m:r>
                        <m:r>
                          <m:rPr>
                            <m:nor/>
                          </m:rPr>
                          <a:rPr lang="en-US" altLang="zh-CN" sz="2800" dirty="0"/>
                          <m:t>1</m:t>
                        </m:r>
                        <m:r>
                          <a:rPr lang="en-US" altLang="zh-CN" sz="2800" b="0" i="1" baseline="30000" dirty="0" smtClean="0">
                            <a:latin typeface="Cambria Math" panose="02040503050406030204" pitchFamily="18" charset="0"/>
                          </a:rPr>
                          <m:t>−</m:t>
                        </m:r>
                      </m:num>
                      <m:den>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𝑟</m:t>
                        </m:r>
                      </m:den>
                    </m:f>
                  </m:oMath>
                </a14:m>
                <a:endParaRPr lang="en-US" sz="2800" dirty="0"/>
              </a:p>
              <a:p>
                <a:r>
                  <a:rPr lang="en-US" sz="2800" dirty="0"/>
                  <a:t>These risk-neutral probabilities are used to find a synthetic expected value, which is then discounted at the risk-free rate.</a:t>
                </a:r>
              </a:p>
            </p:txBody>
          </p:sp>
        </mc:Choice>
        <mc:Fallback>
          <p:sp>
            <p:nvSpPr>
              <p:cNvPr id="3" name="Content Placeholder 2">
                <a:extLst>
                  <a:ext uri="{FF2B5EF4-FFF2-40B4-BE49-F238E27FC236}">
                    <a16:creationId xmlns:a16="http://schemas.microsoft.com/office/drawing/2014/main" id="{AF25ED95-A7A6-4FF7-B6AE-E00C8A4243CE}"/>
                  </a:ext>
                </a:extLst>
              </p:cNvPr>
              <p:cNvSpPr>
                <a:spLocks noGrp="1" noRot="1" noChangeAspect="1" noMove="1" noResize="1" noEditPoints="1" noAdjustHandles="1" noChangeArrowheads="1" noChangeShapeType="1" noTextEdit="1"/>
              </p:cNvSpPr>
              <p:nvPr>
                <p:ph idx="1"/>
              </p:nvPr>
            </p:nvSpPr>
            <p:spPr>
              <a:blipFill>
                <a:blip r:embed="rId2"/>
                <a:stretch>
                  <a:fillRect l="-142" t="-2355" r="-567"/>
                </a:stretch>
              </a:blipFill>
            </p:spPr>
            <p:txBody>
              <a:bodyPr/>
              <a:lstStyle/>
              <a:p>
                <a:r>
                  <a:rPr lang="en-US">
                    <a:noFill/>
                  </a:rPr>
                  <a:t> </a:t>
                </a:r>
              </a:p>
            </p:txBody>
          </p:sp>
        </mc:Fallback>
      </mc:AlternateContent>
    </p:spTree>
    <p:extLst>
      <p:ext uri="{BB962C8B-B14F-4D97-AF65-F5344CB8AC3E}">
        <p14:creationId xmlns:p14="http://schemas.microsoft.com/office/powerpoint/2010/main" val="2063123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normAutofit/>
          </a:bodyPr>
          <a:lstStyle/>
          <a:p>
            <a:r>
              <a:rPr lang="en-US" altLang="zh-CN" sz="4000" dirty="0">
                <a:solidFill>
                  <a:srgbClr val="C00000"/>
                </a:solidFill>
              </a:rPr>
              <a:t>Binomial Valuation of Option</a:t>
            </a:r>
            <a:endParaRPr lang="en-US" sz="4000" dirty="0"/>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dirty="0"/>
              <a:t>Let us construct a simple example. Let S0 be £40 and the risk-free rate be 5%. The up and down factors are u = 1.20 and d = 0.75. Consider a call and a put that have exercise prices of £38.</a:t>
            </a:r>
          </a:p>
        </p:txBody>
      </p:sp>
    </p:spTree>
    <p:extLst>
      <p:ext uri="{BB962C8B-B14F-4D97-AF65-F5344CB8AC3E}">
        <p14:creationId xmlns:p14="http://schemas.microsoft.com/office/powerpoint/2010/main" val="1080345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sz="4000" dirty="0"/>
              <a:t>Practices</a:t>
            </a:r>
            <a:endParaRPr lang="en-US" dirty="0"/>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normAutofit/>
          </a:bodyPr>
          <a:lstStyle/>
          <a:p>
            <a:r>
              <a:rPr lang="en-US" dirty="0"/>
              <a:t>1 Which of the following terms directly represents the volatility of the underlying in the binomial model?</a:t>
            </a:r>
          </a:p>
          <a:p>
            <a:pPr lvl="1"/>
            <a:r>
              <a:rPr lang="en-US" dirty="0"/>
              <a:t>A The standard deviation of the underlying</a:t>
            </a:r>
          </a:p>
          <a:p>
            <a:pPr lvl="1"/>
            <a:r>
              <a:rPr lang="en-US" dirty="0"/>
              <a:t>B The difference between the up and down factors</a:t>
            </a:r>
          </a:p>
          <a:p>
            <a:pPr lvl="1"/>
            <a:r>
              <a:rPr lang="en-US" dirty="0"/>
              <a:t>C The ratio of the underlying value to the exercise price.</a:t>
            </a:r>
          </a:p>
          <a:p>
            <a:r>
              <a:rPr lang="en-US" dirty="0"/>
              <a:t>2 Which of the following is not a factor in pricing a call option in the binomial model?</a:t>
            </a:r>
          </a:p>
          <a:p>
            <a:pPr lvl="1"/>
            <a:r>
              <a:rPr lang="en-US" dirty="0"/>
              <a:t>A The risk-free rate</a:t>
            </a:r>
          </a:p>
          <a:p>
            <a:pPr lvl="1"/>
            <a:r>
              <a:rPr lang="en-US" dirty="0"/>
              <a:t>B The exercise price</a:t>
            </a:r>
          </a:p>
          <a:p>
            <a:pPr lvl="1"/>
            <a:r>
              <a:rPr lang="en-US" dirty="0"/>
              <a:t>C The probability that the underlying will go up</a:t>
            </a:r>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7A3B-EF90-4B61-BA34-EA49A6D680E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C71FD61-621A-4E0D-87F4-CC23D6D2065B}"/>
              </a:ext>
            </a:extLst>
          </p:cNvPr>
          <p:cNvSpPr>
            <a:spLocks noGrp="1"/>
          </p:cNvSpPr>
          <p:nvPr>
            <p:ph idx="1"/>
          </p:nvPr>
        </p:nvSpPr>
        <p:spPr/>
        <p:txBody>
          <a:bodyPr>
            <a:normAutofit/>
          </a:bodyPr>
          <a:lstStyle/>
          <a:p>
            <a:r>
              <a:rPr lang="en-US" sz="2000" dirty="0"/>
              <a:t>A </a:t>
            </a:r>
            <a:r>
              <a:rPr lang="en-US" sz="2000" dirty="0">
                <a:solidFill>
                  <a:srgbClr val="FF0000"/>
                </a:solidFill>
              </a:rPr>
              <a:t>swap</a:t>
            </a:r>
            <a:r>
              <a:rPr lang="en-US" sz="2000" dirty="0"/>
              <a:t> contract is an over-the-counter derivative contract in which two parties agree to exchange a series of cash flows whereby one party pays a variable series that will be determined by an underlying asset or rate and the other party pays either 1) a variable series determined by a different underlying asset or rate or 2) a fixed series.</a:t>
            </a:r>
          </a:p>
          <a:p>
            <a:r>
              <a:rPr lang="en-US" sz="2000" dirty="0"/>
              <a:t>An </a:t>
            </a:r>
            <a:r>
              <a:rPr lang="en-US" sz="2000" dirty="0">
                <a:solidFill>
                  <a:srgbClr val="FF0000"/>
                </a:solidFill>
              </a:rPr>
              <a:t>option</a:t>
            </a:r>
            <a:r>
              <a:rPr lang="en-US" sz="2000" dirty="0"/>
              <a:t> is a derivative contract in which one party, the buyer, pays a sum of money to the other party, the seller or writer, and receives the right to either buy or sell an underlying asset at a fixed price either on a specific expiration date or at any time prior to the expiration date.</a:t>
            </a:r>
          </a:p>
        </p:txBody>
      </p:sp>
    </p:spTree>
    <p:extLst>
      <p:ext uri="{BB962C8B-B14F-4D97-AF65-F5344CB8AC3E}">
        <p14:creationId xmlns:p14="http://schemas.microsoft.com/office/powerpoint/2010/main" val="3553284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normAutofit/>
          </a:bodyPr>
          <a:lstStyle/>
          <a:p>
            <a:r>
              <a:rPr lang="en-US" b="1" dirty="0"/>
              <a:t>3 </a:t>
            </a:r>
            <a:r>
              <a:rPr lang="en-US" dirty="0"/>
              <a:t>Which of the following </a:t>
            </a:r>
            <a:r>
              <a:rPr lang="en-US" i="1" dirty="0"/>
              <a:t>best </a:t>
            </a:r>
            <a:r>
              <a:rPr lang="en-US" dirty="0"/>
              <a:t>describes the binomial option pricing formula?</a:t>
            </a:r>
          </a:p>
          <a:p>
            <a:pPr lvl="1"/>
            <a:r>
              <a:rPr lang="en-US" b="1" dirty="0"/>
              <a:t>A </a:t>
            </a:r>
            <a:r>
              <a:rPr lang="en-US" dirty="0"/>
              <a:t>The expected payoff is discounted at the risk-free rate plus a risk premium.</a:t>
            </a:r>
          </a:p>
          <a:p>
            <a:pPr lvl="1"/>
            <a:r>
              <a:rPr lang="en-US" b="1" dirty="0"/>
              <a:t>B </a:t>
            </a:r>
            <a:r>
              <a:rPr lang="en-US" dirty="0"/>
              <a:t>The spot price is compounded at the risk-free rate minus the volatility premium.</a:t>
            </a:r>
          </a:p>
          <a:p>
            <a:pPr lvl="1"/>
            <a:r>
              <a:rPr lang="en-US" b="1" dirty="0"/>
              <a:t>C </a:t>
            </a:r>
            <a:r>
              <a:rPr lang="en-US" dirty="0"/>
              <a:t>The expected payoff based on risk-neutral probabilities is discounted at the risk-free rate.</a:t>
            </a:r>
          </a:p>
        </p:txBody>
      </p:sp>
    </p:spTree>
    <p:extLst>
      <p:ext uri="{BB962C8B-B14F-4D97-AF65-F5344CB8AC3E}">
        <p14:creationId xmlns:p14="http://schemas.microsoft.com/office/powerpoint/2010/main" val="1657439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F9D5-37F1-405D-8AA7-89DDE43D68FB}"/>
              </a:ext>
            </a:extLst>
          </p:cNvPr>
          <p:cNvSpPr>
            <a:spLocks noGrp="1"/>
          </p:cNvSpPr>
          <p:nvPr>
            <p:ph type="title"/>
          </p:nvPr>
        </p:nvSpPr>
        <p:spPr/>
        <p:txBody>
          <a:bodyPr>
            <a:normAutofit/>
          </a:bodyPr>
          <a:lstStyle/>
          <a:p>
            <a:r>
              <a:rPr lang="en-US" sz="4000" dirty="0"/>
              <a:t>American option pricing</a:t>
            </a:r>
          </a:p>
        </p:txBody>
      </p:sp>
      <p:sp>
        <p:nvSpPr>
          <p:cNvPr id="3" name="Content Placeholder 2">
            <a:extLst>
              <a:ext uri="{FF2B5EF4-FFF2-40B4-BE49-F238E27FC236}">
                <a16:creationId xmlns:a16="http://schemas.microsoft.com/office/drawing/2014/main" id="{A0A06ADE-312C-404C-B912-4D0204833CA2}"/>
              </a:ext>
            </a:extLst>
          </p:cNvPr>
          <p:cNvSpPr>
            <a:spLocks noGrp="1"/>
          </p:cNvSpPr>
          <p:nvPr>
            <p:ph idx="1"/>
          </p:nvPr>
        </p:nvSpPr>
        <p:spPr/>
        <p:txBody>
          <a:bodyPr/>
          <a:lstStyle/>
          <a:p>
            <a:r>
              <a:rPr lang="zh-CN" altLang="en-US" dirty="0"/>
              <a:t>欧式看涨期权</a:t>
            </a:r>
            <a:endParaRPr lang="en-US" altLang="zh-CN" dirty="0"/>
          </a:p>
          <a:p>
            <a:r>
              <a:rPr lang="zh-CN" altLang="en-US" dirty="0"/>
              <a:t>组合</a:t>
            </a:r>
            <a:r>
              <a:rPr lang="en-US" altLang="zh-CN" dirty="0"/>
              <a:t>A</a:t>
            </a:r>
            <a:r>
              <a:rPr lang="zh-CN" altLang="en-US" dirty="0"/>
              <a:t>：一个欧式看涨期权</a:t>
            </a:r>
            <a:r>
              <a:rPr lang="en-US" altLang="zh-CN" dirty="0"/>
              <a:t>+</a:t>
            </a:r>
            <a:r>
              <a:rPr lang="zh-CN" altLang="en-US" dirty="0"/>
              <a:t>一个在时间点</a:t>
            </a:r>
            <a:r>
              <a:rPr lang="en-US" altLang="zh-CN" dirty="0"/>
              <a:t>T</a:t>
            </a:r>
            <a:r>
              <a:rPr lang="zh-CN" altLang="en-US" dirty="0"/>
              <a:t>面值为</a:t>
            </a:r>
            <a:r>
              <a:rPr lang="en-US" altLang="zh-CN" dirty="0"/>
              <a:t>X</a:t>
            </a:r>
            <a:r>
              <a:rPr lang="zh-CN" altLang="en-US" dirty="0"/>
              <a:t>的零息债券</a:t>
            </a:r>
            <a:endParaRPr lang="en-US" altLang="zh-CN" dirty="0"/>
          </a:p>
          <a:p>
            <a:r>
              <a:rPr lang="zh-CN" altLang="en-US" dirty="0"/>
              <a:t>组合</a:t>
            </a:r>
            <a:r>
              <a:rPr lang="en-US" altLang="zh-CN" dirty="0"/>
              <a:t>B</a:t>
            </a:r>
            <a:r>
              <a:rPr lang="zh-CN" altLang="en-US" dirty="0"/>
              <a:t>：一只股票</a:t>
            </a:r>
            <a:endParaRPr lang="en-US" altLang="zh-CN" dirty="0"/>
          </a:p>
          <a:p>
            <a:endParaRPr lang="en-US" dirty="0"/>
          </a:p>
          <a:p>
            <a:r>
              <a:rPr lang="zh-CN" altLang="en-US" dirty="0"/>
              <a:t>欧式看跌期权</a:t>
            </a:r>
            <a:endParaRPr lang="en-US" altLang="zh-CN" dirty="0"/>
          </a:p>
          <a:p>
            <a:r>
              <a:rPr lang="zh-CN" altLang="en-US" dirty="0"/>
              <a:t>组合</a:t>
            </a:r>
            <a:r>
              <a:rPr lang="en-US" altLang="zh-CN" dirty="0"/>
              <a:t>C</a:t>
            </a:r>
            <a:r>
              <a:rPr lang="zh-CN" altLang="en-US" dirty="0"/>
              <a:t>：一个欧式看跌期权</a:t>
            </a:r>
            <a:r>
              <a:rPr lang="en-US" altLang="zh-CN" dirty="0"/>
              <a:t>+</a:t>
            </a:r>
            <a:r>
              <a:rPr lang="zh-CN" altLang="en-US" dirty="0"/>
              <a:t>一只股票</a:t>
            </a:r>
            <a:endParaRPr lang="en-US" altLang="zh-CN" dirty="0"/>
          </a:p>
          <a:p>
            <a:r>
              <a:rPr lang="zh-CN" altLang="en-US" dirty="0"/>
              <a:t>组合</a:t>
            </a:r>
            <a:r>
              <a:rPr lang="en-US" altLang="zh-CN" dirty="0"/>
              <a:t>D</a:t>
            </a:r>
            <a:r>
              <a:rPr lang="zh-CN" altLang="en-US" dirty="0"/>
              <a:t>：一个零息债券在时间点</a:t>
            </a:r>
            <a:r>
              <a:rPr lang="en-US" altLang="zh-CN" dirty="0"/>
              <a:t>T</a:t>
            </a:r>
            <a:r>
              <a:rPr lang="zh-CN" altLang="en-US" dirty="0"/>
              <a:t>的面值为</a:t>
            </a:r>
            <a:r>
              <a:rPr lang="en-US" altLang="zh-CN" dirty="0"/>
              <a:t>X</a:t>
            </a:r>
            <a:endParaRPr lang="en-US" dirty="0"/>
          </a:p>
        </p:txBody>
      </p:sp>
    </p:spTree>
    <p:extLst>
      <p:ext uri="{BB962C8B-B14F-4D97-AF65-F5344CB8AC3E}">
        <p14:creationId xmlns:p14="http://schemas.microsoft.com/office/powerpoint/2010/main" val="28935665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E087-6314-4CAA-9B8F-ECEFE1E7FCB9}"/>
              </a:ext>
            </a:extLst>
          </p:cNvPr>
          <p:cNvSpPr>
            <a:spLocks noGrp="1"/>
          </p:cNvSpPr>
          <p:nvPr>
            <p:ph type="title"/>
          </p:nvPr>
        </p:nvSpPr>
        <p:spPr/>
        <p:txBody>
          <a:bodyPr>
            <a:normAutofit/>
          </a:bodyPr>
          <a:lstStyle/>
          <a:p>
            <a:r>
              <a:rPr lang="en-US" sz="4000" dirty="0"/>
              <a:t>American option pricing</a:t>
            </a:r>
          </a:p>
        </p:txBody>
      </p:sp>
      <p:sp>
        <p:nvSpPr>
          <p:cNvPr id="3" name="Content Placeholder 2">
            <a:extLst>
              <a:ext uri="{FF2B5EF4-FFF2-40B4-BE49-F238E27FC236}">
                <a16:creationId xmlns:a16="http://schemas.microsoft.com/office/drawing/2014/main" id="{CDFBC8A6-6DA7-4493-AF5E-7CE3B0E8A8CB}"/>
              </a:ext>
            </a:extLst>
          </p:cNvPr>
          <p:cNvSpPr>
            <a:spLocks noGrp="1"/>
          </p:cNvSpPr>
          <p:nvPr>
            <p:ph idx="1"/>
          </p:nvPr>
        </p:nvSpPr>
        <p:spPr/>
        <p:txBody>
          <a:bodyPr/>
          <a:lstStyle/>
          <a:p>
            <a:r>
              <a:rPr lang="en-US" dirty="0"/>
              <a:t>we will use upper case letters for American call and put prices: </a:t>
            </a:r>
            <a:r>
              <a:rPr lang="en-US" i="1" dirty="0"/>
              <a:t>C</a:t>
            </a:r>
            <a:r>
              <a:rPr lang="en-US" baseline="-25000" dirty="0"/>
              <a:t>0</a:t>
            </a:r>
            <a:r>
              <a:rPr lang="en-US" dirty="0"/>
              <a:t> and </a:t>
            </a:r>
            <a:r>
              <a:rPr lang="en-US" i="1" dirty="0"/>
              <a:t>P</a:t>
            </a:r>
            <a:r>
              <a:rPr lang="en-US" baseline="-25000" dirty="0"/>
              <a:t>0</a:t>
            </a:r>
          </a:p>
          <a:p>
            <a:r>
              <a:rPr lang="en-US" dirty="0"/>
              <a:t>C</a:t>
            </a:r>
            <a:r>
              <a:rPr lang="en-US" baseline="-25000" dirty="0"/>
              <a:t>0 </a:t>
            </a:r>
            <a:r>
              <a:rPr lang="en-US" dirty="0"/>
              <a:t>≥ c</a:t>
            </a:r>
            <a:r>
              <a:rPr lang="en-US" baseline="-25000" dirty="0"/>
              <a:t>0</a:t>
            </a:r>
          </a:p>
          <a:p>
            <a:r>
              <a:rPr lang="en-US" dirty="0"/>
              <a:t>P</a:t>
            </a:r>
            <a:r>
              <a:rPr lang="en-US" baseline="-25000" dirty="0"/>
              <a:t>0</a:t>
            </a:r>
            <a:r>
              <a:rPr lang="en-US" dirty="0"/>
              <a:t> ≥ p</a:t>
            </a:r>
            <a:r>
              <a:rPr lang="en-US" baseline="-25000" dirty="0"/>
              <a:t>0</a:t>
            </a:r>
          </a:p>
          <a:p>
            <a:r>
              <a:rPr lang="en-US" dirty="0"/>
              <a:t>The early-exercise feature means that we can exercise the option at any time</a:t>
            </a:r>
          </a:p>
          <a:p>
            <a:r>
              <a:rPr lang="en-US" dirty="0"/>
              <a:t>C</a:t>
            </a:r>
            <a:r>
              <a:rPr lang="en-US" baseline="-25000" dirty="0"/>
              <a:t>0 </a:t>
            </a:r>
            <a:r>
              <a:rPr lang="en-US" dirty="0"/>
              <a:t>= MAX(0,S</a:t>
            </a:r>
            <a:r>
              <a:rPr lang="en-US" baseline="-25000" dirty="0"/>
              <a:t>0</a:t>
            </a:r>
            <a:r>
              <a:rPr lang="en-US" dirty="0"/>
              <a:t>-X)</a:t>
            </a:r>
          </a:p>
          <a:p>
            <a:r>
              <a:rPr lang="en-US" dirty="0"/>
              <a:t>P</a:t>
            </a:r>
            <a:r>
              <a:rPr lang="en-US" baseline="-25000" dirty="0"/>
              <a:t>0 </a:t>
            </a:r>
            <a:r>
              <a:rPr lang="en-US" dirty="0"/>
              <a:t>= MAX(0,X-S</a:t>
            </a:r>
            <a:r>
              <a:rPr lang="en-US" baseline="-25000" dirty="0"/>
              <a:t>0</a:t>
            </a:r>
            <a:r>
              <a:rPr lang="en-US" dirty="0"/>
              <a:t>)</a:t>
            </a:r>
          </a:p>
          <a:p>
            <a:r>
              <a:rPr lang="en-US" dirty="0"/>
              <a:t>For American option, the minimum price is:</a:t>
            </a:r>
          </a:p>
          <a:p>
            <a:r>
              <a:rPr lang="en-US" altLang="zh-CN" dirty="0"/>
              <a:t>C</a:t>
            </a:r>
            <a:r>
              <a:rPr lang="en-US" altLang="zh-CN" baseline="-25000" dirty="0"/>
              <a:t>0</a:t>
            </a:r>
            <a:r>
              <a:rPr lang="en-US" dirty="0"/>
              <a:t> ≥ MAX[0,S</a:t>
            </a:r>
            <a:r>
              <a:rPr lang="en-US" baseline="-25000" dirty="0"/>
              <a:t>0</a:t>
            </a:r>
            <a:r>
              <a:rPr lang="en-US" dirty="0"/>
              <a:t>-X/(1+r)</a:t>
            </a:r>
            <a:r>
              <a:rPr lang="en-US" baseline="30000" dirty="0"/>
              <a:t>T</a:t>
            </a:r>
            <a:r>
              <a:rPr lang="en-US" dirty="0"/>
              <a:t>]</a:t>
            </a:r>
          </a:p>
          <a:p>
            <a:r>
              <a:rPr lang="en-US" dirty="0"/>
              <a:t>P</a:t>
            </a:r>
            <a:r>
              <a:rPr lang="en-US" baseline="-25000" dirty="0"/>
              <a:t>0</a:t>
            </a:r>
            <a:r>
              <a:rPr lang="en-US" dirty="0"/>
              <a:t> ≥ MAX[0,X-S</a:t>
            </a:r>
            <a:r>
              <a:rPr lang="en-US" baseline="-25000" dirty="0"/>
              <a:t>0</a:t>
            </a:r>
            <a:r>
              <a:rPr lang="en-US" dirty="0"/>
              <a:t>]</a:t>
            </a:r>
          </a:p>
          <a:p>
            <a:endParaRPr lang="en-US" dirty="0"/>
          </a:p>
        </p:txBody>
      </p:sp>
    </p:spTree>
    <p:extLst>
      <p:ext uri="{BB962C8B-B14F-4D97-AF65-F5344CB8AC3E}">
        <p14:creationId xmlns:p14="http://schemas.microsoft.com/office/powerpoint/2010/main" val="41991662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9E63E-0379-45CD-B66C-D70BD1BD62CA}"/>
              </a:ext>
            </a:extLst>
          </p:cNvPr>
          <p:cNvSpPr>
            <a:spLocks noGrp="1"/>
          </p:cNvSpPr>
          <p:nvPr>
            <p:ph type="title"/>
          </p:nvPr>
        </p:nvSpPr>
        <p:spPr/>
        <p:txBody>
          <a:bodyPr>
            <a:normAutofit/>
          </a:bodyPr>
          <a:lstStyle/>
          <a:p>
            <a:r>
              <a:rPr lang="en-US" sz="4000" dirty="0"/>
              <a:t>American option pricing</a:t>
            </a:r>
            <a:br>
              <a:rPr lang="en-US" sz="4000" dirty="0"/>
            </a:br>
            <a:r>
              <a:rPr lang="en-US" dirty="0"/>
              <a:t>S</a:t>
            </a:r>
            <a:r>
              <a:rPr lang="en-US" altLang="zh-CN" dirty="0"/>
              <a:t>ummary</a:t>
            </a:r>
            <a:endParaRPr lang="en-US" dirty="0"/>
          </a:p>
        </p:txBody>
      </p:sp>
      <p:graphicFrame>
        <p:nvGraphicFramePr>
          <p:cNvPr id="4" name="Content Placeholder 3">
            <a:extLst>
              <a:ext uri="{FF2B5EF4-FFF2-40B4-BE49-F238E27FC236}">
                <a16:creationId xmlns:a16="http://schemas.microsoft.com/office/drawing/2014/main" id="{8A1D9CA8-77D0-4E20-9E7B-074257A420C1}"/>
              </a:ext>
            </a:extLst>
          </p:cNvPr>
          <p:cNvGraphicFramePr>
            <a:graphicFrameLocks noGrp="1"/>
          </p:cNvGraphicFramePr>
          <p:nvPr>
            <p:ph idx="1"/>
            <p:extLst>
              <p:ext uri="{D42A27DB-BD31-4B8C-83A1-F6EECF244321}">
                <p14:modId xmlns:p14="http://schemas.microsoft.com/office/powerpoint/2010/main" val="2776022742"/>
              </p:ext>
            </p:extLst>
          </p:nvPr>
        </p:nvGraphicFramePr>
        <p:xfrm>
          <a:off x="677863" y="2160588"/>
          <a:ext cx="8596140" cy="3310572"/>
        </p:xfrm>
        <a:graphic>
          <a:graphicData uri="http://schemas.openxmlformats.org/drawingml/2006/table">
            <a:tbl>
              <a:tblPr firstRow="1" bandRow="1">
                <a:tableStyleId>{5C22544A-7EE6-4342-B048-85BDC9FD1C3A}</a:tableStyleId>
              </a:tblPr>
              <a:tblGrid>
                <a:gridCol w="2865380">
                  <a:extLst>
                    <a:ext uri="{9D8B030D-6E8A-4147-A177-3AD203B41FA5}">
                      <a16:colId xmlns:a16="http://schemas.microsoft.com/office/drawing/2014/main" val="286532187"/>
                    </a:ext>
                  </a:extLst>
                </a:gridCol>
                <a:gridCol w="2865380">
                  <a:extLst>
                    <a:ext uri="{9D8B030D-6E8A-4147-A177-3AD203B41FA5}">
                      <a16:colId xmlns:a16="http://schemas.microsoft.com/office/drawing/2014/main" val="615843497"/>
                    </a:ext>
                  </a:extLst>
                </a:gridCol>
                <a:gridCol w="2865380">
                  <a:extLst>
                    <a:ext uri="{9D8B030D-6E8A-4147-A177-3AD203B41FA5}">
                      <a16:colId xmlns:a16="http://schemas.microsoft.com/office/drawing/2014/main" val="3022576456"/>
                    </a:ext>
                  </a:extLst>
                </a:gridCol>
              </a:tblGrid>
              <a:tr h="1103524">
                <a:tc>
                  <a:txBody>
                    <a:bodyPr/>
                    <a:lstStyle/>
                    <a:p>
                      <a:r>
                        <a:rPr lang="en-US" dirty="0"/>
                        <a:t>LOWER LIMIT</a:t>
                      </a:r>
                    </a:p>
                  </a:txBody>
                  <a:tcPr/>
                </a:tc>
                <a:tc>
                  <a:txBody>
                    <a:bodyPr/>
                    <a:lstStyle/>
                    <a:p>
                      <a:r>
                        <a:rPr lang="en-US" sz="3200" dirty="0"/>
                        <a:t>CALL</a:t>
                      </a:r>
                    </a:p>
                  </a:txBody>
                  <a:tcPr/>
                </a:tc>
                <a:tc>
                  <a:txBody>
                    <a:bodyPr/>
                    <a:lstStyle/>
                    <a:p>
                      <a:r>
                        <a:rPr lang="en-US" sz="3200" dirty="0"/>
                        <a:t>PUT</a:t>
                      </a:r>
                    </a:p>
                  </a:txBody>
                  <a:tcPr/>
                </a:tc>
                <a:extLst>
                  <a:ext uri="{0D108BD9-81ED-4DB2-BD59-A6C34878D82A}">
                    <a16:rowId xmlns:a16="http://schemas.microsoft.com/office/drawing/2014/main" val="1258820950"/>
                  </a:ext>
                </a:extLst>
              </a:tr>
              <a:tr h="1103524">
                <a:tc>
                  <a:txBody>
                    <a:bodyPr/>
                    <a:lstStyle/>
                    <a:p>
                      <a:r>
                        <a:rPr lang="en-US" sz="3200" dirty="0"/>
                        <a:t>E</a:t>
                      </a:r>
                      <a:r>
                        <a:rPr lang="en-US" altLang="zh-CN" sz="3200" dirty="0"/>
                        <a:t>uropean</a:t>
                      </a:r>
                      <a:endParaRPr lang="en-US" sz="3200" dirty="0"/>
                    </a:p>
                  </a:txBody>
                  <a:tcPr/>
                </a:tc>
                <a:tc>
                  <a:txBody>
                    <a:bodyPr/>
                    <a:lstStyle/>
                    <a:p>
                      <a:r>
                        <a:rPr lang="en-US" dirty="0"/>
                        <a:t>MAX[0,S</a:t>
                      </a:r>
                      <a:r>
                        <a:rPr lang="en-US" baseline="-25000" dirty="0"/>
                        <a:t>0</a:t>
                      </a:r>
                      <a:r>
                        <a:rPr lang="en-US" dirty="0"/>
                        <a:t>-X/(1+r)</a:t>
                      </a:r>
                      <a:r>
                        <a:rPr lang="en-US" baseline="30000" dirty="0"/>
                        <a:t>T</a:t>
                      </a:r>
                      <a:r>
                        <a:rPr lang="en-US"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 altLang="zh-CN" dirty="0">
                          <a:solidFill>
                            <a:schemeClr val="tx1"/>
                          </a:solidFill>
                        </a:rPr>
                        <a:t>Max[0,X/(1+r)</a:t>
                      </a:r>
                      <a:r>
                        <a:rPr lang="en" altLang="zh-CN" baseline="30000" dirty="0">
                          <a:solidFill>
                            <a:schemeClr val="tx1"/>
                          </a:solidFill>
                        </a:rPr>
                        <a:t>T</a:t>
                      </a:r>
                      <a:r>
                        <a:rPr lang="en" altLang="zh-CN" dirty="0">
                          <a:solidFill>
                            <a:schemeClr val="tx1"/>
                          </a:solidFill>
                        </a:rPr>
                        <a:t>-S</a:t>
                      </a:r>
                      <a:r>
                        <a:rPr lang="en" altLang="zh-CN" baseline="-25000" dirty="0">
                          <a:solidFill>
                            <a:schemeClr val="tx1"/>
                          </a:solidFill>
                        </a:rPr>
                        <a:t>0</a:t>
                      </a:r>
                      <a:r>
                        <a:rPr lang="en" altLang="zh-CN" dirty="0">
                          <a:solidFill>
                            <a:schemeClr val="tx1"/>
                          </a:solidFill>
                        </a:rPr>
                        <a:t>]</a:t>
                      </a:r>
                      <a:endParaRPr lang="en-US" altLang="zh-CN" dirty="0">
                        <a:solidFill>
                          <a:schemeClr val="tx1"/>
                        </a:solidFill>
                      </a:endParaRPr>
                    </a:p>
                    <a:p>
                      <a:endParaRPr lang="en-US" dirty="0"/>
                    </a:p>
                  </a:txBody>
                  <a:tcPr/>
                </a:tc>
                <a:extLst>
                  <a:ext uri="{0D108BD9-81ED-4DB2-BD59-A6C34878D82A}">
                    <a16:rowId xmlns:a16="http://schemas.microsoft.com/office/drawing/2014/main" val="3884013844"/>
                  </a:ext>
                </a:extLst>
              </a:tr>
              <a:tr h="1103524">
                <a:tc>
                  <a:txBody>
                    <a:bodyPr/>
                    <a:lstStyle/>
                    <a:p>
                      <a:r>
                        <a:rPr lang="en-US" sz="3200" dirty="0"/>
                        <a:t>A</a:t>
                      </a:r>
                      <a:r>
                        <a:rPr lang="en-US" altLang="zh-CN" sz="3200" dirty="0"/>
                        <a:t>merican</a:t>
                      </a:r>
                      <a:endParaRPr lang="en-US" sz="3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MAX[0,S</a:t>
                      </a:r>
                      <a:r>
                        <a:rPr lang="en-US" baseline="-25000" dirty="0"/>
                        <a:t>0</a:t>
                      </a:r>
                      <a:r>
                        <a:rPr lang="en-US" dirty="0"/>
                        <a:t>-X/(1+r)</a:t>
                      </a:r>
                      <a:r>
                        <a:rPr lang="en-US" baseline="30000" dirty="0"/>
                        <a:t>T</a:t>
                      </a:r>
                      <a:r>
                        <a:rPr lang="en-US" dirty="0"/>
                        <a:t>]</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 altLang="zh-CN" dirty="0">
                          <a:solidFill>
                            <a:schemeClr val="tx1"/>
                          </a:solidFill>
                        </a:rPr>
                        <a:t>Max[0,X-S</a:t>
                      </a:r>
                      <a:r>
                        <a:rPr lang="en" altLang="zh-CN" baseline="-25000" dirty="0">
                          <a:solidFill>
                            <a:schemeClr val="tx1"/>
                          </a:solidFill>
                        </a:rPr>
                        <a:t>0</a:t>
                      </a:r>
                      <a:r>
                        <a:rPr lang="en" altLang="zh-CN" dirty="0">
                          <a:solidFill>
                            <a:schemeClr val="tx1"/>
                          </a:solidFill>
                        </a:rPr>
                        <a:t>]</a:t>
                      </a:r>
                      <a:endParaRPr lang="en-US" altLang="zh-CN" dirty="0">
                        <a:solidFill>
                          <a:schemeClr val="tx1"/>
                        </a:solidFill>
                      </a:endParaRPr>
                    </a:p>
                    <a:p>
                      <a:endParaRPr lang="en-US" dirty="0"/>
                    </a:p>
                  </a:txBody>
                  <a:tcPr/>
                </a:tc>
                <a:extLst>
                  <a:ext uri="{0D108BD9-81ED-4DB2-BD59-A6C34878D82A}">
                    <a16:rowId xmlns:a16="http://schemas.microsoft.com/office/drawing/2014/main" val="2551516477"/>
                  </a:ext>
                </a:extLst>
              </a:tr>
            </a:tbl>
          </a:graphicData>
        </a:graphic>
      </p:graphicFrame>
    </p:spTree>
    <p:extLst>
      <p:ext uri="{BB962C8B-B14F-4D97-AF65-F5344CB8AC3E}">
        <p14:creationId xmlns:p14="http://schemas.microsoft.com/office/powerpoint/2010/main" val="34546084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1DAC-15A5-4B81-B54B-14627B638B94}"/>
              </a:ext>
            </a:extLst>
          </p:cNvPr>
          <p:cNvSpPr>
            <a:spLocks noGrp="1"/>
          </p:cNvSpPr>
          <p:nvPr>
            <p:ph type="title"/>
          </p:nvPr>
        </p:nvSpPr>
        <p:spPr/>
        <p:txBody>
          <a:bodyPr>
            <a:normAutofit/>
          </a:bodyPr>
          <a:lstStyle/>
          <a:p>
            <a:r>
              <a:rPr lang="en-US" sz="4000" dirty="0"/>
              <a:t>American option pricing</a:t>
            </a:r>
          </a:p>
        </p:txBody>
      </p:sp>
      <p:sp>
        <p:nvSpPr>
          <p:cNvPr id="3" name="Content Placeholder 2">
            <a:extLst>
              <a:ext uri="{FF2B5EF4-FFF2-40B4-BE49-F238E27FC236}">
                <a16:creationId xmlns:a16="http://schemas.microsoft.com/office/drawing/2014/main" id="{1D64E48D-BB43-417A-B7C7-4E4970B9B4A5}"/>
              </a:ext>
            </a:extLst>
          </p:cNvPr>
          <p:cNvSpPr>
            <a:spLocks noGrp="1"/>
          </p:cNvSpPr>
          <p:nvPr>
            <p:ph idx="1"/>
          </p:nvPr>
        </p:nvSpPr>
        <p:spPr/>
        <p:txBody>
          <a:bodyPr/>
          <a:lstStyle/>
          <a:p>
            <a:r>
              <a:rPr lang="en-US" dirty="0"/>
              <a:t>Dividends and coupon interest encourage early exercise for calls, they discourage early exercise for puts.</a:t>
            </a:r>
          </a:p>
          <a:p>
            <a:r>
              <a:rPr lang="en-US" dirty="0"/>
              <a:t>Carrying costs on the underlying, which discourage exercise for calls, encourage exercise for puts.</a:t>
            </a:r>
          </a:p>
        </p:txBody>
      </p:sp>
    </p:spTree>
    <p:extLst>
      <p:ext uri="{BB962C8B-B14F-4D97-AF65-F5344CB8AC3E}">
        <p14:creationId xmlns:p14="http://schemas.microsoft.com/office/powerpoint/2010/main" val="26904142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8808-14E6-4D8B-BB65-A111C6BC78AB}"/>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526064B3-53B4-4386-8250-64DBD214DBD1}"/>
              </a:ext>
            </a:extLst>
          </p:cNvPr>
          <p:cNvSpPr>
            <a:spLocks noGrp="1"/>
          </p:cNvSpPr>
          <p:nvPr>
            <p:ph idx="1"/>
          </p:nvPr>
        </p:nvSpPr>
        <p:spPr/>
        <p:txBody>
          <a:bodyPr>
            <a:normAutofit lnSpcReduction="10000"/>
          </a:bodyPr>
          <a:lstStyle/>
          <a:p>
            <a:r>
              <a:rPr lang="en-US" dirty="0"/>
              <a:t>1 With respect to American calls, which of the following statements is most accurate?</a:t>
            </a:r>
          </a:p>
          <a:p>
            <a:pPr lvl="1"/>
            <a:r>
              <a:rPr lang="en-US" dirty="0"/>
              <a:t>A American calls should be exercised early if the underlying has reached its expected maximum price.</a:t>
            </a:r>
          </a:p>
          <a:p>
            <a:pPr lvl="1"/>
            <a:r>
              <a:rPr lang="en-US" dirty="0"/>
              <a:t>B American calls should be exercised early if the underlying has a lower expected return than the risk-free rate.</a:t>
            </a:r>
          </a:p>
          <a:p>
            <a:pPr lvl="1"/>
            <a:r>
              <a:rPr lang="en-US" dirty="0"/>
              <a:t>C American calls should be exercised early only if there is a dividend or other cash payment on the underlying.</a:t>
            </a:r>
          </a:p>
          <a:p>
            <a:r>
              <a:rPr lang="en-US" dirty="0"/>
              <a:t>2 The effect of dividends on a stock on early exercise of a put is to:</a:t>
            </a:r>
          </a:p>
          <a:p>
            <a:pPr lvl="1"/>
            <a:r>
              <a:rPr lang="en-US" dirty="0"/>
              <a:t>A make early exercise less likely.</a:t>
            </a:r>
          </a:p>
          <a:p>
            <a:pPr lvl="1"/>
            <a:r>
              <a:rPr lang="en-US" dirty="0"/>
              <a:t>B have no effect on early exercise.</a:t>
            </a:r>
          </a:p>
          <a:p>
            <a:pPr lvl="1"/>
            <a:r>
              <a:rPr lang="en-US" dirty="0"/>
              <a:t>C make early exercise more likely.</a:t>
            </a:r>
          </a:p>
        </p:txBody>
      </p:sp>
    </p:spTree>
    <p:extLst>
      <p:ext uri="{BB962C8B-B14F-4D97-AF65-F5344CB8AC3E}">
        <p14:creationId xmlns:p14="http://schemas.microsoft.com/office/powerpoint/2010/main" val="3868618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0F2-9E76-470E-BC99-F5092F4154FE}"/>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07417CD-D225-44F8-8275-2241032C1F99}"/>
              </a:ext>
            </a:extLst>
          </p:cNvPr>
          <p:cNvSpPr>
            <a:spLocks noGrp="1"/>
          </p:cNvSpPr>
          <p:nvPr>
            <p:ph idx="1"/>
          </p:nvPr>
        </p:nvSpPr>
        <p:spPr/>
        <p:txBody>
          <a:bodyPr>
            <a:normAutofit/>
          </a:bodyPr>
          <a:lstStyle/>
          <a:p>
            <a:r>
              <a:rPr lang="en-US" sz="2800" dirty="0"/>
              <a:t>A derivative is a financial instrument that derives its performance from the performance of an underlying asset.</a:t>
            </a:r>
          </a:p>
        </p:txBody>
      </p:sp>
    </p:spTree>
    <p:extLst>
      <p:ext uri="{BB962C8B-B14F-4D97-AF65-F5344CB8AC3E}">
        <p14:creationId xmlns:p14="http://schemas.microsoft.com/office/powerpoint/2010/main" val="2480341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413E-3C52-4A96-B4B7-D949477196A8}"/>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7572C0F9-7509-4B3E-B285-5A2391F3BCAE}"/>
              </a:ext>
            </a:extLst>
          </p:cNvPr>
          <p:cNvSpPr>
            <a:spLocks noGrp="1"/>
          </p:cNvSpPr>
          <p:nvPr>
            <p:ph idx="1"/>
          </p:nvPr>
        </p:nvSpPr>
        <p:spPr/>
        <p:txBody>
          <a:bodyPr/>
          <a:lstStyle/>
          <a:p>
            <a:r>
              <a:rPr lang="en-US" dirty="0"/>
              <a:t>The price of a financial asset is often determined using a present value of future cash flows approach. </a:t>
            </a:r>
          </a:p>
          <a:p>
            <a:r>
              <a:rPr lang="en-US" dirty="0"/>
              <a:t>The value of the financial asset is the expected future price plus any interim payments such as dividends or coupon interest discounted at a rate appropriate for the risk assumed.</a:t>
            </a:r>
          </a:p>
          <a:p>
            <a:r>
              <a:rPr lang="en-US" dirty="0"/>
              <a:t>The risk aversion of the investor</a:t>
            </a:r>
          </a:p>
          <a:p>
            <a:pPr lvl="1"/>
            <a:r>
              <a:rPr lang="en-US" dirty="0"/>
              <a:t>We can generally characterize three potential types of investors by how they feel about risk: risk averse, risk neutral, or risk seeking</a:t>
            </a:r>
          </a:p>
          <a:p>
            <a:endParaRPr lang="en-US" dirty="0"/>
          </a:p>
        </p:txBody>
      </p:sp>
    </p:spTree>
    <p:extLst>
      <p:ext uri="{BB962C8B-B14F-4D97-AF65-F5344CB8AC3E}">
        <p14:creationId xmlns:p14="http://schemas.microsoft.com/office/powerpoint/2010/main" val="262424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AFD7-6984-422B-AA79-780DD9C96001}"/>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EFAF4548-818D-4663-B3C8-529D9A989739}"/>
              </a:ext>
            </a:extLst>
          </p:cNvPr>
          <p:cNvSpPr>
            <a:spLocks noGrp="1"/>
          </p:cNvSpPr>
          <p:nvPr>
            <p:ph idx="1"/>
          </p:nvPr>
        </p:nvSpPr>
        <p:spPr/>
        <p:txBody>
          <a:bodyPr/>
          <a:lstStyle/>
          <a:p>
            <a:r>
              <a:rPr lang="en-US" dirty="0"/>
              <a:t>The formation of expectations</a:t>
            </a:r>
          </a:p>
          <a:p>
            <a:endParaRPr lang="en-US" dirty="0"/>
          </a:p>
        </p:txBody>
      </p:sp>
      <p:pic>
        <p:nvPicPr>
          <p:cNvPr id="5" name="Picture 4">
            <a:extLst>
              <a:ext uri="{FF2B5EF4-FFF2-40B4-BE49-F238E27FC236}">
                <a16:creationId xmlns:a16="http://schemas.microsoft.com/office/drawing/2014/main" id="{CC7A41B5-47D9-45DC-AD95-7AFF32DCD14A}"/>
              </a:ext>
            </a:extLst>
          </p:cNvPr>
          <p:cNvPicPr>
            <a:picLocks noChangeAspect="1"/>
          </p:cNvPicPr>
          <p:nvPr/>
        </p:nvPicPr>
        <p:blipFill>
          <a:blip r:embed="rId2"/>
          <a:stretch>
            <a:fillRect/>
          </a:stretch>
        </p:blipFill>
        <p:spPr>
          <a:xfrm>
            <a:off x="1569720" y="2827885"/>
            <a:ext cx="7275022" cy="2893475"/>
          </a:xfrm>
          <a:prstGeom prst="rect">
            <a:avLst/>
          </a:prstGeom>
        </p:spPr>
      </p:pic>
    </p:spTree>
    <p:extLst>
      <p:ext uri="{BB962C8B-B14F-4D97-AF65-F5344CB8AC3E}">
        <p14:creationId xmlns:p14="http://schemas.microsoft.com/office/powerpoint/2010/main" val="23279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D967-8349-4DD9-B387-3E8FB966C577}"/>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493456BD-87CA-4D29-BC59-BD07C41223F9}"/>
              </a:ext>
            </a:extLst>
          </p:cNvPr>
          <p:cNvSpPr>
            <a:spLocks noGrp="1"/>
          </p:cNvSpPr>
          <p:nvPr>
            <p:ph idx="1"/>
          </p:nvPr>
        </p:nvSpPr>
        <p:spPr/>
        <p:txBody>
          <a:bodyPr/>
          <a:lstStyle/>
          <a:p>
            <a:r>
              <a:rPr lang="en-US" dirty="0"/>
              <a:t>The required rate of return on the underlying asset</a:t>
            </a:r>
          </a:p>
          <a:p>
            <a:r>
              <a:rPr lang="en-US" dirty="0"/>
              <a:t>The pricing of risky assets</a:t>
            </a:r>
          </a:p>
          <a:p>
            <a:endParaRPr lang="en-US" dirty="0"/>
          </a:p>
        </p:txBody>
      </p:sp>
      <p:pic>
        <p:nvPicPr>
          <p:cNvPr id="5" name="Picture 4">
            <a:extLst>
              <a:ext uri="{FF2B5EF4-FFF2-40B4-BE49-F238E27FC236}">
                <a16:creationId xmlns:a16="http://schemas.microsoft.com/office/drawing/2014/main" id="{FEBEA72E-800E-4459-9D35-6A3386BFD710}"/>
              </a:ext>
            </a:extLst>
          </p:cNvPr>
          <p:cNvPicPr>
            <a:picLocks noChangeAspect="1"/>
          </p:cNvPicPr>
          <p:nvPr/>
        </p:nvPicPr>
        <p:blipFill>
          <a:blip r:embed="rId2"/>
          <a:stretch>
            <a:fillRect/>
          </a:stretch>
        </p:blipFill>
        <p:spPr>
          <a:xfrm>
            <a:off x="1279102" y="3188119"/>
            <a:ext cx="7393132" cy="2853243"/>
          </a:xfrm>
          <a:prstGeom prst="rect">
            <a:avLst/>
          </a:prstGeom>
        </p:spPr>
      </p:pic>
    </p:spTree>
    <p:extLst>
      <p:ext uri="{BB962C8B-B14F-4D97-AF65-F5344CB8AC3E}">
        <p14:creationId xmlns:p14="http://schemas.microsoft.com/office/powerpoint/2010/main" val="1860670133"/>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5635</TotalTime>
  <Words>3517</Words>
  <Application>Microsoft Office PowerPoint</Application>
  <PresentationFormat>Widescreen</PresentationFormat>
  <Paragraphs>363</Paragraphs>
  <Slides>55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メイリオ</vt:lpstr>
      <vt:lpstr>WarnockPro</vt:lpstr>
      <vt:lpstr>华文新魏</vt:lpstr>
      <vt:lpstr>方正姚体</vt:lpstr>
      <vt:lpstr>Arial</vt:lpstr>
      <vt:lpstr>Cambria Math</vt:lpstr>
      <vt:lpstr>Trebuchet MS</vt:lpstr>
      <vt:lpstr>Wingdings 3</vt:lpstr>
      <vt:lpstr>Facet</vt:lpstr>
      <vt:lpstr>Study session 15 Derivatives</vt:lpstr>
      <vt:lpstr>Reading 46 Basics of Derivative Pricing and Valuation</vt:lpstr>
      <vt:lpstr>Reading 46 Basics of Derivative Pricing and Valuation</vt:lpstr>
      <vt:lpstr>Basic Derivative Concepts</vt:lpstr>
      <vt:lpstr>Basic Derivative Concepts</vt:lpstr>
      <vt:lpstr>Basic Derivative Concepts</vt:lpstr>
      <vt:lpstr>Pricing the Underlying</vt:lpstr>
      <vt:lpstr>Pricing the Underlying</vt:lpstr>
      <vt:lpstr>Pricing the Underlying</vt:lpstr>
      <vt:lpstr>Pricing the Underlying</vt:lpstr>
      <vt:lpstr>Pricing the Underlying</vt:lpstr>
      <vt:lpstr>Practices </vt:lpstr>
      <vt:lpstr>Pricing and Valuation of Forward </vt:lpstr>
      <vt:lpstr>Pricing and Valuation of Forward Initiation</vt:lpstr>
      <vt:lpstr>Pricing and Valuation of Forward Initiation</vt:lpstr>
      <vt:lpstr>Pricing and Valuation of Forward Expiration </vt:lpstr>
      <vt:lpstr>Pricing and Valuation of Forward Between Initiation and Expiration</vt:lpstr>
      <vt:lpstr>Practices </vt:lpstr>
      <vt:lpstr>Practices</vt:lpstr>
      <vt:lpstr>Forward Rate Agreement</vt:lpstr>
      <vt:lpstr>Forward Rate Agreement</vt:lpstr>
      <vt:lpstr>Practices</vt:lpstr>
      <vt:lpstr>Pricing and Valuation of Futures</vt:lpstr>
      <vt:lpstr>Pricing and Valuation of Futures</vt:lpstr>
      <vt:lpstr>Pricing and Valuation of Futures</vt:lpstr>
      <vt:lpstr>Pricing and Valuation of Futures</vt:lpstr>
      <vt:lpstr>Practices</vt:lpstr>
      <vt:lpstr>Practices</vt:lpstr>
      <vt:lpstr>Pricing and Valuation of Swap</vt:lpstr>
      <vt:lpstr>Pricing and Valuation of Swap</vt:lpstr>
      <vt:lpstr>Pricing and Valuation of Swap</vt:lpstr>
      <vt:lpstr>Practices </vt:lpstr>
      <vt:lpstr>Pricing and Valuation of Option</vt:lpstr>
      <vt:lpstr>Pricing and Valuation of Option European Option</vt:lpstr>
      <vt:lpstr>Pricing and Valuation of Option European Option</vt:lpstr>
      <vt:lpstr>Pricing and Valuation of Option European Option</vt:lpstr>
      <vt:lpstr>Practices</vt:lpstr>
      <vt:lpstr>Practices</vt:lpstr>
      <vt:lpstr>Pricing of European option lower limits of call option</vt:lpstr>
      <vt:lpstr>Pricing of European option lower limits of put option</vt:lpstr>
      <vt:lpstr>Practices</vt:lpstr>
      <vt:lpstr>Put-Call Parity               </vt:lpstr>
      <vt:lpstr>Put-Call Parity</vt:lpstr>
      <vt:lpstr>Put-Call Forward Parity</vt:lpstr>
      <vt:lpstr>Practices</vt:lpstr>
      <vt:lpstr>Binomial Valuation of Option </vt:lpstr>
      <vt:lpstr>Binomial Valuation of Option</vt:lpstr>
      <vt:lpstr>Binomial Valuation of Option</vt:lpstr>
      <vt:lpstr>Practices</vt:lpstr>
      <vt:lpstr>Practices</vt:lpstr>
      <vt:lpstr>American option pricing</vt:lpstr>
      <vt:lpstr>American option pricing</vt:lpstr>
      <vt:lpstr>American option pricing Summary</vt:lpstr>
      <vt:lpstr>American option pricing</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session 15 Derivatives</dc:title>
  <dc:creator>秦 玮杰</dc:creator>
  <cp:lastModifiedBy>秦玮杰</cp:lastModifiedBy>
  <cp:revision>24</cp:revision>
  <dcterms:created xsi:type="dcterms:W3CDTF">2022-06-02T09:14:05Z</dcterms:created>
  <dcterms:modified xsi:type="dcterms:W3CDTF">2022-06-14T08:16:22Z</dcterms:modified>
</cp:coreProperties>
</file>