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2.xml" ContentType="application/inkml+xml"/>
  <Override PartName="/ppt/ink/ink3.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heme/themeOverride1.xml" ContentType="application/vnd.openxmlformats-officedocument.themeOverr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01" r:id="rId1"/>
  </p:sldMasterIdLst>
  <p:sldIdLst>
    <p:sldId id="315" r:id="rId2"/>
    <p:sldId id="260" r:id="rId3"/>
    <p:sldId id="270" r:id="rId4"/>
    <p:sldId id="261" r:id="rId5"/>
    <p:sldId id="330" r:id="rId6"/>
    <p:sldId id="263" r:id="rId7"/>
    <p:sldId id="264" r:id="rId8"/>
    <p:sldId id="328" r:id="rId9"/>
    <p:sldId id="329" r:id="rId10"/>
    <p:sldId id="316" r:id="rId11"/>
    <p:sldId id="271" r:id="rId12"/>
    <p:sldId id="265" r:id="rId13"/>
    <p:sldId id="273" r:id="rId14"/>
    <p:sldId id="272" r:id="rId15"/>
    <p:sldId id="267" r:id="rId16"/>
    <p:sldId id="268" r:id="rId17"/>
    <p:sldId id="331" r:id="rId18"/>
    <p:sldId id="317" r:id="rId19"/>
    <p:sldId id="269" r:id="rId20"/>
    <p:sldId id="275" r:id="rId21"/>
    <p:sldId id="332" r:id="rId22"/>
    <p:sldId id="333" r:id="rId23"/>
    <p:sldId id="274" r:id="rId24"/>
    <p:sldId id="277" r:id="rId25"/>
    <p:sldId id="318" r:id="rId26"/>
    <p:sldId id="278" r:id="rId27"/>
    <p:sldId id="279" r:id="rId28"/>
    <p:sldId id="334" r:id="rId29"/>
    <p:sldId id="280" r:id="rId30"/>
    <p:sldId id="281" r:id="rId31"/>
    <p:sldId id="282" r:id="rId32"/>
    <p:sldId id="335" r:id="rId33"/>
    <p:sldId id="283" r:id="rId34"/>
    <p:sldId id="284" r:id="rId35"/>
    <p:sldId id="285" r:id="rId36"/>
    <p:sldId id="287" r:id="rId37"/>
    <p:sldId id="288" r:id="rId38"/>
    <p:sldId id="319" r:id="rId39"/>
    <p:sldId id="336" r:id="rId40"/>
    <p:sldId id="337" r:id="rId41"/>
    <p:sldId id="338" r:id="rId42"/>
    <p:sldId id="339" r:id="rId43"/>
    <p:sldId id="340" r:id="rId44"/>
    <p:sldId id="341" r:id="rId45"/>
    <p:sldId id="320" r:id="rId46"/>
    <p:sldId id="289" r:id="rId47"/>
    <p:sldId id="293" r:id="rId48"/>
    <p:sldId id="294" r:id="rId49"/>
    <p:sldId id="342" r:id="rId50"/>
    <p:sldId id="343" r:id="rId51"/>
    <p:sldId id="344" r:id="rId52"/>
    <p:sldId id="345" r:id="rId53"/>
    <p:sldId id="346" r:id="rId54"/>
    <p:sldId id="347" r:id="rId55"/>
    <p:sldId id="348" r:id="rId56"/>
    <p:sldId id="349" r:id="rId57"/>
    <p:sldId id="350" r:id="rId58"/>
    <p:sldId id="351" r:id="rId59"/>
    <p:sldId id="352" r:id="rId60"/>
    <p:sldId id="353" r:id="rId61"/>
    <p:sldId id="355" r:id="rId62"/>
    <p:sldId id="356" r:id="rId63"/>
    <p:sldId id="357" r:id="rId64"/>
    <p:sldId id="358" r:id="rId65"/>
    <p:sldId id="359" r:id="rId66"/>
    <p:sldId id="361" r:id="rId67"/>
    <p:sldId id="362" r:id="rId68"/>
    <p:sldId id="363" r:id="rId69"/>
    <p:sldId id="302" r:id="rId70"/>
    <p:sldId id="303" r:id="rId71"/>
    <p:sldId id="298" r:id="rId72"/>
    <p:sldId id="299" r:id="rId73"/>
    <p:sldId id="322" r:id="rId74"/>
    <p:sldId id="323" r:id="rId75"/>
    <p:sldId id="324" r:id="rId76"/>
    <p:sldId id="301" r:id="rId77"/>
    <p:sldId id="300" r:id="rId78"/>
    <p:sldId id="306" r:id="rId79"/>
    <p:sldId id="304" r:id="rId80"/>
    <p:sldId id="305" r:id="rId81"/>
    <p:sldId id="307" r:id="rId82"/>
    <p:sldId id="308" r:id="rId83"/>
    <p:sldId id="309" r:id="rId84"/>
    <p:sldId id="310" r:id="rId85"/>
    <p:sldId id="325" r:id="rId86"/>
    <p:sldId id="326" r:id="rId87"/>
    <p:sldId id="327" r:id="rId88"/>
    <p:sldId id="311" r:id="rId89"/>
    <p:sldId id="312" r:id="rId90"/>
    <p:sldId id="313" r:id="rId9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inition and type" id="{348F82F4-F16C-4145-B9F4-DB5DE3A5162B}">
          <p14:sldIdLst>
            <p14:sldId id="315"/>
            <p14:sldId id="260"/>
          </p14:sldIdLst>
        </p14:section>
        <p14:section name="Forward" id="{A348F803-1053-4D88-ABBE-115895454312}">
          <p14:sldIdLst>
            <p14:sldId id="270"/>
            <p14:sldId id="261"/>
            <p14:sldId id="330"/>
            <p14:sldId id="263"/>
            <p14:sldId id="264"/>
            <p14:sldId id="328"/>
            <p14:sldId id="329"/>
          </p14:sldIdLst>
        </p14:section>
        <p14:section name="Futures" id="{9C038C63-4C16-4EA1-8C07-C65F6FC04218}">
          <p14:sldIdLst>
            <p14:sldId id="316"/>
            <p14:sldId id="271"/>
            <p14:sldId id="265"/>
            <p14:sldId id="273"/>
            <p14:sldId id="272"/>
            <p14:sldId id="267"/>
            <p14:sldId id="268"/>
            <p14:sldId id="331"/>
          </p14:sldIdLst>
        </p14:section>
        <p14:section name="Swap" id="{FE1267C5-CE94-4A19-B1E8-627CAFAF5F71}">
          <p14:sldIdLst>
            <p14:sldId id="317"/>
            <p14:sldId id="269"/>
            <p14:sldId id="275"/>
            <p14:sldId id="332"/>
            <p14:sldId id="333"/>
            <p14:sldId id="274"/>
            <p14:sldId id="277"/>
          </p14:sldIdLst>
        </p14:section>
        <p14:section name="Call option" id="{66889FBA-4C85-4D8B-B06E-EDB115D0C581}">
          <p14:sldIdLst>
            <p14:sldId id="318"/>
            <p14:sldId id="278"/>
            <p14:sldId id="279"/>
            <p14:sldId id="334"/>
            <p14:sldId id="280"/>
            <p14:sldId id="281"/>
            <p14:sldId id="282"/>
            <p14:sldId id="335"/>
          </p14:sldIdLst>
        </p14:section>
        <p14:section name="Put option" id="{CB3F6CAE-43A9-497C-9241-941724A89EEF}">
          <p14:sldIdLst>
            <p14:sldId id="283"/>
            <p14:sldId id="284"/>
            <p14:sldId id="285"/>
            <p14:sldId id="287"/>
            <p14:sldId id="288"/>
            <p14:sldId id="319"/>
          </p14:sldIdLst>
        </p14:section>
        <p14:section name="Comparison between forward and option" id="{C781B9C3-72D2-4ECC-BD77-2F6B9F524339}">
          <p14:sldIdLst>
            <p14:sldId id="336"/>
            <p14:sldId id="337"/>
            <p14:sldId id="338"/>
            <p14:sldId id="339"/>
            <p14:sldId id="340"/>
            <p14:sldId id="341"/>
          </p14:sldIdLst>
        </p14:section>
        <p14:section name="Credit derivative" id="{494C713D-80B0-45A0-B370-DC82C55533EC}">
          <p14:sldIdLst>
            <p14:sldId id="320"/>
            <p14:sldId id="289"/>
            <p14:sldId id="293"/>
            <p14:sldId id="294"/>
            <p14:sldId id="342"/>
          </p14:sldIdLst>
        </p14:section>
        <p14:section name="Pricing and valuation of forward" id="{44C57171-5894-47E7-81F7-193EF530D9F8}">
          <p14:sldIdLst>
            <p14:sldId id="343"/>
            <p14:sldId id="344"/>
            <p14:sldId id="345"/>
            <p14:sldId id="346"/>
            <p14:sldId id="347"/>
            <p14:sldId id="348"/>
            <p14:sldId id="349"/>
            <p14:sldId id="350"/>
            <p14:sldId id="351"/>
            <p14:sldId id="352"/>
            <p14:sldId id="353"/>
          </p14:sldIdLst>
        </p14:section>
        <p14:section name="Forward rate agreement" id="{72C7D078-8770-4975-AC41-9782B6ABD200}">
          <p14:sldIdLst>
            <p14:sldId id="355"/>
            <p14:sldId id="356"/>
            <p14:sldId id="357"/>
            <p14:sldId id="358"/>
            <p14:sldId id="359"/>
            <p14:sldId id="361"/>
            <p14:sldId id="362"/>
            <p14:sldId id="363"/>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43" autoAdjust="0"/>
    <p:restoredTop sz="94660"/>
  </p:normalViewPr>
  <p:slideViewPr>
    <p:cSldViewPr snapToGrid="0">
      <p:cViewPr varScale="1">
        <p:scale>
          <a:sx n="70" d="100"/>
          <a:sy n="70" d="100"/>
        </p:scale>
        <p:origin x="7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3A75B-7CEE-4D39-A63B-DECAF145C1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8A9C4E-2679-4E37-A5BE-B4A0659E49C6}">
      <dgm:prSet/>
      <dgm:spPr/>
      <dgm:t>
        <a:bodyPr/>
        <a:lstStyle/>
        <a:p>
          <a:pPr>
            <a:lnSpc>
              <a:spcPct val="100000"/>
            </a:lnSpc>
          </a:pPr>
          <a:r>
            <a:rPr lang="en-US" i="1" dirty="0"/>
            <a:t>Definition: A forward contract is an </a:t>
          </a:r>
          <a:r>
            <a:rPr lang="en-US" i="1" dirty="0">
              <a:solidFill>
                <a:srgbClr val="FF0000"/>
              </a:solidFill>
            </a:rPr>
            <a:t>over-the-counter </a:t>
          </a:r>
          <a:r>
            <a:rPr lang="en-US" i="1" dirty="0"/>
            <a:t>(OTC) derivative in which two counterparties agree that one counterparty, </a:t>
          </a:r>
          <a:r>
            <a:rPr lang="en-US" i="1" dirty="0">
              <a:solidFill>
                <a:srgbClr val="FF0000"/>
              </a:solidFill>
            </a:rPr>
            <a:t>the buyer</a:t>
          </a:r>
          <a:r>
            <a:rPr lang="en-US" i="1" dirty="0"/>
            <a:t>, will purchase an </a:t>
          </a:r>
          <a:r>
            <a:rPr lang="en-US" i="1" dirty="0">
              <a:solidFill>
                <a:srgbClr val="FF0000"/>
              </a:solidFill>
            </a:rPr>
            <a:t>underlying</a:t>
          </a:r>
          <a:r>
            <a:rPr lang="en-US" i="1" dirty="0"/>
            <a:t> from the other counterparty, </a:t>
          </a:r>
          <a:r>
            <a:rPr lang="en-US" i="1" dirty="0">
              <a:solidFill>
                <a:srgbClr val="FF0000"/>
              </a:solidFill>
            </a:rPr>
            <a:t>the seller</a:t>
          </a:r>
          <a:r>
            <a:rPr lang="en-US" i="1" dirty="0"/>
            <a:t>, </a:t>
          </a:r>
          <a:r>
            <a:rPr lang="en-US" i="1" dirty="0">
              <a:solidFill>
                <a:srgbClr val="FF0000"/>
              </a:solidFill>
            </a:rPr>
            <a:t>in the future </a:t>
          </a:r>
          <a:r>
            <a:rPr lang="en-US" i="1" dirty="0"/>
            <a:t>at a </a:t>
          </a:r>
          <a:r>
            <a:rPr lang="en-US" i="1" dirty="0">
              <a:solidFill>
                <a:srgbClr val="FF0000"/>
              </a:solidFill>
            </a:rPr>
            <a:t>pre-agreed fixed price</a:t>
          </a:r>
          <a:r>
            <a:rPr lang="en-US" i="1" dirty="0"/>
            <a:t>. </a:t>
          </a:r>
          <a:endParaRPr lang="en-US" dirty="0"/>
        </a:p>
      </dgm:t>
    </dgm:pt>
    <dgm:pt modelId="{26237BDC-3349-4F38-A85E-AEF9F994022C}" type="parTrans" cxnId="{E8C4C6D7-0D9F-461E-B9EC-815156FBE3B1}">
      <dgm:prSet/>
      <dgm:spPr/>
      <dgm:t>
        <a:bodyPr/>
        <a:lstStyle/>
        <a:p>
          <a:endParaRPr lang="en-US"/>
        </a:p>
      </dgm:t>
    </dgm:pt>
    <dgm:pt modelId="{3D48AA06-74D6-43F1-8717-AD42F46DB8D4}" type="sibTrans" cxnId="{E8C4C6D7-0D9F-461E-B9EC-815156FBE3B1}">
      <dgm:prSet/>
      <dgm:spPr/>
      <dgm:t>
        <a:bodyPr/>
        <a:lstStyle/>
        <a:p>
          <a:endParaRPr lang="en-US"/>
        </a:p>
      </dgm:t>
    </dgm:pt>
    <dgm:pt modelId="{15B3099A-7627-4946-A913-142C3080FD95}">
      <dgm:prSet/>
      <dgm:spPr/>
      <dgm:t>
        <a:bodyPr/>
        <a:lstStyle/>
        <a:p>
          <a:pPr>
            <a:lnSpc>
              <a:spcPct val="100000"/>
            </a:lnSpc>
          </a:pPr>
          <a:r>
            <a:rPr lang="en-US" dirty="0"/>
            <a:t>These markets are known as </a:t>
          </a:r>
          <a:r>
            <a:rPr lang="en-US" b="1" dirty="0">
              <a:solidFill>
                <a:srgbClr val="FF0000"/>
              </a:solidFill>
            </a:rPr>
            <a:t>cash markets </a:t>
          </a:r>
          <a:r>
            <a:rPr lang="en-US" dirty="0"/>
            <a:t>or </a:t>
          </a:r>
          <a:r>
            <a:rPr lang="en-US" b="1" dirty="0">
              <a:solidFill>
                <a:srgbClr val="FF0000"/>
              </a:solidFill>
            </a:rPr>
            <a:t>spot markets </a:t>
          </a:r>
          <a:r>
            <a:rPr lang="en-US" dirty="0"/>
            <a:t>in which specific assets are exchanged at current prices referred to as </a:t>
          </a:r>
          <a:r>
            <a:rPr lang="en-US" b="1" dirty="0">
              <a:solidFill>
                <a:srgbClr val="FF0000"/>
              </a:solidFill>
            </a:rPr>
            <a:t>cash prices </a:t>
          </a:r>
          <a:r>
            <a:rPr lang="en-US" dirty="0"/>
            <a:t>or </a:t>
          </a:r>
          <a:r>
            <a:rPr lang="en-US" b="1" dirty="0">
              <a:solidFill>
                <a:srgbClr val="FF0000"/>
              </a:solidFill>
            </a:rPr>
            <a:t>spot prices</a:t>
          </a:r>
          <a:r>
            <a:rPr lang="en-US" dirty="0"/>
            <a:t>. </a:t>
          </a:r>
        </a:p>
      </dgm:t>
    </dgm:pt>
    <dgm:pt modelId="{2B176ECE-7798-42A8-9876-874B5F9F3D22}" type="parTrans" cxnId="{7F79C308-47A7-4E00-BA5C-5301C12D24B1}">
      <dgm:prSet/>
      <dgm:spPr/>
      <dgm:t>
        <a:bodyPr/>
        <a:lstStyle/>
        <a:p>
          <a:endParaRPr lang="en-US"/>
        </a:p>
      </dgm:t>
    </dgm:pt>
    <dgm:pt modelId="{147F085C-4EBC-472D-B2A0-0ED07C04D645}" type="sibTrans" cxnId="{7F79C308-47A7-4E00-BA5C-5301C12D24B1}">
      <dgm:prSet/>
      <dgm:spPr/>
      <dgm:t>
        <a:bodyPr/>
        <a:lstStyle/>
        <a:p>
          <a:endParaRPr lang="en-US"/>
        </a:p>
      </dgm:t>
    </dgm:pt>
    <dgm:pt modelId="{48405E5D-8F14-43E2-9750-998A9113E3E2}">
      <dgm:prSet/>
      <dgm:spPr/>
      <dgm:t>
        <a:bodyPr/>
        <a:lstStyle/>
        <a:p>
          <a:pPr>
            <a:lnSpc>
              <a:spcPct val="100000"/>
            </a:lnSpc>
          </a:pPr>
          <a:r>
            <a:rPr lang="en-US" dirty="0"/>
            <a:t>At time </a:t>
          </a:r>
          <a:r>
            <a:rPr lang="en-US" i="1" dirty="0"/>
            <a:t>t </a:t>
          </a:r>
          <a:r>
            <a:rPr lang="en-US" dirty="0"/>
            <a:t>= 0, the counterparties do not exchange a payment upfront but, rather, agree on delivery of the underlying at time </a:t>
          </a:r>
          <a:r>
            <a:rPr lang="en-US" i="1" dirty="0"/>
            <a:t>T </a:t>
          </a:r>
          <a:r>
            <a:rPr lang="en-US" dirty="0"/>
            <a:t>for a </a:t>
          </a:r>
          <a:r>
            <a:rPr lang="en-US" b="1" dirty="0">
              <a:solidFill>
                <a:srgbClr val="FF0000"/>
              </a:solidFill>
            </a:rPr>
            <a:t>forward price </a:t>
          </a:r>
          <a:r>
            <a:rPr lang="en-US" dirty="0"/>
            <a:t>of </a:t>
          </a:r>
          <a:r>
            <a:rPr lang="en-US" i="1" dirty="0">
              <a:solidFill>
                <a:srgbClr val="FF0000"/>
              </a:solidFill>
            </a:rPr>
            <a:t>F</a:t>
          </a:r>
          <a:r>
            <a:rPr lang="en-US" baseline="-25000" dirty="0">
              <a:solidFill>
                <a:srgbClr val="FF0000"/>
              </a:solidFill>
            </a:rPr>
            <a:t>0</a:t>
          </a:r>
          <a:r>
            <a:rPr lang="en-US" dirty="0">
              <a:solidFill>
                <a:srgbClr val="FF0000"/>
              </a:solidFill>
            </a:rPr>
            <a:t>(</a:t>
          </a:r>
          <a:r>
            <a:rPr lang="en-US" i="1" dirty="0">
              <a:solidFill>
                <a:srgbClr val="FF0000"/>
              </a:solidFill>
            </a:rPr>
            <a:t>T</a:t>
          </a:r>
          <a:r>
            <a:rPr lang="en-US" dirty="0">
              <a:solidFill>
                <a:srgbClr val="FF0000"/>
              </a:solidFill>
            </a:rPr>
            <a:t>)</a:t>
          </a:r>
          <a:r>
            <a:rPr lang="en-US" dirty="0"/>
            <a:t>. </a:t>
          </a:r>
        </a:p>
      </dgm:t>
    </dgm:pt>
    <dgm:pt modelId="{B96CB58A-BE4B-4224-8951-828700FFA261}" type="parTrans" cxnId="{7AE6F639-FDEE-4034-A089-6CA491BC9CC5}">
      <dgm:prSet/>
      <dgm:spPr/>
      <dgm:t>
        <a:bodyPr/>
        <a:lstStyle/>
        <a:p>
          <a:endParaRPr lang="en-US"/>
        </a:p>
      </dgm:t>
    </dgm:pt>
    <dgm:pt modelId="{85257527-A709-43A6-9362-C91B1560B219}" type="sibTrans" cxnId="{7AE6F639-FDEE-4034-A089-6CA491BC9CC5}">
      <dgm:prSet/>
      <dgm:spPr/>
      <dgm:t>
        <a:bodyPr/>
        <a:lstStyle/>
        <a:p>
          <a:endParaRPr lang="en-US"/>
        </a:p>
      </dgm:t>
    </dgm:pt>
    <dgm:pt modelId="{49D5838A-FDAE-4683-9D8B-295829CF9A08}" type="pres">
      <dgm:prSet presAssocID="{E813A75B-7CEE-4D39-A63B-DECAF145C1B8}" presName="root" presStyleCnt="0">
        <dgm:presLayoutVars>
          <dgm:dir/>
          <dgm:resizeHandles val="exact"/>
        </dgm:presLayoutVars>
      </dgm:prSet>
      <dgm:spPr/>
    </dgm:pt>
    <dgm:pt modelId="{E50C0C08-2D81-48E0-95D7-00159E6A444A}" type="pres">
      <dgm:prSet presAssocID="{C98A9C4E-2679-4E37-A5BE-B4A0659E49C6}" presName="compNode" presStyleCnt="0"/>
      <dgm:spPr/>
    </dgm:pt>
    <dgm:pt modelId="{6AA86D26-9E39-4FB3-818C-3B5C5EF6F9F9}" type="pres">
      <dgm:prSet presAssocID="{C98A9C4E-2679-4E37-A5BE-B4A0659E49C6}" presName="bgRect" presStyleLbl="bgShp" presStyleIdx="0" presStyleCnt="3"/>
      <dgm:spPr/>
    </dgm:pt>
    <dgm:pt modelId="{7C68D352-62A7-4DEE-B8F9-B0E5D9835609}" type="pres">
      <dgm:prSet presAssocID="{C98A9C4E-2679-4E37-A5BE-B4A0659E4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tract"/>
        </a:ext>
      </dgm:extLst>
    </dgm:pt>
    <dgm:pt modelId="{41727D97-D366-4F23-B01A-500EFD29B740}" type="pres">
      <dgm:prSet presAssocID="{C98A9C4E-2679-4E37-A5BE-B4A0659E49C6}" presName="spaceRect" presStyleCnt="0"/>
      <dgm:spPr/>
    </dgm:pt>
    <dgm:pt modelId="{FE25C8E7-8AA4-480F-A1A1-CB42F401E270}" type="pres">
      <dgm:prSet presAssocID="{C98A9C4E-2679-4E37-A5BE-B4A0659E49C6}" presName="parTx" presStyleLbl="revTx" presStyleIdx="0" presStyleCnt="3">
        <dgm:presLayoutVars>
          <dgm:chMax val="0"/>
          <dgm:chPref val="0"/>
        </dgm:presLayoutVars>
      </dgm:prSet>
      <dgm:spPr/>
    </dgm:pt>
    <dgm:pt modelId="{9307606E-1500-42B4-A4EA-CE072AF54D1C}" type="pres">
      <dgm:prSet presAssocID="{3D48AA06-74D6-43F1-8717-AD42F46DB8D4}" presName="sibTrans" presStyleCnt="0"/>
      <dgm:spPr/>
    </dgm:pt>
    <dgm:pt modelId="{1D6AB005-FFE9-4E84-BE03-1D525EE73DF3}" type="pres">
      <dgm:prSet presAssocID="{15B3099A-7627-4946-A913-142C3080FD95}" presName="compNode" presStyleCnt="0"/>
      <dgm:spPr/>
    </dgm:pt>
    <dgm:pt modelId="{5B4E20E7-0A4B-452C-B2BD-2E5B68115E8F}" type="pres">
      <dgm:prSet presAssocID="{15B3099A-7627-4946-A913-142C3080FD95}" presName="bgRect" presStyleLbl="bgShp" presStyleIdx="1" presStyleCnt="3"/>
      <dgm:spPr/>
    </dgm:pt>
    <dgm:pt modelId="{0488D1C0-4557-4053-AFC8-EF7EA2DED9DE}" type="pres">
      <dgm:prSet presAssocID="{15B3099A-7627-4946-A913-142C3080FD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钱"/>
        </a:ext>
      </dgm:extLst>
    </dgm:pt>
    <dgm:pt modelId="{309EC36C-000F-4E63-82B5-AF6F8838E0BF}" type="pres">
      <dgm:prSet presAssocID="{15B3099A-7627-4946-A913-142C3080FD95}" presName="spaceRect" presStyleCnt="0"/>
      <dgm:spPr/>
    </dgm:pt>
    <dgm:pt modelId="{996EE52D-E01B-45BB-81B6-0C9508295FE6}" type="pres">
      <dgm:prSet presAssocID="{15B3099A-7627-4946-A913-142C3080FD95}" presName="parTx" presStyleLbl="revTx" presStyleIdx="1" presStyleCnt="3">
        <dgm:presLayoutVars>
          <dgm:chMax val="0"/>
          <dgm:chPref val="0"/>
        </dgm:presLayoutVars>
      </dgm:prSet>
      <dgm:spPr/>
    </dgm:pt>
    <dgm:pt modelId="{351760C9-366E-419C-B57E-EA30B5755777}" type="pres">
      <dgm:prSet presAssocID="{147F085C-4EBC-472D-B2A0-0ED07C04D645}" presName="sibTrans" presStyleCnt="0"/>
      <dgm:spPr/>
    </dgm:pt>
    <dgm:pt modelId="{E9E89CAC-15BF-4B7D-B254-504E6C42C703}" type="pres">
      <dgm:prSet presAssocID="{48405E5D-8F14-43E2-9750-998A9113E3E2}" presName="compNode" presStyleCnt="0"/>
      <dgm:spPr/>
    </dgm:pt>
    <dgm:pt modelId="{55CB561F-B82B-4F93-A3BC-E26690451BF7}" type="pres">
      <dgm:prSet presAssocID="{48405E5D-8F14-43E2-9750-998A9113E3E2}" presName="bgRect" presStyleLbl="bgShp" presStyleIdx="2" presStyleCnt="3"/>
      <dgm:spPr/>
    </dgm:pt>
    <dgm:pt modelId="{D0821FBC-7BB3-4B4F-9D5C-2A8798E3075A}" type="pres">
      <dgm:prSet presAssocID="{48405E5D-8F14-43E2-9750-998A9113E3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卢布"/>
        </a:ext>
      </dgm:extLst>
    </dgm:pt>
    <dgm:pt modelId="{4CAD4D76-CF34-4A85-86A4-DCBFCA77BF16}" type="pres">
      <dgm:prSet presAssocID="{48405E5D-8F14-43E2-9750-998A9113E3E2}" presName="spaceRect" presStyleCnt="0"/>
      <dgm:spPr/>
    </dgm:pt>
    <dgm:pt modelId="{98883C68-7187-48F4-BE62-96007A5BD86A}" type="pres">
      <dgm:prSet presAssocID="{48405E5D-8F14-43E2-9750-998A9113E3E2}" presName="parTx" presStyleLbl="revTx" presStyleIdx="2" presStyleCnt="3">
        <dgm:presLayoutVars>
          <dgm:chMax val="0"/>
          <dgm:chPref val="0"/>
        </dgm:presLayoutVars>
      </dgm:prSet>
      <dgm:spPr/>
    </dgm:pt>
  </dgm:ptLst>
  <dgm:cxnLst>
    <dgm:cxn modelId="{7F79C308-47A7-4E00-BA5C-5301C12D24B1}" srcId="{E813A75B-7CEE-4D39-A63B-DECAF145C1B8}" destId="{15B3099A-7627-4946-A913-142C3080FD95}" srcOrd="1" destOrd="0" parTransId="{2B176ECE-7798-42A8-9876-874B5F9F3D22}" sibTransId="{147F085C-4EBC-472D-B2A0-0ED07C04D645}"/>
    <dgm:cxn modelId="{5B69AD12-67C4-4D0B-A982-DA87F1937A63}" type="presOf" srcId="{C98A9C4E-2679-4E37-A5BE-B4A0659E49C6}" destId="{FE25C8E7-8AA4-480F-A1A1-CB42F401E270}" srcOrd="0" destOrd="0" presId="urn:microsoft.com/office/officeart/2018/2/layout/IconVerticalSolidList"/>
    <dgm:cxn modelId="{7AE6F639-FDEE-4034-A089-6CA491BC9CC5}" srcId="{E813A75B-7CEE-4D39-A63B-DECAF145C1B8}" destId="{48405E5D-8F14-43E2-9750-998A9113E3E2}" srcOrd="2" destOrd="0" parTransId="{B96CB58A-BE4B-4224-8951-828700FFA261}" sibTransId="{85257527-A709-43A6-9362-C91B1560B219}"/>
    <dgm:cxn modelId="{E988413F-C56E-4D23-A77A-CDEDB562157C}" type="presOf" srcId="{E813A75B-7CEE-4D39-A63B-DECAF145C1B8}" destId="{49D5838A-FDAE-4683-9D8B-295829CF9A08}" srcOrd="0" destOrd="0" presId="urn:microsoft.com/office/officeart/2018/2/layout/IconVerticalSolidList"/>
    <dgm:cxn modelId="{E8C4C6D7-0D9F-461E-B9EC-815156FBE3B1}" srcId="{E813A75B-7CEE-4D39-A63B-DECAF145C1B8}" destId="{C98A9C4E-2679-4E37-A5BE-B4A0659E49C6}" srcOrd="0" destOrd="0" parTransId="{26237BDC-3349-4F38-A85E-AEF9F994022C}" sibTransId="{3D48AA06-74D6-43F1-8717-AD42F46DB8D4}"/>
    <dgm:cxn modelId="{21C754E1-D736-42EF-831C-A44C999BAF7B}" type="presOf" srcId="{15B3099A-7627-4946-A913-142C3080FD95}" destId="{996EE52D-E01B-45BB-81B6-0C9508295FE6}" srcOrd="0" destOrd="0" presId="urn:microsoft.com/office/officeart/2018/2/layout/IconVerticalSolidList"/>
    <dgm:cxn modelId="{1A3434F2-852D-480A-A6CE-BA46A9A89B14}" type="presOf" srcId="{48405E5D-8F14-43E2-9750-998A9113E3E2}" destId="{98883C68-7187-48F4-BE62-96007A5BD86A}" srcOrd="0" destOrd="0" presId="urn:microsoft.com/office/officeart/2018/2/layout/IconVerticalSolidList"/>
    <dgm:cxn modelId="{5950A7EE-CED9-4D59-A8F3-12F81952E09E}" type="presParOf" srcId="{49D5838A-FDAE-4683-9D8B-295829CF9A08}" destId="{E50C0C08-2D81-48E0-95D7-00159E6A444A}" srcOrd="0" destOrd="0" presId="urn:microsoft.com/office/officeart/2018/2/layout/IconVerticalSolidList"/>
    <dgm:cxn modelId="{77D1E9E5-35AF-4167-8B13-5DC350F19057}" type="presParOf" srcId="{E50C0C08-2D81-48E0-95D7-00159E6A444A}" destId="{6AA86D26-9E39-4FB3-818C-3B5C5EF6F9F9}" srcOrd="0" destOrd="0" presId="urn:microsoft.com/office/officeart/2018/2/layout/IconVerticalSolidList"/>
    <dgm:cxn modelId="{63FBE8E2-3E30-4016-838D-071809C3A0EA}" type="presParOf" srcId="{E50C0C08-2D81-48E0-95D7-00159E6A444A}" destId="{7C68D352-62A7-4DEE-B8F9-B0E5D9835609}" srcOrd="1" destOrd="0" presId="urn:microsoft.com/office/officeart/2018/2/layout/IconVerticalSolidList"/>
    <dgm:cxn modelId="{FB882D9F-256F-4C92-ABD0-23E23879733D}" type="presParOf" srcId="{E50C0C08-2D81-48E0-95D7-00159E6A444A}" destId="{41727D97-D366-4F23-B01A-500EFD29B740}" srcOrd="2" destOrd="0" presId="urn:microsoft.com/office/officeart/2018/2/layout/IconVerticalSolidList"/>
    <dgm:cxn modelId="{86F79943-BB9A-45C7-870F-9E7A3243689E}" type="presParOf" srcId="{E50C0C08-2D81-48E0-95D7-00159E6A444A}" destId="{FE25C8E7-8AA4-480F-A1A1-CB42F401E270}" srcOrd="3" destOrd="0" presId="urn:microsoft.com/office/officeart/2018/2/layout/IconVerticalSolidList"/>
    <dgm:cxn modelId="{B1658AFB-582B-4041-814D-9ABCA4801E94}" type="presParOf" srcId="{49D5838A-FDAE-4683-9D8B-295829CF9A08}" destId="{9307606E-1500-42B4-A4EA-CE072AF54D1C}" srcOrd="1" destOrd="0" presId="urn:microsoft.com/office/officeart/2018/2/layout/IconVerticalSolidList"/>
    <dgm:cxn modelId="{5CE0CDD0-A778-4AAE-9846-8944B0FECD55}" type="presParOf" srcId="{49D5838A-FDAE-4683-9D8B-295829CF9A08}" destId="{1D6AB005-FFE9-4E84-BE03-1D525EE73DF3}" srcOrd="2" destOrd="0" presId="urn:microsoft.com/office/officeart/2018/2/layout/IconVerticalSolidList"/>
    <dgm:cxn modelId="{B66E1C62-AA61-45AF-A3D7-33C8C712010E}" type="presParOf" srcId="{1D6AB005-FFE9-4E84-BE03-1D525EE73DF3}" destId="{5B4E20E7-0A4B-452C-B2BD-2E5B68115E8F}" srcOrd="0" destOrd="0" presId="urn:microsoft.com/office/officeart/2018/2/layout/IconVerticalSolidList"/>
    <dgm:cxn modelId="{6E408CC4-259F-4A34-ADD4-2C258FE9A3B9}" type="presParOf" srcId="{1D6AB005-FFE9-4E84-BE03-1D525EE73DF3}" destId="{0488D1C0-4557-4053-AFC8-EF7EA2DED9DE}" srcOrd="1" destOrd="0" presId="urn:microsoft.com/office/officeart/2018/2/layout/IconVerticalSolidList"/>
    <dgm:cxn modelId="{776C4B4A-D54F-44D6-A5DA-583B5A7B0004}" type="presParOf" srcId="{1D6AB005-FFE9-4E84-BE03-1D525EE73DF3}" destId="{309EC36C-000F-4E63-82B5-AF6F8838E0BF}" srcOrd="2" destOrd="0" presId="urn:microsoft.com/office/officeart/2018/2/layout/IconVerticalSolidList"/>
    <dgm:cxn modelId="{09B2CE08-F288-4A9E-B12E-7DB2A9276EBA}" type="presParOf" srcId="{1D6AB005-FFE9-4E84-BE03-1D525EE73DF3}" destId="{996EE52D-E01B-45BB-81B6-0C9508295FE6}" srcOrd="3" destOrd="0" presId="urn:microsoft.com/office/officeart/2018/2/layout/IconVerticalSolidList"/>
    <dgm:cxn modelId="{5F7D49A7-4D6E-4255-8152-3FC9921F6CD6}" type="presParOf" srcId="{49D5838A-FDAE-4683-9D8B-295829CF9A08}" destId="{351760C9-366E-419C-B57E-EA30B5755777}" srcOrd="3" destOrd="0" presId="urn:microsoft.com/office/officeart/2018/2/layout/IconVerticalSolidList"/>
    <dgm:cxn modelId="{A1A5A544-5F95-4C25-AA73-A37446234FA3}" type="presParOf" srcId="{49D5838A-FDAE-4683-9D8B-295829CF9A08}" destId="{E9E89CAC-15BF-4B7D-B254-504E6C42C703}" srcOrd="4" destOrd="0" presId="urn:microsoft.com/office/officeart/2018/2/layout/IconVerticalSolidList"/>
    <dgm:cxn modelId="{C5260A72-AD7E-43DE-9F25-2F9D74D12840}" type="presParOf" srcId="{E9E89CAC-15BF-4B7D-B254-504E6C42C703}" destId="{55CB561F-B82B-4F93-A3BC-E26690451BF7}" srcOrd="0" destOrd="0" presId="urn:microsoft.com/office/officeart/2018/2/layout/IconVerticalSolidList"/>
    <dgm:cxn modelId="{85E2D7F7-4E4B-4701-9E37-E5AB855D7AA1}" type="presParOf" srcId="{E9E89CAC-15BF-4B7D-B254-504E6C42C703}" destId="{D0821FBC-7BB3-4B4F-9D5C-2A8798E3075A}" srcOrd="1" destOrd="0" presId="urn:microsoft.com/office/officeart/2018/2/layout/IconVerticalSolidList"/>
    <dgm:cxn modelId="{22C11E16-4074-4ACB-B654-6D048A089FFF}" type="presParOf" srcId="{E9E89CAC-15BF-4B7D-B254-504E6C42C703}" destId="{4CAD4D76-CF34-4A85-86A4-DCBFCA77BF16}" srcOrd="2" destOrd="0" presId="urn:microsoft.com/office/officeart/2018/2/layout/IconVerticalSolidList"/>
    <dgm:cxn modelId="{DBA140F3-0E70-49BE-A160-7A9FA3AAE526}" type="presParOf" srcId="{E9E89CAC-15BF-4B7D-B254-504E6C42C703}" destId="{98883C68-7187-48F4-BE62-96007A5BD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FB0EA6B-CB29-407B-841A-AC849B61403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1EE19D0-0B10-48A0-AD7A-0215180A62F5}">
      <dgm:prSet/>
      <dgm:spPr/>
      <dgm:t>
        <a:bodyPr/>
        <a:lstStyle/>
        <a:p>
          <a:r>
            <a:rPr lang="en-US"/>
            <a:t>1.Assume Hightest Capital agrees to deliver 1,000 Unilever (UL) shares at an agreed-upon price to a financial intermediary in six months under a forward contract. Assume that UL has a spot price (S0) of EUR50 and pays a quarterly dividend of EUR0.30, which occurs in exactly three months and again at time T, and assume a risk-free rate (r) of 5%. </a:t>
          </a:r>
        </a:p>
      </dgm:t>
    </dgm:pt>
    <dgm:pt modelId="{A74C3939-354E-4AEA-9BCF-ECFF44A1B3A8}" type="parTrans" cxnId="{58299640-CB69-428B-B80A-2CA3204E2D27}">
      <dgm:prSet/>
      <dgm:spPr/>
      <dgm:t>
        <a:bodyPr/>
        <a:lstStyle/>
        <a:p>
          <a:endParaRPr lang="en-US"/>
        </a:p>
      </dgm:t>
    </dgm:pt>
    <dgm:pt modelId="{D031F5C7-1DA8-4EC3-8182-484D76BCD8A2}" type="sibTrans" cxnId="{58299640-CB69-428B-B80A-2CA3204E2D27}">
      <dgm:prSet/>
      <dgm:spPr/>
      <dgm:t>
        <a:bodyPr/>
        <a:lstStyle/>
        <a:p>
          <a:endParaRPr lang="en-US"/>
        </a:p>
      </dgm:t>
    </dgm:pt>
    <dgm:pt modelId="{C4623771-1A55-40D7-BF25-9D39F6A82F41}">
      <dgm:prSet/>
      <dgm:spPr/>
      <dgm:t>
        <a:bodyPr/>
        <a:lstStyle/>
        <a:p>
          <a:r>
            <a:rPr lang="en-US"/>
            <a:t>2.The Viswan Family Office (VFO) would like to enter into a three-month forward commitment contract to purchase the NIFTY 50 benchmark Indian stock market index traded on the National Stock Exchange. The spot NIFTY 50 index price is INR15,200, the index dividend yield is 2.2%, and the Indian rupee risk-free rate is 4%.</a:t>
          </a:r>
        </a:p>
      </dgm:t>
    </dgm:pt>
    <dgm:pt modelId="{0C9B0D13-F81C-405C-8B5D-E1C4206E21D9}" type="parTrans" cxnId="{6175E0A8-6901-4164-BB12-1A5752C2B390}">
      <dgm:prSet/>
      <dgm:spPr/>
      <dgm:t>
        <a:bodyPr/>
        <a:lstStyle/>
        <a:p>
          <a:endParaRPr lang="en-US"/>
        </a:p>
      </dgm:t>
    </dgm:pt>
    <dgm:pt modelId="{6C9ADEF2-98A2-4248-9A10-7B705B3B6CF9}" type="sibTrans" cxnId="{6175E0A8-6901-4164-BB12-1A5752C2B390}">
      <dgm:prSet/>
      <dgm:spPr/>
      <dgm:t>
        <a:bodyPr/>
        <a:lstStyle/>
        <a:p>
          <a:endParaRPr lang="en-US"/>
        </a:p>
      </dgm:t>
    </dgm:pt>
    <dgm:pt modelId="{DCCCAE82-F1CB-0B42-BBB5-80050F23585B}" type="pres">
      <dgm:prSet presAssocID="{7FB0EA6B-CB29-407B-841A-AC849B61403B}" presName="linear" presStyleCnt="0">
        <dgm:presLayoutVars>
          <dgm:animLvl val="lvl"/>
          <dgm:resizeHandles val="exact"/>
        </dgm:presLayoutVars>
      </dgm:prSet>
      <dgm:spPr/>
    </dgm:pt>
    <dgm:pt modelId="{B2369258-AAD5-5446-A4B5-1903AB1CE7BC}" type="pres">
      <dgm:prSet presAssocID="{81EE19D0-0B10-48A0-AD7A-0215180A62F5}" presName="parentText" presStyleLbl="node1" presStyleIdx="0" presStyleCnt="2">
        <dgm:presLayoutVars>
          <dgm:chMax val="0"/>
          <dgm:bulletEnabled val="1"/>
        </dgm:presLayoutVars>
      </dgm:prSet>
      <dgm:spPr/>
    </dgm:pt>
    <dgm:pt modelId="{BCEA115D-3EC4-6546-8E64-F6BFF4B3A5C0}" type="pres">
      <dgm:prSet presAssocID="{D031F5C7-1DA8-4EC3-8182-484D76BCD8A2}" presName="spacer" presStyleCnt="0"/>
      <dgm:spPr/>
    </dgm:pt>
    <dgm:pt modelId="{918E79DA-9F36-0548-A82D-93E8CA1EA702}" type="pres">
      <dgm:prSet presAssocID="{C4623771-1A55-40D7-BF25-9D39F6A82F41}" presName="parentText" presStyleLbl="node1" presStyleIdx="1" presStyleCnt="2">
        <dgm:presLayoutVars>
          <dgm:chMax val="0"/>
          <dgm:bulletEnabled val="1"/>
        </dgm:presLayoutVars>
      </dgm:prSet>
      <dgm:spPr/>
    </dgm:pt>
  </dgm:ptLst>
  <dgm:cxnLst>
    <dgm:cxn modelId="{58299640-CB69-428B-B80A-2CA3204E2D27}" srcId="{7FB0EA6B-CB29-407B-841A-AC849B61403B}" destId="{81EE19D0-0B10-48A0-AD7A-0215180A62F5}" srcOrd="0" destOrd="0" parTransId="{A74C3939-354E-4AEA-9BCF-ECFF44A1B3A8}" sibTransId="{D031F5C7-1DA8-4EC3-8182-484D76BCD8A2}"/>
    <dgm:cxn modelId="{193B9C5F-9CBE-4542-A207-F0C3FAFA17F3}" type="presOf" srcId="{81EE19D0-0B10-48A0-AD7A-0215180A62F5}" destId="{B2369258-AAD5-5446-A4B5-1903AB1CE7BC}" srcOrd="0" destOrd="0" presId="urn:microsoft.com/office/officeart/2005/8/layout/vList2"/>
    <dgm:cxn modelId="{AD2E3B42-7C12-C441-BE00-F79C237567BD}" type="presOf" srcId="{C4623771-1A55-40D7-BF25-9D39F6A82F41}" destId="{918E79DA-9F36-0548-A82D-93E8CA1EA702}" srcOrd="0" destOrd="0" presId="urn:microsoft.com/office/officeart/2005/8/layout/vList2"/>
    <dgm:cxn modelId="{6175E0A8-6901-4164-BB12-1A5752C2B390}" srcId="{7FB0EA6B-CB29-407B-841A-AC849B61403B}" destId="{C4623771-1A55-40D7-BF25-9D39F6A82F41}" srcOrd="1" destOrd="0" parTransId="{0C9B0D13-F81C-405C-8B5D-E1C4206E21D9}" sibTransId="{6C9ADEF2-98A2-4248-9A10-7B705B3B6CF9}"/>
    <dgm:cxn modelId="{1AAF81A9-EF6B-8940-9CCA-415EC46A1F44}" type="presOf" srcId="{7FB0EA6B-CB29-407B-841A-AC849B61403B}" destId="{DCCCAE82-F1CB-0B42-BBB5-80050F23585B}" srcOrd="0" destOrd="0" presId="urn:microsoft.com/office/officeart/2005/8/layout/vList2"/>
    <dgm:cxn modelId="{7B55B91C-03BF-F44B-B645-FF64EC15F5B3}" type="presParOf" srcId="{DCCCAE82-F1CB-0B42-BBB5-80050F23585B}" destId="{B2369258-AAD5-5446-A4B5-1903AB1CE7BC}" srcOrd="0" destOrd="0" presId="urn:microsoft.com/office/officeart/2005/8/layout/vList2"/>
    <dgm:cxn modelId="{04B88D74-1601-924E-9354-B88DAF27E3A3}" type="presParOf" srcId="{DCCCAE82-F1CB-0B42-BBB5-80050F23585B}" destId="{BCEA115D-3EC4-6546-8E64-F6BFF4B3A5C0}" srcOrd="1" destOrd="0" presId="urn:microsoft.com/office/officeart/2005/8/layout/vList2"/>
    <dgm:cxn modelId="{B49FD64D-4670-234C-87BF-F09703130C15}" type="presParOf" srcId="{DCCCAE82-F1CB-0B42-BBB5-80050F23585B}" destId="{918E79DA-9F36-0548-A82D-93E8CA1EA70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B667E-2419-42EB-8F01-2600D778FA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D65F1E-AE8A-4D80-9FB4-C2D5ED2AB7EA}">
      <dgm:prSet/>
      <dgm:spPr/>
      <dgm:t>
        <a:bodyPr/>
        <a:lstStyle/>
        <a:p>
          <a:r>
            <a:rPr lang="en-US"/>
            <a:t>1. Describe a scenario in which a forward contract has cash settlement of zero at maturity and neither counterparty has defaulted. </a:t>
          </a:r>
        </a:p>
      </dgm:t>
    </dgm:pt>
    <dgm:pt modelId="{F7434AF5-FDE9-483E-954E-4EC36C289E38}" type="parTrans" cxnId="{392DFC36-34B1-4AF0-913F-556391F1B715}">
      <dgm:prSet/>
      <dgm:spPr/>
      <dgm:t>
        <a:bodyPr/>
        <a:lstStyle/>
        <a:p>
          <a:endParaRPr lang="en-US"/>
        </a:p>
      </dgm:t>
    </dgm:pt>
    <dgm:pt modelId="{86F0AC24-A4B2-48C9-8FDD-D0A4EF5B314B}" type="sibTrans" cxnId="{392DFC36-34B1-4AF0-913F-556391F1B715}">
      <dgm:prSet/>
      <dgm:spPr/>
      <dgm:t>
        <a:bodyPr/>
        <a:lstStyle/>
        <a:p>
          <a:endParaRPr lang="en-US"/>
        </a:p>
      </dgm:t>
    </dgm:pt>
    <dgm:pt modelId="{69C053A1-53D9-40BB-92B3-7E23773D6833}">
      <dgm:prSet/>
      <dgm:spPr/>
      <dgm:t>
        <a:bodyPr/>
        <a:lstStyle/>
        <a:p>
          <a:r>
            <a:rPr lang="en-US"/>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gm:t>
    </dgm:pt>
    <dgm:pt modelId="{9B76DB86-CE5F-49EA-A272-E2077F60195C}" type="parTrans" cxnId="{8F9B3A36-DCDB-453A-882C-7A06AADF480C}">
      <dgm:prSet/>
      <dgm:spPr/>
      <dgm:t>
        <a:bodyPr/>
        <a:lstStyle/>
        <a:p>
          <a:endParaRPr lang="en-US"/>
        </a:p>
      </dgm:t>
    </dgm:pt>
    <dgm:pt modelId="{377F1D82-74A5-4E4A-A1B2-1E88BD13BD4C}" type="sibTrans" cxnId="{8F9B3A36-DCDB-453A-882C-7A06AADF480C}">
      <dgm:prSet/>
      <dgm:spPr/>
      <dgm:t>
        <a:bodyPr/>
        <a:lstStyle/>
        <a:p>
          <a:endParaRPr lang="en-US"/>
        </a:p>
      </dgm:t>
    </dgm:pt>
    <dgm:pt modelId="{C5FC9F8C-E94A-6343-B158-B4636A522BA5}" type="pres">
      <dgm:prSet presAssocID="{7E5B667E-2419-42EB-8F01-2600D778FABC}" presName="linear" presStyleCnt="0">
        <dgm:presLayoutVars>
          <dgm:animLvl val="lvl"/>
          <dgm:resizeHandles val="exact"/>
        </dgm:presLayoutVars>
      </dgm:prSet>
      <dgm:spPr/>
    </dgm:pt>
    <dgm:pt modelId="{43EDFBE0-FC88-AB44-8F8F-1CB227FCA2F3}" type="pres">
      <dgm:prSet presAssocID="{45D65F1E-AE8A-4D80-9FB4-C2D5ED2AB7EA}" presName="parentText" presStyleLbl="node1" presStyleIdx="0" presStyleCnt="2">
        <dgm:presLayoutVars>
          <dgm:chMax val="0"/>
          <dgm:bulletEnabled val="1"/>
        </dgm:presLayoutVars>
      </dgm:prSet>
      <dgm:spPr/>
    </dgm:pt>
    <dgm:pt modelId="{502F79A3-F2C5-CB43-82AC-BB057B4EABE4}" type="pres">
      <dgm:prSet presAssocID="{86F0AC24-A4B2-48C9-8FDD-D0A4EF5B314B}" presName="spacer" presStyleCnt="0"/>
      <dgm:spPr/>
    </dgm:pt>
    <dgm:pt modelId="{2935446E-BFB4-B145-B594-12528465BFB3}" type="pres">
      <dgm:prSet presAssocID="{69C053A1-53D9-40BB-92B3-7E23773D6833}" presName="parentText" presStyleLbl="node1" presStyleIdx="1" presStyleCnt="2">
        <dgm:presLayoutVars>
          <dgm:chMax val="0"/>
          <dgm:bulletEnabled val="1"/>
        </dgm:presLayoutVars>
      </dgm:prSet>
      <dgm:spPr/>
    </dgm:pt>
  </dgm:ptLst>
  <dgm:cxnLst>
    <dgm:cxn modelId="{8F9B3A36-DCDB-453A-882C-7A06AADF480C}" srcId="{7E5B667E-2419-42EB-8F01-2600D778FABC}" destId="{69C053A1-53D9-40BB-92B3-7E23773D6833}" srcOrd="1" destOrd="0" parTransId="{9B76DB86-CE5F-49EA-A272-E2077F60195C}" sibTransId="{377F1D82-74A5-4E4A-A1B2-1E88BD13BD4C}"/>
    <dgm:cxn modelId="{392DFC36-34B1-4AF0-913F-556391F1B715}" srcId="{7E5B667E-2419-42EB-8F01-2600D778FABC}" destId="{45D65F1E-AE8A-4D80-9FB4-C2D5ED2AB7EA}" srcOrd="0" destOrd="0" parTransId="{F7434AF5-FDE9-483E-954E-4EC36C289E38}" sibTransId="{86F0AC24-A4B2-48C9-8FDD-D0A4EF5B314B}"/>
    <dgm:cxn modelId="{88A13A3E-F43A-7F43-B36F-951CE103D9A1}" type="presOf" srcId="{7E5B667E-2419-42EB-8F01-2600D778FABC}" destId="{C5FC9F8C-E94A-6343-B158-B4636A522BA5}" srcOrd="0" destOrd="0" presId="urn:microsoft.com/office/officeart/2005/8/layout/vList2"/>
    <dgm:cxn modelId="{5BB58E8D-0EEE-BC44-BCF0-D52D384B42E0}" type="presOf" srcId="{45D65F1E-AE8A-4D80-9FB4-C2D5ED2AB7EA}" destId="{43EDFBE0-FC88-AB44-8F8F-1CB227FCA2F3}" srcOrd="0" destOrd="0" presId="urn:microsoft.com/office/officeart/2005/8/layout/vList2"/>
    <dgm:cxn modelId="{08265896-6234-4541-9D75-467BC6EC85D5}" type="presOf" srcId="{69C053A1-53D9-40BB-92B3-7E23773D6833}" destId="{2935446E-BFB4-B145-B594-12528465BFB3}" srcOrd="0" destOrd="0" presId="urn:microsoft.com/office/officeart/2005/8/layout/vList2"/>
    <dgm:cxn modelId="{D637313A-1B84-A740-892B-8E3928503C75}" type="presParOf" srcId="{C5FC9F8C-E94A-6343-B158-B4636A522BA5}" destId="{43EDFBE0-FC88-AB44-8F8F-1CB227FCA2F3}" srcOrd="0" destOrd="0" presId="urn:microsoft.com/office/officeart/2005/8/layout/vList2"/>
    <dgm:cxn modelId="{7D481249-DAA5-7B46-BDD3-5F941B9F953A}" type="presParOf" srcId="{C5FC9F8C-E94A-6343-B158-B4636A522BA5}" destId="{502F79A3-F2C5-CB43-82AC-BB057B4EABE4}" srcOrd="1" destOrd="0" presId="urn:microsoft.com/office/officeart/2005/8/layout/vList2"/>
    <dgm:cxn modelId="{CC9967DD-E0A9-634C-B876-CCB156A0A4CF}" type="presParOf" srcId="{C5FC9F8C-E94A-6343-B158-B4636A522BA5}" destId="{2935446E-BFB4-B145-B594-12528465BFB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225175-C805-4EF6-A501-D4592D47DC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319AB6C-8DD6-4803-98A9-134545B29816}">
      <dgm:prSet/>
      <dgm:spPr/>
      <dgm:t>
        <a:bodyPr/>
        <a:lstStyle/>
        <a:p>
          <a:r>
            <a:rPr lang="en-US" dirty="0"/>
            <a:t>Definition: Futures contracts are forward contracts with </a:t>
          </a:r>
          <a:r>
            <a:rPr lang="en-US" dirty="0">
              <a:solidFill>
                <a:srgbClr val="FF0000"/>
              </a:solidFill>
            </a:rPr>
            <a:t>standardized</a:t>
          </a:r>
          <a:r>
            <a:rPr lang="en-US" dirty="0"/>
            <a:t> sizes, dates, and underlying that trade on futures exchanges.</a:t>
          </a:r>
        </a:p>
      </dgm:t>
    </dgm:pt>
    <dgm:pt modelId="{5CB9F2AE-CB6A-419C-B640-91D253E84917}" type="parTrans" cxnId="{97ED00F0-0109-4790-BD32-7B89673A8F96}">
      <dgm:prSet/>
      <dgm:spPr/>
      <dgm:t>
        <a:bodyPr/>
        <a:lstStyle/>
        <a:p>
          <a:endParaRPr lang="en-US"/>
        </a:p>
      </dgm:t>
    </dgm:pt>
    <dgm:pt modelId="{BE01A1EA-18B3-4341-8CB5-5B34DFF60F7F}" type="sibTrans" cxnId="{97ED00F0-0109-4790-BD32-7B89673A8F96}">
      <dgm:prSet/>
      <dgm:spPr/>
      <dgm:t>
        <a:bodyPr/>
        <a:lstStyle/>
        <a:p>
          <a:endParaRPr lang="en-US"/>
        </a:p>
      </dgm:t>
    </dgm:pt>
    <dgm:pt modelId="{35831B16-5810-4BB1-85F3-2D8658A2D062}">
      <dgm:prSet/>
      <dgm:spPr/>
      <dgm:t>
        <a:bodyPr/>
        <a:lstStyle/>
        <a:p>
          <a:r>
            <a:rPr lang="en-US" dirty="0"/>
            <a:t>The futures contract buyer creates a long exposure to the underlying by agreeing to purchase the underlying at a later date at a pre-agreed price. The seller makes the opposite commitment. This agreed-on price is called the </a:t>
          </a:r>
          <a:r>
            <a:rPr lang="en-US" dirty="0">
              <a:solidFill>
                <a:srgbClr val="FF0000"/>
              </a:solidFill>
            </a:rPr>
            <a:t>futures price, f0(T).</a:t>
          </a:r>
        </a:p>
      </dgm:t>
    </dgm:pt>
    <dgm:pt modelId="{CA9FD9A1-BD11-4060-AB6F-6980C43DE442}" type="parTrans" cxnId="{20568CF8-AFDE-4DFE-8E35-19655EC8486A}">
      <dgm:prSet/>
      <dgm:spPr/>
      <dgm:t>
        <a:bodyPr/>
        <a:lstStyle/>
        <a:p>
          <a:endParaRPr lang="en-US"/>
        </a:p>
      </dgm:t>
    </dgm:pt>
    <dgm:pt modelId="{0EDD077F-EB44-4B7C-AAE7-B691DB053DB7}" type="sibTrans" cxnId="{20568CF8-AFDE-4DFE-8E35-19655EC8486A}">
      <dgm:prSet/>
      <dgm:spPr/>
      <dgm:t>
        <a:bodyPr/>
        <a:lstStyle/>
        <a:p>
          <a:endParaRPr lang="en-US"/>
        </a:p>
      </dgm:t>
    </dgm:pt>
    <dgm:pt modelId="{68BBD05B-2F0C-2D49-AC21-4BDEAEF2B3B3}" type="pres">
      <dgm:prSet presAssocID="{09225175-C805-4EF6-A501-D4592D47DCA8}" presName="linear" presStyleCnt="0">
        <dgm:presLayoutVars>
          <dgm:animLvl val="lvl"/>
          <dgm:resizeHandles val="exact"/>
        </dgm:presLayoutVars>
      </dgm:prSet>
      <dgm:spPr/>
    </dgm:pt>
    <dgm:pt modelId="{9B9E4AEB-B7E7-994E-9CB9-D08A66D775E8}" type="pres">
      <dgm:prSet presAssocID="{D319AB6C-8DD6-4803-98A9-134545B29816}" presName="parentText" presStyleLbl="node1" presStyleIdx="0" presStyleCnt="2" custLinFactNeighborX="2180" custLinFactNeighborY="-66701">
        <dgm:presLayoutVars>
          <dgm:chMax val="0"/>
          <dgm:bulletEnabled val="1"/>
        </dgm:presLayoutVars>
      </dgm:prSet>
      <dgm:spPr/>
    </dgm:pt>
    <dgm:pt modelId="{F2A2DECA-ECD2-D14B-BE9D-F46CBDEA0C6F}" type="pres">
      <dgm:prSet presAssocID="{BE01A1EA-18B3-4341-8CB5-5B34DFF60F7F}" presName="spacer" presStyleCnt="0"/>
      <dgm:spPr/>
    </dgm:pt>
    <dgm:pt modelId="{3200F415-B300-1C4F-8BC2-0178721ECBA0}" type="pres">
      <dgm:prSet presAssocID="{35831B16-5810-4BB1-85F3-2D8658A2D062}" presName="parentText" presStyleLbl="node1" presStyleIdx="1" presStyleCnt="2">
        <dgm:presLayoutVars>
          <dgm:chMax val="0"/>
          <dgm:bulletEnabled val="1"/>
        </dgm:presLayoutVars>
      </dgm:prSet>
      <dgm:spPr/>
    </dgm:pt>
  </dgm:ptLst>
  <dgm:cxnLst>
    <dgm:cxn modelId="{266D6658-8DC2-4C4A-8854-5CC0445758DB}" type="presOf" srcId="{D319AB6C-8DD6-4803-98A9-134545B29816}" destId="{9B9E4AEB-B7E7-994E-9CB9-D08A66D775E8}" srcOrd="0" destOrd="0" presId="urn:microsoft.com/office/officeart/2005/8/layout/vList2"/>
    <dgm:cxn modelId="{FE84F583-B93B-C54D-8090-6D25FCA90B37}" type="presOf" srcId="{09225175-C805-4EF6-A501-D4592D47DCA8}" destId="{68BBD05B-2F0C-2D49-AC21-4BDEAEF2B3B3}" srcOrd="0" destOrd="0" presId="urn:microsoft.com/office/officeart/2005/8/layout/vList2"/>
    <dgm:cxn modelId="{2688C186-C319-D145-A7FB-BB5CE8245534}" type="presOf" srcId="{35831B16-5810-4BB1-85F3-2D8658A2D062}" destId="{3200F415-B300-1C4F-8BC2-0178721ECBA0}" srcOrd="0" destOrd="0" presId="urn:microsoft.com/office/officeart/2005/8/layout/vList2"/>
    <dgm:cxn modelId="{97ED00F0-0109-4790-BD32-7B89673A8F96}" srcId="{09225175-C805-4EF6-A501-D4592D47DCA8}" destId="{D319AB6C-8DD6-4803-98A9-134545B29816}" srcOrd="0" destOrd="0" parTransId="{5CB9F2AE-CB6A-419C-B640-91D253E84917}" sibTransId="{BE01A1EA-18B3-4341-8CB5-5B34DFF60F7F}"/>
    <dgm:cxn modelId="{20568CF8-AFDE-4DFE-8E35-19655EC8486A}" srcId="{09225175-C805-4EF6-A501-D4592D47DCA8}" destId="{35831B16-5810-4BB1-85F3-2D8658A2D062}" srcOrd="1" destOrd="0" parTransId="{CA9FD9A1-BD11-4060-AB6F-6980C43DE442}" sibTransId="{0EDD077F-EB44-4B7C-AAE7-B691DB053DB7}"/>
    <dgm:cxn modelId="{D288D09E-BAAD-5C44-8058-D01D778EDB11}" type="presParOf" srcId="{68BBD05B-2F0C-2D49-AC21-4BDEAEF2B3B3}" destId="{9B9E4AEB-B7E7-994E-9CB9-D08A66D775E8}" srcOrd="0" destOrd="0" presId="urn:microsoft.com/office/officeart/2005/8/layout/vList2"/>
    <dgm:cxn modelId="{0D746861-DA7E-F64E-A8E7-61545BADF390}" type="presParOf" srcId="{68BBD05B-2F0C-2D49-AC21-4BDEAEF2B3B3}" destId="{F2A2DECA-ECD2-D14B-BE9D-F46CBDEA0C6F}" srcOrd="1" destOrd="0" presId="urn:microsoft.com/office/officeart/2005/8/layout/vList2"/>
    <dgm:cxn modelId="{BE5B2FD9-CF85-4246-AE11-91035CF0FA7B}" type="presParOf" srcId="{68BBD05B-2F0C-2D49-AC21-4BDEAEF2B3B3}" destId="{3200F415-B300-1C4F-8BC2-0178721ECBA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F7109D-A933-4331-BF01-EFEE5BF19E4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6D154E6-E25D-467F-8E00-CAAB2F6AD7C2}">
      <dgm:prSet/>
      <dgm:spPr/>
      <dgm:t>
        <a:bodyPr/>
        <a:lstStyle/>
        <a:p>
          <a:pPr>
            <a:lnSpc>
              <a:spcPct val="100000"/>
            </a:lnSpc>
          </a:pPr>
          <a:r>
            <a:rPr lang="en-US" dirty="0"/>
            <a:t>Probably the most important distinctive characteristic of futures contracts is the </a:t>
          </a:r>
          <a:r>
            <a:rPr lang="en-US" dirty="0">
              <a:solidFill>
                <a:srgbClr val="FF0000"/>
              </a:solidFill>
            </a:rPr>
            <a:t>daily settlement </a:t>
          </a:r>
          <a:r>
            <a:rPr lang="en-US" dirty="0"/>
            <a:t>of gains and losses and the associated </a:t>
          </a:r>
          <a:r>
            <a:rPr lang="en-US" dirty="0">
              <a:solidFill>
                <a:srgbClr val="FF0000"/>
              </a:solidFill>
            </a:rPr>
            <a:t>credit guarantee </a:t>
          </a:r>
          <a:r>
            <a:rPr lang="en-US" dirty="0"/>
            <a:t>provided by the exchange through its clearinghouse.</a:t>
          </a:r>
        </a:p>
      </dgm:t>
    </dgm:pt>
    <dgm:pt modelId="{7242AEB5-D316-4D54-AE86-BE6FBE753C43}" type="parTrans" cxnId="{A709F083-CCD1-4887-9B61-47C3A48E55D4}">
      <dgm:prSet/>
      <dgm:spPr/>
      <dgm:t>
        <a:bodyPr/>
        <a:lstStyle/>
        <a:p>
          <a:endParaRPr lang="en-US"/>
        </a:p>
      </dgm:t>
    </dgm:pt>
    <dgm:pt modelId="{5378D5AA-1297-4C98-A670-FB6F1DEAF8CC}" type="sibTrans" cxnId="{A709F083-CCD1-4887-9B61-47C3A48E55D4}">
      <dgm:prSet/>
      <dgm:spPr/>
      <dgm:t>
        <a:bodyPr/>
        <a:lstStyle/>
        <a:p>
          <a:endParaRPr lang="en-US"/>
        </a:p>
      </dgm:t>
    </dgm:pt>
    <dgm:pt modelId="{9E895415-C667-4C40-A295-593F56665761}">
      <dgm:prSet/>
      <dgm:spPr/>
      <dgm:t>
        <a:bodyPr/>
        <a:lstStyle/>
        <a:p>
          <a:pPr>
            <a:lnSpc>
              <a:spcPct val="100000"/>
            </a:lnSpc>
          </a:pPr>
          <a:r>
            <a:rPr lang="en-US" dirty="0"/>
            <a:t>At the end of each day, the clearinghouse engages in a practice called </a:t>
          </a:r>
          <a:r>
            <a:rPr lang="en-US" dirty="0">
              <a:solidFill>
                <a:srgbClr val="FF0000"/>
              </a:solidFill>
            </a:rPr>
            <a:t>mark to market</a:t>
          </a:r>
          <a:r>
            <a:rPr lang="en-US" dirty="0"/>
            <a:t>, also known as the </a:t>
          </a:r>
          <a:r>
            <a:rPr lang="en-US" dirty="0">
              <a:solidFill>
                <a:srgbClr val="FF0000"/>
              </a:solidFill>
            </a:rPr>
            <a:t>daily settlement</a:t>
          </a:r>
          <a:r>
            <a:rPr lang="en-US" dirty="0"/>
            <a:t>.</a:t>
          </a:r>
        </a:p>
      </dgm:t>
    </dgm:pt>
    <dgm:pt modelId="{04A3C044-9313-480F-8E9A-EDC313EEA10B}" type="parTrans" cxnId="{101CCC37-D98A-4013-83B1-F17DE1B70FE9}">
      <dgm:prSet/>
      <dgm:spPr/>
      <dgm:t>
        <a:bodyPr/>
        <a:lstStyle/>
        <a:p>
          <a:endParaRPr lang="en-US"/>
        </a:p>
      </dgm:t>
    </dgm:pt>
    <dgm:pt modelId="{50FC89DB-FF62-45FF-B45E-0AA21C03EC58}" type="sibTrans" cxnId="{101CCC37-D98A-4013-83B1-F17DE1B70FE9}">
      <dgm:prSet/>
      <dgm:spPr/>
      <dgm:t>
        <a:bodyPr/>
        <a:lstStyle/>
        <a:p>
          <a:endParaRPr lang="en-US"/>
        </a:p>
      </dgm:t>
    </dgm:pt>
    <dgm:pt modelId="{33732F1F-CE57-46B4-90C9-4633EB3ACC9A}">
      <dgm:prSet/>
      <dgm:spPr/>
      <dgm:t>
        <a:bodyPr/>
        <a:lstStyle/>
        <a:p>
          <a:pPr>
            <a:lnSpc>
              <a:spcPct val="100000"/>
            </a:lnSpc>
          </a:pPr>
          <a:r>
            <a:rPr lang="en-US"/>
            <a:t>The account is specifically referred to as a margin</a:t>
          </a:r>
          <a:r>
            <a:rPr lang="en-US" b="1"/>
            <a:t> </a:t>
          </a:r>
          <a:r>
            <a:rPr lang="en-US"/>
            <a:t>account.</a:t>
          </a:r>
        </a:p>
      </dgm:t>
    </dgm:pt>
    <dgm:pt modelId="{6171493E-6372-412D-8746-36D9B96D90A6}" type="parTrans" cxnId="{946FC7A3-9AC9-48D8-82DC-E0C5003F3950}">
      <dgm:prSet/>
      <dgm:spPr/>
      <dgm:t>
        <a:bodyPr/>
        <a:lstStyle/>
        <a:p>
          <a:endParaRPr lang="en-US"/>
        </a:p>
      </dgm:t>
    </dgm:pt>
    <dgm:pt modelId="{BBB3DFBC-AD1A-4BF8-811F-8E0F1ED00725}" type="sibTrans" cxnId="{946FC7A3-9AC9-48D8-82DC-E0C5003F3950}">
      <dgm:prSet/>
      <dgm:spPr/>
      <dgm:t>
        <a:bodyPr/>
        <a:lstStyle/>
        <a:p>
          <a:endParaRPr lang="en-US"/>
        </a:p>
      </dgm:t>
    </dgm:pt>
    <dgm:pt modelId="{4B5B79F5-0362-4CCA-B8FB-B5AB71844B67}">
      <dgm:prSet custT="1"/>
      <dgm:spPr/>
      <dgm:t>
        <a:bodyPr/>
        <a:lstStyle/>
        <a:p>
          <a:pPr>
            <a:lnSpc>
              <a:spcPct val="100000"/>
            </a:lnSpc>
          </a:pPr>
          <a:r>
            <a:rPr lang="en-US" sz="1400" dirty="0"/>
            <a:t>Initial margin</a:t>
          </a:r>
        </a:p>
      </dgm:t>
    </dgm:pt>
    <dgm:pt modelId="{5B88983F-1472-4ECA-A202-3ED85EA1A5C3}" type="parTrans" cxnId="{11998D71-A0EA-45D8-95CE-ECC911E48D3D}">
      <dgm:prSet/>
      <dgm:spPr/>
      <dgm:t>
        <a:bodyPr/>
        <a:lstStyle/>
        <a:p>
          <a:endParaRPr lang="en-US"/>
        </a:p>
      </dgm:t>
    </dgm:pt>
    <dgm:pt modelId="{F8A6CA0B-C5FB-469D-B0F9-4FA265FFF05D}" type="sibTrans" cxnId="{11998D71-A0EA-45D8-95CE-ECC911E48D3D}">
      <dgm:prSet/>
      <dgm:spPr/>
      <dgm:t>
        <a:bodyPr/>
        <a:lstStyle/>
        <a:p>
          <a:endParaRPr lang="en-US"/>
        </a:p>
      </dgm:t>
    </dgm:pt>
    <dgm:pt modelId="{7ECE3930-1DCE-49C9-A7C7-7868B3D153DF}">
      <dgm:prSet custT="1"/>
      <dgm:spPr/>
      <dgm:t>
        <a:bodyPr/>
        <a:lstStyle/>
        <a:p>
          <a:pPr>
            <a:lnSpc>
              <a:spcPct val="100000"/>
            </a:lnSpc>
          </a:pPr>
          <a:r>
            <a:rPr lang="en-US" sz="1400" dirty="0"/>
            <a:t>Maintenance margin</a:t>
          </a:r>
        </a:p>
      </dgm:t>
    </dgm:pt>
    <dgm:pt modelId="{8C84CEA7-9AC9-46E0-A893-4FB3C2AF0F07}" type="parTrans" cxnId="{9270E8D6-6E4D-44E5-982F-29BB75AB716E}">
      <dgm:prSet/>
      <dgm:spPr/>
      <dgm:t>
        <a:bodyPr/>
        <a:lstStyle/>
        <a:p>
          <a:endParaRPr lang="en-US"/>
        </a:p>
      </dgm:t>
    </dgm:pt>
    <dgm:pt modelId="{81B64CD4-9C8C-4433-B480-F4BF38136157}" type="sibTrans" cxnId="{9270E8D6-6E4D-44E5-982F-29BB75AB716E}">
      <dgm:prSet/>
      <dgm:spPr/>
      <dgm:t>
        <a:bodyPr/>
        <a:lstStyle/>
        <a:p>
          <a:endParaRPr lang="en-US"/>
        </a:p>
      </dgm:t>
    </dgm:pt>
    <dgm:pt modelId="{A35D7B48-FFB5-4143-91F1-8B6BC35B6E47}">
      <dgm:prSet custT="1"/>
      <dgm:spPr/>
      <dgm:t>
        <a:bodyPr/>
        <a:lstStyle/>
        <a:p>
          <a:pPr>
            <a:lnSpc>
              <a:spcPct val="100000"/>
            </a:lnSpc>
          </a:pPr>
          <a:r>
            <a:rPr lang="en-US" sz="1400" dirty="0"/>
            <a:t>Margin call</a:t>
          </a:r>
        </a:p>
      </dgm:t>
    </dgm:pt>
    <dgm:pt modelId="{0940ED25-DB18-4B17-A3C7-348DD0883F20}" type="parTrans" cxnId="{7914D71D-D177-4100-B4A8-8D47C0B0C36A}">
      <dgm:prSet/>
      <dgm:spPr/>
      <dgm:t>
        <a:bodyPr/>
        <a:lstStyle/>
        <a:p>
          <a:endParaRPr lang="en-US"/>
        </a:p>
      </dgm:t>
    </dgm:pt>
    <dgm:pt modelId="{09037F3E-1562-4335-B9BB-098AF3353205}" type="sibTrans" cxnId="{7914D71D-D177-4100-B4A8-8D47C0B0C36A}">
      <dgm:prSet/>
      <dgm:spPr/>
      <dgm:t>
        <a:bodyPr/>
        <a:lstStyle/>
        <a:p>
          <a:endParaRPr lang="en-US"/>
        </a:p>
      </dgm:t>
    </dgm:pt>
    <dgm:pt modelId="{2B3ECA7B-4020-4BD3-8DCE-71A397421064}">
      <dgm:prSet custT="1"/>
      <dgm:spPr/>
      <dgm:t>
        <a:bodyPr/>
        <a:lstStyle/>
        <a:p>
          <a:pPr>
            <a:lnSpc>
              <a:spcPct val="100000"/>
            </a:lnSpc>
          </a:pPr>
          <a:r>
            <a:rPr lang="en-US" sz="1400" dirty="0"/>
            <a:t>Variation margin</a:t>
          </a:r>
        </a:p>
      </dgm:t>
    </dgm:pt>
    <dgm:pt modelId="{9C61C676-9BBF-4465-92D2-BAD61C7C991C}" type="parTrans" cxnId="{63C8C02D-463C-4DC7-A50A-62F06BD4E11E}">
      <dgm:prSet/>
      <dgm:spPr/>
      <dgm:t>
        <a:bodyPr/>
        <a:lstStyle/>
        <a:p>
          <a:endParaRPr lang="en-US"/>
        </a:p>
      </dgm:t>
    </dgm:pt>
    <dgm:pt modelId="{D4C315A0-4F55-4AC2-A342-8CF976CC3B72}" type="sibTrans" cxnId="{63C8C02D-463C-4DC7-A50A-62F06BD4E11E}">
      <dgm:prSet/>
      <dgm:spPr/>
      <dgm:t>
        <a:bodyPr/>
        <a:lstStyle/>
        <a:p>
          <a:endParaRPr lang="en-US"/>
        </a:p>
      </dgm:t>
    </dgm:pt>
    <dgm:pt modelId="{A8BE7E43-EBE8-4E69-8634-BF9AFD203986}" type="pres">
      <dgm:prSet presAssocID="{DDF7109D-A933-4331-BF01-EFEE5BF19E49}" presName="root" presStyleCnt="0">
        <dgm:presLayoutVars>
          <dgm:dir/>
          <dgm:resizeHandles val="exact"/>
        </dgm:presLayoutVars>
      </dgm:prSet>
      <dgm:spPr/>
    </dgm:pt>
    <dgm:pt modelId="{B7EA84EC-7052-4C8E-882D-61028A32F177}" type="pres">
      <dgm:prSet presAssocID="{66D154E6-E25D-467F-8E00-CAAB2F6AD7C2}" presName="compNode" presStyleCnt="0"/>
      <dgm:spPr/>
    </dgm:pt>
    <dgm:pt modelId="{374E5866-3565-4839-BDEF-D1CC0E192629}" type="pres">
      <dgm:prSet presAssocID="{66D154E6-E25D-467F-8E00-CAAB2F6AD7C2}" presName="bgRect" presStyleLbl="bgShp" presStyleIdx="0" presStyleCnt="3" custLinFactNeighborX="2180" custLinFactNeighborY="-645"/>
      <dgm:spPr/>
    </dgm:pt>
    <dgm:pt modelId="{6D4576ED-3D6A-4E27-8E8F-2B11C8CB60DB}" type="pres">
      <dgm:prSet presAssocID="{66D154E6-E25D-467F-8E00-CAAB2F6AD7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美元"/>
        </a:ext>
      </dgm:extLst>
    </dgm:pt>
    <dgm:pt modelId="{8D107CFE-4078-4ED3-B9DF-B454B2BB4D08}" type="pres">
      <dgm:prSet presAssocID="{66D154E6-E25D-467F-8E00-CAAB2F6AD7C2}" presName="spaceRect" presStyleCnt="0"/>
      <dgm:spPr/>
    </dgm:pt>
    <dgm:pt modelId="{9A6A8F43-7775-41B8-999B-812E8DED0B77}" type="pres">
      <dgm:prSet presAssocID="{66D154E6-E25D-467F-8E00-CAAB2F6AD7C2}" presName="parTx" presStyleLbl="revTx" presStyleIdx="0" presStyleCnt="4">
        <dgm:presLayoutVars>
          <dgm:chMax val="0"/>
          <dgm:chPref val="0"/>
        </dgm:presLayoutVars>
      </dgm:prSet>
      <dgm:spPr/>
    </dgm:pt>
    <dgm:pt modelId="{83390735-0AD2-43DC-8000-BA999938A801}" type="pres">
      <dgm:prSet presAssocID="{5378D5AA-1297-4C98-A670-FB6F1DEAF8CC}" presName="sibTrans" presStyleCnt="0"/>
      <dgm:spPr/>
    </dgm:pt>
    <dgm:pt modelId="{DEEDE28C-6140-42CC-B6FD-D7ED589E6600}" type="pres">
      <dgm:prSet presAssocID="{9E895415-C667-4C40-A295-593F56665761}" presName="compNode" presStyleCnt="0"/>
      <dgm:spPr/>
    </dgm:pt>
    <dgm:pt modelId="{865A6B11-3230-485A-BFAF-9E23DE02F03F}" type="pres">
      <dgm:prSet presAssocID="{9E895415-C667-4C40-A295-593F56665761}" presName="bgRect" presStyleLbl="bgShp" presStyleIdx="1" presStyleCnt="3"/>
      <dgm:spPr/>
    </dgm:pt>
    <dgm:pt modelId="{66D9AFC2-D680-411C-8F90-E15381D1A237}" type="pres">
      <dgm:prSet presAssocID="{9E895415-C667-4C40-A295-593F566657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流程图"/>
        </a:ext>
      </dgm:extLst>
    </dgm:pt>
    <dgm:pt modelId="{4EA3C924-6CED-4DB3-9000-2E428B7FBDA7}" type="pres">
      <dgm:prSet presAssocID="{9E895415-C667-4C40-A295-593F56665761}" presName="spaceRect" presStyleCnt="0"/>
      <dgm:spPr/>
    </dgm:pt>
    <dgm:pt modelId="{8193C3B4-7C35-4EA4-AF21-2D06743CD313}" type="pres">
      <dgm:prSet presAssocID="{9E895415-C667-4C40-A295-593F56665761}" presName="parTx" presStyleLbl="revTx" presStyleIdx="1" presStyleCnt="4">
        <dgm:presLayoutVars>
          <dgm:chMax val="0"/>
          <dgm:chPref val="0"/>
        </dgm:presLayoutVars>
      </dgm:prSet>
      <dgm:spPr/>
    </dgm:pt>
    <dgm:pt modelId="{52463227-9828-47C7-9464-85F73B77FCAA}" type="pres">
      <dgm:prSet presAssocID="{50FC89DB-FF62-45FF-B45E-0AA21C03EC58}" presName="sibTrans" presStyleCnt="0"/>
      <dgm:spPr/>
    </dgm:pt>
    <dgm:pt modelId="{6BC16DB1-5390-4D1E-8B76-20D374165E25}" type="pres">
      <dgm:prSet presAssocID="{33732F1F-CE57-46B4-90C9-4633EB3ACC9A}" presName="compNode" presStyleCnt="0"/>
      <dgm:spPr/>
    </dgm:pt>
    <dgm:pt modelId="{F0384FAF-AFF8-4682-9F0E-043D9744E5E6}" type="pres">
      <dgm:prSet presAssocID="{33732F1F-CE57-46B4-90C9-4633EB3ACC9A}" presName="bgRect" presStyleLbl="bgShp" presStyleIdx="2" presStyleCnt="3"/>
      <dgm:spPr/>
    </dgm:pt>
    <dgm:pt modelId="{DB517849-A944-4E4C-B7AB-C89DF5B1A464}" type="pres">
      <dgm:prSet presAssocID="{33732F1F-CE57-46B4-90C9-4633EB3ACC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钱"/>
        </a:ext>
      </dgm:extLst>
    </dgm:pt>
    <dgm:pt modelId="{F518E69A-718C-4EE6-A16A-5CFC3345447C}" type="pres">
      <dgm:prSet presAssocID="{33732F1F-CE57-46B4-90C9-4633EB3ACC9A}" presName="spaceRect" presStyleCnt="0"/>
      <dgm:spPr/>
    </dgm:pt>
    <dgm:pt modelId="{20293E29-16F9-4DCE-8C8B-12EE30C98756}" type="pres">
      <dgm:prSet presAssocID="{33732F1F-CE57-46B4-90C9-4633EB3ACC9A}" presName="parTx" presStyleLbl="revTx" presStyleIdx="2" presStyleCnt="4">
        <dgm:presLayoutVars>
          <dgm:chMax val="0"/>
          <dgm:chPref val="0"/>
        </dgm:presLayoutVars>
      </dgm:prSet>
      <dgm:spPr/>
    </dgm:pt>
    <dgm:pt modelId="{9C7522BB-39C6-4B9B-AD1E-23F8C92134B6}" type="pres">
      <dgm:prSet presAssocID="{33732F1F-CE57-46B4-90C9-4633EB3ACC9A}" presName="desTx" presStyleLbl="revTx" presStyleIdx="3" presStyleCnt="4">
        <dgm:presLayoutVars/>
      </dgm:prSet>
      <dgm:spPr/>
    </dgm:pt>
  </dgm:ptLst>
  <dgm:cxnLst>
    <dgm:cxn modelId="{37759F13-D57E-4752-9435-CD9FA9255F93}" type="presOf" srcId="{4B5B79F5-0362-4CCA-B8FB-B5AB71844B67}" destId="{9C7522BB-39C6-4B9B-AD1E-23F8C92134B6}" srcOrd="0" destOrd="0" presId="urn:microsoft.com/office/officeart/2018/2/layout/IconVerticalSolidList"/>
    <dgm:cxn modelId="{7914D71D-D177-4100-B4A8-8D47C0B0C36A}" srcId="{33732F1F-CE57-46B4-90C9-4633EB3ACC9A}" destId="{A35D7B48-FFB5-4143-91F1-8B6BC35B6E47}" srcOrd="2" destOrd="0" parTransId="{0940ED25-DB18-4B17-A3C7-348DD0883F20}" sibTransId="{09037F3E-1562-4335-B9BB-098AF3353205}"/>
    <dgm:cxn modelId="{F6F16722-F30F-474A-B53B-9704446C72ED}" type="presOf" srcId="{33732F1F-CE57-46B4-90C9-4633EB3ACC9A}" destId="{20293E29-16F9-4DCE-8C8B-12EE30C98756}" srcOrd="0" destOrd="0" presId="urn:microsoft.com/office/officeart/2018/2/layout/IconVerticalSolidList"/>
    <dgm:cxn modelId="{63C8C02D-463C-4DC7-A50A-62F06BD4E11E}" srcId="{33732F1F-CE57-46B4-90C9-4633EB3ACC9A}" destId="{2B3ECA7B-4020-4BD3-8DCE-71A397421064}" srcOrd="3" destOrd="0" parTransId="{9C61C676-9BBF-4465-92D2-BAD61C7C991C}" sibTransId="{D4C315A0-4F55-4AC2-A342-8CF976CC3B72}"/>
    <dgm:cxn modelId="{101CCC37-D98A-4013-83B1-F17DE1B70FE9}" srcId="{DDF7109D-A933-4331-BF01-EFEE5BF19E49}" destId="{9E895415-C667-4C40-A295-593F56665761}" srcOrd="1" destOrd="0" parTransId="{04A3C044-9313-480F-8E9A-EDC313EEA10B}" sibTransId="{50FC89DB-FF62-45FF-B45E-0AA21C03EC58}"/>
    <dgm:cxn modelId="{D77E7068-8F97-4003-9B92-EED044EF193E}" type="presOf" srcId="{9E895415-C667-4C40-A295-593F56665761}" destId="{8193C3B4-7C35-4EA4-AF21-2D06743CD313}" srcOrd="0" destOrd="0" presId="urn:microsoft.com/office/officeart/2018/2/layout/IconVerticalSolidList"/>
    <dgm:cxn modelId="{11998D71-A0EA-45D8-95CE-ECC911E48D3D}" srcId="{33732F1F-CE57-46B4-90C9-4633EB3ACC9A}" destId="{4B5B79F5-0362-4CCA-B8FB-B5AB71844B67}" srcOrd="0" destOrd="0" parTransId="{5B88983F-1472-4ECA-A202-3ED85EA1A5C3}" sibTransId="{F8A6CA0B-C5FB-469D-B0F9-4FA265FFF05D}"/>
    <dgm:cxn modelId="{06077181-A96E-4997-AA0A-42AAC76DE6D6}" type="presOf" srcId="{7ECE3930-1DCE-49C9-A7C7-7868B3D153DF}" destId="{9C7522BB-39C6-4B9B-AD1E-23F8C92134B6}" srcOrd="0" destOrd="1" presId="urn:microsoft.com/office/officeart/2018/2/layout/IconVerticalSolidList"/>
    <dgm:cxn modelId="{A709F083-CCD1-4887-9B61-47C3A48E55D4}" srcId="{DDF7109D-A933-4331-BF01-EFEE5BF19E49}" destId="{66D154E6-E25D-467F-8E00-CAAB2F6AD7C2}" srcOrd="0" destOrd="0" parTransId="{7242AEB5-D316-4D54-AE86-BE6FBE753C43}" sibTransId="{5378D5AA-1297-4C98-A670-FB6F1DEAF8CC}"/>
    <dgm:cxn modelId="{0E531E91-A40A-406A-BA8A-0F4327B89A8C}" type="presOf" srcId="{2B3ECA7B-4020-4BD3-8DCE-71A397421064}" destId="{9C7522BB-39C6-4B9B-AD1E-23F8C92134B6}" srcOrd="0" destOrd="3" presId="urn:microsoft.com/office/officeart/2018/2/layout/IconVerticalSolidList"/>
    <dgm:cxn modelId="{946FC7A3-9AC9-48D8-82DC-E0C5003F3950}" srcId="{DDF7109D-A933-4331-BF01-EFEE5BF19E49}" destId="{33732F1F-CE57-46B4-90C9-4633EB3ACC9A}" srcOrd="2" destOrd="0" parTransId="{6171493E-6372-412D-8746-36D9B96D90A6}" sibTransId="{BBB3DFBC-AD1A-4BF8-811F-8E0F1ED00725}"/>
    <dgm:cxn modelId="{D34881AD-C371-4933-870C-51BBD07E5342}" type="presOf" srcId="{DDF7109D-A933-4331-BF01-EFEE5BF19E49}" destId="{A8BE7E43-EBE8-4E69-8634-BF9AFD203986}" srcOrd="0" destOrd="0" presId="urn:microsoft.com/office/officeart/2018/2/layout/IconVerticalSolidList"/>
    <dgm:cxn modelId="{FC86E6CC-877C-441E-B801-2EF097910031}" type="presOf" srcId="{66D154E6-E25D-467F-8E00-CAAB2F6AD7C2}" destId="{9A6A8F43-7775-41B8-999B-812E8DED0B77}" srcOrd="0" destOrd="0" presId="urn:microsoft.com/office/officeart/2018/2/layout/IconVerticalSolidList"/>
    <dgm:cxn modelId="{9270E8D6-6E4D-44E5-982F-29BB75AB716E}" srcId="{33732F1F-CE57-46B4-90C9-4633EB3ACC9A}" destId="{7ECE3930-1DCE-49C9-A7C7-7868B3D153DF}" srcOrd="1" destOrd="0" parTransId="{8C84CEA7-9AC9-46E0-A893-4FB3C2AF0F07}" sibTransId="{81B64CD4-9C8C-4433-B480-F4BF38136157}"/>
    <dgm:cxn modelId="{52EC30D9-9358-4C0B-A493-1892933C58FE}" type="presOf" srcId="{A35D7B48-FFB5-4143-91F1-8B6BC35B6E47}" destId="{9C7522BB-39C6-4B9B-AD1E-23F8C92134B6}" srcOrd="0" destOrd="2" presId="urn:microsoft.com/office/officeart/2018/2/layout/IconVerticalSolidList"/>
    <dgm:cxn modelId="{ADCE209C-9DD8-4553-8149-5B0505C0D432}" type="presParOf" srcId="{A8BE7E43-EBE8-4E69-8634-BF9AFD203986}" destId="{B7EA84EC-7052-4C8E-882D-61028A32F177}" srcOrd="0" destOrd="0" presId="urn:microsoft.com/office/officeart/2018/2/layout/IconVerticalSolidList"/>
    <dgm:cxn modelId="{75E5B91D-E2C1-4DB0-ADF8-F6D96F80675E}" type="presParOf" srcId="{B7EA84EC-7052-4C8E-882D-61028A32F177}" destId="{374E5866-3565-4839-BDEF-D1CC0E192629}" srcOrd="0" destOrd="0" presId="urn:microsoft.com/office/officeart/2018/2/layout/IconVerticalSolidList"/>
    <dgm:cxn modelId="{F4F5EC3B-8A17-4BEE-9863-F71C98638228}" type="presParOf" srcId="{B7EA84EC-7052-4C8E-882D-61028A32F177}" destId="{6D4576ED-3D6A-4E27-8E8F-2B11C8CB60DB}" srcOrd="1" destOrd="0" presId="urn:microsoft.com/office/officeart/2018/2/layout/IconVerticalSolidList"/>
    <dgm:cxn modelId="{2DC62CCD-E969-42AC-8400-789B0516E896}" type="presParOf" srcId="{B7EA84EC-7052-4C8E-882D-61028A32F177}" destId="{8D107CFE-4078-4ED3-B9DF-B454B2BB4D08}" srcOrd="2" destOrd="0" presId="urn:microsoft.com/office/officeart/2018/2/layout/IconVerticalSolidList"/>
    <dgm:cxn modelId="{F986F20B-65C9-47B1-87E8-D289B41E7297}" type="presParOf" srcId="{B7EA84EC-7052-4C8E-882D-61028A32F177}" destId="{9A6A8F43-7775-41B8-999B-812E8DED0B77}" srcOrd="3" destOrd="0" presId="urn:microsoft.com/office/officeart/2018/2/layout/IconVerticalSolidList"/>
    <dgm:cxn modelId="{7302C7D6-AA16-46E5-AC5F-39C1651DCC00}" type="presParOf" srcId="{A8BE7E43-EBE8-4E69-8634-BF9AFD203986}" destId="{83390735-0AD2-43DC-8000-BA999938A801}" srcOrd="1" destOrd="0" presId="urn:microsoft.com/office/officeart/2018/2/layout/IconVerticalSolidList"/>
    <dgm:cxn modelId="{0CD59041-1DC9-4600-A0B2-C0C830EFE897}" type="presParOf" srcId="{A8BE7E43-EBE8-4E69-8634-BF9AFD203986}" destId="{DEEDE28C-6140-42CC-B6FD-D7ED589E6600}" srcOrd="2" destOrd="0" presId="urn:microsoft.com/office/officeart/2018/2/layout/IconVerticalSolidList"/>
    <dgm:cxn modelId="{3660F56A-501C-4C49-A577-AD9CDE2B09CD}" type="presParOf" srcId="{DEEDE28C-6140-42CC-B6FD-D7ED589E6600}" destId="{865A6B11-3230-485A-BFAF-9E23DE02F03F}" srcOrd="0" destOrd="0" presId="urn:microsoft.com/office/officeart/2018/2/layout/IconVerticalSolidList"/>
    <dgm:cxn modelId="{59D63735-A4AA-4F6B-81B7-0B5E31CD3F8C}" type="presParOf" srcId="{DEEDE28C-6140-42CC-B6FD-D7ED589E6600}" destId="{66D9AFC2-D680-411C-8F90-E15381D1A237}" srcOrd="1" destOrd="0" presId="urn:microsoft.com/office/officeart/2018/2/layout/IconVerticalSolidList"/>
    <dgm:cxn modelId="{0E638032-EFEB-4048-89C5-1604A1624AA2}" type="presParOf" srcId="{DEEDE28C-6140-42CC-B6FD-D7ED589E6600}" destId="{4EA3C924-6CED-4DB3-9000-2E428B7FBDA7}" srcOrd="2" destOrd="0" presId="urn:microsoft.com/office/officeart/2018/2/layout/IconVerticalSolidList"/>
    <dgm:cxn modelId="{7EC36F79-CFAF-4C09-9214-7BA839D9F5D7}" type="presParOf" srcId="{DEEDE28C-6140-42CC-B6FD-D7ED589E6600}" destId="{8193C3B4-7C35-4EA4-AF21-2D06743CD313}" srcOrd="3" destOrd="0" presId="urn:microsoft.com/office/officeart/2018/2/layout/IconVerticalSolidList"/>
    <dgm:cxn modelId="{A0F4E3F8-ECDA-4B0C-BCDD-903C4D926C4E}" type="presParOf" srcId="{A8BE7E43-EBE8-4E69-8634-BF9AFD203986}" destId="{52463227-9828-47C7-9464-85F73B77FCAA}" srcOrd="3" destOrd="0" presId="urn:microsoft.com/office/officeart/2018/2/layout/IconVerticalSolidList"/>
    <dgm:cxn modelId="{23D787CB-AD8C-43B6-AE38-56C76ECD926D}" type="presParOf" srcId="{A8BE7E43-EBE8-4E69-8634-BF9AFD203986}" destId="{6BC16DB1-5390-4D1E-8B76-20D374165E25}" srcOrd="4" destOrd="0" presId="urn:microsoft.com/office/officeart/2018/2/layout/IconVerticalSolidList"/>
    <dgm:cxn modelId="{EAEACC26-D16D-4882-9F2C-15320FFEDE0E}" type="presParOf" srcId="{6BC16DB1-5390-4D1E-8B76-20D374165E25}" destId="{F0384FAF-AFF8-4682-9F0E-043D9744E5E6}" srcOrd="0" destOrd="0" presId="urn:microsoft.com/office/officeart/2018/2/layout/IconVerticalSolidList"/>
    <dgm:cxn modelId="{D5EAA0F9-8AA2-468B-AFBC-ED9BA4FDE384}" type="presParOf" srcId="{6BC16DB1-5390-4D1E-8B76-20D374165E25}" destId="{DB517849-A944-4E4C-B7AB-C89DF5B1A464}" srcOrd="1" destOrd="0" presId="urn:microsoft.com/office/officeart/2018/2/layout/IconVerticalSolidList"/>
    <dgm:cxn modelId="{0330AA4A-0095-4E20-BBC8-C4A6100411C4}" type="presParOf" srcId="{6BC16DB1-5390-4D1E-8B76-20D374165E25}" destId="{F518E69A-718C-4EE6-A16A-5CFC3345447C}" srcOrd="2" destOrd="0" presId="urn:microsoft.com/office/officeart/2018/2/layout/IconVerticalSolidList"/>
    <dgm:cxn modelId="{FFC40DA9-C9A8-4C83-A5E9-B94D37F0C4DE}" type="presParOf" srcId="{6BC16DB1-5390-4D1E-8B76-20D374165E25}" destId="{20293E29-16F9-4DCE-8C8B-12EE30C98756}" srcOrd="3" destOrd="0" presId="urn:microsoft.com/office/officeart/2018/2/layout/IconVerticalSolidList"/>
    <dgm:cxn modelId="{9C27E2B4-FFA1-4EB1-BD0E-EB0BEC433A69}" type="presParOf" srcId="{6BC16DB1-5390-4D1E-8B76-20D374165E25}" destId="{9C7522BB-39C6-4B9B-AD1E-23F8C92134B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B65AD8-174B-4062-BF05-55E5FA535CD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EF7827D-B6DB-4485-B0C7-8E2167C10211}">
      <dgm:prSet/>
      <dgm:spPr/>
      <dgm:t>
        <a:bodyPr/>
        <a:lstStyle/>
        <a:p>
          <a:r>
            <a:rPr lang="en-US"/>
            <a:t>By standardizing these contracts and creating an organized market with rules, regulations, and a central clearing facility, the futures markets offer an element of </a:t>
          </a:r>
          <a:r>
            <a:rPr lang="en-US">
              <a:solidFill>
                <a:srgbClr val="FF0000"/>
              </a:solidFill>
            </a:rPr>
            <a:t>liquidity</a:t>
          </a:r>
          <a:r>
            <a:rPr lang="en-US"/>
            <a:t> and </a:t>
          </a:r>
          <a:r>
            <a:rPr lang="en-US">
              <a:solidFill>
                <a:srgbClr val="FF0000"/>
              </a:solidFill>
            </a:rPr>
            <a:t>protection against loss by default.</a:t>
          </a:r>
          <a:endParaRPr lang="en-US" dirty="0">
            <a:solidFill>
              <a:srgbClr val="FF0000"/>
            </a:solidFill>
          </a:endParaRPr>
        </a:p>
      </dgm:t>
    </dgm:pt>
    <dgm:pt modelId="{39B5CF56-C446-4E10-9541-4D1001826C53}" type="parTrans" cxnId="{1DB93653-08FF-471B-B649-B9CF6EAE370F}">
      <dgm:prSet/>
      <dgm:spPr/>
      <dgm:t>
        <a:bodyPr/>
        <a:lstStyle/>
        <a:p>
          <a:endParaRPr lang="en-US"/>
        </a:p>
      </dgm:t>
    </dgm:pt>
    <dgm:pt modelId="{3E41C04B-59D8-405B-A436-1890E66ACD9F}" type="sibTrans" cxnId="{1DB93653-08FF-471B-B649-B9CF6EAE370F}">
      <dgm:prSet/>
      <dgm:spPr/>
      <dgm:t>
        <a:bodyPr/>
        <a:lstStyle/>
        <a:p>
          <a:endParaRPr lang="en-US"/>
        </a:p>
      </dgm:t>
    </dgm:pt>
    <dgm:pt modelId="{82615668-9298-41E1-B341-8A4546B2A4E5}">
      <dgm:prSet/>
      <dgm:spPr/>
      <dgm:t>
        <a:bodyPr/>
        <a:lstStyle/>
        <a:p>
          <a:r>
            <a:rPr lang="en-US"/>
            <a:t>Futures exchanges are </a:t>
          </a:r>
          <a:r>
            <a:rPr lang="en-US">
              <a:solidFill>
                <a:srgbClr val="FF0000"/>
              </a:solidFill>
            </a:rPr>
            <a:t>highly regulated </a:t>
          </a:r>
          <a:r>
            <a:rPr lang="en-US"/>
            <a:t>at the national level in all countries.</a:t>
          </a:r>
          <a:endParaRPr lang="en-US" dirty="0"/>
        </a:p>
      </dgm:t>
    </dgm:pt>
    <dgm:pt modelId="{A74D0589-7572-4312-94CA-98327AF8A4A0}" type="parTrans" cxnId="{7F222AFD-41E8-4CB4-B2A1-403C99D9F63B}">
      <dgm:prSet/>
      <dgm:spPr/>
      <dgm:t>
        <a:bodyPr/>
        <a:lstStyle/>
        <a:p>
          <a:endParaRPr lang="en-US"/>
        </a:p>
      </dgm:t>
    </dgm:pt>
    <dgm:pt modelId="{66B92007-DDF1-43ED-B4CF-AEC388F928B6}" type="sibTrans" cxnId="{7F222AFD-41E8-4CB4-B2A1-403C99D9F63B}">
      <dgm:prSet/>
      <dgm:spPr/>
      <dgm:t>
        <a:bodyPr/>
        <a:lstStyle/>
        <a:p>
          <a:endParaRPr lang="en-US"/>
        </a:p>
      </dgm:t>
    </dgm:pt>
    <dgm:pt modelId="{B2AF295F-D774-49A4-BB34-FB57A47646C2}">
      <dgm:prSet/>
      <dgm:spPr/>
      <dgm:t>
        <a:bodyPr/>
        <a:lstStyle/>
        <a:p>
          <a:r>
            <a:rPr lang="en-US"/>
            <a:t>Some futures contracts also limit daily price changes. These rules, called </a:t>
          </a:r>
          <a:r>
            <a:rPr lang="en-US">
              <a:solidFill>
                <a:srgbClr val="FF0000"/>
              </a:solidFill>
            </a:rPr>
            <a:t>price limits</a:t>
          </a:r>
          <a:r>
            <a:rPr lang="en-US"/>
            <a:t>, establish a band relative to the previous day’s settlement price within which all trades must occur. </a:t>
          </a:r>
          <a:endParaRPr lang="en-US" dirty="0"/>
        </a:p>
      </dgm:t>
    </dgm:pt>
    <dgm:pt modelId="{476ADF77-062C-4DD5-AB76-524873A84D53}" type="parTrans" cxnId="{23E907D5-C655-45F6-A5D5-5C2BFF16C164}">
      <dgm:prSet/>
      <dgm:spPr/>
      <dgm:t>
        <a:bodyPr/>
        <a:lstStyle/>
        <a:p>
          <a:endParaRPr lang="en-US"/>
        </a:p>
      </dgm:t>
    </dgm:pt>
    <dgm:pt modelId="{BF450C8A-38B2-40D2-A973-E50C5DB8734D}" type="sibTrans" cxnId="{23E907D5-C655-45F6-A5D5-5C2BFF16C164}">
      <dgm:prSet/>
      <dgm:spPr/>
      <dgm:t>
        <a:bodyPr/>
        <a:lstStyle/>
        <a:p>
          <a:endParaRPr lang="en-US"/>
        </a:p>
      </dgm:t>
    </dgm:pt>
    <dgm:pt modelId="{BFDF2C22-9BAB-45BF-A3EF-D491AEB77377}">
      <dgm:prSet/>
      <dgm:spPr/>
      <dgm:t>
        <a:bodyPr/>
        <a:lstStyle/>
        <a:p>
          <a:r>
            <a:rPr lang="en-US"/>
            <a:t>In other cases, exchanges use what is called a </a:t>
          </a:r>
          <a:r>
            <a:rPr lang="en-US">
              <a:solidFill>
                <a:srgbClr val="FF0000"/>
              </a:solidFill>
            </a:rPr>
            <a:t>circuit breaker </a:t>
          </a:r>
          <a:r>
            <a:rPr lang="en-US"/>
            <a:t>to pause intraday trading for a brief period if a price limit is reached. </a:t>
          </a:r>
          <a:endParaRPr lang="en-US" dirty="0"/>
        </a:p>
      </dgm:t>
    </dgm:pt>
    <dgm:pt modelId="{8DC2B6DC-0C6B-4418-AE81-FA5D6D322016}" type="parTrans" cxnId="{691611D9-D5AE-4585-8ED2-7834EB1C9B1B}">
      <dgm:prSet/>
      <dgm:spPr/>
      <dgm:t>
        <a:bodyPr/>
        <a:lstStyle/>
        <a:p>
          <a:endParaRPr lang="en-US"/>
        </a:p>
      </dgm:t>
    </dgm:pt>
    <dgm:pt modelId="{1882DD2C-78D8-4BC9-B831-7D26BE287A37}" type="sibTrans" cxnId="{691611D9-D5AE-4585-8ED2-7834EB1C9B1B}">
      <dgm:prSet/>
      <dgm:spPr/>
      <dgm:t>
        <a:bodyPr/>
        <a:lstStyle/>
        <a:p>
          <a:endParaRPr lang="en-US"/>
        </a:p>
      </dgm:t>
    </dgm:pt>
    <dgm:pt modelId="{84B47712-FD26-CC49-879F-0F7CAD434D73}" type="pres">
      <dgm:prSet presAssocID="{D1B65AD8-174B-4062-BF05-55E5FA535CD5}" presName="vert0" presStyleCnt="0">
        <dgm:presLayoutVars>
          <dgm:dir/>
          <dgm:animOne val="branch"/>
          <dgm:animLvl val="lvl"/>
        </dgm:presLayoutVars>
      </dgm:prSet>
      <dgm:spPr/>
    </dgm:pt>
    <dgm:pt modelId="{97DFD4A7-C2A1-C74F-A973-5F9A167B4112}" type="pres">
      <dgm:prSet presAssocID="{0EF7827D-B6DB-4485-B0C7-8E2167C10211}" presName="thickLine" presStyleLbl="alignNode1" presStyleIdx="0" presStyleCnt="4"/>
      <dgm:spPr/>
    </dgm:pt>
    <dgm:pt modelId="{7EDF30D1-633C-6D46-846D-3EC342240150}" type="pres">
      <dgm:prSet presAssocID="{0EF7827D-B6DB-4485-B0C7-8E2167C10211}" presName="horz1" presStyleCnt="0"/>
      <dgm:spPr/>
    </dgm:pt>
    <dgm:pt modelId="{560CAC27-02F5-E442-8BE3-0C95993508B0}" type="pres">
      <dgm:prSet presAssocID="{0EF7827D-B6DB-4485-B0C7-8E2167C10211}" presName="tx1" presStyleLbl="revTx" presStyleIdx="0" presStyleCnt="4"/>
      <dgm:spPr/>
    </dgm:pt>
    <dgm:pt modelId="{2AADE89F-F613-6C44-B22B-E1BB787E8F74}" type="pres">
      <dgm:prSet presAssocID="{0EF7827D-B6DB-4485-B0C7-8E2167C10211}" presName="vert1" presStyleCnt="0"/>
      <dgm:spPr/>
    </dgm:pt>
    <dgm:pt modelId="{F1D31064-4C06-1540-BE8C-5FE12E95365F}" type="pres">
      <dgm:prSet presAssocID="{82615668-9298-41E1-B341-8A4546B2A4E5}" presName="thickLine" presStyleLbl="alignNode1" presStyleIdx="1" presStyleCnt="4"/>
      <dgm:spPr/>
    </dgm:pt>
    <dgm:pt modelId="{BAC8157D-49B2-FC46-9F2A-C8C0EB942576}" type="pres">
      <dgm:prSet presAssocID="{82615668-9298-41E1-B341-8A4546B2A4E5}" presName="horz1" presStyleCnt="0"/>
      <dgm:spPr/>
    </dgm:pt>
    <dgm:pt modelId="{6E378C91-B29D-FE40-99FF-CE022965CD4C}" type="pres">
      <dgm:prSet presAssocID="{82615668-9298-41E1-B341-8A4546B2A4E5}" presName="tx1" presStyleLbl="revTx" presStyleIdx="1" presStyleCnt="4"/>
      <dgm:spPr/>
    </dgm:pt>
    <dgm:pt modelId="{B3065F60-3C0C-1442-930E-D191883BDEE3}" type="pres">
      <dgm:prSet presAssocID="{82615668-9298-41E1-B341-8A4546B2A4E5}" presName="vert1" presStyleCnt="0"/>
      <dgm:spPr/>
    </dgm:pt>
    <dgm:pt modelId="{F4F2A090-F9CA-CA40-9462-A2C95A9A2465}" type="pres">
      <dgm:prSet presAssocID="{B2AF295F-D774-49A4-BB34-FB57A47646C2}" presName="thickLine" presStyleLbl="alignNode1" presStyleIdx="2" presStyleCnt="4"/>
      <dgm:spPr/>
    </dgm:pt>
    <dgm:pt modelId="{B146FACA-EA14-2441-9596-4501AE44EE89}" type="pres">
      <dgm:prSet presAssocID="{B2AF295F-D774-49A4-BB34-FB57A47646C2}" presName="horz1" presStyleCnt="0"/>
      <dgm:spPr/>
    </dgm:pt>
    <dgm:pt modelId="{92898DB0-0AFA-804C-BE7C-226DD71C3525}" type="pres">
      <dgm:prSet presAssocID="{B2AF295F-D774-49A4-BB34-FB57A47646C2}" presName="tx1" presStyleLbl="revTx" presStyleIdx="2" presStyleCnt="4"/>
      <dgm:spPr/>
    </dgm:pt>
    <dgm:pt modelId="{DBC0AB16-076A-A145-A81F-4D4BFC568ECE}" type="pres">
      <dgm:prSet presAssocID="{B2AF295F-D774-49A4-BB34-FB57A47646C2}" presName="vert1" presStyleCnt="0"/>
      <dgm:spPr/>
    </dgm:pt>
    <dgm:pt modelId="{282D01C7-5421-FC47-B894-A52C8C71D1AA}" type="pres">
      <dgm:prSet presAssocID="{BFDF2C22-9BAB-45BF-A3EF-D491AEB77377}" presName="thickLine" presStyleLbl="alignNode1" presStyleIdx="3" presStyleCnt="4"/>
      <dgm:spPr/>
    </dgm:pt>
    <dgm:pt modelId="{CB965484-A3E5-734B-BFA5-B5C2C3DB243C}" type="pres">
      <dgm:prSet presAssocID="{BFDF2C22-9BAB-45BF-A3EF-D491AEB77377}" presName="horz1" presStyleCnt="0"/>
      <dgm:spPr/>
    </dgm:pt>
    <dgm:pt modelId="{1D8084A1-529C-284C-949D-7A4361452083}" type="pres">
      <dgm:prSet presAssocID="{BFDF2C22-9BAB-45BF-A3EF-D491AEB77377}" presName="tx1" presStyleLbl="revTx" presStyleIdx="3" presStyleCnt="4"/>
      <dgm:spPr/>
    </dgm:pt>
    <dgm:pt modelId="{2E9DD721-A7AD-CA41-A166-61DC44EBBB85}" type="pres">
      <dgm:prSet presAssocID="{BFDF2C22-9BAB-45BF-A3EF-D491AEB77377}" presName="vert1" presStyleCnt="0"/>
      <dgm:spPr/>
    </dgm:pt>
  </dgm:ptLst>
  <dgm:cxnLst>
    <dgm:cxn modelId="{330DA824-852B-4645-AB82-1B215BFF56A4}" type="presOf" srcId="{0EF7827D-B6DB-4485-B0C7-8E2167C10211}" destId="{560CAC27-02F5-E442-8BE3-0C95993508B0}" srcOrd="0" destOrd="0" presId="urn:microsoft.com/office/officeart/2008/layout/LinedList"/>
    <dgm:cxn modelId="{119A1B28-F2B4-BD40-9DA3-DE2E7B55EED4}" type="presOf" srcId="{B2AF295F-D774-49A4-BB34-FB57A47646C2}" destId="{92898DB0-0AFA-804C-BE7C-226DD71C3525}" srcOrd="0" destOrd="0" presId="urn:microsoft.com/office/officeart/2008/layout/LinedList"/>
    <dgm:cxn modelId="{1DB93653-08FF-471B-B649-B9CF6EAE370F}" srcId="{D1B65AD8-174B-4062-BF05-55E5FA535CD5}" destId="{0EF7827D-B6DB-4485-B0C7-8E2167C10211}" srcOrd="0" destOrd="0" parTransId="{39B5CF56-C446-4E10-9541-4D1001826C53}" sibTransId="{3E41C04B-59D8-405B-A436-1890E66ACD9F}"/>
    <dgm:cxn modelId="{0558FE5A-FC6E-8843-95ED-8CEEF93B335F}" type="presOf" srcId="{82615668-9298-41E1-B341-8A4546B2A4E5}" destId="{6E378C91-B29D-FE40-99FF-CE022965CD4C}" srcOrd="0" destOrd="0" presId="urn:microsoft.com/office/officeart/2008/layout/LinedList"/>
    <dgm:cxn modelId="{11DD5CD0-F450-4C43-BBB0-F6F6CA9BC59D}" type="presOf" srcId="{BFDF2C22-9BAB-45BF-A3EF-D491AEB77377}" destId="{1D8084A1-529C-284C-949D-7A4361452083}" srcOrd="0" destOrd="0" presId="urn:microsoft.com/office/officeart/2008/layout/LinedList"/>
    <dgm:cxn modelId="{23E907D5-C655-45F6-A5D5-5C2BFF16C164}" srcId="{D1B65AD8-174B-4062-BF05-55E5FA535CD5}" destId="{B2AF295F-D774-49A4-BB34-FB57A47646C2}" srcOrd="2" destOrd="0" parTransId="{476ADF77-062C-4DD5-AB76-524873A84D53}" sibTransId="{BF450C8A-38B2-40D2-A973-E50C5DB8734D}"/>
    <dgm:cxn modelId="{691611D9-D5AE-4585-8ED2-7834EB1C9B1B}" srcId="{D1B65AD8-174B-4062-BF05-55E5FA535CD5}" destId="{BFDF2C22-9BAB-45BF-A3EF-D491AEB77377}" srcOrd="3" destOrd="0" parTransId="{8DC2B6DC-0C6B-4418-AE81-FA5D6D322016}" sibTransId="{1882DD2C-78D8-4BC9-B831-7D26BE287A37}"/>
    <dgm:cxn modelId="{4A06AADC-3D82-D14C-88BF-3596FCE41453}" type="presOf" srcId="{D1B65AD8-174B-4062-BF05-55E5FA535CD5}" destId="{84B47712-FD26-CC49-879F-0F7CAD434D73}" srcOrd="0" destOrd="0" presId="urn:microsoft.com/office/officeart/2008/layout/LinedList"/>
    <dgm:cxn modelId="{7F222AFD-41E8-4CB4-B2A1-403C99D9F63B}" srcId="{D1B65AD8-174B-4062-BF05-55E5FA535CD5}" destId="{82615668-9298-41E1-B341-8A4546B2A4E5}" srcOrd="1" destOrd="0" parTransId="{A74D0589-7572-4312-94CA-98327AF8A4A0}" sibTransId="{66B92007-DDF1-43ED-B4CF-AEC388F928B6}"/>
    <dgm:cxn modelId="{24C29948-7D97-A441-B16E-F54C38130A5A}" type="presParOf" srcId="{84B47712-FD26-CC49-879F-0F7CAD434D73}" destId="{97DFD4A7-C2A1-C74F-A973-5F9A167B4112}" srcOrd="0" destOrd="0" presId="urn:microsoft.com/office/officeart/2008/layout/LinedList"/>
    <dgm:cxn modelId="{153DC5AC-C539-0749-A341-D838AEC46272}" type="presParOf" srcId="{84B47712-FD26-CC49-879F-0F7CAD434D73}" destId="{7EDF30D1-633C-6D46-846D-3EC342240150}" srcOrd="1" destOrd="0" presId="urn:microsoft.com/office/officeart/2008/layout/LinedList"/>
    <dgm:cxn modelId="{7BBBF3D3-9407-1E4E-953C-8666A1683978}" type="presParOf" srcId="{7EDF30D1-633C-6D46-846D-3EC342240150}" destId="{560CAC27-02F5-E442-8BE3-0C95993508B0}" srcOrd="0" destOrd="0" presId="urn:microsoft.com/office/officeart/2008/layout/LinedList"/>
    <dgm:cxn modelId="{7DBDBD11-B45E-F24F-B281-604E293FDE1C}" type="presParOf" srcId="{7EDF30D1-633C-6D46-846D-3EC342240150}" destId="{2AADE89F-F613-6C44-B22B-E1BB787E8F74}" srcOrd="1" destOrd="0" presId="urn:microsoft.com/office/officeart/2008/layout/LinedList"/>
    <dgm:cxn modelId="{7BA57D08-E205-3D4F-9246-905C0DCE7AC8}" type="presParOf" srcId="{84B47712-FD26-CC49-879F-0F7CAD434D73}" destId="{F1D31064-4C06-1540-BE8C-5FE12E95365F}" srcOrd="2" destOrd="0" presId="urn:microsoft.com/office/officeart/2008/layout/LinedList"/>
    <dgm:cxn modelId="{885960B7-A465-244E-B161-E0FE24240E2B}" type="presParOf" srcId="{84B47712-FD26-CC49-879F-0F7CAD434D73}" destId="{BAC8157D-49B2-FC46-9F2A-C8C0EB942576}" srcOrd="3" destOrd="0" presId="urn:microsoft.com/office/officeart/2008/layout/LinedList"/>
    <dgm:cxn modelId="{4A1B3A86-4051-124F-B953-B752791E51B0}" type="presParOf" srcId="{BAC8157D-49B2-FC46-9F2A-C8C0EB942576}" destId="{6E378C91-B29D-FE40-99FF-CE022965CD4C}" srcOrd="0" destOrd="0" presId="urn:microsoft.com/office/officeart/2008/layout/LinedList"/>
    <dgm:cxn modelId="{561C65C4-19E3-174E-832C-C205451A87F7}" type="presParOf" srcId="{BAC8157D-49B2-FC46-9F2A-C8C0EB942576}" destId="{B3065F60-3C0C-1442-930E-D191883BDEE3}" srcOrd="1" destOrd="0" presId="urn:microsoft.com/office/officeart/2008/layout/LinedList"/>
    <dgm:cxn modelId="{4DDE1B70-C10D-794A-A0D6-60F01EB8C0A7}" type="presParOf" srcId="{84B47712-FD26-CC49-879F-0F7CAD434D73}" destId="{F4F2A090-F9CA-CA40-9462-A2C95A9A2465}" srcOrd="4" destOrd="0" presId="urn:microsoft.com/office/officeart/2008/layout/LinedList"/>
    <dgm:cxn modelId="{04C040A7-2076-5143-ACF0-F2DA2D0B33E0}" type="presParOf" srcId="{84B47712-FD26-CC49-879F-0F7CAD434D73}" destId="{B146FACA-EA14-2441-9596-4501AE44EE89}" srcOrd="5" destOrd="0" presId="urn:microsoft.com/office/officeart/2008/layout/LinedList"/>
    <dgm:cxn modelId="{5E9B6BA9-49BC-774A-A4FB-C6CEA3DE5D76}" type="presParOf" srcId="{B146FACA-EA14-2441-9596-4501AE44EE89}" destId="{92898DB0-0AFA-804C-BE7C-226DD71C3525}" srcOrd="0" destOrd="0" presId="urn:microsoft.com/office/officeart/2008/layout/LinedList"/>
    <dgm:cxn modelId="{60C836D7-F297-1847-B8EF-7829A1F74469}" type="presParOf" srcId="{B146FACA-EA14-2441-9596-4501AE44EE89}" destId="{DBC0AB16-076A-A145-A81F-4D4BFC568ECE}" srcOrd="1" destOrd="0" presId="urn:microsoft.com/office/officeart/2008/layout/LinedList"/>
    <dgm:cxn modelId="{F4818542-267F-0449-91D4-DF01FDDA5A93}" type="presParOf" srcId="{84B47712-FD26-CC49-879F-0F7CAD434D73}" destId="{282D01C7-5421-FC47-B894-A52C8C71D1AA}" srcOrd="6" destOrd="0" presId="urn:microsoft.com/office/officeart/2008/layout/LinedList"/>
    <dgm:cxn modelId="{74415844-A81D-6749-8360-ECB25F3FF792}" type="presParOf" srcId="{84B47712-FD26-CC49-879F-0F7CAD434D73}" destId="{CB965484-A3E5-734B-BFA5-B5C2C3DB243C}" srcOrd="7" destOrd="0" presId="urn:microsoft.com/office/officeart/2008/layout/LinedList"/>
    <dgm:cxn modelId="{702404BC-9EE2-CF48-89F4-391F2FD48BF5}" type="presParOf" srcId="{CB965484-A3E5-734B-BFA5-B5C2C3DB243C}" destId="{1D8084A1-529C-284C-949D-7A4361452083}" srcOrd="0" destOrd="0" presId="urn:microsoft.com/office/officeart/2008/layout/LinedList"/>
    <dgm:cxn modelId="{6F3949F2-CAFF-A342-99C1-14EC46D1E20D}" type="presParOf" srcId="{CB965484-A3E5-734B-BFA5-B5C2C3DB243C}" destId="{2E9DD721-A7AD-CA41-A166-61DC44EBBB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3BF0E3-E3B9-4CCF-B511-F1A936E546BB}"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DCE3CBB-5BC4-4351-8F12-E57D8055FB45}">
      <dgm:prSet custT="1"/>
      <dgm:spPr/>
      <dgm:t>
        <a:bodyPr/>
        <a:lstStyle/>
        <a:p>
          <a:r>
            <a:rPr lang="en-US" sz="3200" dirty="0"/>
            <a:t>Payoff of call option</a:t>
          </a:r>
        </a:p>
      </dgm:t>
    </dgm:pt>
    <dgm:pt modelId="{7C0D7797-73F8-48E3-8866-D4E9A761E27E}" type="parTrans" cxnId="{46F86A71-DB40-4A00-BC8D-1BFDE31FF721}">
      <dgm:prSet/>
      <dgm:spPr/>
      <dgm:t>
        <a:bodyPr/>
        <a:lstStyle/>
        <a:p>
          <a:endParaRPr lang="en-US"/>
        </a:p>
      </dgm:t>
    </dgm:pt>
    <dgm:pt modelId="{C944C84B-A74E-49F4-8ED8-73B55BCF943F}" type="sibTrans" cxnId="{46F86A71-DB40-4A00-BC8D-1BFDE31FF721}">
      <dgm:prSet/>
      <dgm:spPr/>
      <dgm:t>
        <a:bodyPr/>
        <a:lstStyle/>
        <a:p>
          <a:endParaRPr lang="en-US"/>
        </a:p>
      </dgm:t>
    </dgm:pt>
    <dgm:pt modelId="{33FDC042-90D3-43C2-81E3-0FB52A62A738}">
      <dgm:prSet custT="1"/>
      <dgm:spPr/>
      <dgm:t>
        <a:bodyPr/>
        <a:lstStyle/>
        <a:p>
          <a:r>
            <a:rPr lang="en-US" sz="2400" dirty="0"/>
            <a:t>Long call = MAX (S</a:t>
          </a:r>
          <a:r>
            <a:rPr lang="en-US" sz="2400" baseline="-25000" dirty="0"/>
            <a:t>T</a:t>
          </a:r>
          <a:r>
            <a:rPr lang="en-US" sz="2400" dirty="0"/>
            <a:t>-X,0)</a:t>
          </a:r>
        </a:p>
      </dgm:t>
    </dgm:pt>
    <dgm:pt modelId="{3D5D4BEF-1074-432C-B5E4-CCAE27405295}" type="parTrans" cxnId="{E5E70AB3-5799-4FE1-8B10-26248F1D30B5}">
      <dgm:prSet/>
      <dgm:spPr/>
      <dgm:t>
        <a:bodyPr/>
        <a:lstStyle/>
        <a:p>
          <a:endParaRPr lang="en-US"/>
        </a:p>
      </dgm:t>
    </dgm:pt>
    <dgm:pt modelId="{43C58A6A-107D-4B04-8047-5BD5C32B383A}" type="sibTrans" cxnId="{E5E70AB3-5799-4FE1-8B10-26248F1D30B5}">
      <dgm:prSet/>
      <dgm:spPr/>
      <dgm:t>
        <a:bodyPr/>
        <a:lstStyle/>
        <a:p>
          <a:endParaRPr lang="en-US"/>
        </a:p>
      </dgm:t>
    </dgm:pt>
    <dgm:pt modelId="{3A464ED9-86AF-4442-AED1-6EE0317D1083}">
      <dgm:prSet custT="1"/>
      <dgm:spPr/>
      <dgm:t>
        <a:bodyPr/>
        <a:lstStyle/>
        <a:p>
          <a:r>
            <a:rPr lang="en-US" sz="2400" dirty="0"/>
            <a:t>Short call = - MAX (S</a:t>
          </a:r>
          <a:r>
            <a:rPr lang="en-US" sz="2400" baseline="-25000" dirty="0"/>
            <a:t>T</a:t>
          </a:r>
          <a:r>
            <a:rPr lang="en-US" sz="2400" dirty="0"/>
            <a:t>-X,0)</a:t>
          </a:r>
        </a:p>
      </dgm:t>
    </dgm:pt>
    <dgm:pt modelId="{BDD18AB4-D73F-4A92-BBA0-83B7BFE3591B}" type="parTrans" cxnId="{3DE32AF6-125E-4BDE-B228-791F014A673C}">
      <dgm:prSet/>
      <dgm:spPr/>
      <dgm:t>
        <a:bodyPr/>
        <a:lstStyle/>
        <a:p>
          <a:endParaRPr lang="en-US"/>
        </a:p>
      </dgm:t>
    </dgm:pt>
    <dgm:pt modelId="{1B89EAF4-3F35-46B7-AD07-EB057F780D7E}" type="sibTrans" cxnId="{3DE32AF6-125E-4BDE-B228-791F014A673C}">
      <dgm:prSet/>
      <dgm:spPr/>
      <dgm:t>
        <a:bodyPr/>
        <a:lstStyle/>
        <a:p>
          <a:endParaRPr lang="en-US"/>
        </a:p>
      </dgm:t>
    </dgm:pt>
    <dgm:pt modelId="{DA6164CB-A06E-4B6E-99CC-DD3FDB07091C}">
      <dgm:prSet custT="1"/>
      <dgm:spPr/>
      <dgm:t>
        <a:bodyPr/>
        <a:lstStyle/>
        <a:p>
          <a:r>
            <a:rPr lang="en-US" sz="3200" dirty="0"/>
            <a:t>Profit of call option</a:t>
          </a:r>
        </a:p>
      </dgm:t>
    </dgm:pt>
    <dgm:pt modelId="{2E581130-A4F8-4351-9674-24B6D27E1223}" type="parTrans" cxnId="{C3560883-F9FC-4C0B-82A9-C21D990F2B55}">
      <dgm:prSet/>
      <dgm:spPr/>
      <dgm:t>
        <a:bodyPr/>
        <a:lstStyle/>
        <a:p>
          <a:endParaRPr lang="en-US"/>
        </a:p>
      </dgm:t>
    </dgm:pt>
    <dgm:pt modelId="{94B73F33-030B-4AB5-9A25-598ACA1DA86D}" type="sibTrans" cxnId="{C3560883-F9FC-4C0B-82A9-C21D990F2B55}">
      <dgm:prSet/>
      <dgm:spPr/>
      <dgm:t>
        <a:bodyPr/>
        <a:lstStyle/>
        <a:p>
          <a:endParaRPr lang="en-US"/>
        </a:p>
      </dgm:t>
    </dgm:pt>
    <dgm:pt modelId="{7AB37B6C-FAAE-4DEF-B472-D2BF8F2952FE}">
      <dgm:prSet custT="1"/>
      <dgm:spPr/>
      <dgm:t>
        <a:bodyPr/>
        <a:lstStyle/>
        <a:p>
          <a:r>
            <a:rPr lang="en-US" sz="2400" dirty="0"/>
            <a:t>Long call = MAX (S</a:t>
          </a:r>
          <a:r>
            <a:rPr lang="en-US" sz="2400" baseline="-25000" dirty="0"/>
            <a:t>T</a:t>
          </a:r>
          <a:r>
            <a:rPr lang="en-US" sz="2400" dirty="0"/>
            <a:t>-X,0) – C</a:t>
          </a:r>
          <a:r>
            <a:rPr lang="en-US" sz="2400" baseline="-25000" dirty="0"/>
            <a:t>0</a:t>
          </a:r>
          <a:endParaRPr lang="en-US" sz="2400" dirty="0"/>
        </a:p>
      </dgm:t>
    </dgm:pt>
    <dgm:pt modelId="{B031CA50-EE72-442C-A30A-23E7A1F8010D}" type="parTrans" cxnId="{8EE2492E-42BE-4C59-ACB9-7C859F5CCF09}">
      <dgm:prSet/>
      <dgm:spPr/>
      <dgm:t>
        <a:bodyPr/>
        <a:lstStyle/>
        <a:p>
          <a:endParaRPr lang="en-US"/>
        </a:p>
      </dgm:t>
    </dgm:pt>
    <dgm:pt modelId="{B3EF27EA-9CFF-4A45-9D69-1A08E119ABCA}" type="sibTrans" cxnId="{8EE2492E-42BE-4C59-ACB9-7C859F5CCF09}">
      <dgm:prSet/>
      <dgm:spPr/>
      <dgm:t>
        <a:bodyPr/>
        <a:lstStyle/>
        <a:p>
          <a:endParaRPr lang="en-US"/>
        </a:p>
      </dgm:t>
    </dgm:pt>
    <dgm:pt modelId="{966D03F3-DC1D-4E42-8C30-DAC0C3557962}">
      <dgm:prSet custT="1"/>
      <dgm:spPr/>
      <dgm:t>
        <a:bodyPr/>
        <a:lstStyle/>
        <a:p>
          <a:r>
            <a:rPr lang="en-US" sz="2400" dirty="0"/>
            <a:t>Short call = - MAX (S</a:t>
          </a:r>
          <a:r>
            <a:rPr lang="en-US" sz="2400" baseline="-25000" dirty="0"/>
            <a:t>T</a:t>
          </a:r>
          <a:r>
            <a:rPr lang="en-US" sz="2400" dirty="0"/>
            <a:t>-X,0) + C</a:t>
          </a:r>
          <a:r>
            <a:rPr lang="en-US" sz="2400" baseline="-25000" dirty="0"/>
            <a:t>0</a:t>
          </a:r>
          <a:endParaRPr lang="en-US" sz="2400" dirty="0"/>
        </a:p>
      </dgm:t>
    </dgm:pt>
    <dgm:pt modelId="{E055EA7B-1547-47AE-B5D4-6C3274E4B815}" type="parTrans" cxnId="{21E78166-3038-4432-9F33-98A4568D88E9}">
      <dgm:prSet/>
      <dgm:spPr/>
      <dgm:t>
        <a:bodyPr/>
        <a:lstStyle/>
        <a:p>
          <a:endParaRPr lang="en-US"/>
        </a:p>
      </dgm:t>
    </dgm:pt>
    <dgm:pt modelId="{067788F0-B44B-4060-9B48-2A2E85C53931}" type="sibTrans" cxnId="{21E78166-3038-4432-9F33-98A4568D88E9}">
      <dgm:prSet/>
      <dgm:spPr/>
      <dgm:t>
        <a:bodyPr/>
        <a:lstStyle/>
        <a:p>
          <a:endParaRPr lang="en-US"/>
        </a:p>
      </dgm:t>
    </dgm:pt>
    <dgm:pt modelId="{F26527DB-83AD-CE4E-91CB-365872A330DD}" type="pres">
      <dgm:prSet presAssocID="{063BF0E3-E3B9-4CCF-B511-F1A936E546BB}" presName="linear" presStyleCnt="0">
        <dgm:presLayoutVars>
          <dgm:dir/>
          <dgm:animLvl val="lvl"/>
          <dgm:resizeHandles val="exact"/>
        </dgm:presLayoutVars>
      </dgm:prSet>
      <dgm:spPr/>
    </dgm:pt>
    <dgm:pt modelId="{0F1A329F-A990-E34A-B76E-F1DAF2DABE26}" type="pres">
      <dgm:prSet presAssocID="{CDCE3CBB-5BC4-4351-8F12-E57D8055FB45}" presName="parentLin" presStyleCnt="0"/>
      <dgm:spPr/>
    </dgm:pt>
    <dgm:pt modelId="{8C5B777D-D2A6-2040-AA3D-69F0BDFCEC5E}" type="pres">
      <dgm:prSet presAssocID="{CDCE3CBB-5BC4-4351-8F12-E57D8055FB45}" presName="parentLeftMargin" presStyleLbl="node1" presStyleIdx="0" presStyleCnt="2"/>
      <dgm:spPr/>
    </dgm:pt>
    <dgm:pt modelId="{AD19BEF1-0A33-7E4A-8098-9601916D664A}" type="pres">
      <dgm:prSet presAssocID="{CDCE3CBB-5BC4-4351-8F12-E57D8055FB45}" presName="parentText" presStyleLbl="node1" presStyleIdx="0" presStyleCnt="2">
        <dgm:presLayoutVars>
          <dgm:chMax val="0"/>
          <dgm:bulletEnabled val="1"/>
        </dgm:presLayoutVars>
      </dgm:prSet>
      <dgm:spPr/>
    </dgm:pt>
    <dgm:pt modelId="{821350DA-C84B-C340-B6A0-20677E6F4EBD}" type="pres">
      <dgm:prSet presAssocID="{CDCE3CBB-5BC4-4351-8F12-E57D8055FB45}" presName="negativeSpace" presStyleCnt="0"/>
      <dgm:spPr/>
    </dgm:pt>
    <dgm:pt modelId="{6C553FE9-FEFD-C54E-A90E-2429DD63DAAA}" type="pres">
      <dgm:prSet presAssocID="{CDCE3CBB-5BC4-4351-8F12-E57D8055FB45}" presName="childText" presStyleLbl="conFgAcc1" presStyleIdx="0" presStyleCnt="2">
        <dgm:presLayoutVars>
          <dgm:bulletEnabled val="1"/>
        </dgm:presLayoutVars>
      </dgm:prSet>
      <dgm:spPr/>
    </dgm:pt>
    <dgm:pt modelId="{9E76E123-B51A-BB4E-9F87-7CAAD43AE58D}" type="pres">
      <dgm:prSet presAssocID="{C944C84B-A74E-49F4-8ED8-73B55BCF943F}" presName="spaceBetweenRectangles" presStyleCnt="0"/>
      <dgm:spPr/>
    </dgm:pt>
    <dgm:pt modelId="{D3B0399D-A815-3A46-8738-04152993B85F}" type="pres">
      <dgm:prSet presAssocID="{DA6164CB-A06E-4B6E-99CC-DD3FDB07091C}" presName="parentLin" presStyleCnt="0"/>
      <dgm:spPr/>
    </dgm:pt>
    <dgm:pt modelId="{636C2952-7AD4-4A47-9E1F-A24C69F01837}" type="pres">
      <dgm:prSet presAssocID="{DA6164CB-A06E-4B6E-99CC-DD3FDB07091C}" presName="parentLeftMargin" presStyleLbl="node1" presStyleIdx="0" presStyleCnt="2"/>
      <dgm:spPr/>
    </dgm:pt>
    <dgm:pt modelId="{37DE697B-0EEF-754F-93A2-A1713E19818D}" type="pres">
      <dgm:prSet presAssocID="{DA6164CB-A06E-4B6E-99CC-DD3FDB07091C}" presName="parentText" presStyleLbl="node1" presStyleIdx="1" presStyleCnt="2">
        <dgm:presLayoutVars>
          <dgm:chMax val="0"/>
          <dgm:bulletEnabled val="1"/>
        </dgm:presLayoutVars>
      </dgm:prSet>
      <dgm:spPr/>
    </dgm:pt>
    <dgm:pt modelId="{522755CA-10EA-6C43-9E7F-92DC1CE77CAB}" type="pres">
      <dgm:prSet presAssocID="{DA6164CB-A06E-4B6E-99CC-DD3FDB07091C}" presName="negativeSpace" presStyleCnt="0"/>
      <dgm:spPr/>
    </dgm:pt>
    <dgm:pt modelId="{39676DB7-2527-3D4F-919C-BDA311CC068B}" type="pres">
      <dgm:prSet presAssocID="{DA6164CB-A06E-4B6E-99CC-DD3FDB07091C}" presName="childText" presStyleLbl="conFgAcc1" presStyleIdx="1" presStyleCnt="2">
        <dgm:presLayoutVars>
          <dgm:bulletEnabled val="1"/>
        </dgm:presLayoutVars>
      </dgm:prSet>
      <dgm:spPr/>
    </dgm:pt>
  </dgm:ptLst>
  <dgm:cxnLst>
    <dgm:cxn modelId="{A48C6317-CB36-6E49-B273-BD403366BA5D}" type="presOf" srcId="{DA6164CB-A06E-4B6E-99CC-DD3FDB07091C}" destId="{636C2952-7AD4-4A47-9E1F-A24C69F01837}" srcOrd="0" destOrd="0" presId="urn:microsoft.com/office/officeart/2005/8/layout/list1"/>
    <dgm:cxn modelId="{ABEF1127-094C-0149-848C-BD7BF811B185}" type="presOf" srcId="{966D03F3-DC1D-4E42-8C30-DAC0C3557962}" destId="{39676DB7-2527-3D4F-919C-BDA311CC068B}" srcOrd="0" destOrd="1" presId="urn:microsoft.com/office/officeart/2005/8/layout/list1"/>
    <dgm:cxn modelId="{8EE2492E-42BE-4C59-ACB9-7C859F5CCF09}" srcId="{DA6164CB-A06E-4B6E-99CC-DD3FDB07091C}" destId="{7AB37B6C-FAAE-4DEF-B472-D2BF8F2952FE}" srcOrd="0" destOrd="0" parTransId="{B031CA50-EE72-442C-A30A-23E7A1F8010D}" sibTransId="{B3EF27EA-9CFF-4A45-9D69-1A08E119ABCA}"/>
    <dgm:cxn modelId="{95F4E532-88B5-AE41-A0C5-D6401B5AE336}" type="presOf" srcId="{063BF0E3-E3B9-4CCF-B511-F1A936E546BB}" destId="{F26527DB-83AD-CE4E-91CB-365872A330DD}" srcOrd="0" destOrd="0" presId="urn:microsoft.com/office/officeart/2005/8/layout/list1"/>
    <dgm:cxn modelId="{21E78166-3038-4432-9F33-98A4568D88E9}" srcId="{DA6164CB-A06E-4B6E-99CC-DD3FDB07091C}" destId="{966D03F3-DC1D-4E42-8C30-DAC0C3557962}" srcOrd="1" destOrd="0" parTransId="{E055EA7B-1547-47AE-B5D4-6C3274E4B815}" sibTransId="{067788F0-B44B-4060-9B48-2A2E85C53931}"/>
    <dgm:cxn modelId="{46F86A71-DB40-4A00-BC8D-1BFDE31FF721}" srcId="{063BF0E3-E3B9-4CCF-B511-F1A936E546BB}" destId="{CDCE3CBB-5BC4-4351-8F12-E57D8055FB45}" srcOrd="0" destOrd="0" parTransId="{7C0D7797-73F8-48E3-8866-D4E9A761E27E}" sibTransId="{C944C84B-A74E-49F4-8ED8-73B55BCF943F}"/>
    <dgm:cxn modelId="{C5EB7772-B5DE-9546-B468-680FC063A8C1}" type="presOf" srcId="{3A464ED9-86AF-4442-AED1-6EE0317D1083}" destId="{6C553FE9-FEFD-C54E-A90E-2429DD63DAAA}" srcOrd="0" destOrd="1" presId="urn:microsoft.com/office/officeart/2005/8/layout/list1"/>
    <dgm:cxn modelId="{F1E40E74-774D-0D4A-9448-E8EB592CB89B}" type="presOf" srcId="{CDCE3CBB-5BC4-4351-8F12-E57D8055FB45}" destId="{AD19BEF1-0A33-7E4A-8098-9601916D664A}" srcOrd="1" destOrd="0" presId="urn:microsoft.com/office/officeart/2005/8/layout/list1"/>
    <dgm:cxn modelId="{A0166774-F391-124A-9542-D2E0EFBC5F8D}" type="presOf" srcId="{33FDC042-90D3-43C2-81E3-0FB52A62A738}" destId="{6C553FE9-FEFD-C54E-A90E-2429DD63DAAA}" srcOrd="0" destOrd="0" presId="urn:microsoft.com/office/officeart/2005/8/layout/list1"/>
    <dgm:cxn modelId="{C09A4E57-FCE0-4848-AD0E-E699C7007ED4}" type="presOf" srcId="{DA6164CB-A06E-4B6E-99CC-DD3FDB07091C}" destId="{37DE697B-0EEF-754F-93A2-A1713E19818D}" srcOrd="1" destOrd="0" presId="urn:microsoft.com/office/officeart/2005/8/layout/list1"/>
    <dgm:cxn modelId="{2509EA78-25D1-9444-A24A-451A1943E59A}" type="presOf" srcId="{CDCE3CBB-5BC4-4351-8F12-E57D8055FB45}" destId="{8C5B777D-D2A6-2040-AA3D-69F0BDFCEC5E}" srcOrd="0" destOrd="0" presId="urn:microsoft.com/office/officeart/2005/8/layout/list1"/>
    <dgm:cxn modelId="{C3560883-F9FC-4C0B-82A9-C21D990F2B55}" srcId="{063BF0E3-E3B9-4CCF-B511-F1A936E546BB}" destId="{DA6164CB-A06E-4B6E-99CC-DD3FDB07091C}" srcOrd="1" destOrd="0" parTransId="{2E581130-A4F8-4351-9674-24B6D27E1223}" sibTransId="{94B73F33-030B-4AB5-9A25-598ACA1DA86D}"/>
    <dgm:cxn modelId="{E5E70AB3-5799-4FE1-8B10-26248F1D30B5}" srcId="{CDCE3CBB-5BC4-4351-8F12-E57D8055FB45}" destId="{33FDC042-90D3-43C2-81E3-0FB52A62A738}" srcOrd="0" destOrd="0" parTransId="{3D5D4BEF-1074-432C-B5E4-CCAE27405295}" sibTransId="{43C58A6A-107D-4B04-8047-5BD5C32B383A}"/>
    <dgm:cxn modelId="{9AC71EDF-ED55-C94F-8D6E-2A0710630A3D}" type="presOf" srcId="{7AB37B6C-FAAE-4DEF-B472-D2BF8F2952FE}" destId="{39676DB7-2527-3D4F-919C-BDA311CC068B}" srcOrd="0" destOrd="0" presId="urn:microsoft.com/office/officeart/2005/8/layout/list1"/>
    <dgm:cxn modelId="{3DE32AF6-125E-4BDE-B228-791F014A673C}" srcId="{CDCE3CBB-5BC4-4351-8F12-E57D8055FB45}" destId="{3A464ED9-86AF-4442-AED1-6EE0317D1083}" srcOrd="1" destOrd="0" parTransId="{BDD18AB4-D73F-4A92-BBA0-83B7BFE3591B}" sibTransId="{1B89EAF4-3F35-46B7-AD07-EB057F780D7E}"/>
    <dgm:cxn modelId="{9CCA5DBE-B37B-6048-B7BF-33279A53645A}" type="presParOf" srcId="{F26527DB-83AD-CE4E-91CB-365872A330DD}" destId="{0F1A329F-A990-E34A-B76E-F1DAF2DABE26}" srcOrd="0" destOrd="0" presId="urn:microsoft.com/office/officeart/2005/8/layout/list1"/>
    <dgm:cxn modelId="{C9295451-3F8A-7F47-B47B-6CED730C0FC6}" type="presParOf" srcId="{0F1A329F-A990-E34A-B76E-F1DAF2DABE26}" destId="{8C5B777D-D2A6-2040-AA3D-69F0BDFCEC5E}" srcOrd="0" destOrd="0" presId="urn:microsoft.com/office/officeart/2005/8/layout/list1"/>
    <dgm:cxn modelId="{D033262C-6CC1-5142-9D65-86A4E1E8854C}" type="presParOf" srcId="{0F1A329F-A990-E34A-B76E-F1DAF2DABE26}" destId="{AD19BEF1-0A33-7E4A-8098-9601916D664A}" srcOrd="1" destOrd="0" presId="urn:microsoft.com/office/officeart/2005/8/layout/list1"/>
    <dgm:cxn modelId="{FE4739B8-66CA-F84B-AD63-46AA2516EC83}" type="presParOf" srcId="{F26527DB-83AD-CE4E-91CB-365872A330DD}" destId="{821350DA-C84B-C340-B6A0-20677E6F4EBD}" srcOrd="1" destOrd="0" presId="urn:microsoft.com/office/officeart/2005/8/layout/list1"/>
    <dgm:cxn modelId="{0860D84E-DECD-2248-9267-37EB399DB50A}" type="presParOf" srcId="{F26527DB-83AD-CE4E-91CB-365872A330DD}" destId="{6C553FE9-FEFD-C54E-A90E-2429DD63DAAA}" srcOrd="2" destOrd="0" presId="urn:microsoft.com/office/officeart/2005/8/layout/list1"/>
    <dgm:cxn modelId="{C3015F55-DFC3-6447-9109-0AD7117B6BDE}" type="presParOf" srcId="{F26527DB-83AD-CE4E-91CB-365872A330DD}" destId="{9E76E123-B51A-BB4E-9F87-7CAAD43AE58D}" srcOrd="3" destOrd="0" presId="urn:microsoft.com/office/officeart/2005/8/layout/list1"/>
    <dgm:cxn modelId="{EFE91563-D734-3241-B448-87D80E8E189A}" type="presParOf" srcId="{F26527DB-83AD-CE4E-91CB-365872A330DD}" destId="{D3B0399D-A815-3A46-8738-04152993B85F}" srcOrd="4" destOrd="0" presId="urn:microsoft.com/office/officeart/2005/8/layout/list1"/>
    <dgm:cxn modelId="{42D0308A-4A75-1647-A675-BD4547D5C219}" type="presParOf" srcId="{D3B0399D-A815-3A46-8738-04152993B85F}" destId="{636C2952-7AD4-4A47-9E1F-A24C69F01837}" srcOrd="0" destOrd="0" presId="urn:microsoft.com/office/officeart/2005/8/layout/list1"/>
    <dgm:cxn modelId="{EDD6456B-1621-B143-8CD7-4D5B2B28754F}" type="presParOf" srcId="{D3B0399D-A815-3A46-8738-04152993B85F}" destId="{37DE697B-0EEF-754F-93A2-A1713E19818D}" srcOrd="1" destOrd="0" presId="urn:microsoft.com/office/officeart/2005/8/layout/list1"/>
    <dgm:cxn modelId="{26AD4BE9-264E-7446-860B-7177A5FCA5F3}" type="presParOf" srcId="{F26527DB-83AD-CE4E-91CB-365872A330DD}" destId="{522755CA-10EA-6C43-9E7F-92DC1CE77CAB}" srcOrd="5" destOrd="0" presId="urn:microsoft.com/office/officeart/2005/8/layout/list1"/>
    <dgm:cxn modelId="{B161641F-ABE0-684E-A6F3-37864F2F4D4C}" type="presParOf" srcId="{F26527DB-83AD-CE4E-91CB-365872A330DD}" destId="{39676DB7-2527-3D4F-919C-BDA311CC068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15E482-481A-4E52-A562-3A519FAD1F1D}"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5DB131D5-AEE7-4E6F-A455-562802529600}">
      <dgm:prSet custT="1"/>
      <dgm:spPr/>
      <dgm:t>
        <a:bodyPr/>
        <a:lstStyle/>
        <a:p>
          <a:r>
            <a:rPr lang="en-US" sz="3200" dirty="0"/>
            <a:t>Payoff of put option</a:t>
          </a:r>
        </a:p>
      </dgm:t>
    </dgm:pt>
    <dgm:pt modelId="{DA4ABC44-C579-45D2-84FA-8F70A7743F20}" type="parTrans" cxnId="{F0660BCD-570E-4B49-A67B-54A8DBA6AB83}">
      <dgm:prSet/>
      <dgm:spPr/>
      <dgm:t>
        <a:bodyPr/>
        <a:lstStyle/>
        <a:p>
          <a:endParaRPr lang="en-US"/>
        </a:p>
      </dgm:t>
    </dgm:pt>
    <dgm:pt modelId="{54A812A3-11C1-4C43-AB93-77D3B4ACF37A}" type="sibTrans" cxnId="{F0660BCD-570E-4B49-A67B-54A8DBA6AB83}">
      <dgm:prSet/>
      <dgm:spPr/>
      <dgm:t>
        <a:bodyPr/>
        <a:lstStyle/>
        <a:p>
          <a:endParaRPr lang="en-US"/>
        </a:p>
      </dgm:t>
    </dgm:pt>
    <dgm:pt modelId="{387A1ECF-C013-4FB6-B39D-5ABD992B4A79}">
      <dgm:prSet custT="1"/>
      <dgm:spPr/>
      <dgm:t>
        <a:bodyPr/>
        <a:lstStyle/>
        <a:p>
          <a:r>
            <a:rPr lang="en-US" sz="2400" dirty="0"/>
            <a:t>Long put = MAX (X-S</a:t>
          </a:r>
          <a:r>
            <a:rPr lang="en-US" sz="2400" baseline="-25000" dirty="0"/>
            <a:t>T</a:t>
          </a:r>
          <a:r>
            <a:rPr lang="en-US" sz="2400" dirty="0"/>
            <a:t>,0)</a:t>
          </a:r>
        </a:p>
      </dgm:t>
    </dgm:pt>
    <dgm:pt modelId="{8FA81FCE-6F7B-4B9B-962B-26A3BA08C9C6}" type="parTrans" cxnId="{D5180CC4-4D02-4EAE-B942-4699A9EC217C}">
      <dgm:prSet/>
      <dgm:spPr/>
      <dgm:t>
        <a:bodyPr/>
        <a:lstStyle/>
        <a:p>
          <a:endParaRPr lang="en-US"/>
        </a:p>
      </dgm:t>
    </dgm:pt>
    <dgm:pt modelId="{2898F83B-6E80-431C-B45E-6A6880318FBF}" type="sibTrans" cxnId="{D5180CC4-4D02-4EAE-B942-4699A9EC217C}">
      <dgm:prSet/>
      <dgm:spPr/>
      <dgm:t>
        <a:bodyPr/>
        <a:lstStyle/>
        <a:p>
          <a:endParaRPr lang="en-US"/>
        </a:p>
      </dgm:t>
    </dgm:pt>
    <dgm:pt modelId="{B3E98B51-CBC6-4CED-A206-6B28CEBF9506}">
      <dgm:prSet custT="1"/>
      <dgm:spPr/>
      <dgm:t>
        <a:bodyPr/>
        <a:lstStyle/>
        <a:p>
          <a:r>
            <a:rPr lang="en-US" sz="2400" dirty="0"/>
            <a:t>Short put = - MAX (X-S</a:t>
          </a:r>
          <a:r>
            <a:rPr lang="en-US" sz="2400" baseline="-25000" dirty="0"/>
            <a:t>T</a:t>
          </a:r>
          <a:r>
            <a:rPr lang="en-US" sz="2400" dirty="0"/>
            <a:t>,0)</a:t>
          </a:r>
        </a:p>
      </dgm:t>
    </dgm:pt>
    <dgm:pt modelId="{CAA3F8E6-C497-41FF-AEB4-C701B78BE8CD}" type="parTrans" cxnId="{E246DDA7-0FB2-496C-B43E-99411A47C305}">
      <dgm:prSet/>
      <dgm:spPr/>
      <dgm:t>
        <a:bodyPr/>
        <a:lstStyle/>
        <a:p>
          <a:endParaRPr lang="en-US"/>
        </a:p>
      </dgm:t>
    </dgm:pt>
    <dgm:pt modelId="{40093B44-B252-4ED8-9422-71F400577426}" type="sibTrans" cxnId="{E246DDA7-0FB2-496C-B43E-99411A47C305}">
      <dgm:prSet/>
      <dgm:spPr/>
      <dgm:t>
        <a:bodyPr/>
        <a:lstStyle/>
        <a:p>
          <a:endParaRPr lang="en-US"/>
        </a:p>
      </dgm:t>
    </dgm:pt>
    <dgm:pt modelId="{3ED8D291-AD89-42D5-8935-88830B75DD4E}">
      <dgm:prSet custT="1"/>
      <dgm:spPr/>
      <dgm:t>
        <a:bodyPr/>
        <a:lstStyle/>
        <a:p>
          <a:r>
            <a:rPr lang="en-US" sz="3200" dirty="0"/>
            <a:t>Profit of put option</a:t>
          </a:r>
        </a:p>
      </dgm:t>
    </dgm:pt>
    <dgm:pt modelId="{A9565618-FCB7-43DA-B4D6-B6E6035386BE}" type="parTrans" cxnId="{B44CA182-6323-491A-9C74-DBA6EDD038C5}">
      <dgm:prSet/>
      <dgm:spPr/>
      <dgm:t>
        <a:bodyPr/>
        <a:lstStyle/>
        <a:p>
          <a:endParaRPr lang="en-US"/>
        </a:p>
      </dgm:t>
    </dgm:pt>
    <dgm:pt modelId="{73EB315B-3DEE-4221-913F-BEEDEC494F03}" type="sibTrans" cxnId="{B44CA182-6323-491A-9C74-DBA6EDD038C5}">
      <dgm:prSet/>
      <dgm:spPr/>
      <dgm:t>
        <a:bodyPr/>
        <a:lstStyle/>
        <a:p>
          <a:endParaRPr lang="en-US"/>
        </a:p>
      </dgm:t>
    </dgm:pt>
    <dgm:pt modelId="{6C786338-A8BE-4297-8163-EAA94157ED4E}">
      <dgm:prSet custT="1"/>
      <dgm:spPr/>
      <dgm:t>
        <a:bodyPr/>
        <a:lstStyle/>
        <a:p>
          <a:r>
            <a:rPr lang="en-US" sz="2400" dirty="0"/>
            <a:t>Long put = MAX (X-S</a:t>
          </a:r>
          <a:r>
            <a:rPr lang="en-US" sz="2400" baseline="-25000" dirty="0"/>
            <a:t>T</a:t>
          </a:r>
          <a:r>
            <a:rPr lang="en-US" sz="2400" dirty="0"/>
            <a:t>,0) – P</a:t>
          </a:r>
          <a:r>
            <a:rPr lang="en-US" sz="2400" baseline="-25000" dirty="0"/>
            <a:t>0</a:t>
          </a:r>
        </a:p>
      </dgm:t>
    </dgm:pt>
    <dgm:pt modelId="{3B1ECA57-CD2E-44F3-99AE-F73AFCDD8A39}" type="parTrans" cxnId="{0D031761-38F1-4FC7-B6BC-D79BE5990100}">
      <dgm:prSet/>
      <dgm:spPr/>
      <dgm:t>
        <a:bodyPr/>
        <a:lstStyle/>
        <a:p>
          <a:endParaRPr lang="en-US"/>
        </a:p>
      </dgm:t>
    </dgm:pt>
    <dgm:pt modelId="{3DE5BB76-86FB-4E64-A682-A9AF33886F4A}" type="sibTrans" cxnId="{0D031761-38F1-4FC7-B6BC-D79BE5990100}">
      <dgm:prSet/>
      <dgm:spPr/>
      <dgm:t>
        <a:bodyPr/>
        <a:lstStyle/>
        <a:p>
          <a:endParaRPr lang="en-US"/>
        </a:p>
      </dgm:t>
    </dgm:pt>
    <dgm:pt modelId="{D651CC8D-4053-4309-9276-F7E57B0A2267}">
      <dgm:prSet custT="1"/>
      <dgm:spPr/>
      <dgm:t>
        <a:bodyPr/>
        <a:lstStyle/>
        <a:p>
          <a:r>
            <a:rPr lang="en-US" sz="2400" dirty="0"/>
            <a:t>Short put = - MAX (X-S</a:t>
          </a:r>
          <a:r>
            <a:rPr lang="en-US" sz="2400" baseline="-25000" dirty="0"/>
            <a:t>T</a:t>
          </a:r>
          <a:r>
            <a:rPr lang="en-US" sz="2400" dirty="0"/>
            <a:t>,0) + P</a:t>
          </a:r>
          <a:r>
            <a:rPr lang="en-US" sz="2400" baseline="-25000" dirty="0"/>
            <a:t>0</a:t>
          </a:r>
        </a:p>
      </dgm:t>
    </dgm:pt>
    <dgm:pt modelId="{6E2973C1-B204-40FE-B4C8-C4AD4796600D}" type="parTrans" cxnId="{4DAA0A36-0841-4A87-91F6-5CB1FAF4BFC8}">
      <dgm:prSet/>
      <dgm:spPr/>
      <dgm:t>
        <a:bodyPr/>
        <a:lstStyle/>
        <a:p>
          <a:endParaRPr lang="en-US"/>
        </a:p>
      </dgm:t>
    </dgm:pt>
    <dgm:pt modelId="{8B488927-4932-4338-B142-A1A88D807C42}" type="sibTrans" cxnId="{4DAA0A36-0841-4A87-91F6-5CB1FAF4BFC8}">
      <dgm:prSet/>
      <dgm:spPr/>
      <dgm:t>
        <a:bodyPr/>
        <a:lstStyle/>
        <a:p>
          <a:endParaRPr lang="en-US"/>
        </a:p>
      </dgm:t>
    </dgm:pt>
    <dgm:pt modelId="{418E135A-9F1C-1442-9E21-093A20BEBA9A}" type="pres">
      <dgm:prSet presAssocID="{6E15E482-481A-4E52-A562-3A519FAD1F1D}" presName="linear" presStyleCnt="0">
        <dgm:presLayoutVars>
          <dgm:dir/>
          <dgm:animLvl val="lvl"/>
          <dgm:resizeHandles val="exact"/>
        </dgm:presLayoutVars>
      </dgm:prSet>
      <dgm:spPr/>
    </dgm:pt>
    <dgm:pt modelId="{4F7287D4-F5D4-724A-9819-7E2E072AD174}" type="pres">
      <dgm:prSet presAssocID="{5DB131D5-AEE7-4E6F-A455-562802529600}" presName="parentLin" presStyleCnt="0"/>
      <dgm:spPr/>
    </dgm:pt>
    <dgm:pt modelId="{FC91B281-B42E-7D40-838F-8A3880BB77F5}" type="pres">
      <dgm:prSet presAssocID="{5DB131D5-AEE7-4E6F-A455-562802529600}" presName="parentLeftMargin" presStyleLbl="node1" presStyleIdx="0" presStyleCnt="2"/>
      <dgm:spPr/>
    </dgm:pt>
    <dgm:pt modelId="{DBB0D78E-D296-DF44-BA66-866DC8AD8E63}" type="pres">
      <dgm:prSet presAssocID="{5DB131D5-AEE7-4E6F-A455-562802529600}" presName="parentText" presStyleLbl="node1" presStyleIdx="0" presStyleCnt="2">
        <dgm:presLayoutVars>
          <dgm:chMax val="0"/>
          <dgm:bulletEnabled val="1"/>
        </dgm:presLayoutVars>
      </dgm:prSet>
      <dgm:spPr/>
    </dgm:pt>
    <dgm:pt modelId="{C8AE815D-30A5-7440-9315-A6392517808F}" type="pres">
      <dgm:prSet presAssocID="{5DB131D5-AEE7-4E6F-A455-562802529600}" presName="negativeSpace" presStyleCnt="0"/>
      <dgm:spPr/>
    </dgm:pt>
    <dgm:pt modelId="{0C1C8A11-C178-174B-A90E-94FC6E8238AC}" type="pres">
      <dgm:prSet presAssocID="{5DB131D5-AEE7-4E6F-A455-562802529600}" presName="childText" presStyleLbl="conFgAcc1" presStyleIdx="0" presStyleCnt="2" custLinFactNeighborX="-27380" custLinFactNeighborY="-47076">
        <dgm:presLayoutVars>
          <dgm:bulletEnabled val="1"/>
        </dgm:presLayoutVars>
      </dgm:prSet>
      <dgm:spPr/>
    </dgm:pt>
    <dgm:pt modelId="{C748ED03-BE37-2941-8258-039E71CC697F}" type="pres">
      <dgm:prSet presAssocID="{54A812A3-11C1-4C43-AB93-77D3B4ACF37A}" presName="spaceBetweenRectangles" presStyleCnt="0"/>
      <dgm:spPr/>
    </dgm:pt>
    <dgm:pt modelId="{1B8B862A-AD46-B247-BDA8-3F7F23371634}" type="pres">
      <dgm:prSet presAssocID="{3ED8D291-AD89-42D5-8935-88830B75DD4E}" presName="parentLin" presStyleCnt="0"/>
      <dgm:spPr/>
    </dgm:pt>
    <dgm:pt modelId="{336E67E1-0C3E-6C44-96CB-568D7B70F7BF}" type="pres">
      <dgm:prSet presAssocID="{3ED8D291-AD89-42D5-8935-88830B75DD4E}" presName="parentLeftMargin" presStyleLbl="node1" presStyleIdx="0" presStyleCnt="2"/>
      <dgm:spPr/>
    </dgm:pt>
    <dgm:pt modelId="{177DBB82-8603-5B4D-80D5-2E4B066B6446}" type="pres">
      <dgm:prSet presAssocID="{3ED8D291-AD89-42D5-8935-88830B75DD4E}" presName="parentText" presStyleLbl="node1" presStyleIdx="1" presStyleCnt="2">
        <dgm:presLayoutVars>
          <dgm:chMax val="0"/>
          <dgm:bulletEnabled val="1"/>
        </dgm:presLayoutVars>
      </dgm:prSet>
      <dgm:spPr/>
    </dgm:pt>
    <dgm:pt modelId="{682F0A44-1B85-254F-9E0D-81EAC3EB9DE5}" type="pres">
      <dgm:prSet presAssocID="{3ED8D291-AD89-42D5-8935-88830B75DD4E}" presName="negativeSpace" presStyleCnt="0"/>
      <dgm:spPr/>
    </dgm:pt>
    <dgm:pt modelId="{4BF97894-1F0A-9048-A4E4-06204E2B9034}" type="pres">
      <dgm:prSet presAssocID="{3ED8D291-AD89-42D5-8935-88830B75DD4E}" presName="childText" presStyleLbl="conFgAcc1" presStyleIdx="1" presStyleCnt="2">
        <dgm:presLayoutVars>
          <dgm:bulletEnabled val="1"/>
        </dgm:presLayoutVars>
      </dgm:prSet>
      <dgm:spPr/>
    </dgm:pt>
  </dgm:ptLst>
  <dgm:cxnLst>
    <dgm:cxn modelId="{22E37310-046C-E24A-8713-A188B0BB8D9B}" type="presOf" srcId="{D651CC8D-4053-4309-9276-F7E57B0A2267}" destId="{4BF97894-1F0A-9048-A4E4-06204E2B9034}" srcOrd="0" destOrd="1" presId="urn:microsoft.com/office/officeart/2005/8/layout/list1"/>
    <dgm:cxn modelId="{518B4C33-7CE4-9C42-959A-963A364D875D}" type="presOf" srcId="{3ED8D291-AD89-42D5-8935-88830B75DD4E}" destId="{177DBB82-8603-5B4D-80D5-2E4B066B6446}" srcOrd="1" destOrd="0" presId="urn:microsoft.com/office/officeart/2005/8/layout/list1"/>
    <dgm:cxn modelId="{4DAA0A36-0841-4A87-91F6-5CB1FAF4BFC8}" srcId="{3ED8D291-AD89-42D5-8935-88830B75DD4E}" destId="{D651CC8D-4053-4309-9276-F7E57B0A2267}" srcOrd="1" destOrd="0" parTransId="{6E2973C1-B204-40FE-B4C8-C4AD4796600D}" sibTransId="{8B488927-4932-4338-B142-A1A88D807C42}"/>
    <dgm:cxn modelId="{10FE9B3F-EC94-D94B-A9F8-34B60A60A05C}" type="presOf" srcId="{387A1ECF-C013-4FB6-B39D-5ABD992B4A79}" destId="{0C1C8A11-C178-174B-A90E-94FC6E8238AC}" srcOrd="0" destOrd="0" presId="urn:microsoft.com/office/officeart/2005/8/layout/list1"/>
    <dgm:cxn modelId="{0D031761-38F1-4FC7-B6BC-D79BE5990100}" srcId="{3ED8D291-AD89-42D5-8935-88830B75DD4E}" destId="{6C786338-A8BE-4297-8163-EAA94157ED4E}" srcOrd="0" destOrd="0" parTransId="{3B1ECA57-CD2E-44F3-99AE-F73AFCDD8A39}" sibTransId="{3DE5BB76-86FB-4E64-A682-A9AF33886F4A}"/>
    <dgm:cxn modelId="{FDCF0449-7603-334C-AFFF-E96F26A2DDDD}" type="presOf" srcId="{5DB131D5-AEE7-4E6F-A455-562802529600}" destId="{DBB0D78E-D296-DF44-BA66-866DC8AD8E63}" srcOrd="1" destOrd="0" presId="urn:microsoft.com/office/officeart/2005/8/layout/list1"/>
    <dgm:cxn modelId="{EE746C7F-3DB7-FD40-BFA0-2F1F166AA43C}" type="presOf" srcId="{6E15E482-481A-4E52-A562-3A519FAD1F1D}" destId="{418E135A-9F1C-1442-9E21-093A20BEBA9A}" srcOrd="0" destOrd="0" presId="urn:microsoft.com/office/officeart/2005/8/layout/list1"/>
    <dgm:cxn modelId="{B44CA182-6323-491A-9C74-DBA6EDD038C5}" srcId="{6E15E482-481A-4E52-A562-3A519FAD1F1D}" destId="{3ED8D291-AD89-42D5-8935-88830B75DD4E}" srcOrd="1" destOrd="0" parTransId="{A9565618-FCB7-43DA-B4D6-B6E6035386BE}" sibTransId="{73EB315B-3DEE-4221-913F-BEEDEC494F03}"/>
    <dgm:cxn modelId="{E246DDA7-0FB2-496C-B43E-99411A47C305}" srcId="{5DB131D5-AEE7-4E6F-A455-562802529600}" destId="{B3E98B51-CBC6-4CED-A206-6B28CEBF9506}" srcOrd="1" destOrd="0" parTransId="{CAA3F8E6-C497-41FF-AEB4-C701B78BE8CD}" sibTransId="{40093B44-B252-4ED8-9422-71F400577426}"/>
    <dgm:cxn modelId="{70EB1FBA-C666-824F-8D75-C3357BB2E8A3}" type="presOf" srcId="{3ED8D291-AD89-42D5-8935-88830B75DD4E}" destId="{336E67E1-0C3E-6C44-96CB-568D7B70F7BF}" srcOrd="0" destOrd="0" presId="urn:microsoft.com/office/officeart/2005/8/layout/list1"/>
    <dgm:cxn modelId="{0555D2BE-B35F-2A47-A36B-56E656D16B7D}" type="presOf" srcId="{6C786338-A8BE-4297-8163-EAA94157ED4E}" destId="{4BF97894-1F0A-9048-A4E4-06204E2B9034}" srcOrd="0" destOrd="0" presId="urn:microsoft.com/office/officeart/2005/8/layout/list1"/>
    <dgm:cxn modelId="{D5180CC4-4D02-4EAE-B942-4699A9EC217C}" srcId="{5DB131D5-AEE7-4E6F-A455-562802529600}" destId="{387A1ECF-C013-4FB6-B39D-5ABD992B4A79}" srcOrd="0" destOrd="0" parTransId="{8FA81FCE-6F7B-4B9B-962B-26A3BA08C9C6}" sibTransId="{2898F83B-6E80-431C-B45E-6A6880318FBF}"/>
    <dgm:cxn modelId="{F0660BCD-570E-4B49-A67B-54A8DBA6AB83}" srcId="{6E15E482-481A-4E52-A562-3A519FAD1F1D}" destId="{5DB131D5-AEE7-4E6F-A455-562802529600}" srcOrd="0" destOrd="0" parTransId="{DA4ABC44-C579-45D2-84FA-8F70A7743F20}" sibTransId="{54A812A3-11C1-4C43-AB93-77D3B4ACF37A}"/>
    <dgm:cxn modelId="{D2CE49F1-84E5-EF43-8CD2-79E9C612FC27}" type="presOf" srcId="{B3E98B51-CBC6-4CED-A206-6B28CEBF9506}" destId="{0C1C8A11-C178-174B-A90E-94FC6E8238AC}" srcOrd="0" destOrd="1" presId="urn:microsoft.com/office/officeart/2005/8/layout/list1"/>
    <dgm:cxn modelId="{861CF8FF-44BC-8D45-9A70-4EB21B774F96}" type="presOf" srcId="{5DB131D5-AEE7-4E6F-A455-562802529600}" destId="{FC91B281-B42E-7D40-838F-8A3880BB77F5}" srcOrd="0" destOrd="0" presId="urn:microsoft.com/office/officeart/2005/8/layout/list1"/>
    <dgm:cxn modelId="{C4C43B45-7E0F-0E45-AE5A-E05A93D9FBEF}" type="presParOf" srcId="{418E135A-9F1C-1442-9E21-093A20BEBA9A}" destId="{4F7287D4-F5D4-724A-9819-7E2E072AD174}" srcOrd="0" destOrd="0" presId="urn:microsoft.com/office/officeart/2005/8/layout/list1"/>
    <dgm:cxn modelId="{210ACFA2-4F7A-284B-93E6-C01926FC4EF1}" type="presParOf" srcId="{4F7287D4-F5D4-724A-9819-7E2E072AD174}" destId="{FC91B281-B42E-7D40-838F-8A3880BB77F5}" srcOrd="0" destOrd="0" presId="urn:microsoft.com/office/officeart/2005/8/layout/list1"/>
    <dgm:cxn modelId="{362D29F2-73ED-614D-9FE0-EE7C303C147A}" type="presParOf" srcId="{4F7287D4-F5D4-724A-9819-7E2E072AD174}" destId="{DBB0D78E-D296-DF44-BA66-866DC8AD8E63}" srcOrd="1" destOrd="0" presId="urn:microsoft.com/office/officeart/2005/8/layout/list1"/>
    <dgm:cxn modelId="{10DD0EDC-1B63-3E40-A1D8-DD30E384141B}" type="presParOf" srcId="{418E135A-9F1C-1442-9E21-093A20BEBA9A}" destId="{C8AE815D-30A5-7440-9315-A6392517808F}" srcOrd="1" destOrd="0" presId="urn:microsoft.com/office/officeart/2005/8/layout/list1"/>
    <dgm:cxn modelId="{491A6C1F-B556-5A40-9C22-33EBF05CD772}" type="presParOf" srcId="{418E135A-9F1C-1442-9E21-093A20BEBA9A}" destId="{0C1C8A11-C178-174B-A90E-94FC6E8238AC}" srcOrd="2" destOrd="0" presId="urn:microsoft.com/office/officeart/2005/8/layout/list1"/>
    <dgm:cxn modelId="{0ED0B5FA-12F8-5242-B4D6-87CC9EFCA97B}" type="presParOf" srcId="{418E135A-9F1C-1442-9E21-093A20BEBA9A}" destId="{C748ED03-BE37-2941-8258-039E71CC697F}" srcOrd="3" destOrd="0" presId="urn:microsoft.com/office/officeart/2005/8/layout/list1"/>
    <dgm:cxn modelId="{6A188AC2-DB8D-1F45-B076-41B6E98E5756}" type="presParOf" srcId="{418E135A-9F1C-1442-9E21-093A20BEBA9A}" destId="{1B8B862A-AD46-B247-BDA8-3F7F23371634}" srcOrd="4" destOrd="0" presId="urn:microsoft.com/office/officeart/2005/8/layout/list1"/>
    <dgm:cxn modelId="{59840B1C-0A46-2E40-8068-933F08477FA4}" type="presParOf" srcId="{1B8B862A-AD46-B247-BDA8-3F7F23371634}" destId="{336E67E1-0C3E-6C44-96CB-568D7B70F7BF}" srcOrd="0" destOrd="0" presId="urn:microsoft.com/office/officeart/2005/8/layout/list1"/>
    <dgm:cxn modelId="{0E2192EC-52B4-BF45-BDBD-94398A6DE46E}" type="presParOf" srcId="{1B8B862A-AD46-B247-BDA8-3F7F23371634}" destId="{177DBB82-8603-5B4D-80D5-2E4B066B6446}" srcOrd="1" destOrd="0" presId="urn:microsoft.com/office/officeart/2005/8/layout/list1"/>
    <dgm:cxn modelId="{3878A535-781D-D449-9A33-D7E0594BEF9A}" type="presParOf" srcId="{418E135A-9F1C-1442-9E21-093A20BEBA9A}" destId="{682F0A44-1B85-254F-9E0D-81EAC3EB9DE5}" srcOrd="5" destOrd="0" presId="urn:microsoft.com/office/officeart/2005/8/layout/list1"/>
    <dgm:cxn modelId="{540CE534-548E-5B47-8F7E-15AC9EAB3B94}" type="presParOf" srcId="{418E135A-9F1C-1442-9E21-093A20BEBA9A}" destId="{4BF97894-1F0A-9048-A4E4-06204E2B903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F2EFDA-B58B-4CA7-B0B4-49D268CA8BD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9900BC1-FAD1-45C6-BC7D-55F3FB3ADA7E}">
      <dgm:prSet/>
      <dgm:spPr/>
      <dgm:t>
        <a:bodyPr/>
        <a:lstStyle/>
        <a:p>
          <a:r>
            <a:rPr lang="en-US" b="1"/>
            <a:t>4. VFO’s market strategist is considering a six-month call option strategy on the</a:t>
          </a:r>
          <a:endParaRPr lang="en-US"/>
        </a:p>
      </dgm:t>
    </dgm:pt>
    <dgm:pt modelId="{5E59B528-53FB-4019-887F-BC2F09DC9A93}" type="parTrans" cxnId="{A88CA95D-9AF8-44FE-BC8C-56C1E44A1AB6}">
      <dgm:prSet/>
      <dgm:spPr/>
      <dgm:t>
        <a:bodyPr/>
        <a:lstStyle/>
        <a:p>
          <a:endParaRPr lang="en-US"/>
        </a:p>
      </dgm:t>
    </dgm:pt>
    <dgm:pt modelId="{738C1311-97B3-4885-88EA-2EDAE09354CE}" type="sibTrans" cxnId="{A88CA95D-9AF8-44FE-BC8C-56C1E44A1AB6}">
      <dgm:prSet/>
      <dgm:spPr/>
      <dgm:t>
        <a:bodyPr/>
        <a:lstStyle/>
        <a:p>
          <a:endParaRPr lang="en-US"/>
        </a:p>
      </dgm:t>
    </dgm:pt>
    <dgm:pt modelId="{03E42493-E2F3-4F2E-A57B-6461C70043DF}">
      <dgm:prSet/>
      <dgm:spPr/>
      <dgm:t>
        <a:bodyPr/>
        <a:lstStyle/>
        <a:p>
          <a:r>
            <a:rPr lang="en-US" b="1"/>
            <a:t>NIFTY 50 benchmark Indian stock market index to increase broad market equity</a:t>
          </a:r>
          <a:endParaRPr lang="en-US"/>
        </a:p>
      </dgm:t>
    </dgm:pt>
    <dgm:pt modelId="{2350C804-1DEE-4DE4-8B52-0EC6D82F8DFE}" type="parTrans" cxnId="{778984C0-664F-45DF-B0FA-4A69804BF0EB}">
      <dgm:prSet/>
      <dgm:spPr/>
      <dgm:t>
        <a:bodyPr/>
        <a:lstStyle/>
        <a:p>
          <a:endParaRPr lang="en-US"/>
        </a:p>
      </dgm:t>
    </dgm:pt>
    <dgm:pt modelId="{184BCA5D-1AA6-4D55-99B5-A7C01A5BD76F}" type="sibTrans" cxnId="{778984C0-664F-45DF-B0FA-4A69804BF0EB}">
      <dgm:prSet/>
      <dgm:spPr/>
      <dgm:t>
        <a:bodyPr/>
        <a:lstStyle/>
        <a:p>
          <a:endParaRPr lang="en-US"/>
        </a:p>
      </dgm:t>
    </dgm:pt>
    <dgm:pt modelId="{32E0B020-1BA7-41D8-A53A-C25BCDA1AC86}">
      <dgm:prSet/>
      <dgm:spPr/>
      <dgm:t>
        <a:bodyPr/>
        <a:lstStyle/>
        <a:p>
          <a:r>
            <a:rPr lang="en-US" b="1"/>
            <a:t>exposure. The NIFTY 50 price today is INR15,200, and the strategist observes</a:t>
          </a:r>
          <a:endParaRPr lang="en-US"/>
        </a:p>
      </dgm:t>
    </dgm:pt>
    <dgm:pt modelId="{4F8AFBC2-1AD9-40CD-A195-98C5D68E5020}" type="parTrans" cxnId="{D67FF495-FE69-410F-8F67-00D42A8E3FD5}">
      <dgm:prSet/>
      <dgm:spPr/>
      <dgm:t>
        <a:bodyPr/>
        <a:lstStyle/>
        <a:p>
          <a:endParaRPr lang="en-US"/>
        </a:p>
      </dgm:t>
    </dgm:pt>
    <dgm:pt modelId="{E8F91CEF-A77E-4EB5-88A1-87A408C10AD4}" type="sibTrans" cxnId="{D67FF495-FE69-410F-8F67-00D42A8E3FD5}">
      <dgm:prSet/>
      <dgm:spPr/>
      <dgm:t>
        <a:bodyPr/>
        <a:lstStyle/>
        <a:p>
          <a:endParaRPr lang="en-US"/>
        </a:p>
      </dgm:t>
    </dgm:pt>
    <dgm:pt modelId="{FCFCD0D4-746D-499B-9E3B-AF1E7D5A849C}">
      <dgm:prSet/>
      <dgm:spPr/>
      <dgm:t>
        <a:bodyPr/>
        <a:lstStyle/>
        <a:p>
          <a:r>
            <a:rPr lang="en-US" b="1"/>
            <a:t>that a call option with a INR16,000 exercise price (X) is trading at a premium of</a:t>
          </a:r>
          <a:endParaRPr lang="en-US"/>
        </a:p>
      </dgm:t>
    </dgm:pt>
    <dgm:pt modelId="{E3B0A5E9-5BDC-4644-89A3-98BBB6C9DA20}" type="parTrans" cxnId="{EE154937-BE8F-485F-A93C-7BA12D274817}">
      <dgm:prSet/>
      <dgm:spPr/>
      <dgm:t>
        <a:bodyPr/>
        <a:lstStyle/>
        <a:p>
          <a:endParaRPr lang="en-US"/>
        </a:p>
      </dgm:t>
    </dgm:pt>
    <dgm:pt modelId="{5E5FA3D1-FD06-42F8-BFA9-CEFB52D29B18}" type="sibTrans" cxnId="{EE154937-BE8F-485F-A93C-7BA12D274817}">
      <dgm:prSet/>
      <dgm:spPr/>
      <dgm:t>
        <a:bodyPr/>
        <a:lstStyle/>
        <a:p>
          <a:endParaRPr lang="en-US"/>
        </a:p>
      </dgm:t>
    </dgm:pt>
    <dgm:pt modelId="{E2CA6075-6800-48B8-9202-5A70014E8BB0}">
      <dgm:prSet/>
      <dgm:spPr/>
      <dgm:t>
        <a:bodyPr/>
        <a:lstStyle/>
        <a:p>
          <a:r>
            <a:rPr lang="en-US" b="1"/>
            <a:t>INR1,500. Which of the following represents the payoff and profit of this strategy</a:t>
          </a:r>
          <a:endParaRPr lang="en-US"/>
        </a:p>
      </dgm:t>
    </dgm:pt>
    <dgm:pt modelId="{9D8D35DF-B8FD-49AF-8CB3-2D8E24FDC813}" type="parTrans" cxnId="{62631D4E-029F-470B-BD25-3888A64A2B8F}">
      <dgm:prSet/>
      <dgm:spPr/>
      <dgm:t>
        <a:bodyPr/>
        <a:lstStyle/>
        <a:p>
          <a:endParaRPr lang="en-US"/>
        </a:p>
      </dgm:t>
    </dgm:pt>
    <dgm:pt modelId="{E3F89FD3-101D-48A9-A11A-B32C00532670}" type="sibTrans" cxnId="{62631D4E-029F-470B-BD25-3888A64A2B8F}">
      <dgm:prSet/>
      <dgm:spPr/>
      <dgm:t>
        <a:bodyPr/>
        <a:lstStyle/>
        <a:p>
          <a:endParaRPr lang="en-US"/>
        </a:p>
      </dgm:t>
    </dgm:pt>
    <dgm:pt modelId="{8CDB5325-E95F-499C-89CB-7D2A9D8A9E70}">
      <dgm:prSet/>
      <dgm:spPr/>
      <dgm:t>
        <a:bodyPr/>
        <a:lstStyle/>
        <a:p>
          <a:r>
            <a:rPr lang="en-US" b="1"/>
            <a:t>just prior to maturity if the NIFTY 50 is trading at INR16,500?</a:t>
          </a:r>
          <a:endParaRPr lang="en-US"/>
        </a:p>
      </dgm:t>
    </dgm:pt>
    <dgm:pt modelId="{53988074-BFBA-48FC-9E0C-D7A9C03B1901}" type="parTrans" cxnId="{ED388D25-340B-49C4-B6A8-EB023401C520}">
      <dgm:prSet/>
      <dgm:spPr/>
      <dgm:t>
        <a:bodyPr/>
        <a:lstStyle/>
        <a:p>
          <a:endParaRPr lang="en-US"/>
        </a:p>
      </dgm:t>
    </dgm:pt>
    <dgm:pt modelId="{B23A4A51-B333-4D08-8FDA-9A4F40217D83}" type="sibTrans" cxnId="{ED388D25-340B-49C4-B6A8-EB023401C520}">
      <dgm:prSet/>
      <dgm:spPr/>
      <dgm:t>
        <a:bodyPr/>
        <a:lstStyle/>
        <a:p>
          <a:endParaRPr lang="en-US"/>
        </a:p>
      </dgm:t>
    </dgm:pt>
    <dgm:pt modelId="{AC86F679-6760-465C-97DB-91EC2C6DDE8D}">
      <dgm:prSet/>
      <dgm:spPr/>
      <dgm:t>
        <a:bodyPr/>
        <a:lstStyle/>
        <a:p>
          <a:r>
            <a:rPr lang="en-US"/>
            <a:t>A. Payoff is INR500; profit is –INR1,000.</a:t>
          </a:r>
        </a:p>
      </dgm:t>
    </dgm:pt>
    <dgm:pt modelId="{64CB06B4-DB3C-4E4A-A8CC-BD9E8B4BFFEF}" type="parTrans" cxnId="{F6C1A259-255D-4183-A48C-B612347C311B}">
      <dgm:prSet/>
      <dgm:spPr/>
      <dgm:t>
        <a:bodyPr/>
        <a:lstStyle/>
        <a:p>
          <a:endParaRPr lang="en-US"/>
        </a:p>
      </dgm:t>
    </dgm:pt>
    <dgm:pt modelId="{0E33F8D8-E1A1-4F56-BFAA-5DE143986F52}" type="sibTrans" cxnId="{F6C1A259-255D-4183-A48C-B612347C311B}">
      <dgm:prSet/>
      <dgm:spPr/>
      <dgm:t>
        <a:bodyPr/>
        <a:lstStyle/>
        <a:p>
          <a:endParaRPr lang="en-US"/>
        </a:p>
      </dgm:t>
    </dgm:pt>
    <dgm:pt modelId="{8F036C36-0043-4146-9399-322E87B4FD7D}">
      <dgm:prSet/>
      <dgm:spPr/>
      <dgm:t>
        <a:bodyPr/>
        <a:lstStyle/>
        <a:p>
          <a:r>
            <a:rPr lang="en-US"/>
            <a:t>B. Payoff is INR1,300; profit is INR800.</a:t>
          </a:r>
        </a:p>
      </dgm:t>
    </dgm:pt>
    <dgm:pt modelId="{CE03ABA0-45F8-4375-9E3B-5B9D3857C6F1}" type="parTrans" cxnId="{50F988FF-5518-42CC-B2AA-112D718BDEBA}">
      <dgm:prSet/>
      <dgm:spPr/>
      <dgm:t>
        <a:bodyPr/>
        <a:lstStyle/>
        <a:p>
          <a:endParaRPr lang="en-US"/>
        </a:p>
      </dgm:t>
    </dgm:pt>
    <dgm:pt modelId="{C5B5C9EF-1BFA-4A7D-AE1D-F08D187D2620}" type="sibTrans" cxnId="{50F988FF-5518-42CC-B2AA-112D718BDEBA}">
      <dgm:prSet/>
      <dgm:spPr/>
      <dgm:t>
        <a:bodyPr/>
        <a:lstStyle/>
        <a:p>
          <a:endParaRPr lang="en-US"/>
        </a:p>
      </dgm:t>
    </dgm:pt>
    <dgm:pt modelId="{9A5D51CA-7BE5-4FAD-9414-DB83C287BF1B}">
      <dgm:prSet/>
      <dgm:spPr/>
      <dgm:t>
        <a:bodyPr/>
        <a:lstStyle/>
        <a:p>
          <a:r>
            <a:rPr lang="en-US"/>
            <a:t>C. Payoff is INR1,300; profit is INR500.</a:t>
          </a:r>
        </a:p>
      </dgm:t>
    </dgm:pt>
    <dgm:pt modelId="{820917DF-F34F-4657-A648-EFA727E8B571}" type="parTrans" cxnId="{D9638CED-4951-48A0-AB60-856DA7886789}">
      <dgm:prSet/>
      <dgm:spPr/>
      <dgm:t>
        <a:bodyPr/>
        <a:lstStyle/>
        <a:p>
          <a:endParaRPr lang="en-US"/>
        </a:p>
      </dgm:t>
    </dgm:pt>
    <dgm:pt modelId="{7108B8E1-51DA-4084-BDDD-A7D3296E0F61}" type="sibTrans" cxnId="{D9638CED-4951-48A0-AB60-856DA7886789}">
      <dgm:prSet/>
      <dgm:spPr/>
      <dgm:t>
        <a:bodyPr/>
        <a:lstStyle/>
        <a:p>
          <a:endParaRPr lang="en-US"/>
        </a:p>
      </dgm:t>
    </dgm:pt>
    <dgm:pt modelId="{1D60DE1C-5046-004A-A2FF-03451C4708C3}" type="pres">
      <dgm:prSet presAssocID="{46F2EFDA-B58B-4CA7-B0B4-49D268CA8BD5}" presName="vert0" presStyleCnt="0">
        <dgm:presLayoutVars>
          <dgm:dir/>
          <dgm:animOne val="branch"/>
          <dgm:animLvl val="lvl"/>
        </dgm:presLayoutVars>
      </dgm:prSet>
      <dgm:spPr/>
    </dgm:pt>
    <dgm:pt modelId="{3F5E6578-71B4-8F41-86A3-6F984CF230C4}" type="pres">
      <dgm:prSet presAssocID="{F9900BC1-FAD1-45C6-BC7D-55F3FB3ADA7E}" presName="thickLine" presStyleLbl="alignNode1" presStyleIdx="0" presStyleCnt="9"/>
      <dgm:spPr/>
    </dgm:pt>
    <dgm:pt modelId="{B5EF0BA6-92DB-2743-B7D5-F35F315F7C8C}" type="pres">
      <dgm:prSet presAssocID="{F9900BC1-FAD1-45C6-BC7D-55F3FB3ADA7E}" presName="horz1" presStyleCnt="0"/>
      <dgm:spPr/>
    </dgm:pt>
    <dgm:pt modelId="{BF9BCA72-063D-294E-963B-9CE714AEC730}" type="pres">
      <dgm:prSet presAssocID="{F9900BC1-FAD1-45C6-BC7D-55F3FB3ADA7E}" presName="tx1" presStyleLbl="revTx" presStyleIdx="0" presStyleCnt="9"/>
      <dgm:spPr/>
    </dgm:pt>
    <dgm:pt modelId="{56B9251D-3E2F-8E4D-B079-A514995794D9}" type="pres">
      <dgm:prSet presAssocID="{F9900BC1-FAD1-45C6-BC7D-55F3FB3ADA7E}" presName="vert1" presStyleCnt="0"/>
      <dgm:spPr/>
    </dgm:pt>
    <dgm:pt modelId="{87CE8B83-8C8B-E746-99EB-B0462A111C0A}" type="pres">
      <dgm:prSet presAssocID="{03E42493-E2F3-4F2E-A57B-6461C70043DF}" presName="thickLine" presStyleLbl="alignNode1" presStyleIdx="1" presStyleCnt="9"/>
      <dgm:spPr/>
    </dgm:pt>
    <dgm:pt modelId="{698A0EA8-E456-D849-A560-111F38392BBF}" type="pres">
      <dgm:prSet presAssocID="{03E42493-E2F3-4F2E-A57B-6461C70043DF}" presName="horz1" presStyleCnt="0"/>
      <dgm:spPr/>
    </dgm:pt>
    <dgm:pt modelId="{76AEB0F3-C483-9E46-A1D9-4C892D27E299}" type="pres">
      <dgm:prSet presAssocID="{03E42493-E2F3-4F2E-A57B-6461C70043DF}" presName="tx1" presStyleLbl="revTx" presStyleIdx="1" presStyleCnt="9"/>
      <dgm:spPr/>
    </dgm:pt>
    <dgm:pt modelId="{C844D9A9-7142-D647-A993-AD79ABAD0E1A}" type="pres">
      <dgm:prSet presAssocID="{03E42493-E2F3-4F2E-A57B-6461C70043DF}" presName="vert1" presStyleCnt="0"/>
      <dgm:spPr/>
    </dgm:pt>
    <dgm:pt modelId="{800CB01C-1115-1144-9A90-E1F38459EBC1}" type="pres">
      <dgm:prSet presAssocID="{32E0B020-1BA7-41D8-A53A-C25BCDA1AC86}" presName="thickLine" presStyleLbl="alignNode1" presStyleIdx="2" presStyleCnt="9"/>
      <dgm:spPr/>
    </dgm:pt>
    <dgm:pt modelId="{20484782-4F04-124E-9F16-55591597AE5F}" type="pres">
      <dgm:prSet presAssocID="{32E0B020-1BA7-41D8-A53A-C25BCDA1AC86}" presName="horz1" presStyleCnt="0"/>
      <dgm:spPr/>
    </dgm:pt>
    <dgm:pt modelId="{037ADBA0-09F2-254D-AC3E-760E8BAA84FD}" type="pres">
      <dgm:prSet presAssocID="{32E0B020-1BA7-41D8-A53A-C25BCDA1AC86}" presName="tx1" presStyleLbl="revTx" presStyleIdx="2" presStyleCnt="9"/>
      <dgm:spPr/>
    </dgm:pt>
    <dgm:pt modelId="{44027E93-6939-AC46-972B-65008D0D9D2A}" type="pres">
      <dgm:prSet presAssocID="{32E0B020-1BA7-41D8-A53A-C25BCDA1AC86}" presName="vert1" presStyleCnt="0"/>
      <dgm:spPr/>
    </dgm:pt>
    <dgm:pt modelId="{C57CFD59-4DFB-6747-8EC3-91AA5CC707FD}" type="pres">
      <dgm:prSet presAssocID="{FCFCD0D4-746D-499B-9E3B-AF1E7D5A849C}" presName="thickLine" presStyleLbl="alignNode1" presStyleIdx="3" presStyleCnt="9"/>
      <dgm:spPr/>
    </dgm:pt>
    <dgm:pt modelId="{A68B2A94-0F47-5547-80CB-CE5178CA869A}" type="pres">
      <dgm:prSet presAssocID="{FCFCD0D4-746D-499B-9E3B-AF1E7D5A849C}" presName="horz1" presStyleCnt="0"/>
      <dgm:spPr/>
    </dgm:pt>
    <dgm:pt modelId="{83806072-7139-0643-9FBC-3AC5535BE9B6}" type="pres">
      <dgm:prSet presAssocID="{FCFCD0D4-746D-499B-9E3B-AF1E7D5A849C}" presName="tx1" presStyleLbl="revTx" presStyleIdx="3" presStyleCnt="9"/>
      <dgm:spPr/>
    </dgm:pt>
    <dgm:pt modelId="{A6B24B7C-7903-3745-A0D7-501D9AA91A87}" type="pres">
      <dgm:prSet presAssocID="{FCFCD0D4-746D-499B-9E3B-AF1E7D5A849C}" presName="vert1" presStyleCnt="0"/>
      <dgm:spPr/>
    </dgm:pt>
    <dgm:pt modelId="{FEE6EFCE-3736-6247-A7B8-8D5971B9A515}" type="pres">
      <dgm:prSet presAssocID="{E2CA6075-6800-48B8-9202-5A70014E8BB0}" presName="thickLine" presStyleLbl="alignNode1" presStyleIdx="4" presStyleCnt="9"/>
      <dgm:spPr/>
    </dgm:pt>
    <dgm:pt modelId="{7AE56E4A-DC80-164B-842B-751693600A58}" type="pres">
      <dgm:prSet presAssocID="{E2CA6075-6800-48B8-9202-5A70014E8BB0}" presName="horz1" presStyleCnt="0"/>
      <dgm:spPr/>
    </dgm:pt>
    <dgm:pt modelId="{C1B0FF9F-114A-9B44-8298-476047822BBE}" type="pres">
      <dgm:prSet presAssocID="{E2CA6075-6800-48B8-9202-5A70014E8BB0}" presName="tx1" presStyleLbl="revTx" presStyleIdx="4" presStyleCnt="9"/>
      <dgm:spPr/>
    </dgm:pt>
    <dgm:pt modelId="{28C0DC1F-B8A4-E742-8DC0-271D282BFAFE}" type="pres">
      <dgm:prSet presAssocID="{E2CA6075-6800-48B8-9202-5A70014E8BB0}" presName="vert1" presStyleCnt="0"/>
      <dgm:spPr/>
    </dgm:pt>
    <dgm:pt modelId="{B4D9221B-98A6-9F41-A719-8A29EB29545C}" type="pres">
      <dgm:prSet presAssocID="{8CDB5325-E95F-499C-89CB-7D2A9D8A9E70}" presName="thickLine" presStyleLbl="alignNode1" presStyleIdx="5" presStyleCnt="9"/>
      <dgm:spPr/>
    </dgm:pt>
    <dgm:pt modelId="{1D9E256A-23D7-2F45-AD11-4B79D7ADC551}" type="pres">
      <dgm:prSet presAssocID="{8CDB5325-E95F-499C-89CB-7D2A9D8A9E70}" presName="horz1" presStyleCnt="0"/>
      <dgm:spPr/>
    </dgm:pt>
    <dgm:pt modelId="{EE6E091F-C4B3-2145-A79D-FDA1F0CADF90}" type="pres">
      <dgm:prSet presAssocID="{8CDB5325-E95F-499C-89CB-7D2A9D8A9E70}" presName="tx1" presStyleLbl="revTx" presStyleIdx="5" presStyleCnt="9"/>
      <dgm:spPr/>
    </dgm:pt>
    <dgm:pt modelId="{78B04FF9-8189-0E46-B776-2818326EBD99}" type="pres">
      <dgm:prSet presAssocID="{8CDB5325-E95F-499C-89CB-7D2A9D8A9E70}" presName="vert1" presStyleCnt="0"/>
      <dgm:spPr/>
    </dgm:pt>
    <dgm:pt modelId="{B0179B82-0311-494E-8363-84BD8752E933}" type="pres">
      <dgm:prSet presAssocID="{AC86F679-6760-465C-97DB-91EC2C6DDE8D}" presName="thickLine" presStyleLbl="alignNode1" presStyleIdx="6" presStyleCnt="9"/>
      <dgm:spPr/>
    </dgm:pt>
    <dgm:pt modelId="{41708DF2-F836-FA48-A2C6-579C2DBED3AA}" type="pres">
      <dgm:prSet presAssocID="{AC86F679-6760-465C-97DB-91EC2C6DDE8D}" presName="horz1" presStyleCnt="0"/>
      <dgm:spPr/>
    </dgm:pt>
    <dgm:pt modelId="{E29ED4CD-05FB-D440-AFED-44A50ADA34F9}" type="pres">
      <dgm:prSet presAssocID="{AC86F679-6760-465C-97DB-91EC2C6DDE8D}" presName="tx1" presStyleLbl="revTx" presStyleIdx="6" presStyleCnt="9"/>
      <dgm:spPr/>
    </dgm:pt>
    <dgm:pt modelId="{5B5257F9-37C2-D840-828A-01DAE66E539E}" type="pres">
      <dgm:prSet presAssocID="{AC86F679-6760-465C-97DB-91EC2C6DDE8D}" presName="vert1" presStyleCnt="0"/>
      <dgm:spPr/>
    </dgm:pt>
    <dgm:pt modelId="{331BFEFF-A90A-7E46-8C7F-8D6076781A9B}" type="pres">
      <dgm:prSet presAssocID="{8F036C36-0043-4146-9399-322E87B4FD7D}" presName="thickLine" presStyleLbl="alignNode1" presStyleIdx="7" presStyleCnt="9"/>
      <dgm:spPr/>
    </dgm:pt>
    <dgm:pt modelId="{94FEED84-0661-4145-ABF0-802A70F95B30}" type="pres">
      <dgm:prSet presAssocID="{8F036C36-0043-4146-9399-322E87B4FD7D}" presName="horz1" presStyleCnt="0"/>
      <dgm:spPr/>
    </dgm:pt>
    <dgm:pt modelId="{ED98A6C8-A174-B646-9810-E869337D95D9}" type="pres">
      <dgm:prSet presAssocID="{8F036C36-0043-4146-9399-322E87B4FD7D}" presName="tx1" presStyleLbl="revTx" presStyleIdx="7" presStyleCnt="9"/>
      <dgm:spPr/>
    </dgm:pt>
    <dgm:pt modelId="{27A0F35D-8D14-1F4E-916E-03F85A026FBF}" type="pres">
      <dgm:prSet presAssocID="{8F036C36-0043-4146-9399-322E87B4FD7D}" presName="vert1" presStyleCnt="0"/>
      <dgm:spPr/>
    </dgm:pt>
    <dgm:pt modelId="{F2B17806-9008-DE42-8911-93D3B9F2E93F}" type="pres">
      <dgm:prSet presAssocID="{9A5D51CA-7BE5-4FAD-9414-DB83C287BF1B}" presName="thickLine" presStyleLbl="alignNode1" presStyleIdx="8" presStyleCnt="9"/>
      <dgm:spPr/>
    </dgm:pt>
    <dgm:pt modelId="{20D7F19B-B1DD-EF45-80E3-FE44F6CBC596}" type="pres">
      <dgm:prSet presAssocID="{9A5D51CA-7BE5-4FAD-9414-DB83C287BF1B}" presName="horz1" presStyleCnt="0"/>
      <dgm:spPr/>
    </dgm:pt>
    <dgm:pt modelId="{55360E6D-35D6-424C-A005-98C8B8B022BB}" type="pres">
      <dgm:prSet presAssocID="{9A5D51CA-7BE5-4FAD-9414-DB83C287BF1B}" presName="tx1" presStyleLbl="revTx" presStyleIdx="8" presStyleCnt="9"/>
      <dgm:spPr/>
    </dgm:pt>
    <dgm:pt modelId="{7C6E7186-880C-434D-83BD-E96F713189F8}" type="pres">
      <dgm:prSet presAssocID="{9A5D51CA-7BE5-4FAD-9414-DB83C287BF1B}" presName="vert1" presStyleCnt="0"/>
      <dgm:spPr/>
    </dgm:pt>
  </dgm:ptLst>
  <dgm:cxnLst>
    <dgm:cxn modelId="{8B73210A-EFF5-C249-AF89-9A7C0CEDFBF3}" type="presOf" srcId="{9A5D51CA-7BE5-4FAD-9414-DB83C287BF1B}" destId="{55360E6D-35D6-424C-A005-98C8B8B022BB}" srcOrd="0" destOrd="0" presId="urn:microsoft.com/office/officeart/2008/layout/LinedList"/>
    <dgm:cxn modelId="{ED388D25-340B-49C4-B6A8-EB023401C520}" srcId="{46F2EFDA-B58B-4CA7-B0B4-49D268CA8BD5}" destId="{8CDB5325-E95F-499C-89CB-7D2A9D8A9E70}" srcOrd="5" destOrd="0" parTransId="{53988074-BFBA-48FC-9E0C-D7A9C03B1901}" sibTransId="{B23A4A51-B333-4D08-8FDA-9A4F40217D83}"/>
    <dgm:cxn modelId="{EE154937-BE8F-485F-A93C-7BA12D274817}" srcId="{46F2EFDA-B58B-4CA7-B0B4-49D268CA8BD5}" destId="{FCFCD0D4-746D-499B-9E3B-AF1E7D5A849C}" srcOrd="3" destOrd="0" parTransId="{E3B0A5E9-5BDC-4644-89A3-98BBB6C9DA20}" sibTransId="{5E5FA3D1-FD06-42F8-BFA9-CEFB52D29B18}"/>
    <dgm:cxn modelId="{A88CA95D-9AF8-44FE-BC8C-56C1E44A1AB6}" srcId="{46F2EFDA-B58B-4CA7-B0B4-49D268CA8BD5}" destId="{F9900BC1-FAD1-45C6-BC7D-55F3FB3ADA7E}" srcOrd="0" destOrd="0" parTransId="{5E59B528-53FB-4019-887F-BC2F09DC9A93}" sibTransId="{738C1311-97B3-4885-88EA-2EDAE09354CE}"/>
    <dgm:cxn modelId="{62631D4E-029F-470B-BD25-3888A64A2B8F}" srcId="{46F2EFDA-B58B-4CA7-B0B4-49D268CA8BD5}" destId="{E2CA6075-6800-48B8-9202-5A70014E8BB0}" srcOrd="4" destOrd="0" parTransId="{9D8D35DF-B8FD-49AF-8CB3-2D8E24FDC813}" sibTransId="{E3F89FD3-101D-48A9-A11A-B32C00532670}"/>
    <dgm:cxn modelId="{78DA4E4E-61F0-0A49-850C-53D92A5FDB45}" type="presOf" srcId="{46F2EFDA-B58B-4CA7-B0B4-49D268CA8BD5}" destId="{1D60DE1C-5046-004A-A2FF-03451C4708C3}" srcOrd="0" destOrd="0" presId="urn:microsoft.com/office/officeart/2008/layout/LinedList"/>
    <dgm:cxn modelId="{35256956-1917-D24E-8CDA-8F4923D7D3EC}" type="presOf" srcId="{F9900BC1-FAD1-45C6-BC7D-55F3FB3ADA7E}" destId="{BF9BCA72-063D-294E-963B-9CE714AEC730}" srcOrd="0" destOrd="0" presId="urn:microsoft.com/office/officeart/2008/layout/LinedList"/>
    <dgm:cxn modelId="{A54BC056-4762-C847-B177-2E82D17507A5}" type="presOf" srcId="{AC86F679-6760-465C-97DB-91EC2C6DDE8D}" destId="{E29ED4CD-05FB-D440-AFED-44A50ADA34F9}" srcOrd="0" destOrd="0" presId="urn:microsoft.com/office/officeart/2008/layout/LinedList"/>
    <dgm:cxn modelId="{F6C1A259-255D-4183-A48C-B612347C311B}" srcId="{46F2EFDA-B58B-4CA7-B0B4-49D268CA8BD5}" destId="{AC86F679-6760-465C-97DB-91EC2C6DDE8D}" srcOrd="6" destOrd="0" parTransId="{64CB06B4-DB3C-4E4A-A8CC-BD9E8B4BFFEF}" sibTransId="{0E33F8D8-E1A1-4F56-BFAA-5DE143986F52}"/>
    <dgm:cxn modelId="{15F28990-7DE7-844E-A880-8CF0B77A3FE6}" type="presOf" srcId="{FCFCD0D4-746D-499B-9E3B-AF1E7D5A849C}" destId="{83806072-7139-0643-9FBC-3AC5535BE9B6}" srcOrd="0" destOrd="0" presId="urn:microsoft.com/office/officeart/2008/layout/LinedList"/>
    <dgm:cxn modelId="{D67FF495-FE69-410F-8F67-00D42A8E3FD5}" srcId="{46F2EFDA-B58B-4CA7-B0B4-49D268CA8BD5}" destId="{32E0B020-1BA7-41D8-A53A-C25BCDA1AC86}" srcOrd="2" destOrd="0" parTransId="{4F8AFBC2-1AD9-40CD-A195-98C5D68E5020}" sibTransId="{E8F91CEF-A77E-4EB5-88A1-87A408C10AD4}"/>
    <dgm:cxn modelId="{E163F898-04F5-9248-9CD2-15C07EA60A35}" type="presOf" srcId="{E2CA6075-6800-48B8-9202-5A70014E8BB0}" destId="{C1B0FF9F-114A-9B44-8298-476047822BBE}" srcOrd="0" destOrd="0" presId="urn:microsoft.com/office/officeart/2008/layout/LinedList"/>
    <dgm:cxn modelId="{F684E99C-78E9-1A4D-9A68-1D9580493291}" type="presOf" srcId="{8F036C36-0043-4146-9399-322E87B4FD7D}" destId="{ED98A6C8-A174-B646-9810-E869337D95D9}" srcOrd="0" destOrd="0" presId="urn:microsoft.com/office/officeart/2008/layout/LinedList"/>
    <dgm:cxn modelId="{28E9D5B9-29B9-0643-A3CC-8C853C7093E4}" type="presOf" srcId="{8CDB5325-E95F-499C-89CB-7D2A9D8A9E70}" destId="{EE6E091F-C4B3-2145-A79D-FDA1F0CADF90}" srcOrd="0" destOrd="0" presId="urn:microsoft.com/office/officeart/2008/layout/LinedList"/>
    <dgm:cxn modelId="{778984C0-664F-45DF-B0FA-4A69804BF0EB}" srcId="{46F2EFDA-B58B-4CA7-B0B4-49D268CA8BD5}" destId="{03E42493-E2F3-4F2E-A57B-6461C70043DF}" srcOrd="1" destOrd="0" parTransId="{2350C804-1DEE-4DE4-8B52-0EC6D82F8DFE}" sibTransId="{184BCA5D-1AA6-4D55-99B5-A7C01A5BD76F}"/>
    <dgm:cxn modelId="{963806D7-DEB5-D84D-B04E-14EE9AE03B82}" type="presOf" srcId="{32E0B020-1BA7-41D8-A53A-C25BCDA1AC86}" destId="{037ADBA0-09F2-254D-AC3E-760E8BAA84FD}" srcOrd="0" destOrd="0" presId="urn:microsoft.com/office/officeart/2008/layout/LinedList"/>
    <dgm:cxn modelId="{D9638CED-4951-48A0-AB60-856DA7886789}" srcId="{46F2EFDA-B58B-4CA7-B0B4-49D268CA8BD5}" destId="{9A5D51CA-7BE5-4FAD-9414-DB83C287BF1B}" srcOrd="8" destOrd="0" parTransId="{820917DF-F34F-4657-A648-EFA727E8B571}" sibTransId="{7108B8E1-51DA-4084-BDDD-A7D3296E0F61}"/>
    <dgm:cxn modelId="{CB46B8ED-E165-4F4D-93D4-C4C4AF4FA8E6}" type="presOf" srcId="{03E42493-E2F3-4F2E-A57B-6461C70043DF}" destId="{76AEB0F3-C483-9E46-A1D9-4C892D27E299}" srcOrd="0" destOrd="0" presId="urn:microsoft.com/office/officeart/2008/layout/LinedList"/>
    <dgm:cxn modelId="{50F988FF-5518-42CC-B2AA-112D718BDEBA}" srcId="{46F2EFDA-B58B-4CA7-B0B4-49D268CA8BD5}" destId="{8F036C36-0043-4146-9399-322E87B4FD7D}" srcOrd="7" destOrd="0" parTransId="{CE03ABA0-45F8-4375-9E3B-5B9D3857C6F1}" sibTransId="{C5B5C9EF-1BFA-4A7D-AE1D-F08D187D2620}"/>
    <dgm:cxn modelId="{CB2F95AF-9A8D-3D42-A11F-2BD896A92259}" type="presParOf" srcId="{1D60DE1C-5046-004A-A2FF-03451C4708C3}" destId="{3F5E6578-71B4-8F41-86A3-6F984CF230C4}" srcOrd="0" destOrd="0" presId="urn:microsoft.com/office/officeart/2008/layout/LinedList"/>
    <dgm:cxn modelId="{3C6EFF39-D0B3-6149-B506-2B38E58DB42A}" type="presParOf" srcId="{1D60DE1C-5046-004A-A2FF-03451C4708C3}" destId="{B5EF0BA6-92DB-2743-B7D5-F35F315F7C8C}" srcOrd="1" destOrd="0" presId="urn:microsoft.com/office/officeart/2008/layout/LinedList"/>
    <dgm:cxn modelId="{E6DDA54F-7831-4F43-BA62-4FDED0C45360}" type="presParOf" srcId="{B5EF0BA6-92DB-2743-B7D5-F35F315F7C8C}" destId="{BF9BCA72-063D-294E-963B-9CE714AEC730}" srcOrd="0" destOrd="0" presId="urn:microsoft.com/office/officeart/2008/layout/LinedList"/>
    <dgm:cxn modelId="{6B0C403F-BBFC-8043-A0C4-F0C7B170406F}" type="presParOf" srcId="{B5EF0BA6-92DB-2743-B7D5-F35F315F7C8C}" destId="{56B9251D-3E2F-8E4D-B079-A514995794D9}" srcOrd="1" destOrd="0" presId="urn:microsoft.com/office/officeart/2008/layout/LinedList"/>
    <dgm:cxn modelId="{8065000A-6076-C84D-98BE-2EF6CA22713A}" type="presParOf" srcId="{1D60DE1C-5046-004A-A2FF-03451C4708C3}" destId="{87CE8B83-8C8B-E746-99EB-B0462A111C0A}" srcOrd="2" destOrd="0" presId="urn:microsoft.com/office/officeart/2008/layout/LinedList"/>
    <dgm:cxn modelId="{14337006-0E56-7C48-81D2-B625C85B6F41}" type="presParOf" srcId="{1D60DE1C-5046-004A-A2FF-03451C4708C3}" destId="{698A0EA8-E456-D849-A560-111F38392BBF}" srcOrd="3" destOrd="0" presId="urn:microsoft.com/office/officeart/2008/layout/LinedList"/>
    <dgm:cxn modelId="{69352C6D-FC4B-EB46-A2B9-E72E10EAD09B}" type="presParOf" srcId="{698A0EA8-E456-D849-A560-111F38392BBF}" destId="{76AEB0F3-C483-9E46-A1D9-4C892D27E299}" srcOrd="0" destOrd="0" presId="urn:microsoft.com/office/officeart/2008/layout/LinedList"/>
    <dgm:cxn modelId="{58599AC4-7C6F-5B48-9F8D-915F58E62D36}" type="presParOf" srcId="{698A0EA8-E456-D849-A560-111F38392BBF}" destId="{C844D9A9-7142-D647-A993-AD79ABAD0E1A}" srcOrd="1" destOrd="0" presId="urn:microsoft.com/office/officeart/2008/layout/LinedList"/>
    <dgm:cxn modelId="{E7D008A0-A36A-4849-8FDA-5E81854066C7}" type="presParOf" srcId="{1D60DE1C-5046-004A-A2FF-03451C4708C3}" destId="{800CB01C-1115-1144-9A90-E1F38459EBC1}" srcOrd="4" destOrd="0" presId="urn:microsoft.com/office/officeart/2008/layout/LinedList"/>
    <dgm:cxn modelId="{DE21D89F-AB78-F54B-9CBA-88915BE31909}" type="presParOf" srcId="{1D60DE1C-5046-004A-A2FF-03451C4708C3}" destId="{20484782-4F04-124E-9F16-55591597AE5F}" srcOrd="5" destOrd="0" presId="urn:microsoft.com/office/officeart/2008/layout/LinedList"/>
    <dgm:cxn modelId="{EB3ADDA2-5D46-D64D-AFA4-3A73BCB52D77}" type="presParOf" srcId="{20484782-4F04-124E-9F16-55591597AE5F}" destId="{037ADBA0-09F2-254D-AC3E-760E8BAA84FD}" srcOrd="0" destOrd="0" presId="urn:microsoft.com/office/officeart/2008/layout/LinedList"/>
    <dgm:cxn modelId="{FC4A01D6-C57B-264D-9C99-E0C42B3BD0C0}" type="presParOf" srcId="{20484782-4F04-124E-9F16-55591597AE5F}" destId="{44027E93-6939-AC46-972B-65008D0D9D2A}" srcOrd="1" destOrd="0" presId="urn:microsoft.com/office/officeart/2008/layout/LinedList"/>
    <dgm:cxn modelId="{527393C5-D9E3-0D45-B1E0-D635593CFF72}" type="presParOf" srcId="{1D60DE1C-5046-004A-A2FF-03451C4708C3}" destId="{C57CFD59-4DFB-6747-8EC3-91AA5CC707FD}" srcOrd="6" destOrd="0" presId="urn:microsoft.com/office/officeart/2008/layout/LinedList"/>
    <dgm:cxn modelId="{DF21D8DB-5E73-5A47-9032-19305053DFF7}" type="presParOf" srcId="{1D60DE1C-5046-004A-A2FF-03451C4708C3}" destId="{A68B2A94-0F47-5547-80CB-CE5178CA869A}" srcOrd="7" destOrd="0" presId="urn:microsoft.com/office/officeart/2008/layout/LinedList"/>
    <dgm:cxn modelId="{CBF85125-E75A-C24D-B236-FC5F76ED15C2}" type="presParOf" srcId="{A68B2A94-0F47-5547-80CB-CE5178CA869A}" destId="{83806072-7139-0643-9FBC-3AC5535BE9B6}" srcOrd="0" destOrd="0" presId="urn:microsoft.com/office/officeart/2008/layout/LinedList"/>
    <dgm:cxn modelId="{F404C68C-EBC8-C145-B02A-CC2CDF21BF4A}" type="presParOf" srcId="{A68B2A94-0F47-5547-80CB-CE5178CA869A}" destId="{A6B24B7C-7903-3745-A0D7-501D9AA91A87}" srcOrd="1" destOrd="0" presId="urn:microsoft.com/office/officeart/2008/layout/LinedList"/>
    <dgm:cxn modelId="{1E46F8CB-54FE-AD4B-B891-79E894FF77E0}" type="presParOf" srcId="{1D60DE1C-5046-004A-A2FF-03451C4708C3}" destId="{FEE6EFCE-3736-6247-A7B8-8D5971B9A515}" srcOrd="8" destOrd="0" presId="urn:microsoft.com/office/officeart/2008/layout/LinedList"/>
    <dgm:cxn modelId="{7E675C1A-07B6-8644-A9B9-9AAE7CFCEA1D}" type="presParOf" srcId="{1D60DE1C-5046-004A-A2FF-03451C4708C3}" destId="{7AE56E4A-DC80-164B-842B-751693600A58}" srcOrd="9" destOrd="0" presId="urn:microsoft.com/office/officeart/2008/layout/LinedList"/>
    <dgm:cxn modelId="{18980156-3C6E-AA48-B6E8-0CE000AD8B4B}" type="presParOf" srcId="{7AE56E4A-DC80-164B-842B-751693600A58}" destId="{C1B0FF9F-114A-9B44-8298-476047822BBE}" srcOrd="0" destOrd="0" presId="urn:microsoft.com/office/officeart/2008/layout/LinedList"/>
    <dgm:cxn modelId="{276C9DE9-CC98-EF46-9A3E-E528D10FE27B}" type="presParOf" srcId="{7AE56E4A-DC80-164B-842B-751693600A58}" destId="{28C0DC1F-B8A4-E742-8DC0-271D282BFAFE}" srcOrd="1" destOrd="0" presId="urn:microsoft.com/office/officeart/2008/layout/LinedList"/>
    <dgm:cxn modelId="{FDEA9819-B55E-B247-A269-91AD645C7BE9}" type="presParOf" srcId="{1D60DE1C-5046-004A-A2FF-03451C4708C3}" destId="{B4D9221B-98A6-9F41-A719-8A29EB29545C}" srcOrd="10" destOrd="0" presId="urn:microsoft.com/office/officeart/2008/layout/LinedList"/>
    <dgm:cxn modelId="{1ACE27FF-A7E4-0B45-B763-88B93E8FFA61}" type="presParOf" srcId="{1D60DE1C-5046-004A-A2FF-03451C4708C3}" destId="{1D9E256A-23D7-2F45-AD11-4B79D7ADC551}" srcOrd="11" destOrd="0" presId="urn:microsoft.com/office/officeart/2008/layout/LinedList"/>
    <dgm:cxn modelId="{8F8AC20E-A83C-5748-9C13-53DF67377B2D}" type="presParOf" srcId="{1D9E256A-23D7-2F45-AD11-4B79D7ADC551}" destId="{EE6E091F-C4B3-2145-A79D-FDA1F0CADF90}" srcOrd="0" destOrd="0" presId="urn:microsoft.com/office/officeart/2008/layout/LinedList"/>
    <dgm:cxn modelId="{89B8818D-6109-214E-ACBA-7A9D883C6AA1}" type="presParOf" srcId="{1D9E256A-23D7-2F45-AD11-4B79D7ADC551}" destId="{78B04FF9-8189-0E46-B776-2818326EBD99}" srcOrd="1" destOrd="0" presId="urn:microsoft.com/office/officeart/2008/layout/LinedList"/>
    <dgm:cxn modelId="{3736A3F4-16ED-5F44-9598-AE4160CF32C9}" type="presParOf" srcId="{1D60DE1C-5046-004A-A2FF-03451C4708C3}" destId="{B0179B82-0311-494E-8363-84BD8752E933}" srcOrd="12" destOrd="0" presId="urn:microsoft.com/office/officeart/2008/layout/LinedList"/>
    <dgm:cxn modelId="{690256B0-AAF0-474F-8B98-EB24A375F8DD}" type="presParOf" srcId="{1D60DE1C-5046-004A-A2FF-03451C4708C3}" destId="{41708DF2-F836-FA48-A2C6-579C2DBED3AA}" srcOrd="13" destOrd="0" presId="urn:microsoft.com/office/officeart/2008/layout/LinedList"/>
    <dgm:cxn modelId="{AC3CE771-6A07-A441-B9D0-1D3029B5B8C1}" type="presParOf" srcId="{41708DF2-F836-FA48-A2C6-579C2DBED3AA}" destId="{E29ED4CD-05FB-D440-AFED-44A50ADA34F9}" srcOrd="0" destOrd="0" presId="urn:microsoft.com/office/officeart/2008/layout/LinedList"/>
    <dgm:cxn modelId="{8907EB8F-5C60-EA46-9D0F-F56ACE0B3AE7}" type="presParOf" srcId="{41708DF2-F836-FA48-A2C6-579C2DBED3AA}" destId="{5B5257F9-37C2-D840-828A-01DAE66E539E}" srcOrd="1" destOrd="0" presId="urn:microsoft.com/office/officeart/2008/layout/LinedList"/>
    <dgm:cxn modelId="{6F8C5603-43CD-194C-A338-0D5F0C6F8A58}" type="presParOf" srcId="{1D60DE1C-5046-004A-A2FF-03451C4708C3}" destId="{331BFEFF-A90A-7E46-8C7F-8D6076781A9B}" srcOrd="14" destOrd="0" presId="urn:microsoft.com/office/officeart/2008/layout/LinedList"/>
    <dgm:cxn modelId="{59C4126B-1FD7-7A42-B936-DEE55DEA29AD}" type="presParOf" srcId="{1D60DE1C-5046-004A-A2FF-03451C4708C3}" destId="{94FEED84-0661-4145-ABF0-802A70F95B30}" srcOrd="15" destOrd="0" presId="urn:microsoft.com/office/officeart/2008/layout/LinedList"/>
    <dgm:cxn modelId="{0DC0348E-6899-7D4B-821C-1A6BF81E86ED}" type="presParOf" srcId="{94FEED84-0661-4145-ABF0-802A70F95B30}" destId="{ED98A6C8-A174-B646-9810-E869337D95D9}" srcOrd="0" destOrd="0" presId="urn:microsoft.com/office/officeart/2008/layout/LinedList"/>
    <dgm:cxn modelId="{28B01395-B367-F344-A418-56AD061F41BF}" type="presParOf" srcId="{94FEED84-0661-4145-ABF0-802A70F95B30}" destId="{27A0F35D-8D14-1F4E-916E-03F85A026FBF}" srcOrd="1" destOrd="0" presId="urn:microsoft.com/office/officeart/2008/layout/LinedList"/>
    <dgm:cxn modelId="{718BB3E3-6243-F042-8BE7-5E5C200A6609}" type="presParOf" srcId="{1D60DE1C-5046-004A-A2FF-03451C4708C3}" destId="{F2B17806-9008-DE42-8911-93D3B9F2E93F}" srcOrd="16" destOrd="0" presId="urn:microsoft.com/office/officeart/2008/layout/LinedList"/>
    <dgm:cxn modelId="{21C7B8ED-6E46-A546-A4C6-B367A3660318}" type="presParOf" srcId="{1D60DE1C-5046-004A-A2FF-03451C4708C3}" destId="{20D7F19B-B1DD-EF45-80E3-FE44F6CBC596}" srcOrd="17" destOrd="0" presId="urn:microsoft.com/office/officeart/2008/layout/LinedList"/>
    <dgm:cxn modelId="{1DC5295B-F989-B344-90CA-6799B17B5D0C}" type="presParOf" srcId="{20D7F19B-B1DD-EF45-80E3-FE44F6CBC596}" destId="{55360E6D-35D6-424C-A005-98C8B8B022BB}" srcOrd="0" destOrd="0" presId="urn:microsoft.com/office/officeart/2008/layout/LinedList"/>
    <dgm:cxn modelId="{F68FDDFC-76FC-9849-B36F-97821C614B76}" type="presParOf" srcId="{20D7F19B-B1DD-EF45-80E3-FE44F6CBC596}" destId="{7C6E7186-880C-434D-83BD-E96F713189F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1A1F794-BAE0-4A63-8328-C014FCAB122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9981F0E-FEE0-4C00-BB3F-319CCB9A8347}">
      <dgm:prSet/>
      <dgm:spPr/>
      <dgm:t>
        <a:bodyPr/>
        <a:lstStyle/>
        <a:p>
          <a:pPr>
            <a:lnSpc>
              <a:spcPct val="100000"/>
            </a:lnSpc>
          </a:pPr>
          <a:r>
            <a:rPr lang="en-US"/>
            <a:t>Definition : A credit derivative is a class of derivative contracts between two parties, a credit protection buyer and a credit protection seller, in which the latter provides protection to the former against a specific credit loss.</a:t>
          </a:r>
        </a:p>
      </dgm:t>
    </dgm:pt>
    <dgm:pt modelId="{127E0723-8A4E-458D-842E-48FCADC24426}" type="parTrans" cxnId="{44C9946C-4CE1-49C7-948E-59C3495781FD}">
      <dgm:prSet/>
      <dgm:spPr/>
      <dgm:t>
        <a:bodyPr/>
        <a:lstStyle/>
        <a:p>
          <a:endParaRPr lang="en-US"/>
        </a:p>
      </dgm:t>
    </dgm:pt>
    <dgm:pt modelId="{0B0D033F-5265-4905-9B5D-8C8932EEE820}" type="sibTrans" cxnId="{44C9946C-4CE1-49C7-948E-59C3495781FD}">
      <dgm:prSet/>
      <dgm:spPr/>
      <dgm:t>
        <a:bodyPr/>
        <a:lstStyle/>
        <a:p>
          <a:endParaRPr lang="en-US"/>
        </a:p>
      </dgm:t>
    </dgm:pt>
    <dgm:pt modelId="{CB694E64-BCE3-483A-8A1A-21117FBF7BE2}">
      <dgm:prSet/>
      <dgm:spPr/>
      <dgm:t>
        <a:bodyPr/>
        <a:lstStyle/>
        <a:p>
          <a:pPr>
            <a:lnSpc>
              <a:spcPct val="100000"/>
            </a:lnSpc>
          </a:pPr>
          <a:r>
            <a:rPr lang="en-US"/>
            <a:t>Buyer:</a:t>
          </a:r>
          <a:r>
            <a:rPr lang="zh-CN"/>
            <a:t>面临信用风险，买入信用保护</a:t>
          </a:r>
          <a:endParaRPr lang="en-US"/>
        </a:p>
      </dgm:t>
    </dgm:pt>
    <dgm:pt modelId="{914BAEEF-D3A7-40E2-8966-C7247F9EC68E}" type="parTrans" cxnId="{017DC6B0-2C2C-4D1E-9B98-2B9F619F3EC1}">
      <dgm:prSet/>
      <dgm:spPr/>
      <dgm:t>
        <a:bodyPr/>
        <a:lstStyle/>
        <a:p>
          <a:endParaRPr lang="en-US"/>
        </a:p>
      </dgm:t>
    </dgm:pt>
    <dgm:pt modelId="{0BAB9C32-31C0-4AB3-8D19-64D10C085CF9}" type="sibTrans" cxnId="{017DC6B0-2C2C-4D1E-9B98-2B9F619F3EC1}">
      <dgm:prSet/>
      <dgm:spPr/>
      <dgm:t>
        <a:bodyPr/>
        <a:lstStyle/>
        <a:p>
          <a:endParaRPr lang="en-US"/>
        </a:p>
      </dgm:t>
    </dgm:pt>
    <dgm:pt modelId="{9547282A-B078-49FF-AEB0-C91ABE2EF2BF}">
      <dgm:prSet/>
      <dgm:spPr/>
      <dgm:t>
        <a:bodyPr/>
        <a:lstStyle/>
        <a:p>
          <a:pPr>
            <a:lnSpc>
              <a:spcPct val="100000"/>
            </a:lnSpc>
          </a:pPr>
          <a:r>
            <a:rPr lang="zh-CN"/>
            <a:t>债券持有人，发放贷款机构</a:t>
          </a:r>
          <a:endParaRPr lang="en-US"/>
        </a:p>
      </dgm:t>
    </dgm:pt>
    <dgm:pt modelId="{02D9C258-587F-496E-8B1A-98405413C22A}" type="parTrans" cxnId="{F18F0C99-8225-4795-9BC6-852C5FF9A63C}">
      <dgm:prSet/>
      <dgm:spPr/>
      <dgm:t>
        <a:bodyPr/>
        <a:lstStyle/>
        <a:p>
          <a:endParaRPr lang="en-US"/>
        </a:p>
      </dgm:t>
    </dgm:pt>
    <dgm:pt modelId="{4A273C23-687A-4854-BCA4-A3BE475FBD31}" type="sibTrans" cxnId="{F18F0C99-8225-4795-9BC6-852C5FF9A63C}">
      <dgm:prSet/>
      <dgm:spPr/>
      <dgm:t>
        <a:bodyPr/>
        <a:lstStyle/>
        <a:p>
          <a:endParaRPr lang="en-US"/>
        </a:p>
      </dgm:t>
    </dgm:pt>
    <dgm:pt modelId="{4C9857AB-F731-4E44-AD75-4873DE5D3DF7}">
      <dgm:prSet/>
      <dgm:spPr/>
      <dgm:t>
        <a:bodyPr/>
        <a:lstStyle/>
        <a:p>
          <a:pPr>
            <a:lnSpc>
              <a:spcPct val="100000"/>
            </a:lnSpc>
          </a:pPr>
          <a:r>
            <a:rPr lang="en-US"/>
            <a:t>Seller:</a:t>
          </a:r>
          <a:r>
            <a:rPr lang="zh-CN"/>
            <a:t>卖出信用保护</a:t>
          </a:r>
          <a:endParaRPr lang="en-US"/>
        </a:p>
      </dgm:t>
    </dgm:pt>
    <dgm:pt modelId="{3293942A-7CE4-4834-99C6-677B2F2974CF}" type="parTrans" cxnId="{BFC3C13D-88E6-4362-BE47-1F68BEC0ECCE}">
      <dgm:prSet/>
      <dgm:spPr/>
      <dgm:t>
        <a:bodyPr/>
        <a:lstStyle/>
        <a:p>
          <a:endParaRPr lang="en-US"/>
        </a:p>
      </dgm:t>
    </dgm:pt>
    <dgm:pt modelId="{AB47179F-2F52-42E5-9EA9-E9737FCD5527}" type="sibTrans" cxnId="{BFC3C13D-88E6-4362-BE47-1F68BEC0ECCE}">
      <dgm:prSet/>
      <dgm:spPr/>
      <dgm:t>
        <a:bodyPr/>
        <a:lstStyle/>
        <a:p>
          <a:endParaRPr lang="en-US"/>
        </a:p>
      </dgm:t>
    </dgm:pt>
    <dgm:pt modelId="{1EDD1224-FE02-45AE-9491-01D321099213}">
      <dgm:prSet/>
      <dgm:spPr/>
      <dgm:t>
        <a:bodyPr/>
        <a:lstStyle/>
        <a:p>
          <a:pPr>
            <a:lnSpc>
              <a:spcPct val="100000"/>
            </a:lnSpc>
          </a:pPr>
          <a:r>
            <a:rPr lang="zh-CN"/>
            <a:t>各类金融机构（保险公司，券商）</a:t>
          </a:r>
          <a:endParaRPr lang="en-US"/>
        </a:p>
      </dgm:t>
    </dgm:pt>
    <dgm:pt modelId="{6BFC2003-9458-4A91-9B10-4707386F7E63}" type="parTrans" cxnId="{3DD6FAE6-4A45-413A-834B-58414C667460}">
      <dgm:prSet/>
      <dgm:spPr/>
      <dgm:t>
        <a:bodyPr/>
        <a:lstStyle/>
        <a:p>
          <a:endParaRPr lang="en-US"/>
        </a:p>
      </dgm:t>
    </dgm:pt>
    <dgm:pt modelId="{AB880ABA-74C7-4DDC-AF80-31C767FFE5F3}" type="sibTrans" cxnId="{3DD6FAE6-4A45-413A-834B-58414C667460}">
      <dgm:prSet/>
      <dgm:spPr/>
      <dgm:t>
        <a:bodyPr/>
        <a:lstStyle/>
        <a:p>
          <a:endParaRPr lang="en-US"/>
        </a:p>
      </dgm:t>
    </dgm:pt>
    <dgm:pt modelId="{98378DFC-B6F0-4222-98D6-37C1A58393C6}" type="pres">
      <dgm:prSet presAssocID="{C1A1F794-BAE0-4A63-8328-C014FCAB122C}" presName="root" presStyleCnt="0">
        <dgm:presLayoutVars>
          <dgm:dir/>
          <dgm:resizeHandles val="exact"/>
        </dgm:presLayoutVars>
      </dgm:prSet>
      <dgm:spPr/>
    </dgm:pt>
    <dgm:pt modelId="{895DCCD7-0B21-4B05-930F-32AB39B3F2FA}" type="pres">
      <dgm:prSet presAssocID="{E9981F0E-FEE0-4C00-BB3F-319CCB9A8347}" presName="compNode" presStyleCnt="0"/>
      <dgm:spPr/>
    </dgm:pt>
    <dgm:pt modelId="{12CC8781-3C9F-4264-99BB-ED28CDB1013C}" type="pres">
      <dgm:prSet presAssocID="{E9981F0E-FEE0-4C00-BB3F-319CCB9A8347}" presName="bgRect" presStyleLbl="bgShp" presStyleIdx="0" presStyleCnt="3"/>
      <dgm:spPr/>
    </dgm:pt>
    <dgm:pt modelId="{916BE149-99D9-4087-8412-E28EE8AE274A}" type="pres">
      <dgm:prSet presAssocID="{E9981F0E-FEE0-4C00-BB3F-319CCB9A834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钱"/>
        </a:ext>
      </dgm:extLst>
    </dgm:pt>
    <dgm:pt modelId="{02D33D6F-0D73-43FE-AE54-30B436A1740D}" type="pres">
      <dgm:prSet presAssocID="{E9981F0E-FEE0-4C00-BB3F-319CCB9A8347}" presName="spaceRect" presStyleCnt="0"/>
      <dgm:spPr/>
    </dgm:pt>
    <dgm:pt modelId="{2C947554-91E8-422E-A8FD-596395A4DF03}" type="pres">
      <dgm:prSet presAssocID="{E9981F0E-FEE0-4C00-BB3F-319CCB9A8347}" presName="parTx" presStyleLbl="revTx" presStyleIdx="0" presStyleCnt="5">
        <dgm:presLayoutVars>
          <dgm:chMax val="0"/>
          <dgm:chPref val="0"/>
        </dgm:presLayoutVars>
      </dgm:prSet>
      <dgm:spPr/>
    </dgm:pt>
    <dgm:pt modelId="{A81230CE-28FE-4363-AC34-3B8D1AA7F6C7}" type="pres">
      <dgm:prSet presAssocID="{0B0D033F-5265-4905-9B5D-8C8932EEE820}" presName="sibTrans" presStyleCnt="0"/>
      <dgm:spPr/>
    </dgm:pt>
    <dgm:pt modelId="{172432B3-935B-49A1-8AB5-74898FC5525D}" type="pres">
      <dgm:prSet presAssocID="{CB694E64-BCE3-483A-8A1A-21117FBF7BE2}" presName="compNode" presStyleCnt="0"/>
      <dgm:spPr/>
    </dgm:pt>
    <dgm:pt modelId="{FF6FD909-8169-4664-B6AA-9514CA168A08}" type="pres">
      <dgm:prSet presAssocID="{CB694E64-BCE3-483A-8A1A-21117FBF7BE2}" presName="bgRect" presStyleLbl="bgShp" presStyleIdx="1" presStyleCnt="3"/>
      <dgm:spPr/>
    </dgm:pt>
    <dgm:pt modelId="{807095A6-A150-49D1-ABD5-4759FD1060B0}" type="pres">
      <dgm:prSet presAssocID="{CB694E64-BCE3-483A-8A1A-21117FBF7B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6994B7F8-80C3-457B-92C9-03A661AEBA97}" type="pres">
      <dgm:prSet presAssocID="{CB694E64-BCE3-483A-8A1A-21117FBF7BE2}" presName="spaceRect" presStyleCnt="0"/>
      <dgm:spPr/>
    </dgm:pt>
    <dgm:pt modelId="{8D671030-CE39-49C4-ADB6-0F88C3A7F574}" type="pres">
      <dgm:prSet presAssocID="{CB694E64-BCE3-483A-8A1A-21117FBF7BE2}" presName="parTx" presStyleLbl="revTx" presStyleIdx="1" presStyleCnt="5">
        <dgm:presLayoutVars>
          <dgm:chMax val="0"/>
          <dgm:chPref val="0"/>
        </dgm:presLayoutVars>
      </dgm:prSet>
      <dgm:spPr/>
    </dgm:pt>
    <dgm:pt modelId="{38BD3FE1-2505-4F00-9CE0-C60E477E19E1}" type="pres">
      <dgm:prSet presAssocID="{CB694E64-BCE3-483A-8A1A-21117FBF7BE2}" presName="desTx" presStyleLbl="revTx" presStyleIdx="2" presStyleCnt="5">
        <dgm:presLayoutVars/>
      </dgm:prSet>
      <dgm:spPr/>
    </dgm:pt>
    <dgm:pt modelId="{A04EAFE0-0E40-4613-AC42-A299A80DFD1C}" type="pres">
      <dgm:prSet presAssocID="{0BAB9C32-31C0-4AB3-8D19-64D10C085CF9}" presName="sibTrans" presStyleCnt="0"/>
      <dgm:spPr/>
    </dgm:pt>
    <dgm:pt modelId="{8252CCE6-C682-4559-AF01-B78590B38D3D}" type="pres">
      <dgm:prSet presAssocID="{4C9857AB-F731-4E44-AD75-4873DE5D3DF7}" presName="compNode" presStyleCnt="0"/>
      <dgm:spPr/>
    </dgm:pt>
    <dgm:pt modelId="{E581BDB8-4055-438B-8154-0FF7E7EA7A8D}" type="pres">
      <dgm:prSet presAssocID="{4C9857AB-F731-4E44-AD75-4873DE5D3DF7}" presName="bgRect" presStyleLbl="bgShp" presStyleIdx="2" presStyleCnt="3"/>
      <dgm:spPr/>
    </dgm:pt>
    <dgm:pt modelId="{BFC44B9D-B5E9-4B50-B861-F3B8A18B34D2}" type="pres">
      <dgm:prSet presAssocID="{4C9857AB-F731-4E44-AD75-4873DE5D3D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are With Person"/>
        </a:ext>
      </dgm:extLst>
    </dgm:pt>
    <dgm:pt modelId="{264DE8FD-046C-4C17-A846-5EB96D96DFF3}" type="pres">
      <dgm:prSet presAssocID="{4C9857AB-F731-4E44-AD75-4873DE5D3DF7}" presName="spaceRect" presStyleCnt="0"/>
      <dgm:spPr/>
    </dgm:pt>
    <dgm:pt modelId="{EDD9E860-1BC5-4ABA-8040-1DBCF161B08E}" type="pres">
      <dgm:prSet presAssocID="{4C9857AB-F731-4E44-AD75-4873DE5D3DF7}" presName="parTx" presStyleLbl="revTx" presStyleIdx="3" presStyleCnt="5">
        <dgm:presLayoutVars>
          <dgm:chMax val="0"/>
          <dgm:chPref val="0"/>
        </dgm:presLayoutVars>
      </dgm:prSet>
      <dgm:spPr/>
    </dgm:pt>
    <dgm:pt modelId="{C4C89762-2EDE-4ADA-AF8A-9602244A70C2}" type="pres">
      <dgm:prSet presAssocID="{4C9857AB-F731-4E44-AD75-4873DE5D3DF7}" presName="desTx" presStyleLbl="revTx" presStyleIdx="4" presStyleCnt="5">
        <dgm:presLayoutVars/>
      </dgm:prSet>
      <dgm:spPr/>
    </dgm:pt>
  </dgm:ptLst>
  <dgm:cxnLst>
    <dgm:cxn modelId="{52382837-5E05-4F19-9F90-326DA247A1C8}" type="presOf" srcId="{4C9857AB-F731-4E44-AD75-4873DE5D3DF7}" destId="{EDD9E860-1BC5-4ABA-8040-1DBCF161B08E}" srcOrd="0" destOrd="0" presId="urn:microsoft.com/office/officeart/2018/2/layout/IconVerticalSolidList"/>
    <dgm:cxn modelId="{BFC3C13D-88E6-4362-BE47-1F68BEC0ECCE}" srcId="{C1A1F794-BAE0-4A63-8328-C014FCAB122C}" destId="{4C9857AB-F731-4E44-AD75-4873DE5D3DF7}" srcOrd="2" destOrd="0" parTransId="{3293942A-7CE4-4834-99C6-677B2F2974CF}" sibTransId="{AB47179F-2F52-42E5-9EA9-E9737FCD5527}"/>
    <dgm:cxn modelId="{3B8ECC64-BF4A-4160-BB21-91D721DC48A5}" type="presOf" srcId="{1EDD1224-FE02-45AE-9491-01D321099213}" destId="{C4C89762-2EDE-4ADA-AF8A-9602244A70C2}" srcOrd="0" destOrd="0" presId="urn:microsoft.com/office/officeart/2018/2/layout/IconVerticalSolidList"/>
    <dgm:cxn modelId="{44C9946C-4CE1-49C7-948E-59C3495781FD}" srcId="{C1A1F794-BAE0-4A63-8328-C014FCAB122C}" destId="{E9981F0E-FEE0-4C00-BB3F-319CCB9A8347}" srcOrd="0" destOrd="0" parTransId="{127E0723-8A4E-458D-842E-48FCADC24426}" sibTransId="{0B0D033F-5265-4905-9B5D-8C8932EEE820}"/>
    <dgm:cxn modelId="{764D4B88-AD74-4F05-95E6-0F5373A87424}" type="presOf" srcId="{9547282A-B078-49FF-AEB0-C91ABE2EF2BF}" destId="{38BD3FE1-2505-4F00-9CE0-C60E477E19E1}" srcOrd="0" destOrd="0" presId="urn:microsoft.com/office/officeart/2018/2/layout/IconVerticalSolidList"/>
    <dgm:cxn modelId="{F18F0C99-8225-4795-9BC6-852C5FF9A63C}" srcId="{CB694E64-BCE3-483A-8A1A-21117FBF7BE2}" destId="{9547282A-B078-49FF-AEB0-C91ABE2EF2BF}" srcOrd="0" destOrd="0" parTransId="{02D9C258-587F-496E-8B1A-98405413C22A}" sibTransId="{4A273C23-687A-4854-BCA4-A3BE475FBD31}"/>
    <dgm:cxn modelId="{60B327A5-44A1-4235-8C07-77D85669CE82}" type="presOf" srcId="{CB694E64-BCE3-483A-8A1A-21117FBF7BE2}" destId="{8D671030-CE39-49C4-ADB6-0F88C3A7F574}" srcOrd="0" destOrd="0" presId="urn:microsoft.com/office/officeart/2018/2/layout/IconVerticalSolidList"/>
    <dgm:cxn modelId="{017DC6B0-2C2C-4D1E-9B98-2B9F619F3EC1}" srcId="{C1A1F794-BAE0-4A63-8328-C014FCAB122C}" destId="{CB694E64-BCE3-483A-8A1A-21117FBF7BE2}" srcOrd="1" destOrd="0" parTransId="{914BAEEF-D3A7-40E2-8966-C7247F9EC68E}" sibTransId="{0BAB9C32-31C0-4AB3-8D19-64D10C085CF9}"/>
    <dgm:cxn modelId="{692DA8D1-5D5B-4938-A14E-DD03EE71A644}" type="presOf" srcId="{E9981F0E-FEE0-4C00-BB3F-319CCB9A8347}" destId="{2C947554-91E8-422E-A8FD-596395A4DF03}" srcOrd="0" destOrd="0" presId="urn:microsoft.com/office/officeart/2018/2/layout/IconVerticalSolidList"/>
    <dgm:cxn modelId="{3DD6FAE6-4A45-413A-834B-58414C667460}" srcId="{4C9857AB-F731-4E44-AD75-4873DE5D3DF7}" destId="{1EDD1224-FE02-45AE-9491-01D321099213}" srcOrd="0" destOrd="0" parTransId="{6BFC2003-9458-4A91-9B10-4707386F7E63}" sibTransId="{AB880ABA-74C7-4DDC-AF80-31C767FFE5F3}"/>
    <dgm:cxn modelId="{2EB56DF2-799E-44DA-A8C0-D51ECFE18D1F}" type="presOf" srcId="{C1A1F794-BAE0-4A63-8328-C014FCAB122C}" destId="{98378DFC-B6F0-4222-98D6-37C1A58393C6}" srcOrd="0" destOrd="0" presId="urn:microsoft.com/office/officeart/2018/2/layout/IconVerticalSolidList"/>
    <dgm:cxn modelId="{AA50EAF9-1870-42B0-8388-925CDC9EBA48}" type="presParOf" srcId="{98378DFC-B6F0-4222-98D6-37C1A58393C6}" destId="{895DCCD7-0B21-4B05-930F-32AB39B3F2FA}" srcOrd="0" destOrd="0" presId="urn:microsoft.com/office/officeart/2018/2/layout/IconVerticalSolidList"/>
    <dgm:cxn modelId="{E7D6745C-4959-467D-9F30-10FA889CB875}" type="presParOf" srcId="{895DCCD7-0B21-4B05-930F-32AB39B3F2FA}" destId="{12CC8781-3C9F-4264-99BB-ED28CDB1013C}" srcOrd="0" destOrd="0" presId="urn:microsoft.com/office/officeart/2018/2/layout/IconVerticalSolidList"/>
    <dgm:cxn modelId="{37F48F88-B596-4A36-91D1-7398FE95BB5A}" type="presParOf" srcId="{895DCCD7-0B21-4B05-930F-32AB39B3F2FA}" destId="{916BE149-99D9-4087-8412-E28EE8AE274A}" srcOrd="1" destOrd="0" presId="urn:microsoft.com/office/officeart/2018/2/layout/IconVerticalSolidList"/>
    <dgm:cxn modelId="{913B3E8A-AE2C-4597-9D0A-A1338B6C6428}" type="presParOf" srcId="{895DCCD7-0B21-4B05-930F-32AB39B3F2FA}" destId="{02D33D6F-0D73-43FE-AE54-30B436A1740D}" srcOrd="2" destOrd="0" presId="urn:microsoft.com/office/officeart/2018/2/layout/IconVerticalSolidList"/>
    <dgm:cxn modelId="{BC15C1CE-C28B-431B-A144-EAF8750D1EA5}" type="presParOf" srcId="{895DCCD7-0B21-4B05-930F-32AB39B3F2FA}" destId="{2C947554-91E8-422E-A8FD-596395A4DF03}" srcOrd="3" destOrd="0" presId="urn:microsoft.com/office/officeart/2018/2/layout/IconVerticalSolidList"/>
    <dgm:cxn modelId="{1F976079-7A6F-465D-B6CC-4D1C0A8A85C6}" type="presParOf" srcId="{98378DFC-B6F0-4222-98D6-37C1A58393C6}" destId="{A81230CE-28FE-4363-AC34-3B8D1AA7F6C7}" srcOrd="1" destOrd="0" presId="urn:microsoft.com/office/officeart/2018/2/layout/IconVerticalSolidList"/>
    <dgm:cxn modelId="{75EC0290-A215-4334-B36E-B5FB119C9388}" type="presParOf" srcId="{98378DFC-B6F0-4222-98D6-37C1A58393C6}" destId="{172432B3-935B-49A1-8AB5-74898FC5525D}" srcOrd="2" destOrd="0" presId="urn:microsoft.com/office/officeart/2018/2/layout/IconVerticalSolidList"/>
    <dgm:cxn modelId="{152742FB-CAEE-4399-A257-8473BDABFDD3}" type="presParOf" srcId="{172432B3-935B-49A1-8AB5-74898FC5525D}" destId="{FF6FD909-8169-4664-B6AA-9514CA168A08}" srcOrd="0" destOrd="0" presId="urn:microsoft.com/office/officeart/2018/2/layout/IconVerticalSolidList"/>
    <dgm:cxn modelId="{7F17CD4B-6903-49F8-915E-D9A14196424F}" type="presParOf" srcId="{172432B3-935B-49A1-8AB5-74898FC5525D}" destId="{807095A6-A150-49D1-ABD5-4759FD1060B0}" srcOrd="1" destOrd="0" presId="urn:microsoft.com/office/officeart/2018/2/layout/IconVerticalSolidList"/>
    <dgm:cxn modelId="{AEA7DD4E-CA26-434B-9ED8-4264629EC58E}" type="presParOf" srcId="{172432B3-935B-49A1-8AB5-74898FC5525D}" destId="{6994B7F8-80C3-457B-92C9-03A661AEBA97}" srcOrd="2" destOrd="0" presId="urn:microsoft.com/office/officeart/2018/2/layout/IconVerticalSolidList"/>
    <dgm:cxn modelId="{71D998F1-E86A-45FA-AF27-DE78DDB34083}" type="presParOf" srcId="{172432B3-935B-49A1-8AB5-74898FC5525D}" destId="{8D671030-CE39-49C4-ADB6-0F88C3A7F574}" srcOrd="3" destOrd="0" presId="urn:microsoft.com/office/officeart/2018/2/layout/IconVerticalSolidList"/>
    <dgm:cxn modelId="{53338078-8E8B-4744-8C95-7CE9F31489B5}" type="presParOf" srcId="{172432B3-935B-49A1-8AB5-74898FC5525D}" destId="{38BD3FE1-2505-4F00-9CE0-C60E477E19E1}" srcOrd="4" destOrd="0" presId="urn:microsoft.com/office/officeart/2018/2/layout/IconVerticalSolidList"/>
    <dgm:cxn modelId="{1ADC7767-F032-4BA7-839E-22DCDF569B7C}" type="presParOf" srcId="{98378DFC-B6F0-4222-98D6-37C1A58393C6}" destId="{A04EAFE0-0E40-4613-AC42-A299A80DFD1C}" srcOrd="3" destOrd="0" presId="urn:microsoft.com/office/officeart/2018/2/layout/IconVerticalSolidList"/>
    <dgm:cxn modelId="{E696F7A0-2DD8-46BE-89D4-4AB0CE1AFA17}" type="presParOf" srcId="{98378DFC-B6F0-4222-98D6-37C1A58393C6}" destId="{8252CCE6-C682-4559-AF01-B78590B38D3D}" srcOrd="4" destOrd="0" presId="urn:microsoft.com/office/officeart/2018/2/layout/IconVerticalSolidList"/>
    <dgm:cxn modelId="{F4D2BF39-A7AF-4DA1-9DEF-6624AFA65AAF}" type="presParOf" srcId="{8252CCE6-C682-4559-AF01-B78590B38D3D}" destId="{E581BDB8-4055-438B-8154-0FF7E7EA7A8D}" srcOrd="0" destOrd="0" presId="urn:microsoft.com/office/officeart/2018/2/layout/IconVerticalSolidList"/>
    <dgm:cxn modelId="{EB6834FC-A801-4C2F-8475-05F37A02EF3A}" type="presParOf" srcId="{8252CCE6-C682-4559-AF01-B78590B38D3D}" destId="{BFC44B9D-B5E9-4B50-B861-F3B8A18B34D2}" srcOrd="1" destOrd="0" presId="urn:microsoft.com/office/officeart/2018/2/layout/IconVerticalSolidList"/>
    <dgm:cxn modelId="{7696EEEB-7E34-4545-8AEE-602C805A0573}" type="presParOf" srcId="{8252CCE6-C682-4559-AF01-B78590B38D3D}" destId="{264DE8FD-046C-4C17-A846-5EB96D96DFF3}" srcOrd="2" destOrd="0" presId="urn:microsoft.com/office/officeart/2018/2/layout/IconVerticalSolidList"/>
    <dgm:cxn modelId="{959E6B7A-A37B-41B9-A496-46CC55D7D3C7}" type="presParOf" srcId="{8252CCE6-C682-4559-AF01-B78590B38D3D}" destId="{EDD9E860-1BC5-4ABA-8040-1DBCF161B08E}" srcOrd="3" destOrd="0" presId="urn:microsoft.com/office/officeart/2018/2/layout/IconVerticalSolidList"/>
    <dgm:cxn modelId="{D0BB07C2-C73B-4895-8C16-E92562B89965}" type="presParOf" srcId="{8252CCE6-C682-4559-AF01-B78590B38D3D}" destId="{C4C89762-2EDE-4ADA-AF8A-9602244A70C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86D26-9E39-4FB3-818C-3B5C5EF6F9F9}">
      <dsp:nvSpPr>
        <dsp:cNvPr id="0" name=""/>
        <dsp:cNvSpPr/>
      </dsp:nvSpPr>
      <dsp:spPr>
        <a:xfrm>
          <a:off x="0" y="491"/>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8D352-62A7-4DEE-B8F9-B0E5D9835609}">
      <dsp:nvSpPr>
        <dsp:cNvPr id="0" name=""/>
        <dsp:cNvSpPr/>
      </dsp:nvSpPr>
      <dsp:spPr>
        <a:xfrm>
          <a:off x="347593" y="259031"/>
          <a:ext cx="631988" cy="631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25C8E7-8AA4-480F-A1A1-CB42F401E270}">
      <dsp:nvSpPr>
        <dsp:cNvPr id="0" name=""/>
        <dsp:cNvSpPr/>
      </dsp:nvSpPr>
      <dsp:spPr>
        <a:xfrm>
          <a:off x="1327175" y="491"/>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i="1" kern="1200" dirty="0"/>
            <a:t>Definition: A forward contract is an </a:t>
          </a:r>
          <a:r>
            <a:rPr lang="en-US" sz="1900" i="1" kern="1200" dirty="0">
              <a:solidFill>
                <a:srgbClr val="FF0000"/>
              </a:solidFill>
            </a:rPr>
            <a:t>over-the-counter </a:t>
          </a:r>
          <a:r>
            <a:rPr lang="en-US" sz="1900" i="1" kern="1200" dirty="0"/>
            <a:t>(OTC) derivative in which two counterparties agree that one counterparty, </a:t>
          </a:r>
          <a:r>
            <a:rPr lang="en-US" sz="1900" i="1" kern="1200" dirty="0">
              <a:solidFill>
                <a:srgbClr val="FF0000"/>
              </a:solidFill>
            </a:rPr>
            <a:t>the buyer</a:t>
          </a:r>
          <a:r>
            <a:rPr lang="en-US" sz="1900" i="1" kern="1200" dirty="0"/>
            <a:t>, will purchase an </a:t>
          </a:r>
          <a:r>
            <a:rPr lang="en-US" sz="1900" i="1" kern="1200" dirty="0">
              <a:solidFill>
                <a:srgbClr val="FF0000"/>
              </a:solidFill>
            </a:rPr>
            <a:t>underlying</a:t>
          </a:r>
          <a:r>
            <a:rPr lang="en-US" sz="1900" i="1" kern="1200" dirty="0"/>
            <a:t> from the other counterparty, </a:t>
          </a:r>
          <a:r>
            <a:rPr lang="en-US" sz="1900" i="1" kern="1200" dirty="0">
              <a:solidFill>
                <a:srgbClr val="FF0000"/>
              </a:solidFill>
            </a:rPr>
            <a:t>the seller</a:t>
          </a:r>
          <a:r>
            <a:rPr lang="en-US" sz="1900" i="1" kern="1200" dirty="0"/>
            <a:t>, </a:t>
          </a:r>
          <a:r>
            <a:rPr lang="en-US" sz="1900" i="1" kern="1200" dirty="0">
              <a:solidFill>
                <a:srgbClr val="FF0000"/>
              </a:solidFill>
            </a:rPr>
            <a:t>in the future </a:t>
          </a:r>
          <a:r>
            <a:rPr lang="en-US" sz="1900" i="1" kern="1200" dirty="0"/>
            <a:t>at a </a:t>
          </a:r>
          <a:r>
            <a:rPr lang="en-US" sz="1900" i="1" kern="1200" dirty="0">
              <a:solidFill>
                <a:srgbClr val="FF0000"/>
              </a:solidFill>
            </a:rPr>
            <a:t>pre-agreed fixed price</a:t>
          </a:r>
          <a:r>
            <a:rPr lang="en-US" sz="1900" i="1" kern="1200" dirty="0"/>
            <a:t>. </a:t>
          </a:r>
          <a:endParaRPr lang="en-US" sz="1900" kern="1200" dirty="0"/>
        </a:p>
      </dsp:txBody>
      <dsp:txXfrm>
        <a:off x="1327175" y="491"/>
        <a:ext cx="8393086" cy="1149069"/>
      </dsp:txXfrm>
    </dsp:sp>
    <dsp:sp modelId="{5B4E20E7-0A4B-452C-B2BD-2E5B68115E8F}">
      <dsp:nvSpPr>
        <dsp:cNvPr id="0" name=""/>
        <dsp:cNvSpPr/>
      </dsp:nvSpPr>
      <dsp:spPr>
        <a:xfrm>
          <a:off x="0" y="1436827"/>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8D1C0-4557-4053-AFC8-EF7EA2DED9DE}">
      <dsp:nvSpPr>
        <dsp:cNvPr id="0" name=""/>
        <dsp:cNvSpPr/>
      </dsp:nvSpPr>
      <dsp:spPr>
        <a:xfrm>
          <a:off x="347593" y="1695368"/>
          <a:ext cx="631988" cy="631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EE52D-E01B-45BB-81B6-0C9508295FE6}">
      <dsp:nvSpPr>
        <dsp:cNvPr id="0" name=""/>
        <dsp:cNvSpPr/>
      </dsp:nvSpPr>
      <dsp:spPr>
        <a:xfrm>
          <a:off x="1327175" y="1436827"/>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These markets are known as </a:t>
          </a:r>
          <a:r>
            <a:rPr lang="en-US" sz="1900" b="1" kern="1200" dirty="0">
              <a:solidFill>
                <a:srgbClr val="FF0000"/>
              </a:solidFill>
            </a:rPr>
            <a:t>cash markets </a:t>
          </a:r>
          <a:r>
            <a:rPr lang="en-US" sz="1900" kern="1200" dirty="0"/>
            <a:t>or </a:t>
          </a:r>
          <a:r>
            <a:rPr lang="en-US" sz="1900" b="1" kern="1200" dirty="0">
              <a:solidFill>
                <a:srgbClr val="FF0000"/>
              </a:solidFill>
            </a:rPr>
            <a:t>spot markets </a:t>
          </a:r>
          <a:r>
            <a:rPr lang="en-US" sz="1900" kern="1200" dirty="0"/>
            <a:t>in which specific assets are exchanged at current prices referred to as </a:t>
          </a:r>
          <a:r>
            <a:rPr lang="en-US" sz="1900" b="1" kern="1200" dirty="0">
              <a:solidFill>
                <a:srgbClr val="FF0000"/>
              </a:solidFill>
            </a:rPr>
            <a:t>cash prices </a:t>
          </a:r>
          <a:r>
            <a:rPr lang="en-US" sz="1900" kern="1200" dirty="0"/>
            <a:t>or </a:t>
          </a:r>
          <a:r>
            <a:rPr lang="en-US" sz="1900" b="1" kern="1200" dirty="0">
              <a:solidFill>
                <a:srgbClr val="FF0000"/>
              </a:solidFill>
            </a:rPr>
            <a:t>spot prices</a:t>
          </a:r>
          <a:r>
            <a:rPr lang="en-US" sz="1900" kern="1200" dirty="0"/>
            <a:t>. </a:t>
          </a:r>
        </a:p>
      </dsp:txBody>
      <dsp:txXfrm>
        <a:off x="1327175" y="1436827"/>
        <a:ext cx="8393086" cy="1149069"/>
      </dsp:txXfrm>
    </dsp:sp>
    <dsp:sp modelId="{55CB561F-B82B-4F93-A3BC-E26690451BF7}">
      <dsp:nvSpPr>
        <dsp:cNvPr id="0" name=""/>
        <dsp:cNvSpPr/>
      </dsp:nvSpPr>
      <dsp:spPr>
        <a:xfrm>
          <a:off x="0" y="2873164"/>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21FBC-7BB3-4B4F-9D5C-2A8798E3075A}">
      <dsp:nvSpPr>
        <dsp:cNvPr id="0" name=""/>
        <dsp:cNvSpPr/>
      </dsp:nvSpPr>
      <dsp:spPr>
        <a:xfrm>
          <a:off x="347593" y="3131705"/>
          <a:ext cx="631988" cy="631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883C68-7187-48F4-BE62-96007A5BD86A}">
      <dsp:nvSpPr>
        <dsp:cNvPr id="0" name=""/>
        <dsp:cNvSpPr/>
      </dsp:nvSpPr>
      <dsp:spPr>
        <a:xfrm>
          <a:off x="1327175" y="2873164"/>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At time </a:t>
          </a:r>
          <a:r>
            <a:rPr lang="en-US" sz="1900" i="1" kern="1200" dirty="0"/>
            <a:t>t </a:t>
          </a:r>
          <a:r>
            <a:rPr lang="en-US" sz="1900" kern="1200" dirty="0"/>
            <a:t>= 0, the counterparties do not exchange a payment upfront but, rather, agree on delivery of the underlying at time </a:t>
          </a:r>
          <a:r>
            <a:rPr lang="en-US" sz="1900" i="1" kern="1200" dirty="0"/>
            <a:t>T </a:t>
          </a:r>
          <a:r>
            <a:rPr lang="en-US" sz="1900" kern="1200" dirty="0"/>
            <a:t>for a </a:t>
          </a:r>
          <a:r>
            <a:rPr lang="en-US" sz="1900" b="1" kern="1200" dirty="0">
              <a:solidFill>
                <a:srgbClr val="FF0000"/>
              </a:solidFill>
            </a:rPr>
            <a:t>forward price </a:t>
          </a:r>
          <a:r>
            <a:rPr lang="en-US" sz="1900" kern="1200" dirty="0"/>
            <a:t>of </a:t>
          </a:r>
          <a:r>
            <a:rPr lang="en-US" sz="1900" i="1" kern="1200" dirty="0">
              <a:solidFill>
                <a:srgbClr val="FF0000"/>
              </a:solidFill>
            </a:rPr>
            <a:t>F</a:t>
          </a:r>
          <a:r>
            <a:rPr lang="en-US" sz="1900" kern="1200" baseline="-25000" dirty="0">
              <a:solidFill>
                <a:srgbClr val="FF0000"/>
              </a:solidFill>
            </a:rPr>
            <a:t>0</a:t>
          </a:r>
          <a:r>
            <a:rPr lang="en-US" sz="1900" kern="1200" dirty="0">
              <a:solidFill>
                <a:srgbClr val="FF0000"/>
              </a:solidFill>
            </a:rPr>
            <a:t>(</a:t>
          </a:r>
          <a:r>
            <a:rPr lang="en-US" sz="1900" i="1" kern="1200" dirty="0">
              <a:solidFill>
                <a:srgbClr val="FF0000"/>
              </a:solidFill>
            </a:rPr>
            <a:t>T</a:t>
          </a:r>
          <a:r>
            <a:rPr lang="en-US" sz="1900" kern="1200" dirty="0">
              <a:solidFill>
                <a:srgbClr val="FF0000"/>
              </a:solidFill>
            </a:rPr>
            <a:t>)</a:t>
          </a:r>
          <a:r>
            <a:rPr lang="en-US" sz="1900" kern="1200" dirty="0"/>
            <a:t>. </a:t>
          </a:r>
        </a:p>
      </dsp:txBody>
      <dsp:txXfrm>
        <a:off x="1327175" y="2873164"/>
        <a:ext cx="8393086" cy="11490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69258-AAD5-5446-A4B5-1903AB1CE7BC}">
      <dsp:nvSpPr>
        <dsp:cNvPr id="0" name=""/>
        <dsp:cNvSpPr/>
      </dsp:nvSpPr>
      <dsp:spPr>
        <a:xfrm>
          <a:off x="0" y="75239"/>
          <a:ext cx="9720072" cy="1904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1.Assume Hightest Capital agrees to deliver 1,000 Unilever (UL) shares at an agreed-upon price to a financial intermediary in six months under a forward contract. Assume that UL has a spot price (S0) of EUR50 and pays a quarterly dividend of EUR0.30, which occurs in exactly three months and again at time T, and assume a risk-free rate (r) of 5%. </a:t>
          </a:r>
        </a:p>
      </dsp:txBody>
      <dsp:txXfrm>
        <a:off x="92983" y="168222"/>
        <a:ext cx="9534106" cy="1718794"/>
      </dsp:txXfrm>
    </dsp:sp>
    <dsp:sp modelId="{918E79DA-9F36-0548-A82D-93E8CA1EA702}">
      <dsp:nvSpPr>
        <dsp:cNvPr id="0" name=""/>
        <dsp:cNvSpPr/>
      </dsp:nvSpPr>
      <dsp:spPr>
        <a:xfrm>
          <a:off x="0" y="2043360"/>
          <a:ext cx="9720072" cy="1904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2.The Viswan Family Office (VFO) would like to enter into a three-month forward commitment contract to purchase the NIFTY 50 benchmark Indian stock market index traded on the National Stock Exchange. The spot NIFTY 50 index price is INR15,200, the index dividend yield is 2.2%, and the Indian rupee risk-free rate is 4%.</a:t>
          </a:r>
        </a:p>
      </dsp:txBody>
      <dsp:txXfrm>
        <a:off x="92983" y="2136343"/>
        <a:ext cx="9534106" cy="17187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DFBE0-FC88-AB44-8F8F-1CB227FCA2F3}">
      <dsp:nvSpPr>
        <dsp:cNvPr id="0" name=""/>
        <dsp:cNvSpPr/>
      </dsp:nvSpPr>
      <dsp:spPr>
        <a:xfrm>
          <a:off x="0" y="348505"/>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1. Describe a scenario in which a forward contract has cash settlement of zero at maturity and neither counterparty has defaulted. </a:t>
          </a:r>
        </a:p>
      </dsp:txBody>
      <dsp:txXfrm>
        <a:off x="79557" y="428062"/>
        <a:ext cx="9561148" cy="1470622"/>
      </dsp:txXfrm>
    </dsp:sp>
    <dsp:sp modelId="{2935446E-BFB4-B145-B594-12528465BFB3}">
      <dsp:nvSpPr>
        <dsp:cNvPr id="0" name=""/>
        <dsp:cNvSpPr/>
      </dsp:nvSpPr>
      <dsp:spPr>
        <a:xfrm>
          <a:off x="0" y="2044482"/>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sp:txBody>
      <dsp:txXfrm>
        <a:off x="79557" y="2124039"/>
        <a:ext cx="9561148" cy="14706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E4AEB-B7E7-994E-9CB9-D08A66D775E8}">
      <dsp:nvSpPr>
        <dsp:cNvPr id="0" name=""/>
        <dsp:cNvSpPr/>
      </dsp:nvSpPr>
      <dsp:spPr>
        <a:xfrm>
          <a:off x="0" y="18305"/>
          <a:ext cx="9720262" cy="19023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Definition: Futures contracts are forward contracts with </a:t>
          </a:r>
          <a:r>
            <a:rPr lang="en-US" sz="2700" kern="1200" dirty="0">
              <a:solidFill>
                <a:srgbClr val="FF0000"/>
              </a:solidFill>
            </a:rPr>
            <a:t>standardized</a:t>
          </a:r>
          <a:r>
            <a:rPr lang="en-US" sz="2700" kern="1200" dirty="0"/>
            <a:t> sizes, dates, and underlying that trade on futures exchanges.</a:t>
          </a:r>
        </a:p>
      </dsp:txBody>
      <dsp:txXfrm>
        <a:off x="92863" y="111168"/>
        <a:ext cx="9534536" cy="1716584"/>
      </dsp:txXfrm>
    </dsp:sp>
    <dsp:sp modelId="{3200F415-B300-1C4F-8BC2-0178721ECBA0}">
      <dsp:nvSpPr>
        <dsp:cNvPr id="0" name=""/>
        <dsp:cNvSpPr/>
      </dsp:nvSpPr>
      <dsp:spPr>
        <a:xfrm>
          <a:off x="0" y="2050242"/>
          <a:ext cx="9720262" cy="19023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The futures contract buyer creates a long exposure to the underlying by agreeing to purchase the underlying at a later date at a pre-agreed price. The seller makes the opposite commitment. This agreed-on price is called the </a:t>
          </a:r>
          <a:r>
            <a:rPr lang="en-US" sz="2700" kern="1200" dirty="0">
              <a:solidFill>
                <a:srgbClr val="FF0000"/>
              </a:solidFill>
            </a:rPr>
            <a:t>futures price, f0(T).</a:t>
          </a:r>
        </a:p>
      </dsp:txBody>
      <dsp:txXfrm>
        <a:off x="92863" y="2143105"/>
        <a:ext cx="9534536" cy="17165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E5866-3565-4839-BDEF-D1CC0E192629}">
      <dsp:nvSpPr>
        <dsp:cNvPr id="0" name=""/>
        <dsp:cNvSpPr/>
      </dsp:nvSpPr>
      <dsp:spPr>
        <a:xfrm>
          <a:off x="0" y="0"/>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576ED-3D6A-4E27-8E8F-2B11C8CB60DB}">
      <dsp:nvSpPr>
        <dsp:cNvPr id="0" name=""/>
        <dsp:cNvSpPr/>
      </dsp:nvSpPr>
      <dsp:spPr>
        <a:xfrm>
          <a:off x="347254" y="260742"/>
          <a:ext cx="631370" cy="6313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A8F43-7775-41B8-999B-812E8DED0B77}">
      <dsp:nvSpPr>
        <dsp:cNvPr id="0" name=""/>
        <dsp:cNvSpPr/>
      </dsp:nvSpPr>
      <dsp:spPr>
        <a:xfrm>
          <a:off x="1325879" y="2454"/>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dirty="0"/>
            <a:t>Probably the most important distinctive characteristic of futures contracts is the </a:t>
          </a:r>
          <a:r>
            <a:rPr lang="en-US" sz="1900" kern="1200" dirty="0">
              <a:solidFill>
                <a:srgbClr val="FF0000"/>
              </a:solidFill>
            </a:rPr>
            <a:t>daily settlement </a:t>
          </a:r>
          <a:r>
            <a:rPr lang="en-US" sz="1900" kern="1200" dirty="0"/>
            <a:t>of gains and losses and the associated </a:t>
          </a:r>
          <a:r>
            <a:rPr lang="en-US" sz="1900" kern="1200" dirty="0">
              <a:solidFill>
                <a:srgbClr val="FF0000"/>
              </a:solidFill>
            </a:rPr>
            <a:t>credit guarantee </a:t>
          </a:r>
          <a:r>
            <a:rPr lang="en-US" sz="1900" kern="1200" dirty="0"/>
            <a:t>provided by the exchange through its clearinghouse.</a:t>
          </a:r>
        </a:p>
      </dsp:txBody>
      <dsp:txXfrm>
        <a:off x="1325879" y="2454"/>
        <a:ext cx="8393086" cy="1147947"/>
      </dsp:txXfrm>
    </dsp:sp>
    <dsp:sp modelId="{865A6B11-3230-485A-BFAF-9E23DE02F03F}">
      <dsp:nvSpPr>
        <dsp:cNvPr id="0" name=""/>
        <dsp:cNvSpPr/>
      </dsp:nvSpPr>
      <dsp:spPr>
        <a:xfrm>
          <a:off x="0" y="1437388"/>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9AFC2-D680-411C-8F90-E15381D1A237}">
      <dsp:nvSpPr>
        <dsp:cNvPr id="0" name=""/>
        <dsp:cNvSpPr/>
      </dsp:nvSpPr>
      <dsp:spPr>
        <a:xfrm>
          <a:off x="347254" y="1695677"/>
          <a:ext cx="631370" cy="6313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93C3B4-7C35-4EA4-AF21-2D06743CD313}">
      <dsp:nvSpPr>
        <dsp:cNvPr id="0" name=""/>
        <dsp:cNvSpPr/>
      </dsp:nvSpPr>
      <dsp:spPr>
        <a:xfrm>
          <a:off x="1325879" y="1437388"/>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dirty="0"/>
            <a:t>At the end of each day, the clearinghouse engages in a practice called </a:t>
          </a:r>
          <a:r>
            <a:rPr lang="en-US" sz="1900" kern="1200" dirty="0">
              <a:solidFill>
                <a:srgbClr val="FF0000"/>
              </a:solidFill>
            </a:rPr>
            <a:t>mark to market</a:t>
          </a:r>
          <a:r>
            <a:rPr lang="en-US" sz="1900" kern="1200" dirty="0"/>
            <a:t>, also known as the </a:t>
          </a:r>
          <a:r>
            <a:rPr lang="en-US" sz="1900" kern="1200" dirty="0">
              <a:solidFill>
                <a:srgbClr val="FF0000"/>
              </a:solidFill>
            </a:rPr>
            <a:t>daily settlement</a:t>
          </a:r>
          <a:r>
            <a:rPr lang="en-US" sz="1900" kern="1200" dirty="0"/>
            <a:t>.</a:t>
          </a:r>
        </a:p>
      </dsp:txBody>
      <dsp:txXfrm>
        <a:off x="1325879" y="1437388"/>
        <a:ext cx="8393086" cy="1147947"/>
      </dsp:txXfrm>
    </dsp:sp>
    <dsp:sp modelId="{F0384FAF-AFF8-4682-9F0E-043D9744E5E6}">
      <dsp:nvSpPr>
        <dsp:cNvPr id="0" name=""/>
        <dsp:cNvSpPr/>
      </dsp:nvSpPr>
      <dsp:spPr>
        <a:xfrm>
          <a:off x="0" y="2872322"/>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17849-A944-4E4C-B7AB-C89DF5B1A464}">
      <dsp:nvSpPr>
        <dsp:cNvPr id="0" name=""/>
        <dsp:cNvSpPr/>
      </dsp:nvSpPr>
      <dsp:spPr>
        <a:xfrm>
          <a:off x="347254" y="3130611"/>
          <a:ext cx="631370" cy="6313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293E29-16F9-4DCE-8C8B-12EE30C98756}">
      <dsp:nvSpPr>
        <dsp:cNvPr id="0" name=""/>
        <dsp:cNvSpPr/>
      </dsp:nvSpPr>
      <dsp:spPr>
        <a:xfrm>
          <a:off x="1325879" y="2872322"/>
          <a:ext cx="4374117"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a:t>The account is specifically referred to as a margin</a:t>
          </a:r>
          <a:r>
            <a:rPr lang="en-US" sz="1900" b="1" kern="1200"/>
            <a:t> </a:t>
          </a:r>
          <a:r>
            <a:rPr lang="en-US" sz="1900" kern="1200"/>
            <a:t>account.</a:t>
          </a:r>
        </a:p>
      </dsp:txBody>
      <dsp:txXfrm>
        <a:off x="1325879" y="2872322"/>
        <a:ext cx="4374117" cy="1147947"/>
      </dsp:txXfrm>
    </dsp:sp>
    <dsp:sp modelId="{9C7522BB-39C6-4B9B-AD1E-23F8C92134B6}">
      <dsp:nvSpPr>
        <dsp:cNvPr id="0" name=""/>
        <dsp:cNvSpPr/>
      </dsp:nvSpPr>
      <dsp:spPr>
        <a:xfrm>
          <a:off x="5699996" y="2872322"/>
          <a:ext cx="4018968"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622300">
            <a:lnSpc>
              <a:spcPct val="100000"/>
            </a:lnSpc>
            <a:spcBef>
              <a:spcPct val="0"/>
            </a:spcBef>
            <a:spcAft>
              <a:spcPct val="35000"/>
            </a:spcAft>
            <a:buNone/>
          </a:pPr>
          <a:r>
            <a:rPr lang="en-US" sz="1400" kern="1200" dirty="0"/>
            <a:t>Initial margin</a:t>
          </a:r>
        </a:p>
        <a:p>
          <a:pPr marL="0" lvl="0" indent="0" algn="l" defTabSz="622300">
            <a:lnSpc>
              <a:spcPct val="100000"/>
            </a:lnSpc>
            <a:spcBef>
              <a:spcPct val="0"/>
            </a:spcBef>
            <a:spcAft>
              <a:spcPct val="35000"/>
            </a:spcAft>
            <a:buNone/>
          </a:pPr>
          <a:r>
            <a:rPr lang="en-US" sz="1400" kern="1200" dirty="0"/>
            <a:t>Maintenance margin</a:t>
          </a:r>
        </a:p>
        <a:p>
          <a:pPr marL="0" lvl="0" indent="0" algn="l" defTabSz="622300">
            <a:lnSpc>
              <a:spcPct val="100000"/>
            </a:lnSpc>
            <a:spcBef>
              <a:spcPct val="0"/>
            </a:spcBef>
            <a:spcAft>
              <a:spcPct val="35000"/>
            </a:spcAft>
            <a:buNone/>
          </a:pPr>
          <a:r>
            <a:rPr lang="en-US" sz="1400" kern="1200" dirty="0"/>
            <a:t>Margin call</a:t>
          </a:r>
        </a:p>
        <a:p>
          <a:pPr marL="0" lvl="0" indent="0" algn="l" defTabSz="622300">
            <a:lnSpc>
              <a:spcPct val="100000"/>
            </a:lnSpc>
            <a:spcBef>
              <a:spcPct val="0"/>
            </a:spcBef>
            <a:spcAft>
              <a:spcPct val="35000"/>
            </a:spcAft>
            <a:buNone/>
          </a:pPr>
          <a:r>
            <a:rPr lang="en-US" sz="1400" kern="1200" dirty="0"/>
            <a:t>Variation margin</a:t>
          </a:r>
        </a:p>
      </dsp:txBody>
      <dsp:txXfrm>
        <a:off x="5699996" y="2872322"/>
        <a:ext cx="4018968" cy="11479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FD4A7-C2A1-C74F-A973-5F9A167B4112}">
      <dsp:nvSpPr>
        <dsp:cNvPr id="0" name=""/>
        <dsp:cNvSpPr/>
      </dsp:nvSpPr>
      <dsp:spPr>
        <a:xfrm>
          <a:off x="0" y="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0CAC27-02F5-E442-8BE3-0C95993508B0}">
      <dsp:nvSpPr>
        <dsp:cNvPr id="0" name=""/>
        <dsp:cNvSpPr/>
      </dsp:nvSpPr>
      <dsp:spPr>
        <a:xfrm>
          <a:off x="0" y="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By standardizing these contracts and creating an organized market with rules, regulations, and a central clearing facility, the futures markets offer an element of </a:t>
          </a:r>
          <a:r>
            <a:rPr lang="en-US" sz="2000" kern="1200">
              <a:solidFill>
                <a:srgbClr val="FF0000"/>
              </a:solidFill>
            </a:rPr>
            <a:t>liquidity</a:t>
          </a:r>
          <a:r>
            <a:rPr lang="en-US" sz="2000" kern="1200"/>
            <a:t> and </a:t>
          </a:r>
          <a:r>
            <a:rPr lang="en-US" sz="2000" kern="1200">
              <a:solidFill>
                <a:srgbClr val="FF0000"/>
              </a:solidFill>
            </a:rPr>
            <a:t>protection against loss by default.</a:t>
          </a:r>
          <a:endParaRPr lang="en-US" sz="2000" kern="1200" dirty="0">
            <a:solidFill>
              <a:srgbClr val="FF0000"/>
            </a:solidFill>
          </a:endParaRPr>
        </a:p>
      </dsp:txBody>
      <dsp:txXfrm>
        <a:off x="0" y="0"/>
        <a:ext cx="9720072" cy="1005840"/>
      </dsp:txXfrm>
    </dsp:sp>
    <dsp:sp modelId="{F1D31064-4C06-1540-BE8C-5FE12E95365F}">
      <dsp:nvSpPr>
        <dsp:cNvPr id="0" name=""/>
        <dsp:cNvSpPr/>
      </dsp:nvSpPr>
      <dsp:spPr>
        <a:xfrm>
          <a:off x="0" y="100584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78C91-B29D-FE40-99FF-CE022965CD4C}">
      <dsp:nvSpPr>
        <dsp:cNvPr id="0" name=""/>
        <dsp:cNvSpPr/>
      </dsp:nvSpPr>
      <dsp:spPr>
        <a:xfrm>
          <a:off x="0" y="100584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Futures exchanges are </a:t>
          </a:r>
          <a:r>
            <a:rPr lang="en-US" sz="2000" kern="1200">
              <a:solidFill>
                <a:srgbClr val="FF0000"/>
              </a:solidFill>
            </a:rPr>
            <a:t>highly regulated </a:t>
          </a:r>
          <a:r>
            <a:rPr lang="en-US" sz="2000" kern="1200"/>
            <a:t>at the national level in all countries.</a:t>
          </a:r>
          <a:endParaRPr lang="en-US" sz="2000" kern="1200" dirty="0"/>
        </a:p>
      </dsp:txBody>
      <dsp:txXfrm>
        <a:off x="0" y="1005840"/>
        <a:ext cx="9720072" cy="1005840"/>
      </dsp:txXfrm>
    </dsp:sp>
    <dsp:sp modelId="{F4F2A090-F9CA-CA40-9462-A2C95A9A2465}">
      <dsp:nvSpPr>
        <dsp:cNvPr id="0" name=""/>
        <dsp:cNvSpPr/>
      </dsp:nvSpPr>
      <dsp:spPr>
        <a:xfrm>
          <a:off x="0" y="201168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898DB0-0AFA-804C-BE7C-226DD71C3525}">
      <dsp:nvSpPr>
        <dsp:cNvPr id="0" name=""/>
        <dsp:cNvSpPr/>
      </dsp:nvSpPr>
      <dsp:spPr>
        <a:xfrm>
          <a:off x="0" y="201168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Some futures contracts also limit daily price changes. These rules, called </a:t>
          </a:r>
          <a:r>
            <a:rPr lang="en-US" sz="2000" kern="1200">
              <a:solidFill>
                <a:srgbClr val="FF0000"/>
              </a:solidFill>
            </a:rPr>
            <a:t>price limits</a:t>
          </a:r>
          <a:r>
            <a:rPr lang="en-US" sz="2000" kern="1200"/>
            <a:t>, establish a band relative to the previous day’s settlement price within which all trades must occur. </a:t>
          </a:r>
          <a:endParaRPr lang="en-US" sz="2000" kern="1200" dirty="0"/>
        </a:p>
      </dsp:txBody>
      <dsp:txXfrm>
        <a:off x="0" y="2011680"/>
        <a:ext cx="9720072" cy="1005840"/>
      </dsp:txXfrm>
    </dsp:sp>
    <dsp:sp modelId="{282D01C7-5421-FC47-B894-A52C8C71D1AA}">
      <dsp:nvSpPr>
        <dsp:cNvPr id="0" name=""/>
        <dsp:cNvSpPr/>
      </dsp:nvSpPr>
      <dsp:spPr>
        <a:xfrm>
          <a:off x="0" y="301752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084A1-529C-284C-949D-7A4361452083}">
      <dsp:nvSpPr>
        <dsp:cNvPr id="0" name=""/>
        <dsp:cNvSpPr/>
      </dsp:nvSpPr>
      <dsp:spPr>
        <a:xfrm>
          <a:off x="0" y="301752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In other cases, exchanges use what is called a </a:t>
          </a:r>
          <a:r>
            <a:rPr lang="en-US" sz="2000" kern="1200">
              <a:solidFill>
                <a:srgbClr val="FF0000"/>
              </a:solidFill>
            </a:rPr>
            <a:t>circuit breaker </a:t>
          </a:r>
          <a:r>
            <a:rPr lang="en-US" sz="2000" kern="1200"/>
            <a:t>to pause intraday trading for a brief period if a price limit is reached. </a:t>
          </a:r>
          <a:endParaRPr lang="en-US" sz="2000" kern="1200" dirty="0"/>
        </a:p>
      </dsp:txBody>
      <dsp:txXfrm>
        <a:off x="0" y="3017520"/>
        <a:ext cx="9720072" cy="10058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53FE9-FEFD-C54E-A90E-2429DD63DAAA}">
      <dsp:nvSpPr>
        <dsp:cNvPr id="0" name=""/>
        <dsp:cNvSpPr/>
      </dsp:nvSpPr>
      <dsp:spPr>
        <a:xfrm>
          <a:off x="0" y="620124"/>
          <a:ext cx="5641974" cy="17325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33120"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call = MAX (S</a:t>
          </a:r>
          <a:r>
            <a:rPr lang="en-US" sz="2400" kern="1200" baseline="-25000" dirty="0"/>
            <a:t>T</a:t>
          </a:r>
          <a:r>
            <a:rPr lang="en-US" sz="2400" kern="1200" dirty="0"/>
            <a:t>-X,0)</a:t>
          </a:r>
        </a:p>
        <a:p>
          <a:pPr marL="228600" lvl="1" indent="-228600" algn="l" defTabSz="1066800">
            <a:lnSpc>
              <a:spcPct val="90000"/>
            </a:lnSpc>
            <a:spcBef>
              <a:spcPct val="0"/>
            </a:spcBef>
            <a:spcAft>
              <a:spcPct val="15000"/>
            </a:spcAft>
            <a:buChar char="•"/>
          </a:pPr>
          <a:r>
            <a:rPr lang="en-US" sz="2400" kern="1200" dirty="0"/>
            <a:t>Short call = - MAX (S</a:t>
          </a:r>
          <a:r>
            <a:rPr lang="en-US" sz="2400" kern="1200" baseline="-25000" dirty="0"/>
            <a:t>T</a:t>
          </a:r>
          <a:r>
            <a:rPr lang="en-US" sz="2400" kern="1200" dirty="0"/>
            <a:t>-X,0)</a:t>
          </a:r>
        </a:p>
      </dsp:txBody>
      <dsp:txXfrm>
        <a:off x="0" y="620124"/>
        <a:ext cx="5641974" cy="1732500"/>
      </dsp:txXfrm>
    </dsp:sp>
    <dsp:sp modelId="{AD19BEF1-0A33-7E4A-8098-9601916D664A}">
      <dsp:nvSpPr>
        <dsp:cNvPr id="0" name=""/>
        <dsp:cNvSpPr/>
      </dsp:nvSpPr>
      <dsp:spPr>
        <a:xfrm>
          <a:off x="282098" y="29724"/>
          <a:ext cx="3949382" cy="11808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Payoff of call option</a:t>
          </a:r>
        </a:p>
      </dsp:txBody>
      <dsp:txXfrm>
        <a:off x="339740" y="87366"/>
        <a:ext cx="3834098" cy="1065516"/>
      </dsp:txXfrm>
    </dsp:sp>
    <dsp:sp modelId="{39676DB7-2527-3D4F-919C-BDA311CC068B}">
      <dsp:nvSpPr>
        <dsp:cNvPr id="0" name=""/>
        <dsp:cNvSpPr/>
      </dsp:nvSpPr>
      <dsp:spPr>
        <a:xfrm>
          <a:off x="0" y="3159025"/>
          <a:ext cx="5641974" cy="1732500"/>
        </a:xfrm>
        <a:prstGeom prst="rect">
          <a:avLst/>
        </a:prstGeom>
        <a:solidFill>
          <a:schemeClr val="lt1">
            <a:alpha val="90000"/>
            <a:hueOff val="0"/>
            <a:satOff val="0"/>
            <a:lumOff val="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33120"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call = MAX (S</a:t>
          </a:r>
          <a:r>
            <a:rPr lang="en-US" sz="2400" kern="1200" baseline="-25000" dirty="0"/>
            <a:t>T</a:t>
          </a:r>
          <a:r>
            <a:rPr lang="en-US" sz="2400" kern="1200" dirty="0"/>
            <a:t>-X,0) – C</a:t>
          </a:r>
          <a:r>
            <a:rPr lang="en-US" sz="2400" kern="1200" baseline="-25000" dirty="0"/>
            <a:t>0</a:t>
          </a:r>
          <a:endParaRPr lang="en-US" sz="2400" kern="1200" dirty="0"/>
        </a:p>
        <a:p>
          <a:pPr marL="228600" lvl="1" indent="-228600" algn="l" defTabSz="1066800">
            <a:lnSpc>
              <a:spcPct val="90000"/>
            </a:lnSpc>
            <a:spcBef>
              <a:spcPct val="0"/>
            </a:spcBef>
            <a:spcAft>
              <a:spcPct val="15000"/>
            </a:spcAft>
            <a:buChar char="•"/>
          </a:pPr>
          <a:r>
            <a:rPr lang="en-US" sz="2400" kern="1200" dirty="0"/>
            <a:t>Short call = - MAX (S</a:t>
          </a:r>
          <a:r>
            <a:rPr lang="en-US" sz="2400" kern="1200" baseline="-25000" dirty="0"/>
            <a:t>T</a:t>
          </a:r>
          <a:r>
            <a:rPr lang="en-US" sz="2400" kern="1200" dirty="0"/>
            <a:t>-X,0) + C</a:t>
          </a:r>
          <a:r>
            <a:rPr lang="en-US" sz="2400" kern="1200" baseline="-25000" dirty="0"/>
            <a:t>0</a:t>
          </a:r>
          <a:endParaRPr lang="en-US" sz="2400" kern="1200" dirty="0"/>
        </a:p>
      </dsp:txBody>
      <dsp:txXfrm>
        <a:off x="0" y="3159025"/>
        <a:ext cx="5641974" cy="1732500"/>
      </dsp:txXfrm>
    </dsp:sp>
    <dsp:sp modelId="{37DE697B-0EEF-754F-93A2-A1713E19818D}">
      <dsp:nvSpPr>
        <dsp:cNvPr id="0" name=""/>
        <dsp:cNvSpPr/>
      </dsp:nvSpPr>
      <dsp:spPr>
        <a:xfrm>
          <a:off x="282098" y="2568625"/>
          <a:ext cx="3949382" cy="1180800"/>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Profit of call option</a:t>
          </a:r>
        </a:p>
      </dsp:txBody>
      <dsp:txXfrm>
        <a:off x="339740" y="2626267"/>
        <a:ext cx="3834098" cy="10655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C8A11-C178-174B-A90E-94FC6E8238AC}">
      <dsp:nvSpPr>
        <dsp:cNvPr id="0" name=""/>
        <dsp:cNvSpPr/>
      </dsp:nvSpPr>
      <dsp:spPr>
        <a:xfrm>
          <a:off x="0" y="518440"/>
          <a:ext cx="5641974" cy="17325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33120"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put = MAX (X-S</a:t>
          </a:r>
          <a:r>
            <a:rPr lang="en-US" sz="2400" kern="1200" baseline="-25000" dirty="0"/>
            <a:t>T</a:t>
          </a:r>
          <a:r>
            <a:rPr lang="en-US" sz="2400" kern="1200" dirty="0"/>
            <a:t>,0)</a:t>
          </a:r>
        </a:p>
        <a:p>
          <a:pPr marL="228600" lvl="1" indent="-228600" algn="l" defTabSz="1066800">
            <a:lnSpc>
              <a:spcPct val="90000"/>
            </a:lnSpc>
            <a:spcBef>
              <a:spcPct val="0"/>
            </a:spcBef>
            <a:spcAft>
              <a:spcPct val="15000"/>
            </a:spcAft>
            <a:buChar char="•"/>
          </a:pPr>
          <a:r>
            <a:rPr lang="en-US" sz="2400" kern="1200" dirty="0"/>
            <a:t>Short put = - MAX (X-S</a:t>
          </a:r>
          <a:r>
            <a:rPr lang="en-US" sz="2400" kern="1200" baseline="-25000" dirty="0"/>
            <a:t>T</a:t>
          </a:r>
          <a:r>
            <a:rPr lang="en-US" sz="2400" kern="1200" dirty="0"/>
            <a:t>,0)</a:t>
          </a:r>
        </a:p>
      </dsp:txBody>
      <dsp:txXfrm>
        <a:off x="0" y="518440"/>
        <a:ext cx="5641974" cy="1732500"/>
      </dsp:txXfrm>
    </dsp:sp>
    <dsp:sp modelId="{DBB0D78E-D296-DF44-BA66-866DC8AD8E63}">
      <dsp:nvSpPr>
        <dsp:cNvPr id="0" name=""/>
        <dsp:cNvSpPr/>
      </dsp:nvSpPr>
      <dsp:spPr>
        <a:xfrm>
          <a:off x="282098" y="29724"/>
          <a:ext cx="3949382" cy="11808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Payoff of put option</a:t>
          </a:r>
        </a:p>
      </dsp:txBody>
      <dsp:txXfrm>
        <a:off x="339740" y="87366"/>
        <a:ext cx="3834098" cy="1065516"/>
      </dsp:txXfrm>
    </dsp:sp>
    <dsp:sp modelId="{4BF97894-1F0A-9048-A4E4-06204E2B9034}">
      <dsp:nvSpPr>
        <dsp:cNvPr id="0" name=""/>
        <dsp:cNvSpPr/>
      </dsp:nvSpPr>
      <dsp:spPr>
        <a:xfrm>
          <a:off x="0" y="3159025"/>
          <a:ext cx="5641974" cy="1732500"/>
        </a:xfrm>
        <a:prstGeom prst="rect">
          <a:avLst/>
        </a:prstGeom>
        <a:solidFill>
          <a:schemeClr val="lt1">
            <a:alpha val="90000"/>
            <a:hueOff val="0"/>
            <a:satOff val="0"/>
            <a:lumOff val="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33120"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put = MAX (X-S</a:t>
          </a:r>
          <a:r>
            <a:rPr lang="en-US" sz="2400" kern="1200" baseline="-25000" dirty="0"/>
            <a:t>T</a:t>
          </a:r>
          <a:r>
            <a:rPr lang="en-US" sz="2400" kern="1200" dirty="0"/>
            <a:t>,0) – P</a:t>
          </a:r>
          <a:r>
            <a:rPr lang="en-US" sz="2400" kern="1200" baseline="-25000" dirty="0"/>
            <a:t>0</a:t>
          </a:r>
        </a:p>
        <a:p>
          <a:pPr marL="228600" lvl="1" indent="-228600" algn="l" defTabSz="1066800">
            <a:lnSpc>
              <a:spcPct val="90000"/>
            </a:lnSpc>
            <a:spcBef>
              <a:spcPct val="0"/>
            </a:spcBef>
            <a:spcAft>
              <a:spcPct val="15000"/>
            </a:spcAft>
            <a:buChar char="•"/>
          </a:pPr>
          <a:r>
            <a:rPr lang="en-US" sz="2400" kern="1200" dirty="0"/>
            <a:t>Short put = - MAX (X-S</a:t>
          </a:r>
          <a:r>
            <a:rPr lang="en-US" sz="2400" kern="1200" baseline="-25000" dirty="0"/>
            <a:t>T</a:t>
          </a:r>
          <a:r>
            <a:rPr lang="en-US" sz="2400" kern="1200" dirty="0"/>
            <a:t>,0) + P</a:t>
          </a:r>
          <a:r>
            <a:rPr lang="en-US" sz="2400" kern="1200" baseline="-25000" dirty="0"/>
            <a:t>0</a:t>
          </a:r>
        </a:p>
      </dsp:txBody>
      <dsp:txXfrm>
        <a:off x="0" y="3159025"/>
        <a:ext cx="5641974" cy="1732500"/>
      </dsp:txXfrm>
    </dsp:sp>
    <dsp:sp modelId="{177DBB82-8603-5B4D-80D5-2E4B066B6446}">
      <dsp:nvSpPr>
        <dsp:cNvPr id="0" name=""/>
        <dsp:cNvSpPr/>
      </dsp:nvSpPr>
      <dsp:spPr>
        <a:xfrm>
          <a:off x="282098" y="2568625"/>
          <a:ext cx="3949382" cy="1180800"/>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Profit of put option</a:t>
          </a:r>
        </a:p>
      </dsp:txBody>
      <dsp:txXfrm>
        <a:off x="339740" y="2626267"/>
        <a:ext cx="3834098" cy="10655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E6578-71B4-8F41-86A3-6F984CF230C4}">
      <dsp:nvSpPr>
        <dsp:cNvPr id="0" name=""/>
        <dsp:cNvSpPr/>
      </dsp:nvSpPr>
      <dsp:spPr>
        <a:xfrm>
          <a:off x="0" y="491"/>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9BCA72-063D-294E-963B-9CE714AEC730}">
      <dsp:nvSpPr>
        <dsp:cNvPr id="0" name=""/>
        <dsp:cNvSpPr/>
      </dsp:nvSpPr>
      <dsp:spPr>
        <a:xfrm>
          <a:off x="0" y="491"/>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4. VFO’s market strategist is considering a six-month call option strategy on the</a:t>
          </a:r>
          <a:endParaRPr lang="en-US" sz="2000" kern="1200"/>
        </a:p>
      </dsp:txBody>
      <dsp:txXfrm>
        <a:off x="0" y="491"/>
        <a:ext cx="9720072" cy="446930"/>
      </dsp:txXfrm>
    </dsp:sp>
    <dsp:sp modelId="{87CE8B83-8C8B-E746-99EB-B0462A111C0A}">
      <dsp:nvSpPr>
        <dsp:cNvPr id="0" name=""/>
        <dsp:cNvSpPr/>
      </dsp:nvSpPr>
      <dsp:spPr>
        <a:xfrm>
          <a:off x="0" y="447421"/>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AEB0F3-C483-9E46-A1D9-4C892D27E299}">
      <dsp:nvSpPr>
        <dsp:cNvPr id="0" name=""/>
        <dsp:cNvSpPr/>
      </dsp:nvSpPr>
      <dsp:spPr>
        <a:xfrm>
          <a:off x="0" y="447421"/>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NIFTY 50 benchmark Indian stock market index to increase broad market equity</a:t>
          </a:r>
          <a:endParaRPr lang="en-US" sz="2000" kern="1200"/>
        </a:p>
      </dsp:txBody>
      <dsp:txXfrm>
        <a:off x="0" y="447421"/>
        <a:ext cx="9720072" cy="446930"/>
      </dsp:txXfrm>
    </dsp:sp>
    <dsp:sp modelId="{800CB01C-1115-1144-9A90-E1F38459EBC1}">
      <dsp:nvSpPr>
        <dsp:cNvPr id="0" name=""/>
        <dsp:cNvSpPr/>
      </dsp:nvSpPr>
      <dsp:spPr>
        <a:xfrm>
          <a:off x="0" y="894352"/>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7ADBA0-09F2-254D-AC3E-760E8BAA84FD}">
      <dsp:nvSpPr>
        <dsp:cNvPr id="0" name=""/>
        <dsp:cNvSpPr/>
      </dsp:nvSpPr>
      <dsp:spPr>
        <a:xfrm>
          <a:off x="0" y="894352"/>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exposure. The NIFTY 50 price today is INR15,200, and the strategist observes</a:t>
          </a:r>
          <a:endParaRPr lang="en-US" sz="2000" kern="1200"/>
        </a:p>
      </dsp:txBody>
      <dsp:txXfrm>
        <a:off x="0" y="894352"/>
        <a:ext cx="9720072" cy="446930"/>
      </dsp:txXfrm>
    </dsp:sp>
    <dsp:sp modelId="{C57CFD59-4DFB-6747-8EC3-91AA5CC707FD}">
      <dsp:nvSpPr>
        <dsp:cNvPr id="0" name=""/>
        <dsp:cNvSpPr/>
      </dsp:nvSpPr>
      <dsp:spPr>
        <a:xfrm>
          <a:off x="0" y="1341283"/>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806072-7139-0643-9FBC-3AC5535BE9B6}">
      <dsp:nvSpPr>
        <dsp:cNvPr id="0" name=""/>
        <dsp:cNvSpPr/>
      </dsp:nvSpPr>
      <dsp:spPr>
        <a:xfrm>
          <a:off x="0" y="1341283"/>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that a call option with a INR16,000 exercise price (X) is trading at a premium of</a:t>
          </a:r>
          <a:endParaRPr lang="en-US" sz="2000" kern="1200"/>
        </a:p>
      </dsp:txBody>
      <dsp:txXfrm>
        <a:off x="0" y="1341283"/>
        <a:ext cx="9720072" cy="446930"/>
      </dsp:txXfrm>
    </dsp:sp>
    <dsp:sp modelId="{FEE6EFCE-3736-6247-A7B8-8D5971B9A515}">
      <dsp:nvSpPr>
        <dsp:cNvPr id="0" name=""/>
        <dsp:cNvSpPr/>
      </dsp:nvSpPr>
      <dsp:spPr>
        <a:xfrm>
          <a:off x="0" y="1788214"/>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0FF9F-114A-9B44-8298-476047822BBE}">
      <dsp:nvSpPr>
        <dsp:cNvPr id="0" name=""/>
        <dsp:cNvSpPr/>
      </dsp:nvSpPr>
      <dsp:spPr>
        <a:xfrm>
          <a:off x="0" y="1788214"/>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INR1,500. Which of the following represents the payoff and profit of this strategy</a:t>
          </a:r>
          <a:endParaRPr lang="en-US" sz="2000" kern="1200"/>
        </a:p>
      </dsp:txBody>
      <dsp:txXfrm>
        <a:off x="0" y="1788214"/>
        <a:ext cx="9720072" cy="446930"/>
      </dsp:txXfrm>
    </dsp:sp>
    <dsp:sp modelId="{B4D9221B-98A6-9F41-A719-8A29EB29545C}">
      <dsp:nvSpPr>
        <dsp:cNvPr id="0" name=""/>
        <dsp:cNvSpPr/>
      </dsp:nvSpPr>
      <dsp:spPr>
        <a:xfrm>
          <a:off x="0" y="2235145"/>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6E091F-C4B3-2145-A79D-FDA1F0CADF90}">
      <dsp:nvSpPr>
        <dsp:cNvPr id="0" name=""/>
        <dsp:cNvSpPr/>
      </dsp:nvSpPr>
      <dsp:spPr>
        <a:xfrm>
          <a:off x="0" y="2235145"/>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just prior to maturity if the NIFTY 50 is trading at INR16,500?</a:t>
          </a:r>
          <a:endParaRPr lang="en-US" sz="2000" kern="1200"/>
        </a:p>
      </dsp:txBody>
      <dsp:txXfrm>
        <a:off x="0" y="2235145"/>
        <a:ext cx="9720072" cy="446930"/>
      </dsp:txXfrm>
    </dsp:sp>
    <dsp:sp modelId="{B0179B82-0311-494E-8363-84BD8752E933}">
      <dsp:nvSpPr>
        <dsp:cNvPr id="0" name=""/>
        <dsp:cNvSpPr/>
      </dsp:nvSpPr>
      <dsp:spPr>
        <a:xfrm>
          <a:off x="0" y="2682076"/>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9ED4CD-05FB-D440-AFED-44A50ADA34F9}">
      <dsp:nvSpPr>
        <dsp:cNvPr id="0" name=""/>
        <dsp:cNvSpPr/>
      </dsp:nvSpPr>
      <dsp:spPr>
        <a:xfrm>
          <a:off x="0" y="2682076"/>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 Payoff is INR500; profit is –INR1,000.</a:t>
          </a:r>
        </a:p>
      </dsp:txBody>
      <dsp:txXfrm>
        <a:off x="0" y="2682076"/>
        <a:ext cx="9720072" cy="446930"/>
      </dsp:txXfrm>
    </dsp:sp>
    <dsp:sp modelId="{331BFEFF-A90A-7E46-8C7F-8D6076781A9B}">
      <dsp:nvSpPr>
        <dsp:cNvPr id="0" name=""/>
        <dsp:cNvSpPr/>
      </dsp:nvSpPr>
      <dsp:spPr>
        <a:xfrm>
          <a:off x="0" y="3129007"/>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98A6C8-A174-B646-9810-E869337D95D9}">
      <dsp:nvSpPr>
        <dsp:cNvPr id="0" name=""/>
        <dsp:cNvSpPr/>
      </dsp:nvSpPr>
      <dsp:spPr>
        <a:xfrm>
          <a:off x="0" y="3129007"/>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 Payoff is INR1,300; profit is INR800.</a:t>
          </a:r>
        </a:p>
      </dsp:txBody>
      <dsp:txXfrm>
        <a:off x="0" y="3129007"/>
        <a:ext cx="9720072" cy="446930"/>
      </dsp:txXfrm>
    </dsp:sp>
    <dsp:sp modelId="{F2B17806-9008-DE42-8911-93D3B9F2E93F}">
      <dsp:nvSpPr>
        <dsp:cNvPr id="0" name=""/>
        <dsp:cNvSpPr/>
      </dsp:nvSpPr>
      <dsp:spPr>
        <a:xfrm>
          <a:off x="0" y="3575938"/>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60E6D-35D6-424C-A005-98C8B8B022BB}">
      <dsp:nvSpPr>
        <dsp:cNvPr id="0" name=""/>
        <dsp:cNvSpPr/>
      </dsp:nvSpPr>
      <dsp:spPr>
        <a:xfrm>
          <a:off x="0" y="3575938"/>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 Payoff is INR1,300; profit is INR500.</a:t>
          </a:r>
        </a:p>
      </dsp:txBody>
      <dsp:txXfrm>
        <a:off x="0" y="3575938"/>
        <a:ext cx="9720072" cy="4469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C8781-3C9F-4264-99BB-ED28CDB1013C}">
      <dsp:nvSpPr>
        <dsp:cNvPr id="0" name=""/>
        <dsp:cNvSpPr/>
      </dsp:nvSpPr>
      <dsp:spPr>
        <a:xfrm>
          <a:off x="0" y="491"/>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6BE149-99D9-4087-8412-E28EE8AE274A}">
      <dsp:nvSpPr>
        <dsp:cNvPr id="0" name=""/>
        <dsp:cNvSpPr/>
      </dsp:nvSpPr>
      <dsp:spPr>
        <a:xfrm>
          <a:off x="347648" y="259072"/>
          <a:ext cx="632087" cy="632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947554-91E8-422E-A8FD-596395A4DF03}">
      <dsp:nvSpPr>
        <dsp:cNvPr id="0" name=""/>
        <dsp:cNvSpPr/>
      </dsp:nvSpPr>
      <dsp:spPr>
        <a:xfrm>
          <a:off x="1327384" y="491"/>
          <a:ext cx="8392688"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kern="1200"/>
            <a:t>Definition : A credit derivative is a class of derivative contracts between two parties, a credit protection buyer and a credit protection seller, in which the latter provides protection to the former against a specific credit loss.</a:t>
          </a:r>
        </a:p>
      </dsp:txBody>
      <dsp:txXfrm>
        <a:off x="1327384" y="491"/>
        <a:ext cx="8392688" cy="1149250"/>
      </dsp:txXfrm>
    </dsp:sp>
    <dsp:sp modelId="{FF6FD909-8169-4664-B6AA-9514CA168A08}">
      <dsp:nvSpPr>
        <dsp:cNvPr id="0" name=""/>
        <dsp:cNvSpPr/>
      </dsp:nvSpPr>
      <dsp:spPr>
        <a:xfrm>
          <a:off x="0" y="1437054"/>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7095A6-A150-49D1-ABD5-4759FD1060B0}">
      <dsp:nvSpPr>
        <dsp:cNvPr id="0" name=""/>
        <dsp:cNvSpPr/>
      </dsp:nvSpPr>
      <dsp:spPr>
        <a:xfrm>
          <a:off x="347648" y="1695636"/>
          <a:ext cx="632087" cy="632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671030-CE39-49C4-ADB6-0F88C3A7F574}">
      <dsp:nvSpPr>
        <dsp:cNvPr id="0" name=""/>
        <dsp:cNvSpPr/>
      </dsp:nvSpPr>
      <dsp:spPr>
        <a:xfrm>
          <a:off x="1327384" y="1437054"/>
          <a:ext cx="4374032"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kern="1200"/>
            <a:t>Buyer:</a:t>
          </a:r>
          <a:r>
            <a:rPr lang="zh-CN" sz="1900" kern="1200"/>
            <a:t>面临信用风险，买入信用保护</a:t>
          </a:r>
          <a:endParaRPr lang="en-US" sz="1900" kern="1200"/>
        </a:p>
      </dsp:txBody>
      <dsp:txXfrm>
        <a:off x="1327384" y="1437054"/>
        <a:ext cx="4374032" cy="1149250"/>
      </dsp:txXfrm>
    </dsp:sp>
    <dsp:sp modelId="{38BD3FE1-2505-4F00-9CE0-C60E477E19E1}">
      <dsp:nvSpPr>
        <dsp:cNvPr id="0" name=""/>
        <dsp:cNvSpPr/>
      </dsp:nvSpPr>
      <dsp:spPr>
        <a:xfrm>
          <a:off x="5701417" y="1437054"/>
          <a:ext cx="401865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666750">
            <a:lnSpc>
              <a:spcPct val="100000"/>
            </a:lnSpc>
            <a:spcBef>
              <a:spcPct val="0"/>
            </a:spcBef>
            <a:spcAft>
              <a:spcPct val="35000"/>
            </a:spcAft>
            <a:buNone/>
          </a:pPr>
          <a:r>
            <a:rPr lang="zh-CN" sz="1500" kern="1200"/>
            <a:t>债券持有人，发放贷款机构</a:t>
          </a:r>
          <a:endParaRPr lang="en-US" sz="1500" kern="1200"/>
        </a:p>
      </dsp:txBody>
      <dsp:txXfrm>
        <a:off x="5701417" y="1437054"/>
        <a:ext cx="4018655" cy="1149250"/>
      </dsp:txXfrm>
    </dsp:sp>
    <dsp:sp modelId="{E581BDB8-4055-438B-8154-0FF7E7EA7A8D}">
      <dsp:nvSpPr>
        <dsp:cNvPr id="0" name=""/>
        <dsp:cNvSpPr/>
      </dsp:nvSpPr>
      <dsp:spPr>
        <a:xfrm>
          <a:off x="0" y="2873618"/>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C44B9D-B5E9-4B50-B861-F3B8A18B34D2}">
      <dsp:nvSpPr>
        <dsp:cNvPr id="0" name=""/>
        <dsp:cNvSpPr/>
      </dsp:nvSpPr>
      <dsp:spPr>
        <a:xfrm>
          <a:off x="347648" y="3132199"/>
          <a:ext cx="632087" cy="632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D9E860-1BC5-4ABA-8040-1DBCF161B08E}">
      <dsp:nvSpPr>
        <dsp:cNvPr id="0" name=""/>
        <dsp:cNvSpPr/>
      </dsp:nvSpPr>
      <dsp:spPr>
        <a:xfrm>
          <a:off x="1327384" y="2873618"/>
          <a:ext cx="4374032"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kern="1200"/>
            <a:t>Seller:</a:t>
          </a:r>
          <a:r>
            <a:rPr lang="zh-CN" sz="1900" kern="1200"/>
            <a:t>卖出信用保护</a:t>
          </a:r>
          <a:endParaRPr lang="en-US" sz="1900" kern="1200"/>
        </a:p>
      </dsp:txBody>
      <dsp:txXfrm>
        <a:off x="1327384" y="2873618"/>
        <a:ext cx="4374032" cy="1149250"/>
      </dsp:txXfrm>
    </dsp:sp>
    <dsp:sp modelId="{C4C89762-2EDE-4ADA-AF8A-9602244A70C2}">
      <dsp:nvSpPr>
        <dsp:cNvPr id="0" name=""/>
        <dsp:cNvSpPr/>
      </dsp:nvSpPr>
      <dsp:spPr>
        <a:xfrm>
          <a:off x="5701417" y="2873618"/>
          <a:ext cx="401865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666750">
            <a:lnSpc>
              <a:spcPct val="100000"/>
            </a:lnSpc>
            <a:spcBef>
              <a:spcPct val="0"/>
            </a:spcBef>
            <a:spcAft>
              <a:spcPct val="35000"/>
            </a:spcAft>
            <a:buNone/>
          </a:pPr>
          <a:r>
            <a:rPr lang="zh-CN" sz="1500" kern="1200"/>
            <a:t>各类金融机构（保险公司，券商）</a:t>
          </a:r>
          <a:endParaRPr lang="en-US" sz="1500" kern="1200"/>
        </a:p>
      </dsp:txBody>
      <dsp:txXfrm>
        <a:off x="5701417" y="2873618"/>
        <a:ext cx="4018655" cy="11492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8T14:10:41.966"/>
    </inkml:context>
    <inkml:brush xml:id="br0">
      <inkml:brushProperty name="width" value="0.08571" units="cm"/>
      <inkml:brushProperty name="height" value="0.08571" units="cm"/>
      <inkml:brushProperty name="color" value="#E71224"/>
    </inkml:brush>
  </inkml:definitions>
  <inkml:trace contextRef="#ctx0" brushRef="#br0">1 1 10776,'0'0'0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35.209"/>
    </inkml:context>
    <inkml:brush xml:id="br0">
      <inkml:brushProperty name="width" value="0.08571" units="cm"/>
      <inkml:brushProperty name="height" value="0.08571" units="cm"/>
      <inkml:brushProperty name="color" value="#E71224"/>
    </inkml:brush>
  </inkml:definitions>
  <inkml:trace contextRef="#ctx0" brushRef="#br0">1 0 6283,'1'5'78,"0"-1"-123,-1-4 23,0 50-113,0-24-290,0 38 425,0-39 0,0-13 0,0-4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11.126"/>
    </inkml:context>
    <inkml:brush xml:id="br0">
      <inkml:brushProperty name="width" value="0.08571" units="cm"/>
      <inkml:brushProperty name="height" value="0.08571" units="cm"/>
      <inkml:brushProperty name="color" value="#E71224"/>
    </inkml:brush>
  </inkml:definitions>
  <inkml:trace contextRef="#ctx0" brushRef="#br0">0 0 6641,'0'0'0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30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01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01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823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2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6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04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31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902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06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40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8/11/2022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0209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customXml" Target="../ink/ink2.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90.png"/><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27" Type="http://schemas.openxmlformats.org/officeDocument/2006/relationships/image" Target="../media/image50.png"/></Relationships>
</file>

<file path=ppt/slides/_rels/slide4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3.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a:xfrm>
            <a:off x="1024128" y="585216"/>
            <a:ext cx="6066818" cy="1499616"/>
          </a:xfrm>
        </p:spPr>
        <p:txBody>
          <a:bodyPr>
            <a:normAutofit/>
          </a:bodyPr>
          <a:lstStyle/>
          <a:p>
            <a:r>
              <a:rPr lang="en-US" dirty="0"/>
              <a:t>Derivatives</a:t>
            </a:r>
            <a:br>
              <a:rPr lang="en-US" dirty="0"/>
            </a:br>
            <a:r>
              <a:rPr lang="en-US" altLang="zh-CN" sz="3600" dirty="0"/>
              <a:t>Definition of derivatives</a:t>
            </a:r>
            <a:endParaRPr lang="en-US" sz="3600" dirty="0"/>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a:xfrm>
            <a:off x="1024128" y="2286000"/>
            <a:ext cx="6066818" cy="4023360"/>
          </a:xfrm>
        </p:spPr>
        <p:txBody>
          <a:bodyPr>
            <a:normAutofit/>
          </a:bodyPr>
          <a:lstStyle/>
          <a:p>
            <a:r>
              <a:rPr lang="en" altLang="zh-CN" dirty="0"/>
              <a:t>A derivative</a:t>
            </a:r>
            <a:r>
              <a:rPr lang="en" altLang="zh-CN" b="1" dirty="0"/>
              <a:t> </a:t>
            </a:r>
            <a:r>
              <a:rPr lang="en" altLang="zh-CN" dirty="0"/>
              <a:t>is a financial instrument that derives its value from the performance of an underlying asset. </a:t>
            </a:r>
          </a:p>
          <a:p>
            <a:endParaRPr lang="en-US" dirty="0"/>
          </a:p>
        </p:txBody>
      </p:sp>
      <p:pic>
        <p:nvPicPr>
          <p:cNvPr id="5" name="Picture 4" descr="Graph on document with pen">
            <a:extLst>
              <a:ext uri="{FF2B5EF4-FFF2-40B4-BE49-F238E27FC236}">
                <a16:creationId xmlns:a16="http://schemas.microsoft.com/office/drawing/2014/main" id="{F5700743-5E02-EA75-16C2-C6DB0B080663}"/>
              </a:ext>
            </a:extLst>
          </p:cNvPr>
          <p:cNvPicPr>
            <a:picLocks noChangeAspect="1"/>
          </p:cNvPicPr>
          <p:nvPr/>
        </p:nvPicPr>
        <p:blipFill rotWithShape="1">
          <a:blip r:embed="rId2"/>
          <a:srcRect l="34852" r="19988" b="-1"/>
          <a:stretch/>
        </p:blipFill>
        <p:spPr>
          <a:xfrm>
            <a:off x="7552266" y="10"/>
            <a:ext cx="4639733" cy="6857990"/>
          </a:xfrm>
          <a:prstGeom prst="rect">
            <a:avLst/>
          </a:prstGeom>
        </p:spPr>
      </p:pic>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sz="2400" dirty="0"/>
              <a:t>Forward commitments</a:t>
            </a:r>
          </a:p>
          <a:p>
            <a:pPr lvl="1"/>
            <a:r>
              <a:rPr lang="en-US" sz="2400" dirty="0"/>
              <a:t>Forward</a:t>
            </a:r>
          </a:p>
          <a:p>
            <a:pPr lvl="1"/>
            <a:r>
              <a:rPr lang="en-US" sz="2400" u="sng" dirty="0">
                <a:solidFill>
                  <a:srgbClr val="FF0000"/>
                </a:solidFill>
              </a:rPr>
              <a:t>Futures</a:t>
            </a:r>
          </a:p>
          <a:p>
            <a:pPr lvl="1"/>
            <a:r>
              <a:rPr lang="en-US" sz="2400" dirty="0"/>
              <a:t>Swap</a:t>
            </a:r>
          </a:p>
          <a:p>
            <a:r>
              <a:rPr lang="en-US" sz="2400" dirty="0"/>
              <a:t>Contingent claims</a:t>
            </a:r>
          </a:p>
          <a:p>
            <a:pPr lvl="1"/>
            <a:r>
              <a:rPr lang="en-US" sz="2400" dirty="0"/>
              <a:t>Option</a:t>
            </a:r>
          </a:p>
          <a:p>
            <a:pPr lvl="1"/>
            <a:r>
              <a:rPr lang="en-US" sz="2400" dirty="0"/>
              <a:t>Credit Derivatives</a:t>
            </a:r>
          </a:p>
          <a:p>
            <a:pPr lvl="1"/>
            <a:endParaRPr lang="en-US" dirty="0"/>
          </a:p>
        </p:txBody>
      </p:sp>
      <p:pic>
        <p:nvPicPr>
          <p:cNvPr id="7" name="Graphic 6" descr="钱">
            <a:extLst>
              <a:ext uri="{FF2B5EF4-FFF2-40B4-BE49-F238E27FC236}">
                <a16:creationId xmlns:a16="http://schemas.microsoft.com/office/drawing/2014/main" id="{45D341F0-32B3-CBAD-7D67-3294B55F2A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80005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4" descr="Angled shot of pen on a graph">
            <a:extLst>
              <a:ext uri="{FF2B5EF4-FFF2-40B4-BE49-F238E27FC236}">
                <a16:creationId xmlns:a16="http://schemas.microsoft.com/office/drawing/2014/main" id="{96528499-DF1A-6F7B-24BE-F6952FE90397}"/>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0" y="11"/>
            <a:ext cx="12191980" cy="6857989"/>
          </a:xfrm>
          <a:prstGeom prst="rect">
            <a:avLst/>
          </a:prstGeom>
        </p:spPr>
      </p:pic>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dirty="0"/>
              <a:t>Futures Contracts</a:t>
            </a:r>
          </a:p>
        </p:txBody>
      </p:sp>
      <p:graphicFrame>
        <p:nvGraphicFramePr>
          <p:cNvPr id="16" name="Content Placeholder 2">
            <a:extLst>
              <a:ext uri="{FF2B5EF4-FFF2-40B4-BE49-F238E27FC236}">
                <a16:creationId xmlns:a16="http://schemas.microsoft.com/office/drawing/2014/main" id="{3C3ED691-B2E3-7447-0B09-EE908E8E7B19}"/>
              </a:ext>
            </a:extLst>
          </p:cNvPr>
          <p:cNvGraphicFramePr>
            <a:graphicFrameLocks noGrp="1"/>
          </p:cNvGraphicFramePr>
          <p:nvPr>
            <p:ph idx="1"/>
            <p:extLst>
              <p:ext uri="{D42A27DB-BD31-4B8C-83A1-F6EECF244321}">
                <p14:modId xmlns:p14="http://schemas.microsoft.com/office/powerpoint/2010/main" val="3107130905"/>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387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a:xfrm>
            <a:off x="1024128" y="585216"/>
            <a:ext cx="9720072" cy="1499616"/>
          </a:xfrm>
        </p:spPr>
        <p:txBody>
          <a:bodyPr>
            <a:normAutofit/>
          </a:bodyPr>
          <a:lstStyle/>
          <a:p>
            <a:r>
              <a:rPr lang="en-US"/>
              <a:t>Futures Contracts</a:t>
            </a:r>
          </a:p>
        </p:txBody>
      </p:sp>
      <p:graphicFrame>
        <p:nvGraphicFramePr>
          <p:cNvPr id="7" name="Content Placeholder 2">
            <a:extLst>
              <a:ext uri="{FF2B5EF4-FFF2-40B4-BE49-F238E27FC236}">
                <a16:creationId xmlns:a16="http://schemas.microsoft.com/office/drawing/2014/main" id="{66E82057-8C05-8B4C-0EE9-90C2144AD05C}"/>
              </a:ext>
            </a:extLst>
          </p:cNvPr>
          <p:cNvGraphicFramePr>
            <a:graphicFrameLocks noGrp="1"/>
          </p:cNvGraphicFramePr>
          <p:nvPr>
            <p:ph idx="1"/>
            <p:extLst>
              <p:ext uri="{D42A27DB-BD31-4B8C-83A1-F6EECF244321}">
                <p14:modId xmlns:p14="http://schemas.microsoft.com/office/powerpoint/2010/main" val="259108724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75" name="墨迹 74">
                <a:extLst>
                  <a:ext uri="{FF2B5EF4-FFF2-40B4-BE49-F238E27FC236}">
                    <a16:creationId xmlns:a16="http://schemas.microsoft.com/office/drawing/2014/main" id="{209E1760-4D50-3243-95DE-835C0B595127}"/>
                  </a:ext>
                </a:extLst>
              </p14:cNvPr>
              <p14:cNvContentPartPr/>
              <p14:nvPr/>
            </p14:nvContentPartPr>
            <p14:xfrm>
              <a:off x="6796998" y="2789421"/>
              <a:ext cx="1080" cy="69840"/>
            </p14:xfrm>
          </p:contentPart>
        </mc:Choice>
        <mc:Fallback xmlns="">
          <p:pic>
            <p:nvPicPr>
              <p:cNvPr id="75" name="墨迹 74">
                <a:extLst>
                  <a:ext uri="{FF2B5EF4-FFF2-40B4-BE49-F238E27FC236}">
                    <a16:creationId xmlns:a16="http://schemas.microsoft.com/office/drawing/2014/main" id="{209E1760-4D50-3243-95DE-835C0B595127}"/>
                  </a:ext>
                </a:extLst>
              </p:cNvPr>
              <p:cNvPicPr/>
              <p:nvPr/>
            </p:nvPicPr>
            <p:blipFill>
              <a:blip r:embed="rId10"/>
              <a:stretch>
                <a:fillRect/>
              </a:stretch>
            </p:blipFill>
            <p:spPr>
              <a:xfrm>
                <a:off x="6781878" y="2773941"/>
                <a:ext cx="31680" cy="100440"/>
              </a:xfrm>
              <a:prstGeom prst="rect">
                <a:avLst/>
              </a:prstGeom>
            </p:spPr>
          </p:pic>
        </mc:Fallback>
      </mc:AlternateContent>
    </p:spTree>
    <p:extLst>
      <p:ext uri="{BB962C8B-B14F-4D97-AF65-F5344CB8AC3E}">
        <p14:creationId xmlns:p14="http://schemas.microsoft.com/office/powerpoint/2010/main" val="250919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br>
              <a:rPr lang="en-US" sz="4000" dirty="0"/>
            </a:br>
            <a:r>
              <a:rPr lang="en-US" sz="4000" dirty="0"/>
              <a:t>example</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92082" y="2084832"/>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865086050"/>
              </p:ext>
            </p:extLst>
          </p:nvPr>
        </p:nvGraphicFramePr>
        <p:xfrm>
          <a:off x="810069"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38" name="墨迹 337">
                <a:extLst>
                  <a:ext uri="{FF2B5EF4-FFF2-40B4-BE49-F238E27FC236}">
                    <a16:creationId xmlns:a16="http://schemas.microsoft.com/office/drawing/2014/main" id="{E24A301B-9B2E-194D-9A3B-0B5974E8839C}"/>
                  </a:ext>
                </a:extLst>
              </p14:cNvPr>
              <p14:cNvContentPartPr/>
              <p14:nvPr/>
            </p14:nvContentPartPr>
            <p14:xfrm>
              <a:off x="4097718" y="879981"/>
              <a:ext cx="360" cy="360"/>
            </p14:xfrm>
          </p:contentPart>
        </mc:Choice>
        <mc:Fallback xmlns="">
          <p:pic>
            <p:nvPicPr>
              <p:cNvPr id="338" name="墨迹 337">
                <a:extLst>
                  <a:ext uri="{FF2B5EF4-FFF2-40B4-BE49-F238E27FC236}">
                    <a16:creationId xmlns:a16="http://schemas.microsoft.com/office/drawing/2014/main" id="{E24A301B-9B2E-194D-9A3B-0B5974E8839C}"/>
                  </a:ext>
                </a:extLst>
              </p:cNvPr>
              <p:cNvPicPr/>
              <p:nvPr/>
            </p:nvPicPr>
            <p:blipFill>
              <a:blip r:embed="rId3"/>
              <a:stretch>
                <a:fillRect/>
              </a:stretch>
            </p:blipFill>
            <p:spPr>
              <a:xfrm>
                <a:off x="4082238" y="864501"/>
                <a:ext cx="30960" cy="30960"/>
              </a:xfrm>
              <a:prstGeom prst="rect">
                <a:avLst/>
              </a:prstGeom>
            </p:spPr>
          </p:pic>
        </mc:Fallback>
      </mc:AlternateContent>
    </p:spTree>
    <p:extLst>
      <p:ext uri="{BB962C8B-B14F-4D97-AF65-F5344CB8AC3E}">
        <p14:creationId xmlns:p14="http://schemas.microsoft.com/office/powerpoint/2010/main" val="13472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fontScale="90000"/>
          </a:bodyPr>
          <a:lstStyle/>
          <a:p>
            <a:r>
              <a:rPr lang="en-US" sz="4000"/>
              <a:t>Futures Contracts</a:t>
            </a:r>
            <a:br>
              <a:rPr lang="en-US" sz="4000"/>
            </a:br>
            <a:r>
              <a:rPr kumimoji="1" lang="en-US" altLang="zh-CN" sz="4000"/>
              <a:t>Way to against default</a:t>
            </a:r>
            <a:br>
              <a:rPr kumimoji="1" lang="zh-CN" altLang="en-US" sz="4000"/>
            </a:br>
            <a:endParaRPr lang="en-US" sz="4000" dirty="0"/>
          </a:p>
        </p:txBody>
      </p:sp>
      <p:graphicFrame>
        <p:nvGraphicFramePr>
          <p:cNvPr id="5" name="Content Placeholder 2">
            <a:extLst>
              <a:ext uri="{FF2B5EF4-FFF2-40B4-BE49-F238E27FC236}">
                <a16:creationId xmlns:a16="http://schemas.microsoft.com/office/drawing/2014/main" id="{2803F751-3BB1-B4D3-7273-E00ECA41129C}"/>
              </a:ext>
            </a:extLst>
          </p:cNvPr>
          <p:cNvGraphicFramePr>
            <a:graphicFrameLocks noGrp="1"/>
          </p:cNvGraphicFramePr>
          <p:nvPr>
            <p:ph idx="1"/>
            <p:extLst>
              <p:ext uri="{D42A27DB-BD31-4B8C-83A1-F6EECF244321}">
                <p14:modId xmlns:p14="http://schemas.microsoft.com/office/powerpoint/2010/main" val="1084850669"/>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208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a:xfrm>
            <a:off x="1024128" y="585216"/>
            <a:ext cx="6066818" cy="1499616"/>
          </a:xfrm>
        </p:spPr>
        <p:txBody>
          <a:bodyPr>
            <a:normAutofit fontScale="90000"/>
          </a:bodyPr>
          <a:lstStyle/>
          <a:p>
            <a:r>
              <a:rPr lang="en-US" dirty="0"/>
              <a:t>Futures Contracts</a:t>
            </a:r>
            <a:br>
              <a:rPr lang="en-US" dirty="0"/>
            </a:br>
            <a:r>
              <a:rPr lang="en" altLang="zh-CN" sz="3100" dirty="0"/>
              <a:t>Final Settlement of futures</a:t>
            </a:r>
            <a:br>
              <a:rPr lang="en" altLang="zh-CN" dirty="0"/>
            </a:br>
            <a:endParaRPr lang="en-US" dirty="0"/>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a:xfrm>
            <a:off x="1024128" y="2286000"/>
            <a:ext cx="6066818" cy="4023360"/>
          </a:xfrm>
        </p:spPr>
        <p:txBody>
          <a:bodyPr>
            <a:normAutofit/>
          </a:bodyPr>
          <a:lstStyle/>
          <a:p>
            <a:pPr lvl="1"/>
            <a:r>
              <a:rPr lang="en" altLang="zh-CN" dirty="0"/>
              <a:t>Futures contracts specify whether </a:t>
            </a:r>
            <a:r>
              <a:rPr lang="en" altLang="zh-CN" dirty="0">
                <a:solidFill>
                  <a:srgbClr val="FF0000"/>
                </a:solidFill>
              </a:rPr>
              <a:t>physical delivery of an underlying or cash settlement </a:t>
            </a:r>
            <a:r>
              <a:rPr lang="en" altLang="zh-CN" dirty="0"/>
              <a:t>occurs at expiration. </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a:t>
            </a:r>
            <a:r>
              <a:rPr lang="en-US" i="1" dirty="0">
                <a:solidFill>
                  <a:srgbClr val="FF0000"/>
                </a:solidFill>
              </a:rPr>
              <a:t>futures price converges to the spot price </a:t>
            </a:r>
            <a:r>
              <a:rPr lang="en-US" i="1" dirty="0"/>
              <a:t>at expiration.</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81888A1F-9587-FD35-0A83-BB07A9DE6520}"/>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356346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2F50208-41F1-E14D-A989-56B5CBE8F076}"/>
              </a:ext>
            </a:extLst>
          </p:cNvPr>
          <p:cNvSpPr>
            <a:spLocks noGrp="1"/>
          </p:cNvSpPr>
          <p:nvPr>
            <p:ph type="title"/>
          </p:nvPr>
        </p:nvSpPr>
        <p:spPr>
          <a:xfrm>
            <a:off x="1024129" y="585216"/>
            <a:ext cx="3779085" cy="1499616"/>
          </a:xfrm>
        </p:spPr>
        <p:txBody>
          <a:bodyPr>
            <a:normAutofit fontScale="90000"/>
          </a:bodyPr>
          <a:lstStyle/>
          <a:p>
            <a:r>
              <a:rPr lang="en-US" altLang="zh-CN" sz="4300">
                <a:solidFill>
                  <a:srgbClr val="FFFFFF"/>
                </a:solidFill>
              </a:rPr>
              <a:t>Futures Contracts</a:t>
            </a:r>
            <a:br>
              <a:rPr lang="en-US" altLang="zh-CN" sz="4300">
                <a:solidFill>
                  <a:srgbClr val="FFFFFF"/>
                </a:solidFill>
              </a:rPr>
            </a:br>
            <a:r>
              <a:rPr lang="en-US" altLang="zh-CN" sz="4300">
                <a:solidFill>
                  <a:srgbClr val="FFFFFF"/>
                </a:solidFill>
              </a:rPr>
              <a:t>example</a:t>
            </a:r>
            <a:endParaRPr kumimoji="1" lang="zh-CN" altLang="en-US" sz="4300">
              <a:solidFill>
                <a:srgbClr val="FFFFFF"/>
              </a:solidFill>
            </a:endParaRPr>
          </a:p>
        </p:txBody>
      </p:sp>
      <p:cxnSp>
        <p:nvCxnSpPr>
          <p:cNvPr id="18" name="Straight Connector 17">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8">
            <a:extLst>
              <a:ext uri="{FF2B5EF4-FFF2-40B4-BE49-F238E27FC236}">
                <a16:creationId xmlns:a16="http://schemas.microsoft.com/office/drawing/2014/main" id="{A11AAF08-0E72-7636-60F4-AB3BF6795F91}"/>
              </a:ext>
            </a:extLst>
          </p:cNvPr>
          <p:cNvSpPr>
            <a:spLocks noGrp="1"/>
          </p:cNvSpPr>
          <p:nvPr>
            <p:ph idx="1"/>
          </p:nvPr>
        </p:nvSpPr>
        <p:spPr>
          <a:xfrm>
            <a:off x="1024129" y="2286000"/>
            <a:ext cx="3791711" cy="3931920"/>
          </a:xfrm>
        </p:spPr>
        <p:txBody>
          <a:bodyPr>
            <a:normAutofit/>
          </a:bodyPr>
          <a:lstStyle/>
          <a:p>
            <a:r>
              <a:rPr lang="en" altLang="zh-CN">
                <a:solidFill>
                  <a:srgbClr val="FFFFFF"/>
                </a:solidFill>
              </a:rPr>
              <a:t>Procam purchases a futures contract [</a:t>
            </a:r>
            <a:r>
              <a:rPr lang="en" altLang="zh-CN" i="1">
                <a:solidFill>
                  <a:srgbClr val="FFFFFF"/>
                </a:solidFill>
              </a:rPr>
              <a:t>f</a:t>
            </a:r>
            <a:r>
              <a:rPr lang="en" altLang="zh-CN">
                <a:solidFill>
                  <a:srgbClr val="FFFFFF"/>
                </a:solidFill>
              </a:rPr>
              <a:t>0(</a:t>
            </a:r>
            <a:r>
              <a:rPr lang="en" altLang="zh-CN" i="1">
                <a:solidFill>
                  <a:srgbClr val="FFFFFF"/>
                </a:solidFill>
              </a:rPr>
              <a:t>T</a:t>
            </a:r>
            <a:r>
              <a:rPr lang="en" altLang="zh-CN">
                <a:solidFill>
                  <a:srgbClr val="FFFFFF"/>
                </a:solidFill>
              </a:rPr>
              <a:t>) = $1,792.13] on the exchange via a financial intermediary. </a:t>
            </a:r>
          </a:p>
          <a:p>
            <a:endParaRPr lang="en" altLang="zh-CN">
              <a:solidFill>
                <a:srgbClr val="FFFFFF"/>
              </a:solidFill>
            </a:endParaRPr>
          </a:p>
          <a:p>
            <a:endParaRPr lang="en-US">
              <a:solidFill>
                <a:srgbClr val="FFFFFF"/>
              </a:solidFill>
            </a:endParaRPr>
          </a:p>
        </p:txBody>
      </p:sp>
      <p:pic>
        <p:nvPicPr>
          <p:cNvPr id="5" name="内容占位符 4" descr="表格&#10;&#10;描述已自动生成">
            <a:extLst>
              <a:ext uri="{FF2B5EF4-FFF2-40B4-BE49-F238E27FC236}">
                <a16:creationId xmlns:a16="http://schemas.microsoft.com/office/drawing/2014/main" id="{1623BCBD-1AF7-894A-9ADA-F66657994101}"/>
              </a:ext>
            </a:extLst>
          </p:cNvPr>
          <p:cNvPicPr>
            <a:picLocks noChangeAspect="1"/>
          </p:cNvPicPr>
          <p:nvPr/>
        </p:nvPicPr>
        <p:blipFill>
          <a:blip r:embed="rId2"/>
          <a:stretch>
            <a:fillRect/>
          </a:stretch>
        </p:blipFill>
        <p:spPr>
          <a:xfrm>
            <a:off x="6096000" y="1137513"/>
            <a:ext cx="5455921" cy="4582973"/>
          </a:xfrm>
          <a:prstGeom prst="rect">
            <a:avLst/>
          </a:prstGeom>
        </p:spPr>
      </p:pic>
    </p:spTree>
    <p:extLst>
      <p:ext uri="{BB962C8B-B14F-4D97-AF65-F5344CB8AC3E}">
        <p14:creationId xmlns:p14="http://schemas.microsoft.com/office/powerpoint/2010/main" val="42418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sz="2400" dirty="0"/>
              <a:t>Forward commitments</a:t>
            </a:r>
          </a:p>
          <a:p>
            <a:pPr lvl="1"/>
            <a:r>
              <a:rPr lang="en-US" sz="2400" dirty="0"/>
              <a:t>Forward</a:t>
            </a:r>
          </a:p>
          <a:p>
            <a:pPr lvl="1"/>
            <a:r>
              <a:rPr lang="en-US" sz="2400" dirty="0"/>
              <a:t>Futures</a:t>
            </a:r>
          </a:p>
          <a:p>
            <a:pPr lvl="1"/>
            <a:r>
              <a:rPr lang="en-US" sz="2400" u="sng" dirty="0">
                <a:solidFill>
                  <a:srgbClr val="FF0000"/>
                </a:solidFill>
              </a:rPr>
              <a:t>Swap</a:t>
            </a:r>
          </a:p>
          <a:p>
            <a:r>
              <a:rPr lang="en-US" sz="2400" dirty="0"/>
              <a:t>Contingent claims</a:t>
            </a:r>
          </a:p>
          <a:p>
            <a:pPr lvl="1"/>
            <a:r>
              <a:rPr lang="en-US" sz="2400" dirty="0"/>
              <a:t>Option</a:t>
            </a:r>
          </a:p>
          <a:p>
            <a:pPr lvl="1"/>
            <a:r>
              <a:rPr lang="en-US" sz="2400" dirty="0"/>
              <a:t>Credit Derivatives</a:t>
            </a:r>
          </a:p>
          <a:p>
            <a:pPr lvl="1"/>
            <a:endParaRPr lang="en-US" dirty="0"/>
          </a:p>
        </p:txBody>
      </p:sp>
      <p:pic>
        <p:nvPicPr>
          <p:cNvPr id="7" name="Graphic 6" descr="握手">
            <a:extLst>
              <a:ext uri="{FF2B5EF4-FFF2-40B4-BE49-F238E27FC236}">
                <a16:creationId xmlns:a16="http://schemas.microsoft.com/office/drawing/2014/main" id="{45C5EA3D-CAA2-2E31-4A50-F16271CBA8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342059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a:xfrm>
            <a:off x="1024128" y="585216"/>
            <a:ext cx="801827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a:xfrm>
            <a:off x="1024128" y="2286000"/>
            <a:ext cx="8018271" cy="4023360"/>
          </a:xfrm>
        </p:spPr>
        <p:txBody>
          <a:bodyPr>
            <a:normAutofit/>
          </a:bodyPr>
          <a:lstStyle/>
          <a:p>
            <a:r>
              <a:rPr lang="en-US" dirty="0"/>
              <a:t>Definition: A swap is a firm commitment under which two counterparties </a:t>
            </a:r>
            <a:r>
              <a:rPr lang="en-US" dirty="0">
                <a:solidFill>
                  <a:srgbClr val="FF0000"/>
                </a:solidFill>
              </a:rPr>
              <a:t>exchange a series of cash flows </a:t>
            </a:r>
            <a:r>
              <a:rPr lang="en-US" dirty="0"/>
              <a:t>in the future. One set of cash flows is typically </a:t>
            </a:r>
            <a:r>
              <a:rPr lang="en-US" dirty="0">
                <a:solidFill>
                  <a:srgbClr val="FF0000"/>
                </a:solidFill>
              </a:rPr>
              <a:t>variable, or floating</a:t>
            </a:r>
            <a:r>
              <a:rPr lang="en-US" dirty="0"/>
              <a:t>, and determined by a market reference rate that resets each period. The other cash flow stream is usually </a:t>
            </a:r>
            <a:r>
              <a:rPr lang="en-US" dirty="0">
                <a:solidFill>
                  <a:srgbClr val="FF0000"/>
                </a:solidFill>
              </a:rPr>
              <a:t>fixed or may vary based on a different underlying asset or rate</a:t>
            </a:r>
            <a:r>
              <a:rPr lang="en-US" dirty="0"/>
              <a: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23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a:xfrm>
            <a:off x="1024128" y="585216"/>
            <a:ext cx="6066818" cy="1499616"/>
          </a:xfrm>
        </p:spPr>
        <p:txBody>
          <a:bodyPr>
            <a:normAutofit/>
          </a:bodyPr>
          <a:lstStyle/>
          <a:p>
            <a:r>
              <a:rPr lang="en-US" altLang="zh-CN" dirty="0"/>
              <a:t>Derivatives</a:t>
            </a:r>
            <a:br>
              <a:rPr lang="en-US" dirty="0"/>
            </a:br>
            <a:r>
              <a:rPr lang="en-US" sz="36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a:xfrm>
            <a:off x="1024128" y="2286000"/>
            <a:ext cx="6066818" cy="4023360"/>
          </a:xfrm>
        </p:spPr>
        <p:txBody>
          <a:bodyPr>
            <a:normAutofit/>
          </a:bodyPr>
          <a:lstStyle/>
          <a:p>
            <a:r>
              <a:rPr lang="en" altLang="zh-CN" dirty="0"/>
              <a:t>Primary derivative types include a </a:t>
            </a:r>
            <a:r>
              <a:rPr lang="en" altLang="zh-CN" dirty="0">
                <a:solidFill>
                  <a:srgbClr val="FF0000"/>
                </a:solidFill>
              </a:rPr>
              <a:t>firm(forward) commitment</a:t>
            </a:r>
            <a:r>
              <a:rPr lang="en" altLang="zh-CN" dirty="0"/>
              <a:t> in which a predetermined amount is agreed to be exchanged between counterparties at settlement and a </a:t>
            </a:r>
            <a:r>
              <a:rPr lang="en" altLang="zh-CN" dirty="0">
                <a:solidFill>
                  <a:srgbClr val="FF0000"/>
                </a:solidFill>
              </a:rPr>
              <a:t>contingent claim </a:t>
            </a:r>
            <a:r>
              <a:rPr lang="en" altLang="zh-CN" dirty="0"/>
              <a:t>in which one of the counterparties determines whether and when the trade will settle. </a:t>
            </a:r>
          </a:p>
        </p:txBody>
      </p:sp>
      <p:pic>
        <p:nvPicPr>
          <p:cNvPr id="5" name="Picture 4" descr="A calculus formula">
            <a:extLst>
              <a:ext uri="{FF2B5EF4-FFF2-40B4-BE49-F238E27FC236}">
                <a16:creationId xmlns:a16="http://schemas.microsoft.com/office/drawing/2014/main" id="{B25BB370-1FE7-B181-4621-0EF2A6325C9D}"/>
              </a:ext>
            </a:extLst>
          </p:cNvPr>
          <p:cNvPicPr>
            <a:picLocks noChangeAspect="1"/>
          </p:cNvPicPr>
          <p:nvPr/>
        </p:nvPicPr>
        <p:blipFill rotWithShape="1">
          <a:blip r:embed="rId2"/>
          <a:srcRect l="24398" r="30442" b="-1"/>
          <a:stretch/>
        </p:blipFill>
        <p:spPr>
          <a:xfrm>
            <a:off x="7552266" y="10"/>
            <a:ext cx="4639733" cy="6857990"/>
          </a:xfrm>
          <a:prstGeom prst="rect">
            <a:avLst/>
          </a:prstGeom>
        </p:spPr>
      </p:pic>
    </p:spTree>
    <p:extLst>
      <p:ext uri="{BB962C8B-B14F-4D97-AF65-F5344CB8AC3E}">
        <p14:creationId xmlns:p14="http://schemas.microsoft.com/office/powerpoint/2010/main" val="2424597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pic>
        <p:nvPicPr>
          <p:cNvPr id="5" name="Picture 4">
            <a:extLst>
              <a:ext uri="{FF2B5EF4-FFF2-40B4-BE49-F238E27FC236}">
                <a16:creationId xmlns:a16="http://schemas.microsoft.com/office/drawing/2014/main" id="{2D705A49-1A9F-46BD-B5D6-83C9A0C8FD30}"/>
              </a:ext>
            </a:extLst>
          </p:cNvPr>
          <p:cNvPicPr>
            <a:picLocks noChangeAspect="1"/>
          </p:cNvPicPr>
          <p:nvPr/>
        </p:nvPicPr>
        <p:blipFill>
          <a:blip r:embed="rId2"/>
          <a:stretch>
            <a:fillRect/>
          </a:stretch>
        </p:blipFill>
        <p:spPr>
          <a:xfrm>
            <a:off x="2383891" y="3245988"/>
            <a:ext cx="6900974" cy="1735915"/>
          </a:xfrm>
          <a:prstGeom prst="rect">
            <a:avLst/>
          </a:prstGeom>
        </p:spPr>
      </p:pic>
    </p:spTree>
    <p:extLst>
      <p:ext uri="{BB962C8B-B14F-4D97-AF65-F5344CB8AC3E}">
        <p14:creationId xmlns:p14="http://schemas.microsoft.com/office/powerpoint/2010/main" val="3152884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DFCE-6589-4D53-B883-11C3B60766E0}"/>
              </a:ext>
            </a:extLst>
          </p:cNvPr>
          <p:cNvSpPr>
            <a:spLocks noGrp="1"/>
          </p:cNvSpPr>
          <p:nvPr>
            <p:ph type="title"/>
          </p:nvPr>
        </p:nvSpPr>
        <p:spPr>
          <a:xfrm>
            <a:off x="1024128" y="585216"/>
            <a:ext cx="3133581" cy="1499616"/>
          </a:xfrm>
        </p:spPr>
        <p:txBody>
          <a:bodyPr>
            <a:normAutofit/>
          </a:bodyPr>
          <a:lstStyle/>
          <a:p>
            <a:r>
              <a:rPr lang="en-US" sz="4000"/>
              <a:t>Swap Contracts</a:t>
            </a:r>
            <a:endParaRPr lang="en-US" sz="4000" dirty="0"/>
          </a:p>
        </p:txBody>
      </p:sp>
      <p:sp>
        <p:nvSpPr>
          <p:cNvPr id="3" name="Content Placeholder 2">
            <a:extLst>
              <a:ext uri="{FF2B5EF4-FFF2-40B4-BE49-F238E27FC236}">
                <a16:creationId xmlns:a16="http://schemas.microsoft.com/office/drawing/2014/main" id="{3214D9F7-CB77-437B-A14A-42B54002FCC2}"/>
              </a:ext>
            </a:extLst>
          </p:cNvPr>
          <p:cNvSpPr>
            <a:spLocks noGrp="1"/>
          </p:cNvSpPr>
          <p:nvPr>
            <p:ph idx="1"/>
          </p:nvPr>
        </p:nvSpPr>
        <p:spPr>
          <a:xfrm>
            <a:off x="1024128" y="2286000"/>
            <a:ext cx="3133580" cy="3931920"/>
          </a:xfrm>
        </p:spPr>
        <p:txBody>
          <a:bodyPr>
            <a:normAutofit/>
          </a:bodyPr>
          <a:lstStyle/>
          <a:p>
            <a:r>
              <a:rPr lang="en-US" sz="1600"/>
              <a:t>Counterparties usually exchange a net payment on fixed- and floating-rate payments</a:t>
            </a:r>
          </a:p>
          <a:p>
            <a:endParaRPr lang="en-US" sz="1600"/>
          </a:p>
        </p:txBody>
      </p:sp>
      <p:pic>
        <p:nvPicPr>
          <p:cNvPr id="5" name="Picture 4">
            <a:extLst>
              <a:ext uri="{FF2B5EF4-FFF2-40B4-BE49-F238E27FC236}">
                <a16:creationId xmlns:a16="http://schemas.microsoft.com/office/drawing/2014/main" id="{1D164FCF-BAAA-4C78-BBA5-426D826EB636}"/>
              </a:ext>
            </a:extLst>
          </p:cNvPr>
          <p:cNvPicPr>
            <a:picLocks noChangeAspect="1"/>
          </p:cNvPicPr>
          <p:nvPr/>
        </p:nvPicPr>
        <p:blipFill>
          <a:blip r:embed="rId2"/>
          <a:stretch>
            <a:fillRect/>
          </a:stretch>
        </p:blipFill>
        <p:spPr>
          <a:xfrm>
            <a:off x="4642342" y="1727517"/>
            <a:ext cx="6909577" cy="3402966"/>
          </a:xfrm>
          <a:prstGeom prst="rect">
            <a:avLst/>
          </a:prstGeom>
        </p:spPr>
      </p:pic>
    </p:spTree>
    <p:extLst>
      <p:ext uri="{BB962C8B-B14F-4D97-AF65-F5344CB8AC3E}">
        <p14:creationId xmlns:p14="http://schemas.microsoft.com/office/powerpoint/2010/main" val="686179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2250-409F-430B-BF16-EDD37453946C}"/>
              </a:ext>
            </a:extLst>
          </p:cNvPr>
          <p:cNvSpPr>
            <a:spLocks noGrp="1"/>
          </p:cNvSpPr>
          <p:nvPr>
            <p:ph type="title"/>
          </p:nvPr>
        </p:nvSpPr>
        <p:spPr>
          <a:xfrm>
            <a:off x="1024128" y="585216"/>
            <a:ext cx="8018272" cy="1499616"/>
          </a:xfrm>
        </p:spPr>
        <p:txBody>
          <a:bodyPr>
            <a:normAutofit/>
          </a:bodyPr>
          <a:lstStyle/>
          <a:p>
            <a:r>
              <a:rPr lang="en-US"/>
              <a:t>Swap Contracts</a:t>
            </a:r>
            <a:br>
              <a:rPr lang="en-US"/>
            </a:br>
            <a:r>
              <a:rPr lang="en-US"/>
              <a:t>example</a:t>
            </a:r>
          </a:p>
        </p:txBody>
      </p:sp>
      <p:sp>
        <p:nvSpPr>
          <p:cNvPr id="3" name="Content Placeholder 2">
            <a:extLst>
              <a:ext uri="{FF2B5EF4-FFF2-40B4-BE49-F238E27FC236}">
                <a16:creationId xmlns:a16="http://schemas.microsoft.com/office/drawing/2014/main" id="{2BB44AB6-F389-485B-8ACC-BB01F57F8501}"/>
              </a:ext>
            </a:extLst>
          </p:cNvPr>
          <p:cNvSpPr>
            <a:spLocks noGrp="1"/>
          </p:cNvSpPr>
          <p:nvPr>
            <p:ph idx="1"/>
          </p:nvPr>
        </p:nvSpPr>
        <p:spPr>
          <a:xfrm>
            <a:off x="1024128" y="2286000"/>
            <a:ext cx="8018271" cy="4023360"/>
          </a:xfrm>
        </p:spPr>
        <p:txBody>
          <a:bodyPr>
            <a:normAutofit/>
          </a:bodyPr>
          <a:lstStyle/>
          <a:p>
            <a:r>
              <a:rPr lang="en-US" dirty="0" err="1"/>
              <a:t>Fyleton</a:t>
            </a:r>
            <a:r>
              <a:rPr lang="en-US" dirty="0"/>
              <a:t> Investments has entered a five-year, receive-fixed GBP200 million</a:t>
            </a:r>
            <a:r>
              <a:rPr lang="zh-CN" altLang="en-US" dirty="0"/>
              <a:t> </a:t>
            </a:r>
            <a:r>
              <a:rPr lang="en-US" dirty="0"/>
              <a:t>interest rate swap with a financial intermediary to increase the duration of its</a:t>
            </a:r>
            <a:r>
              <a:rPr lang="zh-CN" altLang="en-US" dirty="0"/>
              <a:t> </a:t>
            </a:r>
            <a:r>
              <a:rPr lang="en-US" dirty="0"/>
              <a:t>fixed-income portfolio. Under terms of the swap, </a:t>
            </a:r>
            <a:r>
              <a:rPr lang="en-US" dirty="0" err="1"/>
              <a:t>Fyleton</a:t>
            </a:r>
            <a:r>
              <a:rPr lang="en-US" dirty="0"/>
              <a:t> has agreed to receive</a:t>
            </a:r>
            <a:r>
              <a:rPr lang="zh-CN" altLang="en-US" dirty="0"/>
              <a:t> </a:t>
            </a:r>
            <a:r>
              <a:rPr lang="en-US" dirty="0"/>
              <a:t>a semiannual GBP fixed rate of 2.25% and pay six-month MRR.</a:t>
            </a:r>
          </a:p>
          <a:p>
            <a:r>
              <a:rPr lang="en-US" dirty="0"/>
              <a:t>Calculate the first swap cash flow exchange if six-month MRR is set at 1.95%.</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3654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a:xfrm>
            <a:off x="1024128" y="585216"/>
            <a:ext cx="801827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a:xfrm>
            <a:off x="1024128" y="2286000"/>
            <a:ext cx="8018271" cy="4023360"/>
          </a:xfrm>
        </p:spPr>
        <p:txBody>
          <a:bodyPr>
            <a:normAutofit/>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a:t>
            </a:r>
            <a:r>
              <a:rPr lang="en-US" dirty="0">
                <a:solidFill>
                  <a:srgbClr val="FF0000"/>
                </a:solidFill>
              </a:rPr>
              <a:t>OTC</a:t>
            </a:r>
            <a:r>
              <a:rPr lang="en-US" dirty="0"/>
              <a:t> contract, so it is 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a:t>
            </a:r>
            <a:r>
              <a:rPr lang="en-US" dirty="0">
                <a:solidFill>
                  <a:srgbClr val="FF0000"/>
                </a:solidFill>
              </a:rPr>
              <a:t>no money changes hands at the start</a:t>
            </a:r>
            <a:r>
              <a:rPr lang="en-US" dirty="0"/>
              <a:t>; thus, the value of a swap when </a:t>
            </a:r>
            <a:r>
              <a:rPr lang="en-US" dirty="0">
                <a:solidFill>
                  <a:srgbClr val="FF0000"/>
                </a:solidFill>
              </a:rPr>
              <a:t>initiated must be zero</a:t>
            </a:r>
            <a:r>
              <a:rPr lang="en-US" dirty="0"/>
              <a:t>.</a:t>
            </a:r>
          </a:p>
          <a:p>
            <a:pPr lvl="1"/>
            <a:r>
              <a:rPr lang="en-US" dirty="0"/>
              <a:t>The notional amount of a swap is </a:t>
            </a:r>
            <a:r>
              <a:rPr lang="en-US" dirty="0">
                <a:solidFill>
                  <a:srgbClr val="FF0000"/>
                </a:solidFill>
              </a:rPr>
              <a:t>not typically exchanged</a:t>
            </a:r>
            <a:r>
              <a:rPr lang="en-US" dirty="0"/>
              <a:t>, the credit risk of a swap is much less than that of a loan.</a:t>
            </a:r>
          </a:p>
          <a:p>
            <a:endParaRPr lang="en-US" dirty="0"/>
          </a:p>
        </p:txBody>
      </p:sp>
      <p:sp>
        <p:nvSpPr>
          <p:cNvPr id="12"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834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d shot of pen on a graph">
            <a:extLst>
              <a:ext uri="{FF2B5EF4-FFF2-40B4-BE49-F238E27FC236}">
                <a16:creationId xmlns:a16="http://schemas.microsoft.com/office/drawing/2014/main" id="{3DBA2730-15D5-3FA9-2225-D0D08E9850C2}"/>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a:xfrm>
            <a:off x="1024128" y="585216"/>
            <a:ext cx="9720072" cy="1499616"/>
          </a:xfrm>
        </p:spPr>
        <p:txBody>
          <a:bodyPr>
            <a:normAutofit/>
          </a:bodyPr>
          <a:lstStyle/>
          <a:p>
            <a:r>
              <a:rPr lang="en-US"/>
              <a:t>Swap contracts</a:t>
            </a:r>
            <a:br>
              <a:rPr lang="en-US"/>
            </a:br>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a:xfrm>
            <a:off x="1024128" y="2084832"/>
            <a:ext cx="9720073" cy="4023360"/>
          </a:xfrm>
        </p:spPr>
        <p:txBody>
          <a:bodyPr>
            <a:noAutofit/>
          </a:bodyPr>
          <a:lstStyle/>
          <a:p>
            <a:pPr marL="0" indent="0">
              <a:lnSpc>
                <a:spcPct val="110000"/>
              </a:lnSpc>
              <a:buNone/>
            </a:pPr>
            <a:r>
              <a:rPr lang="en-US" altLang="zh-CN" sz="1800" dirty="0"/>
              <a:t>1.Which of the following characterizes forward contracts and swaps but not futures?</a:t>
            </a:r>
          </a:p>
          <a:p>
            <a:pPr marL="128016" lvl="1" indent="0">
              <a:lnSpc>
                <a:spcPct val="110000"/>
              </a:lnSpc>
              <a:buNone/>
            </a:pPr>
            <a:r>
              <a:rPr lang="en-US" altLang="zh-CN" b="1" dirty="0"/>
              <a:t>A They are customized.</a:t>
            </a:r>
          </a:p>
          <a:p>
            <a:pPr marL="128016" lvl="1" indent="0">
              <a:lnSpc>
                <a:spcPct val="110000"/>
              </a:lnSpc>
              <a:buNone/>
            </a:pPr>
            <a:r>
              <a:rPr lang="en-US" altLang="zh-CN" b="1" dirty="0"/>
              <a:t>B They are subject to daily price limits.</a:t>
            </a:r>
          </a:p>
          <a:p>
            <a:pPr marL="128016" lvl="1" indent="0">
              <a:lnSpc>
                <a:spcPct val="110000"/>
              </a:lnSpc>
              <a:buNone/>
            </a:pPr>
            <a:r>
              <a:rPr lang="en-US" altLang="zh-CN" b="1" dirty="0"/>
              <a:t>C Their payoffs are received on a daily basis.</a:t>
            </a:r>
          </a:p>
          <a:p>
            <a:pPr marL="0" indent="0">
              <a:lnSpc>
                <a:spcPct val="110000"/>
              </a:lnSpc>
              <a:buNone/>
            </a:pPr>
            <a:r>
              <a:rPr lang="en-US" altLang="zh-CN" sz="1800" dirty="0"/>
              <a:t>2.Which of the following distinguishes forwards from swaps?</a:t>
            </a:r>
          </a:p>
          <a:p>
            <a:pPr marL="128016" lvl="1" indent="0">
              <a:lnSpc>
                <a:spcPct val="110000"/>
              </a:lnSpc>
              <a:buNone/>
            </a:pPr>
            <a:r>
              <a:rPr lang="en-US" altLang="zh-CN" b="1" dirty="0"/>
              <a:t>A Forwards are OTC instruments, whereas swaps are exchange traded.</a:t>
            </a:r>
          </a:p>
          <a:p>
            <a:pPr marL="128016" lvl="1" indent="0">
              <a:lnSpc>
                <a:spcPct val="110000"/>
              </a:lnSpc>
              <a:buNone/>
            </a:pPr>
            <a:r>
              <a:rPr lang="en-US" altLang="zh-CN" b="1" dirty="0"/>
              <a:t>B Forwards are regulated as futures, whereas swaps are regulated as securities.</a:t>
            </a:r>
          </a:p>
          <a:p>
            <a:pPr marL="128016" lvl="1" indent="0">
              <a:lnSpc>
                <a:spcPct val="110000"/>
              </a:lnSpc>
              <a:buNone/>
            </a:pPr>
            <a:r>
              <a:rPr lang="en-US" altLang="zh-CN" b="1" dirty="0"/>
              <a:t>C Swaps have multiple payments, whereas forwards have only a single payment.</a:t>
            </a:r>
            <a:endParaRPr lang="en-US" b="1" dirty="0"/>
          </a:p>
          <a:p>
            <a:pPr marL="0" indent="0">
              <a:lnSpc>
                <a:spcPct val="110000"/>
              </a:lnSpc>
              <a:buNone/>
            </a:pPr>
            <a:r>
              <a:rPr lang="en-US" sz="1800" dirty="0"/>
              <a:t>3.Which of the following occurs in the daily settlement of futures contracts?</a:t>
            </a:r>
          </a:p>
          <a:p>
            <a:pPr marL="128016" lvl="1" indent="0">
              <a:lnSpc>
                <a:spcPct val="110000"/>
              </a:lnSpc>
              <a:buNone/>
            </a:pPr>
            <a:r>
              <a:rPr lang="en-US" b="1" dirty="0"/>
              <a:t>A Initial margin deposits are refunded to the two parties.</a:t>
            </a:r>
          </a:p>
          <a:p>
            <a:pPr marL="128016" lvl="1" indent="0">
              <a:lnSpc>
                <a:spcPct val="110000"/>
              </a:lnSpc>
              <a:buNone/>
            </a:pPr>
            <a:r>
              <a:rPr lang="en-US" b="1" dirty="0"/>
              <a:t>B Gains and losses are reported to other market participants.</a:t>
            </a:r>
          </a:p>
          <a:p>
            <a:pPr marL="128016" lvl="1" indent="0">
              <a:lnSpc>
                <a:spcPct val="110000"/>
              </a:lnSpc>
              <a:buNone/>
            </a:pPr>
            <a:r>
              <a:rPr lang="en-US" b="1" dirty="0"/>
              <a:t>C 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sz="2400" dirty="0"/>
              <a:t>Forward commitments</a:t>
            </a:r>
          </a:p>
          <a:p>
            <a:pPr lvl="1"/>
            <a:r>
              <a:rPr lang="en-US" sz="2400" dirty="0"/>
              <a:t>Forward</a:t>
            </a:r>
          </a:p>
          <a:p>
            <a:pPr lvl="1"/>
            <a:r>
              <a:rPr lang="en-US" sz="2400" dirty="0"/>
              <a:t>Futures</a:t>
            </a:r>
          </a:p>
          <a:p>
            <a:pPr lvl="1"/>
            <a:r>
              <a:rPr lang="en-US" sz="2400" dirty="0"/>
              <a:t>Swap</a:t>
            </a:r>
          </a:p>
          <a:p>
            <a:r>
              <a:rPr lang="en-US" sz="2400" dirty="0"/>
              <a:t>Contingent claims</a:t>
            </a:r>
          </a:p>
          <a:p>
            <a:pPr lvl="1"/>
            <a:r>
              <a:rPr lang="en-US" sz="2400" u="sng" dirty="0">
                <a:solidFill>
                  <a:srgbClr val="FF0000"/>
                </a:solidFill>
              </a:rPr>
              <a:t>Option</a:t>
            </a:r>
          </a:p>
          <a:p>
            <a:pPr lvl="1"/>
            <a:r>
              <a:rPr lang="en-US" sz="2400" dirty="0"/>
              <a:t>Credit Derivatives</a:t>
            </a:r>
          </a:p>
          <a:p>
            <a:pPr lvl="1"/>
            <a:endParaRPr lang="en-US" dirty="0"/>
          </a:p>
        </p:txBody>
      </p:sp>
      <p:pic>
        <p:nvPicPr>
          <p:cNvPr id="7" name="Graphic 6" descr="钱">
            <a:extLst>
              <a:ext uri="{FF2B5EF4-FFF2-40B4-BE49-F238E27FC236}">
                <a16:creationId xmlns:a16="http://schemas.microsoft.com/office/drawing/2014/main" id="{8CFF423D-47C9-A460-C76A-F2C095D40D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599816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en placed on top of a signature line">
            <a:extLst>
              <a:ext uri="{FF2B5EF4-FFF2-40B4-BE49-F238E27FC236}">
                <a16:creationId xmlns:a16="http://schemas.microsoft.com/office/drawing/2014/main" id="{69C3D626-F9F6-782D-508D-78B09189F532}"/>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a:xfrm>
            <a:off x="1024128" y="585216"/>
            <a:ext cx="9720072" cy="1499616"/>
          </a:xfrm>
        </p:spPr>
        <p:txBody>
          <a:bodyPr>
            <a:normAutofit/>
          </a:bodyPr>
          <a:lstStyle/>
          <a:p>
            <a:r>
              <a:rPr lang="en-US" dirty="0"/>
              <a:t>Option Contracts</a:t>
            </a:r>
          </a:p>
        </p:txBody>
      </p:sp>
      <p:cxnSp>
        <p:nvCxnSpPr>
          <p:cNvPr id="14" name="Straight Connector 13">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a:xfrm>
            <a:off x="1024128" y="2286000"/>
            <a:ext cx="9720073" cy="4023360"/>
          </a:xfrm>
        </p:spPr>
        <p:txBody>
          <a:bodyPr>
            <a:normAutofit/>
          </a:bodyPr>
          <a:lstStyle/>
          <a:p>
            <a:r>
              <a:rPr lang="en-US" dirty="0"/>
              <a:t>Definition: An option is a derivative contract in which one party, </a:t>
            </a:r>
            <a:r>
              <a:rPr lang="en-US" dirty="0">
                <a:solidFill>
                  <a:srgbClr val="FF0000"/>
                </a:solidFill>
              </a:rPr>
              <a:t>the buyer</a:t>
            </a:r>
            <a:r>
              <a:rPr lang="en-US" dirty="0"/>
              <a:t>, pays a </a:t>
            </a:r>
            <a:r>
              <a:rPr lang="en-US" dirty="0">
                <a:solidFill>
                  <a:srgbClr val="FF0000"/>
                </a:solidFill>
              </a:rPr>
              <a:t>sum of money </a:t>
            </a:r>
            <a:r>
              <a:rPr lang="en-US" dirty="0"/>
              <a:t>to the other party, </a:t>
            </a:r>
            <a:r>
              <a:rPr lang="en-US" dirty="0">
                <a:solidFill>
                  <a:srgbClr val="FF0000"/>
                </a:solidFill>
              </a:rPr>
              <a:t>the seller </a:t>
            </a:r>
            <a:r>
              <a:rPr lang="en-US" dirty="0"/>
              <a:t>or writer, and receives the </a:t>
            </a:r>
            <a:r>
              <a:rPr lang="en-US" dirty="0">
                <a:solidFill>
                  <a:srgbClr val="FF0000"/>
                </a:solidFill>
              </a:rPr>
              <a:t>right</a:t>
            </a:r>
            <a:r>
              <a:rPr lang="en-US" dirty="0"/>
              <a:t> to either </a:t>
            </a:r>
            <a:r>
              <a:rPr lang="en-US" dirty="0">
                <a:solidFill>
                  <a:srgbClr val="FF0000"/>
                </a:solidFill>
              </a:rPr>
              <a:t>buy or sell </a:t>
            </a:r>
            <a:r>
              <a:rPr lang="en-US" dirty="0"/>
              <a:t>an underlying asset at a </a:t>
            </a:r>
            <a:r>
              <a:rPr lang="en-US" dirty="0">
                <a:solidFill>
                  <a:srgbClr val="FF0000"/>
                </a:solidFill>
              </a:rPr>
              <a:t>fixed price </a:t>
            </a:r>
            <a:r>
              <a:rPr lang="en-US" dirty="0"/>
              <a:t>either </a:t>
            </a:r>
            <a:r>
              <a:rPr lang="en-US" dirty="0">
                <a:solidFill>
                  <a:srgbClr val="FF0000"/>
                </a:solidFill>
              </a:rPr>
              <a:t>on a specific expiration date </a:t>
            </a:r>
            <a:r>
              <a:rPr lang="en-US" dirty="0"/>
              <a:t>or </a:t>
            </a:r>
            <a:r>
              <a:rPr lang="en-US" dirty="0">
                <a:solidFill>
                  <a:srgbClr val="FF0000"/>
                </a:solidFill>
              </a:rPr>
              <a:t>at any time prior to the expiration date</a:t>
            </a:r>
            <a:r>
              <a:rPr lang="en-US" dirty="0"/>
              <a:t>.</a:t>
            </a:r>
          </a:p>
        </p:txBody>
      </p:sp>
    </p:spTree>
    <p:extLst>
      <p:ext uri="{BB962C8B-B14F-4D97-AF65-F5344CB8AC3E}">
        <p14:creationId xmlns:p14="http://schemas.microsoft.com/office/powerpoint/2010/main" val="1082316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sz="3600"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1024128" y="2157752"/>
            <a:ext cx="8596668" cy="4697411"/>
          </a:xfrm>
        </p:spPr>
        <p:txBody>
          <a:bodyPr>
            <a:normAutofit/>
          </a:bodyPr>
          <a:lstStyle/>
          <a:p>
            <a:r>
              <a:rPr lang="en-US">
                <a:solidFill>
                  <a:schemeClr val="tx1"/>
                </a:solidFill>
              </a:rPr>
              <a:t>L</a:t>
            </a:r>
            <a:r>
              <a:rPr lang="en-US" altLang="zh-CN">
                <a:solidFill>
                  <a:schemeClr val="tx1"/>
                </a:solidFill>
              </a:rPr>
              <a:t>ong</a:t>
            </a:r>
            <a:r>
              <a:rPr lang="zh-CN" altLang="en-US">
                <a:solidFill>
                  <a:schemeClr val="tx1"/>
                </a:solidFill>
              </a:rPr>
              <a:t>：花钱获得一个权力</a:t>
            </a:r>
            <a:endParaRPr lang="en-US" altLang="zh-CN">
              <a:solidFill>
                <a:schemeClr val="tx1"/>
              </a:solidFill>
            </a:endParaRPr>
          </a:p>
          <a:p>
            <a:r>
              <a:rPr lang="en-US">
                <a:solidFill>
                  <a:schemeClr val="tx1"/>
                </a:solidFill>
              </a:rPr>
              <a:t>S</a:t>
            </a:r>
            <a:r>
              <a:rPr lang="en-US" altLang="zh-CN">
                <a:solidFill>
                  <a:schemeClr val="tx1"/>
                </a:solidFill>
              </a:rPr>
              <a:t>hort</a:t>
            </a:r>
            <a:r>
              <a:rPr lang="zh-CN" altLang="en-US">
                <a:solidFill>
                  <a:schemeClr val="tx1"/>
                </a:solidFill>
              </a:rPr>
              <a:t>：收钱卖出一个权力</a:t>
            </a:r>
            <a:endParaRPr lang="en-US" altLang="zh-CN">
              <a:solidFill>
                <a:schemeClr val="tx1"/>
              </a:solidFill>
            </a:endParaRPr>
          </a:p>
          <a:p>
            <a:r>
              <a:rPr lang="en-US"/>
              <a:t>Call option: The right to buy an underlying.</a:t>
            </a:r>
            <a:endParaRPr lang="en-US">
              <a:solidFill>
                <a:schemeClr val="tx1"/>
              </a:solidFill>
            </a:endParaRPr>
          </a:p>
          <a:p>
            <a:r>
              <a:rPr lang="en-US"/>
              <a:t>Long</a:t>
            </a:r>
            <a:r>
              <a:rPr lang="zh-CN" altLang="en-US"/>
              <a:t> </a:t>
            </a:r>
            <a:r>
              <a:rPr lang="en-US" altLang="zh-CN" dirty="0"/>
              <a:t>call:</a:t>
            </a:r>
            <a:r>
              <a:rPr lang="zh-CN" altLang="en-US" dirty="0"/>
              <a:t>花钱（请老板吃饭）获得一个买资产（买可乐）的权力</a:t>
            </a:r>
            <a:endParaRPr lang="en-US" altLang="zh-CN" dirty="0"/>
          </a:p>
          <a:p>
            <a:r>
              <a:rPr lang="en-US" altLang="zh-CN" dirty="0"/>
              <a:t>Short call:</a:t>
            </a:r>
            <a:r>
              <a:rPr lang="zh-CN" altLang="en-US" dirty="0"/>
              <a:t>收钱（被请吃饭）卖出一个买资产（买可乐）的权力</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3181599324"/>
              </p:ext>
            </p:extLst>
          </p:nvPr>
        </p:nvGraphicFramePr>
        <p:xfrm>
          <a:off x="1125159" y="4768486"/>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a:t>right</a:t>
                      </a:r>
                      <a:endParaRPr lang="en-US" dirty="0"/>
                    </a:p>
                  </a:txBody>
                  <a:tcPr/>
                </a:tc>
                <a:tc>
                  <a:txBody>
                    <a:bodyPr/>
                    <a:lstStyle/>
                    <a:p>
                      <a:r>
                        <a:rPr lang="en-US" altLang="zh-CN"/>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a:t>我</a:t>
                      </a:r>
                      <a:endParaRPr lang="en-US" dirty="0"/>
                    </a:p>
                  </a:txBody>
                  <a:tcPr/>
                </a:tc>
                <a:tc>
                  <a:txBody>
                    <a:bodyPr/>
                    <a:lstStyle/>
                    <a:p>
                      <a:r>
                        <a:rPr lang="en-US" altLang="zh-CN">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a:t>杂货店老板</a:t>
                      </a:r>
                      <a:endParaRPr lang="en-US" dirty="0"/>
                    </a:p>
                  </a:txBody>
                  <a:tcPr/>
                </a:tc>
                <a:tc>
                  <a:txBody>
                    <a:bodyPr/>
                    <a:lstStyle/>
                    <a:p>
                      <a:endParaRPr lang="en-US" dirty="0"/>
                    </a:p>
                  </a:txBody>
                  <a:tcPr/>
                </a:tc>
                <a:tc>
                  <a:txBody>
                    <a:bodyPr/>
                    <a:lstStyle/>
                    <a:p>
                      <a:r>
                        <a:rPr lang="en-US" altLang="zh-CN">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5249-804E-40A9-B182-EE205CCFE621}"/>
              </a:ext>
            </a:extLst>
          </p:cNvPr>
          <p:cNvSpPr>
            <a:spLocks noGrp="1"/>
          </p:cNvSpPr>
          <p:nvPr>
            <p:ph type="title"/>
          </p:nvPr>
        </p:nvSpPr>
        <p:spPr>
          <a:xfrm>
            <a:off x="1024128" y="585216"/>
            <a:ext cx="8018272" cy="1499616"/>
          </a:xfrm>
        </p:spPr>
        <p:txBody>
          <a:bodyPr>
            <a:normAutofit/>
          </a:bodyPr>
          <a:lstStyle/>
          <a:p>
            <a:r>
              <a:rPr lang="en-US"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2A32DE60-7EEE-4649-A300-BA5765ED84DE}"/>
              </a:ext>
            </a:extLst>
          </p:cNvPr>
          <p:cNvSpPr>
            <a:spLocks noGrp="1"/>
          </p:cNvSpPr>
          <p:nvPr>
            <p:ph idx="1"/>
          </p:nvPr>
        </p:nvSpPr>
        <p:spPr>
          <a:xfrm>
            <a:off x="1024128" y="2286000"/>
            <a:ext cx="8018271" cy="4023360"/>
          </a:xfrm>
        </p:spPr>
        <p:txBody>
          <a:bodyPr>
            <a:normAutofit/>
          </a:bodyPr>
          <a:lstStyle/>
          <a:p>
            <a:r>
              <a:rPr lang="en-US" altLang="zh-CN" dirty="0"/>
              <a:t>The right to exercise in the future has a value that is paid upfront to the option seller in the form of an </a:t>
            </a:r>
            <a:r>
              <a:rPr lang="en-US" altLang="zh-CN" dirty="0">
                <a:solidFill>
                  <a:srgbClr val="FF0000"/>
                </a:solidFill>
              </a:rPr>
              <a:t>option premium</a:t>
            </a:r>
            <a:r>
              <a:rPr lang="en-US" altLang="zh-CN" dirty="0"/>
              <a:t>.</a:t>
            </a:r>
          </a:p>
          <a:p>
            <a:r>
              <a:rPr lang="en-US" altLang="zh-CN" dirty="0"/>
              <a:t>The pre-agreed execution price is called the </a:t>
            </a:r>
            <a:r>
              <a:rPr lang="en-US" altLang="zh-CN" dirty="0">
                <a:solidFill>
                  <a:srgbClr val="FF0000"/>
                </a:solidFill>
              </a:rPr>
              <a:t>exercise price </a:t>
            </a:r>
            <a:r>
              <a:rPr lang="en-US" altLang="zh-CN" dirty="0"/>
              <a:t>(or strike price).</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09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normAutofit/>
          </a:bodyPr>
          <a:lstStyle/>
          <a:p>
            <a:r>
              <a:rPr lang="en-US" sz="4000" dirty="0"/>
              <a:t>Option Contracts</a:t>
            </a:r>
            <a:br>
              <a:rPr lang="en-US" dirty="0"/>
            </a:br>
            <a:r>
              <a:rPr lang="en-US" sz="3600"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long call </a:t>
            </a:r>
          </a:p>
          <a:p>
            <a:endParaRPr lang="en-US" dirty="0"/>
          </a:p>
        </p:txBody>
      </p:sp>
      <p:pic>
        <p:nvPicPr>
          <p:cNvPr id="6" name="Picture 5">
            <a:extLst>
              <a:ext uri="{FF2B5EF4-FFF2-40B4-BE49-F238E27FC236}">
                <a16:creationId xmlns:a16="http://schemas.microsoft.com/office/drawing/2014/main" id="{BF3F25E8-80DA-4956-996C-365FE570C239}"/>
              </a:ext>
            </a:extLst>
          </p:cNvPr>
          <p:cNvPicPr>
            <a:picLocks noChangeAspect="1"/>
          </p:cNvPicPr>
          <p:nvPr/>
        </p:nvPicPr>
        <p:blipFill>
          <a:blip r:embed="rId2"/>
          <a:stretch>
            <a:fillRect/>
          </a:stretch>
        </p:blipFill>
        <p:spPr>
          <a:xfrm>
            <a:off x="1130617" y="2982277"/>
            <a:ext cx="3647123" cy="3134428"/>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8" y="585216"/>
            <a:ext cx="6066818" cy="1499616"/>
          </a:xfrm>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6066818" cy="4023360"/>
          </a:xfrm>
        </p:spPr>
        <p:txBody>
          <a:bodyPr>
            <a:normAutofit/>
          </a:bodyPr>
          <a:lstStyle/>
          <a:p>
            <a:r>
              <a:rPr lang="en-US" sz="2400" dirty="0"/>
              <a:t>Forward commitments</a:t>
            </a:r>
          </a:p>
          <a:p>
            <a:pPr lvl="1"/>
            <a:r>
              <a:rPr lang="en-US" sz="2400" u="sng" dirty="0">
                <a:solidFill>
                  <a:srgbClr val="FF0000"/>
                </a:solidFill>
              </a:rPr>
              <a:t>Forward</a:t>
            </a:r>
          </a:p>
          <a:p>
            <a:pPr lvl="1"/>
            <a:r>
              <a:rPr lang="en-US" sz="2400" dirty="0"/>
              <a:t>Futures</a:t>
            </a:r>
          </a:p>
          <a:p>
            <a:pPr lvl="1"/>
            <a:r>
              <a:rPr lang="en-US" sz="2400" dirty="0"/>
              <a:t>Swap</a:t>
            </a:r>
          </a:p>
          <a:p>
            <a:r>
              <a:rPr lang="en-US" sz="2400" dirty="0"/>
              <a:t>Contingent claims</a:t>
            </a:r>
          </a:p>
          <a:p>
            <a:pPr lvl="1"/>
            <a:r>
              <a:rPr lang="en-US" sz="2400" dirty="0"/>
              <a:t>Option</a:t>
            </a:r>
          </a:p>
          <a:p>
            <a:pPr lvl="1"/>
            <a:r>
              <a:rPr lang="en-US" sz="2400" dirty="0"/>
              <a:t>Credit Derivatives</a:t>
            </a:r>
          </a:p>
          <a:p>
            <a:pPr lvl="1"/>
            <a:endParaRPr lang="en-US" dirty="0"/>
          </a:p>
        </p:txBody>
      </p:sp>
      <p:pic>
        <p:nvPicPr>
          <p:cNvPr id="5" name="Picture 4" descr="Pen placed on top of a signature line">
            <a:extLst>
              <a:ext uri="{FF2B5EF4-FFF2-40B4-BE49-F238E27FC236}">
                <a16:creationId xmlns:a16="http://schemas.microsoft.com/office/drawing/2014/main" id="{C247ABD0-07B4-FDB5-1EC8-A15EF5AA1893}"/>
              </a:ext>
            </a:extLst>
          </p:cNvPr>
          <p:cNvPicPr>
            <a:picLocks noChangeAspect="1"/>
          </p:cNvPicPr>
          <p:nvPr/>
        </p:nvPicPr>
        <p:blipFill rotWithShape="1">
          <a:blip r:embed="rId2"/>
          <a:srcRect l="52367" r="2473" b="-1"/>
          <a:stretch/>
        </p:blipFill>
        <p:spPr>
          <a:xfrm>
            <a:off x="7552266" y="10"/>
            <a:ext cx="4639733" cy="6857990"/>
          </a:xfrm>
          <a:prstGeom prst="rect">
            <a:avLst/>
          </a:prstGeom>
        </p:spPr>
      </p:pic>
    </p:spTree>
    <p:extLst>
      <p:ext uri="{BB962C8B-B14F-4D97-AF65-F5344CB8AC3E}">
        <p14:creationId xmlns:p14="http://schemas.microsoft.com/office/powerpoint/2010/main" val="226578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a:xfrm>
            <a:off x="643468" y="643467"/>
            <a:ext cx="3415612" cy="5571066"/>
          </a:xfrm>
        </p:spPr>
        <p:txBody>
          <a:bodyPr>
            <a:normAutofit/>
          </a:bodyPr>
          <a:lstStyle/>
          <a:p>
            <a:r>
              <a:rPr lang="en-US" sz="4800" dirty="0">
                <a:solidFill>
                  <a:srgbClr val="FFFFFF"/>
                </a:solidFill>
              </a:rPr>
              <a:t>Option Contracts</a:t>
            </a:r>
            <a:br>
              <a:rPr lang="en-US" sz="4800" dirty="0">
                <a:solidFill>
                  <a:srgbClr val="FFFFFF"/>
                </a:solidFill>
              </a:rPr>
            </a:br>
            <a:r>
              <a:rPr lang="en-US" sz="4800" dirty="0">
                <a:solidFill>
                  <a:srgbClr val="FFFFFF"/>
                </a:solidFill>
              </a:rPr>
              <a:t>Call Option</a:t>
            </a:r>
          </a:p>
        </p:txBody>
      </p:sp>
      <p:graphicFrame>
        <p:nvGraphicFramePr>
          <p:cNvPr id="5" name="Content Placeholder 2">
            <a:extLst>
              <a:ext uri="{FF2B5EF4-FFF2-40B4-BE49-F238E27FC236}">
                <a16:creationId xmlns:a16="http://schemas.microsoft.com/office/drawing/2014/main" id="{C683B458-5C4E-2ED6-1CC7-9C31F85FDBD8}"/>
              </a:ext>
            </a:extLst>
          </p:cNvPr>
          <p:cNvGraphicFramePr>
            <a:graphicFrameLocks noGrp="1"/>
          </p:cNvGraphicFramePr>
          <p:nvPr>
            <p:ph idx="1"/>
            <p:extLst>
              <p:ext uri="{D42A27DB-BD31-4B8C-83A1-F6EECF244321}">
                <p14:modId xmlns:p14="http://schemas.microsoft.com/office/powerpoint/2010/main" val="3180967649"/>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8119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a:xfrm>
            <a:off x="1024128" y="585216"/>
            <a:ext cx="8018272" cy="1499616"/>
          </a:xfrm>
        </p:spPr>
        <p:txBody>
          <a:bodyPr>
            <a:normAutofit/>
          </a:bodyPr>
          <a:lstStyle/>
          <a:p>
            <a:r>
              <a:rPr lang="en-US" sz="4000" dirty="0"/>
              <a:t>Option Contracts</a:t>
            </a:r>
            <a:br>
              <a:rPr lang="en-US" sz="3500" dirty="0"/>
            </a:br>
            <a:r>
              <a:rPr lang="en-US" sz="3600" dirty="0"/>
              <a:t>Practices</a:t>
            </a:r>
            <a:br>
              <a:rPr lang="en-US" sz="3500" dirty="0"/>
            </a:br>
            <a:endParaRPr lang="en-US" sz="3500"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a:xfrm>
            <a:off x="1024128" y="2286000"/>
            <a:ext cx="8018271" cy="4023360"/>
          </a:xfrm>
        </p:spPr>
        <p:txBody>
          <a:bodyPr>
            <a:normAutofit/>
          </a:bodyPr>
          <a:lstStyle/>
          <a:p>
            <a:r>
              <a:rPr lang="en-US" sz="1900" err="1"/>
              <a:t>Hightest</a:t>
            </a:r>
            <a:r>
              <a:rPr lang="en-US" sz="1900"/>
              <a:t> Capital purchases a call option on the S&amp;P 500 Health Care Select</a:t>
            </a:r>
          </a:p>
          <a:p>
            <a:r>
              <a:rPr lang="en-US" sz="1900"/>
              <a:t>Sector Index (SIXV). This six-month exchange-traded option contract has a</a:t>
            </a:r>
          </a:p>
          <a:p>
            <a:r>
              <a:rPr lang="en-US" sz="1900"/>
              <a:t>size of 100 index units and an exercise price of $1,240 per unit versus the initial</a:t>
            </a:r>
          </a:p>
          <a:p>
            <a:r>
              <a:rPr lang="en-US" sz="1900"/>
              <a:t>SIXV spot price of $1,180.95. The option premium paid upfront is $24.85</a:t>
            </a:r>
          </a:p>
          <a:p>
            <a:r>
              <a:rPr lang="en-US" sz="1900"/>
              <a:t>per unit, or $2,485 (= $24.85 × 100). As the option nears maturity, a </a:t>
            </a:r>
            <a:r>
              <a:rPr lang="en-US" sz="1900" err="1"/>
              <a:t>Hightest</a:t>
            </a:r>
            <a:endParaRPr lang="en-US" sz="1900"/>
          </a:p>
          <a:p>
            <a:r>
              <a:rPr lang="en-US" sz="1900"/>
              <a:t>analyst is asked to determine the expected option payoff and profit per unit at</a:t>
            </a:r>
          </a:p>
          <a:p>
            <a:r>
              <a:rPr lang="en-US" sz="1900"/>
              <a:t>maturity under different scenarios for the SIXV spot price on the exercise date.</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2250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B157-A7EE-43FE-B45F-A21725C520BF}"/>
              </a:ext>
            </a:extLst>
          </p:cNvPr>
          <p:cNvSpPr>
            <a:spLocks noGrp="1"/>
          </p:cNvSpPr>
          <p:nvPr>
            <p:ph type="title"/>
          </p:nvPr>
        </p:nvSpPr>
        <p:spPr/>
        <p:txBody>
          <a:bodyPr/>
          <a:lstStyle/>
          <a:p>
            <a:r>
              <a:rPr lang="en-US" sz="4000" dirty="0"/>
              <a:t>Option Contracts</a:t>
            </a:r>
            <a:br>
              <a:rPr lang="en-US" sz="4800" dirty="0"/>
            </a:br>
            <a:r>
              <a:rPr lang="en-US" sz="3600" dirty="0"/>
              <a:t>Practices</a:t>
            </a:r>
          </a:p>
        </p:txBody>
      </p:sp>
      <p:graphicFrame>
        <p:nvGraphicFramePr>
          <p:cNvPr id="4" name="Content Placeholder 3">
            <a:extLst>
              <a:ext uri="{FF2B5EF4-FFF2-40B4-BE49-F238E27FC236}">
                <a16:creationId xmlns:a16="http://schemas.microsoft.com/office/drawing/2014/main" id="{B30019F8-B8AD-4343-8357-792E0AEC5080}"/>
              </a:ext>
            </a:extLst>
          </p:cNvPr>
          <p:cNvGraphicFramePr>
            <a:graphicFrameLocks noGrp="1"/>
          </p:cNvGraphicFramePr>
          <p:nvPr>
            <p:ph idx="1"/>
            <p:extLst>
              <p:ext uri="{D42A27DB-BD31-4B8C-83A1-F6EECF244321}">
                <p14:modId xmlns:p14="http://schemas.microsoft.com/office/powerpoint/2010/main" val="3055848450"/>
              </p:ext>
            </p:extLst>
          </p:nvPr>
        </p:nvGraphicFramePr>
        <p:xfrm>
          <a:off x="1023938" y="2286000"/>
          <a:ext cx="9720261" cy="111252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1844232341"/>
                    </a:ext>
                  </a:extLst>
                </a:gridCol>
                <a:gridCol w="3240087">
                  <a:extLst>
                    <a:ext uri="{9D8B030D-6E8A-4147-A177-3AD203B41FA5}">
                      <a16:colId xmlns:a16="http://schemas.microsoft.com/office/drawing/2014/main" val="407559062"/>
                    </a:ext>
                  </a:extLst>
                </a:gridCol>
                <a:gridCol w="3240087">
                  <a:extLst>
                    <a:ext uri="{9D8B030D-6E8A-4147-A177-3AD203B41FA5}">
                      <a16:colId xmlns:a16="http://schemas.microsoft.com/office/drawing/2014/main" val="4068411485"/>
                    </a:ext>
                  </a:extLst>
                </a:gridCol>
              </a:tblGrid>
              <a:tr h="370840">
                <a:tc>
                  <a:txBody>
                    <a:bodyPr/>
                    <a:lstStyle/>
                    <a:p>
                      <a:r>
                        <a:rPr lang="en-US" dirty="0"/>
                        <a:t>S</a:t>
                      </a:r>
                      <a:r>
                        <a:rPr lang="en-US" baseline="-25000" dirty="0"/>
                        <a:t>T</a:t>
                      </a:r>
                    </a:p>
                  </a:txBody>
                  <a:tcPr/>
                </a:tc>
                <a:tc>
                  <a:txBody>
                    <a:bodyPr/>
                    <a:lstStyle/>
                    <a:p>
                      <a:r>
                        <a:rPr lang="en-US" dirty="0"/>
                        <a:t>payoff</a:t>
                      </a:r>
                    </a:p>
                  </a:txBody>
                  <a:tcPr/>
                </a:tc>
                <a:tc>
                  <a:txBody>
                    <a:bodyPr/>
                    <a:lstStyle/>
                    <a:p>
                      <a:r>
                        <a:rPr lang="en-US" dirty="0"/>
                        <a:t>profit</a:t>
                      </a:r>
                    </a:p>
                  </a:txBody>
                  <a:tcPr/>
                </a:tc>
                <a:extLst>
                  <a:ext uri="{0D108BD9-81ED-4DB2-BD59-A6C34878D82A}">
                    <a16:rowId xmlns:a16="http://schemas.microsoft.com/office/drawing/2014/main" val="892869043"/>
                  </a:ext>
                </a:extLst>
              </a:tr>
              <a:tr h="370840">
                <a:tc>
                  <a:txBody>
                    <a:bodyPr/>
                    <a:lstStyle/>
                    <a:p>
                      <a:r>
                        <a:rPr lang="en-US" dirty="0"/>
                        <a:t>1,260</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51860572"/>
                  </a:ext>
                </a:extLst>
              </a:tr>
              <a:tr h="370840">
                <a:tc>
                  <a:txBody>
                    <a:bodyPr/>
                    <a:lstStyle/>
                    <a:p>
                      <a:r>
                        <a:rPr lang="en-US" dirty="0"/>
                        <a:t>1,220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92359416"/>
                  </a:ext>
                </a:extLst>
              </a:tr>
            </a:tbl>
          </a:graphicData>
        </a:graphic>
      </p:graphicFrame>
      <p:sp>
        <p:nvSpPr>
          <p:cNvPr id="5" name="TextBox 4">
            <a:extLst>
              <a:ext uri="{FF2B5EF4-FFF2-40B4-BE49-F238E27FC236}">
                <a16:creationId xmlns:a16="http://schemas.microsoft.com/office/drawing/2014/main" id="{B3F53A00-A4F1-4A6D-9EE9-9A2184468F4E}"/>
              </a:ext>
            </a:extLst>
          </p:cNvPr>
          <p:cNvSpPr txBox="1"/>
          <p:nvPr/>
        </p:nvSpPr>
        <p:spPr>
          <a:xfrm>
            <a:off x="1023938" y="3849839"/>
            <a:ext cx="10140287" cy="923330"/>
          </a:xfrm>
          <a:prstGeom prst="rect">
            <a:avLst/>
          </a:prstGeom>
          <a:noFill/>
        </p:spPr>
        <p:txBody>
          <a:bodyPr wrap="square" rtlCol="0">
            <a:spAutoFit/>
          </a:bodyPr>
          <a:lstStyle/>
          <a:p>
            <a:r>
              <a:rPr lang="en-US" dirty="0"/>
              <a:t>Calculate the SIXV spot price at maturity from Practices at which </a:t>
            </a:r>
            <a:r>
              <a:rPr lang="en-US" dirty="0" err="1"/>
              <a:t>Hightest</a:t>
            </a:r>
            <a:r>
              <a:rPr lang="en-US" dirty="0"/>
              <a:t> Capital will reach a breakeven point and earn zero profit.</a:t>
            </a:r>
          </a:p>
          <a:p>
            <a:endParaRPr lang="en-US" dirty="0"/>
          </a:p>
        </p:txBody>
      </p:sp>
    </p:spTree>
    <p:extLst>
      <p:ext uri="{BB962C8B-B14F-4D97-AF65-F5344CB8AC3E}">
        <p14:creationId xmlns:p14="http://schemas.microsoft.com/office/powerpoint/2010/main" val="274100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normAutofit/>
          </a:bodyPr>
          <a:lstStyle/>
          <a:p>
            <a:r>
              <a:rPr lang="en-US" sz="4000" dirty="0"/>
              <a:t>Option Contracts</a:t>
            </a:r>
            <a:br>
              <a:rPr lang="en-US" dirty="0"/>
            </a:br>
            <a:r>
              <a:rPr lang="en-US" sz="3600"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altLang="zh-CN" dirty="0"/>
          </a:p>
          <a:p>
            <a:r>
              <a:rPr lang="en-US" dirty="0"/>
              <a:t>Put option: The right to sell the underlying.</a:t>
            </a:r>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1235743854"/>
              </p:ext>
            </p:extLst>
          </p:nvPr>
        </p:nvGraphicFramePr>
        <p:xfrm>
          <a:off x="1024128" y="4802079"/>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normAutofit/>
          </a:bodyPr>
          <a:lstStyle/>
          <a:p>
            <a:r>
              <a:rPr lang="en-US" sz="4000" dirty="0"/>
              <a:t>Option Contracts</a:t>
            </a:r>
            <a:br>
              <a:rPr lang="en-US" sz="4000" dirty="0"/>
            </a:br>
            <a:r>
              <a:rPr lang="en-US" sz="3600"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long put </a:t>
            </a:r>
          </a:p>
          <a:p>
            <a:endParaRPr lang="en-US" dirty="0"/>
          </a:p>
        </p:txBody>
      </p:sp>
      <p:pic>
        <p:nvPicPr>
          <p:cNvPr id="6" name="Picture 5">
            <a:extLst>
              <a:ext uri="{FF2B5EF4-FFF2-40B4-BE49-F238E27FC236}">
                <a16:creationId xmlns:a16="http://schemas.microsoft.com/office/drawing/2014/main" id="{ECA5FCDE-4DD1-4B05-9A99-59D9EEAA6AE2}"/>
              </a:ext>
            </a:extLst>
          </p:cNvPr>
          <p:cNvPicPr>
            <a:picLocks noChangeAspect="1"/>
          </p:cNvPicPr>
          <p:nvPr/>
        </p:nvPicPr>
        <p:blipFill>
          <a:blip r:embed="rId2"/>
          <a:stretch>
            <a:fillRect/>
          </a:stretch>
        </p:blipFill>
        <p:spPr>
          <a:xfrm>
            <a:off x="1127367" y="2925404"/>
            <a:ext cx="4609756" cy="3693910"/>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a:xfrm>
            <a:off x="643468" y="643467"/>
            <a:ext cx="3415612" cy="5571066"/>
          </a:xfrm>
        </p:spPr>
        <p:txBody>
          <a:bodyPr>
            <a:normAutofit/>
          </a:bodyPr>
          <a:lstStyle/>
          <a:p>
            <a:r>
              <a:rPr lang="en-US" sz="4400" dirty="0">
                <a:solidFill>
                  <a:srgbClr val="FFFFFF"/>
                </a:solidFill>
              </a:rPr>
              <a:t>Option Contracts</a:t>
            </a:r>
            <a:br>
              <a:rPr lang="en-US" sz="4400" dirty="0">
                <a:solidFill>
                  <a:srgbClr val="FFFFFF"/>
                </a:solidFill>
              </a:rPr>
            </a:br>
            <a:r>
              <a:rPr lang="en-US" sz="4400" dirty="0">
                <a:solidFill>
                  <a:srgbClr val="FFFFFF"/>
                </a:solidFill>
              </a:rPr>
              <a:t>Put Option</a:t>
            </a:r>
          </a:p>
        </p:txBody>
      </p:sp>
      <p:graphicFrame>
        <p:nvGraphicFramePr>
          <p:cNvPr id="5" name="Content Placeholder 2">
            <a:extLst>
              <a:ext uri="{FF2B5EF4-FFF2-40B4-BE49-F238E27FC236}">
                <a16:creationId xmlns:a16="http://schemas.microsoft.com/office/drawing/2014/main" id="{C20775F7-AB4C-B002-1170-982E9B382E26}"/>
              </a:ext>
            </a:extLst>
          </p:cNvPr>
          <p:cNvGraphicFramePr>
            <a:graphicFrameLocks noGrp="1"/>
          </p:cNvGraphicFramePr>
          <p:nvPr>
            <p:ph idx="1"/>
            <p:extLst>
              <p:ext uri="{D42A27DB-BD31-4B8C-83A1-F6EECF244321}">
                <p14:modId xmlns:p14="http://schemas.microsoft.com/office/powerpoint/2010/main" val="101708093"/>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6771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a:xfrm>
            <a:off x="1024128" y="585216"/>
            <a:ext cx="8018272" cy="1499616"/>
          </a:xfrm>
        </p:spPr>
        <p:txBody>
          <a:bodyPr>
            <a:normAutofit/>
          </a:bodyPr>
          <a:lstStyle/>
          <a:p>
            <a:r>
              <a:rPr lang="en-US"/>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a:xfrm>
            <a:off x="1024128" y="2286000"/>
            <a:ext cx="8018271" cy="4023360"/>
          </a:xfrm>
        </p:spPr>
        <p:txBody>
          <a:bodyPr>
            <a:normAutofit/>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r>
              <a:rPr lang="en-US" dirty="0"/>
              <a:t>.</a:t>
            </a:r>
          </a:p>
          <a:p>
            <a:pPr lvl="1"/>
            <a:r>
              <a:rPr lang="en-US" dirty="0"/>
              <a:t>Options that can be exercised only at expiration are referred to as </a:t>
            </a:r>
            <a:r>
              <a:rPr lang="en-US" dirty="0">
                <a:solidFill>
                  <a:srgbClr val="FF0000"/>
                </a:solidFill>
              </a:rPr>
              <a:t>European- style</a:t>
            </a:r>
            <a:r>
              <a:rPr lang="en-US" dirty="0"/>
              <a:t>.</a:t>
            </a:r>
          </a:p>
          <a:p>
            <a:pPr lvl="1"/>
            <a:r>
              <a:rPr lang="en-US" dirty="0"/>
              <a:t>Thus, </a:t>
            </a:r>
            <a:r>
              <a:rPr lang="en-US" dirty="0">
                <a:solidFill>
                  <a:srgbClr val="FF0000"/>
                </a:solidFill>
              </a:rPr>
              <a:t>only the short can default</a:t>
            </a:r>
            <a:r>
              <a:rPr lang="en-US" dirty="0"/>
              <a:t>, which would occur if the long exercises the option and the short fails to do what it is supposed to do.</a:t>
            </a:r>
          </a:p>
          <a:p>
            <a:pPr lvl="1"/>
            <a:r>
              <a:rPr lang="en-US" altLang="zh-CN" dirty="0"/>
              <a:t>This asymmetric payoff profile is a common feature of contingent claims, which are sometimes referred to as </a:t>
            </a:r>
            <a:r>
              <a:rPr lang="en-US" altLang="zh-CN" dirty="0">
                <a:solidFill>
                  <a:srgbClr val="FF0000"/>
                </a:solidFill>
              </a:rPr>
              <a:t>non-linear derivatives</a:t>
            </a:r>
            <a:r>
              <a:rPr lang="en-US" altLang="zh-CN" dirty="0"/>
              <a:t>.</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287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1023938" y="2286000"/>
          <a:ext cx="9720264" cy="1112520"/>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3387439509"/>
                    </a:ext>
                  </a:extLst>
                </a:gridCol>
                <a:gridCol w="2430066">
                  <a:extLst>
                    <a:ext uri="{9D8B030D-6E8A-4147-A177-3AD203B41FA5}">
                      <a16:colId xmlns:a16="http://schemas.microsoft.com/office/drawing/2014/main" val="101453196"/>
                    </a:ext>
                  </a:extLst>
                </a:gridCol>
                <a:gridCol w="2430066">
                  <a:extLst>
                    <a:ext uri="{9D8B030D-6E8A-4147-A177-3AD203B41FA5}">
                      <a16:colId xmlns:a16="http://schemas.microsoft.com/office/drawing/2014/main" val="1958576296"/>
                    </a:ext>
                  </a:extLst>
                </a:gridCol>
                <a:gridCol w="2430066">
                  <a:extLst>
                    <a:ext uri="{9D8B030D-6E8A-4147-A177-3AD203B41FA5}">
                      <a16:colId xmlns:a16="http://schemas.microsoft.com/office/drawing/2014/main" val="2684007679"/>
                    </a:ext>
                  </a:extLst>
                </a:gridCol>
              </a:tblGrid>
              <a:tr h="370840">
                <a:tc>
                  <a:txBody>
                    <a:bodyPr/>
                    <a:lstStyle/>
                    <a:p>
                      <a:endParaRPr lang="en-US" dirty="0"/>
                    </a:p>
                  </a:txBody>
                  <a:tcPr marL="103395" marR="103395"/>
                </a:tc>
                <a:tc>
                  <a:txBody>
                    <a:bodyPr/>
                    <a:lstStyle/>
                    <a:p>
                      <a:r>
                        <a:rPr lang="en-US" dirty="0"/>
                        <a:t>In the money</a:t>
                      </a:r>
                    </a:p>
                  </a:txBody>
                  <a:tcPr marL="103395" marR="103395"/>
                </a:tc>
                <a:tc>
                  <a:txBody>
                    <a:bodyPr/>
                    <a:lstStyle/>
                    <a:p>
                      <a:r>
                        <a:rPr lang="en-US" dirty="0"/>
                        <a:t>Out of the money</a:t>
                      </a:r>
                    </a:p>
                  </a:txBody>
                  <a:tcPr marL="103395" marR="103395"/>
                </a:tc>
                <a:tc>
                  <a:txBody>
                    <a:bodyPr/>
                    <a:lstStyle/>
                    <a:p>
                      <a:r>
                        <a:rPr lang="en-US" dirty="0"/>
                        <a:t>At the money</a:t>
                      </a:r>
                    </a:p>
                  </a:txBody>
                  <a:tcPr marL="103395" marR="103395"/>
                </a:tc>
                <a:extLst>
                  <a:ext uri="{0D108BD9-81ED-4DB2-BD59-A6C34878D82A}">
                    <a16:rowId xmlns:a16="http://schemas.microsoft.com/office/drawing/2014/main" val="618382092"/>
                  </a:ext>
                </a:extLst>
              </a:tr>
              <a:tr h="370840">
                <a:tc>
                  <a:txBody>
                    <a:bodyPr/>
                    <a:lstStyle/>
                    <a:p>
                      <a:r>
                        <a:rPr lang="en-US" dirty="0"/>
                        <a:t>Call option</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197765855"/>
                  </a:ext>
                </a:extLst>
              </a:tr>
              <a:tr h="370840">
                <a:tc>
                  <a:txBody>
                    <a:bodyPr/>
                    <a:lstStyle/>
                    <a:p>
                      <a:r>
                        <a:rPr lang="en-US" dirty="0"/>
                        <a:t>Put option</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1023938" y="3880230"/>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d shot of pen on a graph">
            <a:extLst>
              <a:ext uri="{FF2B5EF4-FFF2-40B4-BE49-F238E27FC236}">
                <a16:creationId xmlns:a16="http://schemas.microsoft.com/office/drawing/2014/main" id="{38146108-F7EA-F576-0BF5-143EA460F79A}"/>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a:xfrm>
            <a:off x="1024128" y="585216"/>
            <a:ext cx="9720072" cy="1499616"/>
          </a:xfrm>
        </p:spPr>
        <p:txBody>
          <a:bodyPr>
            <a:normAutofit/>
          </a:bodyPr>
          <a:lstStyle/>
          <a:p>
            <a:r>
              <a:rPr lang="en-US"/>
              <a:t>Option Contracts</a:t>
            </a:r>
            <a:br>
              <a:rPr lang="en-US"/>
            </a:br>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a:xfrm>
            <a:off x="1024128" y="2286000"/>
            <a:ext cx="9720073" cy="4023360"/>
          </a:xfrm>
        </p:spPr>
        <p:txBody>
          <a:bodyPr>
            <a:normAutofit/>
          </a:bodyPr>
          <a:lstStyle/>
          <a:p>
            <a:r>
              <a:rPr lang="en-US"/>
              <a:t>A put option seller receives a $5 premium for a put option sold on an underlying with an exercise price of $30. What is the option seller’s maximum profit under the contract? What is the maximum loss under the contract?</a:t>
            </a:r>
          </a:p>
        </p:txBody>
      </p:sp>
    </p:spTree>
    <p:extLst>
      <p:ext uri="{BB962C8B-B14F-4D97-AF65-F5344CB8AC3E}">
        <p14:creationId xmlns:p14="http://schemas.microsoft.com/office/powerpoint/2010/main" val="3225362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4A03-1F86-43BB-8F25-4E54A576A4C6}"/>
              </a:ext>
            </a:extLst>
          </p:cNvPr>
          <p:cNvSpPr>
            <a:spLocks noGrp="1"/>
          </p:cNvSpPr>
          <p:nvPr>
            <p:ph type="title"/>
          </p:nvPr>
        </p:nvSpPr>
        <p:spPr/>
        <p:txBody>
          <a:bodyPr>
            <a:normAutofit/>
          </a:bodyPr>
          <a:lstStyle/>
          <a:p>
            <a:r>
              <a:rPr lang="en-US" sz="4000" dirty="0"/>
              <a:t>Forward commitment and contingent claim</a:t>
            </a:r>
          </a:p>
        </p:txBody>
      </p:sp>
      <p:sp>
        <p:nvSpPr>
          <p:cNvPr id="3" name="Content Placeholder 2">
            <a:extLst>
              <a:ext uri="{FF2B5EF4-FFF2-40B4-BE49-F238E27FC236}">
                <a16:creationId xmlns:a16="http://schemas.microsoft.com/office/drawing/2014/main" id="{5B82F75F-242E-45F2-AFFC-2D842F0C0CDA}"/>
              </a:ext>
            </a:extLst>
          </p:cNvPr>
          <p:cNvSpPr>
            <a:spLocks noGrp="1"/>
          </p:cNvSpPr>
          <p:nvPr>
            <p:ph idx="1"/>
          </p:nvPr>
        </p:nvSpPr>
        <p:spPr/>
        <p:txBody>
          <a:bodyPr/>
          <a:lstStyle/>
          <a:p>
            <a:r>
              <a:rPr lang="en-US" dirty="0"/>
              <a:t>Long forward and long call option payoff profile</a:t>
            </a:r>
          </a:p>
          <a:p>
            <a:endParaRPr lang="en-US" dirty="0"/>
          </a:p>
        </p:txBody>
      </p:sp>
      <p:pic>
        <p:nvPicPr>
          <p:cNvPr id="7" name="Picture 6">
            <a:extLst>
              <a:ext uri="{FF2B5EF4-FFF2-40B4-BE49-F238E27FC236}">
                <a16:creationId xmlns:a16="http://schemas.microsoft.com/office/drawing/2014/main" id="{20CD61F2-A315-4406-983D-F062F87F49AB}"/>
              </a:ext>
            </a:extLst>
          </p:cNvPr>
          <p:cNvPicPr>
            <a:picLocks noChangeAspect="1"/>
          </p:cNvPicPr>
          <p:nvPr/>
        </p:nvPicPr>
        <p:blipFill>
          <a:blip r:embed="rId2"/>
          <a:stretch>
            <a:fillRect/>
          </a:stretch>
        </p:blipFill>
        <p:spPr>
          <a:xfrm>
            <a:off x="1190625" y="2838379"/>
            <a:ext cx="4552950" cy="3434405"/>
          </a:xfrm>
          <a:prstGeom prst="rect">
            <a:avLst/>
          </a:prstGeom>
        </p:spPr>
      </p:pic>
      <p:graphicFrame>
        <p:nvGraphicFramePr>
          <p:cNvPr id="8" name="Table 7">
            <a:extLst>
              <a:ext uri="{FF2B5EF4-FFF2-40B4-BE49-F238E27FC236}">
                <a16:creationId xmlns:a16="http://schemas.microsoft.com/office/drawing/2014/main" id="{549E501D-DFB2-4D87-9788-A688DCD1E4BB}"/>
              </a:ext>
            </a:extLst>
          </p:cNvPr>
          <p:cNvGraphicFramePr>
            <a:graphicFrameLocks noGrp="1"/>
          </p:cNvGraphicFramePr>
          <p:nvPr>
            <p:extLst>
              <p:ext uri="{D42A27DB-BD31-4B8C-83A1-F6EECF244321}">
                <p14:modId xmlns:p14="http://schemas.microsoft.com/office/powerpoint/2010/main" val="3188753596"/>
              </p:ext>
            </p:extLst>
          </p:nvPr>
        </p:nvGraphicFramePr>
        <p:xfrm>
          <a:off x="5743575" y="2838379"/>
          <a:ext cx="5969000" cy="1499616"/>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311254591"/>
                    </a:ext>
                  </a:extLst>
                </a:gridCol>
                <a:gridCol w="4025900">
                  <a:extLst>
                    <a:ext uri="{9D8B030D-6E8A-4147-A177-3AD203B41FA5}">
                      <a16:colId xmlns:a16="http://schemas.microsoft.com/office/drawing/2014/main" val="4157189870"/>
                    </a:ext>
                  </a:extLst>
                </a:gridCol>
              </a:tblGrid>
              <a:tr h="499872">
                <a:tc>
                  <a:txBody>
                    <a:bodyPr/>
                    <a:lstStyle/>
                    <a:p>
                      <a:r>
                        <a:rPr lang="en-US" dirty="0"/>
                        <a:t>S</a:t>
                      </a:r>
                      <a:r>
                        <a:rPr lang="en-US" baseline="-25000" dirty="0"/>
                        <a:t>T</a:t>
                      </a:r>
                      <a:r>
                        <a:rPr lang="en-US" dirty="0"/>
                        <a:t>-F</a:t>
                      </a:r>
                      <a:r>
                        <a:rPr lang="en-US" baseline="-25000" dirty="0"/>
                        <a:t>0</a:t>
                      </a:r>
                      <a:r>
                        <a:rPr lang="en-US" dirty="0"/>
                        <a:t>(T)&gt;-C</a:t>
                      </a:r>
                      <a:r>
                        <a:rPr lang="en-US" baseline="-25000" dirty="0"/>
                        <a:t>0</a:t>
                      </a:r>
                    </a:p>
                  </a:txBody>
                  <a:tcPr/>
                </a:tc>
                <a:tc>
                  <a:txBody>
                    <a:bodyPr/>
                    <a:lstStyle/>
                    <a:p>
                      <a:r>
                        <a:rPr lang="en-US" dirty="0"/>
                        <a:t>Forward profit exceeds option profit</a:t>
                      </a:r>
                    </a:p>
                  </a:txBody>
                  <a:tcPr/>
                </a:tc>
                <a:extLst>
                  <a:ext uri="{0D108BD9-81ED-4DB2-BD59-A6C34878D82A}">
                    <a16:rowId xmlns:a16="http://schemas.microsoft.com/office/drawing/2014/main" val="1085330618"/>
                  </a:ext>
                </a:extLst>
              </a:tr>
              <a:tr h="49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T</a:t>
                      </a:r>
                      <a:r>
                        <a:rPr lang="en-US" dirty="0"/>
                        <a:t>-F</a:t>
                      </a:r>
                      <a:r>
                        <a:rPr lang="en-US" baseline="-25000" dirty="0"/>
                        <a:t>0</a:t>
                      </a:r>
                      <a:r>
                        <a:rPr lang="en-US" dirty="0"/>
                        <a:t>(T)=-C</a:t>
                      </a:r>
                      <a:r>
                        <a:rPr lang="en-US" baseline="-250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Forward profit equals option profit</a:t>
                      </a:r>
                    </a:p>
                  </a:txBody>
                  <a:tcPr/>
                </a:tc>
                <a:extLst>
                  <a:ext uri="{0D108BD9-81ED-4DB2-BD59-A6C34878D82A}">
                    <a16:rowId xmlns:a16="http://schemas.microsoft.com/office/drawing/2014/main" val="1654900102"/>
                  </a:ext>
                </a:extLst>
              </a:tr>
              <a:tr h="49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T</a:t>
                      </a:r>
                      <a:r>
                        <a:rPr lang="en-US" dirty="0"/>
                        <a:t>-F</a:t>
                      </a:r>
                      <a:r>
                        <a:rPr lang="en-US" baseline="-25000" dirty="0"/>
                        <a:t>0</a:t>
                      </a:r>
                      <a:r>
                        <a:rPr lang="en-US" dirty="0"/>
                        <a:t>(T)&lt;-C</a:t>
                      </a:r>
                      <a:r>
                        <a:rPr lang="en-US" baseline="-25000" dirty="0"/>
                        <a:t>0</a:t>
                      </a:r>
                    </a:p>
                  </a:txBody>
                  <a:tcPr/>
                </a:tc>
                <a:tc>
                  <a:txBody>
                    <a:bodyPr/>
                    <a:lstStyle/>
                    <a:p>
                      <a:r>
                        <a:rPr lang="en-US" dirty="0"/>
                        <a:t>Option profit exceeds forward profit</a:t>
                      </a:r>
                    </a:p>
                  </a:txBody>
                  <a:tcPr/>
                </a:tc>
                <a:extLst>
                  <a:ext uri="{0D108BD9-81ED-4DB2-BD59-A6C34878D82A}">
                    <a16:rowId xmlns:a16="http://schemas.microsoft.com/office/drawing/2014/main" val="2059986683"/>
                  </a:ext>
                </a:extLst>
              </a:tr>
            </a:tbl>
          </a:graphicData>
        </a:graphic>
      </p:graphicFrame>
      <p:sp>
        <p:nvSpPr>
          <p:cNvPr id="9" name="TextBox 8">
            <a:extLst>
              <a:ext uri="{FF2B5EF4-FFF2-40B4-BE49-F238E27FC236}">
                <a16:creationId xmlns:a16="http://schemas.microsoft.com/office/drawing/2014/main" id="{68B6C1FD-C2BD-443D-88EF-2B9CA1EFBB1D}"/>
              </a:ext>
            </a:extLst>
          </p:cNvPr>
          <p:cNvSpPr txBox="1"/>
          <p:nvPr/>
        </p:nvSpPr>
        <p:spPr>
          <a:xfrm>
            <a:off x="5743575" y="4543425"/>
            <a:ext cx="5969000" cy="923330"/>
          </a:xfrm>
          <a:prstGeom prst="rect">
            <a:avLst/>
          </a:prstGeom>
          <a:noFill/>
        </p:spPr>
        <p:txBody>
          <a:bodyPr wrap="square" rtlCol="0">
            <a:spAutoFit/>
          </a:bodyPr>
          <a:lstStyle/>
          <a:p>
            <a:r>
              <a:rPr lang="en-US" dirty="0"/>
              <a:t>The long call option’s similarity to a long position in the underlying with downside protection in exchange for paying a premium.</a:t>
            </a:r>
          </a:p>
        </p:txBody>
      </p:sp>
    </p:spTree>
    <p:extLst>
      <p:ext uri="{BB962C8B-B14F-4D97-AF65-F5344CB8AC3E}">
        <p14:creationId xmlns:p14="http://schemas.microsoft.com/office/powerpoint/2010/main" val="3997820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graphicFrame>
        <p:nvGraphicFramePr>
          <p:cNvPr id="60" name="Content Placeholder 2">
            <a:extLst>
              <a:ext uri="{FF2B5EF4-FFF2-40B4-BE49-F238E27FC236}">
                <a16:creationId xmlns:a16="http://schemas.microsoft.com/office/drawing/2014/main" id="{2949CBFA-9B51-626E-146A-B7F54DBA6FFE}"/>
              </a:ext>
            </a:extLst>
          </p:cNvPr>
          <p:cNvGraphicFramePr>
            <a:graphicFrameLocks noGrp="1"/>
          </p:cNvGraphicFramePr>
          <p:nvPr>
            <p:ph idx="1"/>
            <p:extLst>
              <p:ext uri="{D42A27DB-BD31-4B8C-83A1-F6EECF244321}">
                <p14:modId xmlns:p14="http://schemas.microsoft.com/office/powerpoint/2010/main" val="132194483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58" name="墨迹 57">
                <a:extLst>
                  <a:ext uri="{FF2B5EF4-FFF2-40B4-BE49-F238E27FC236}">
                    <a16:creationId xmlns:a16="http://schemas.microsoft.com/office/drawing/2014/main" id="{A9848367-A01E-104D-ACBD-B3A44642FC1D}"/>
                  </a:ext>
                </a:extLst>
              </p14:cNvPr>
              <p14:cNvContentPartPr/>
              <p14:nvPr/>
            </p14:nvContentPartPr>
            <p14:xfrm>
              <a:off x="8401676" y="4176192"/>
              <a:ext cx="360" cy="360"/>
            </p14:xfrm>
          </p:contentPart>
        </mc:Choice>
        <mc:Fallback xmlns="">
          <p:pic>
            <p:nvPicPr>
              <p:cNvPr id="58" name="墨迹 57">
                <a:extLst>
                  <a:ext uri="{FF2B5EF4-FFF2-40B4-BE49-F238E27FC236}">
                    <a16:creationId xmlns:a16="http://schemas.microsoft.com/office/drawing/2014/main" id="{A9848367-A01E-104D-ACBD-B3A44642FC1D}"/>
                  </a:ext>
                </a:extLst>
              </p:cNvPr>
              <p:cNvPicPr/>
              <p:nvPr/>
            </p:nvPicPr>
            <p:blipFill>
              <a:blip r:embed="rId27"/>
              <a:stretch>
                <a:fillRect/>
              </a:stretch>
            </p:blipFill>
            <p:spPr>
              <a:xfrm>
                <a:off x="8386196" y="4160712"/>
                <a:ext cx="30960" cy="30960"/>
              </a:xfrm>
              <a:prstGeom prst="rect">
                <a:avLst/>
              </a:prstGeom>
            </p:spPr>
          </p:pic>
        </mc:Fallback>
      </mc:AlternateContent>
    </p:spTree>
    <p:extLst>
      <p:ext uri="{BB962C8B-B14F-4D97-AF65-F5344CB8AC3E}">
        <p14:creationId xmlns:p14="http://schemas.microsoft.com/office/powerpoint/2010/main" val="3492151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1B19-995F-407B-AD94-7E78BB41EA85}"/>
              </a:ext>
            </a:extLst>
          </p:cNvPr>
          <p:cNvSpPr>
            <a:spLocks noGrp="1"/>
          </p:cNvSpPr>
          <p:nvPr>
            <p:ph type="title"/>
          </p:nvPr>
        </p:nvSpPr>
        <p:spPr/>
        <p:txBody>
          <a:bodyPr>
            <a:normAutofit/>
          </a:bodyPr>
          <a:lstStyle/>
          <a:p>
            <a:r>
              <a:rPr lang="en-US" sz="4000" dirty="0"/>
              <a:t>Forward commitment and contingent claim</a:t>
            </a:r>
          </a:p>
        </p:txBody>
      </p:sp>
      <p:sp>
        <p:nvSpPr>
          <p:cNvPr id="3" name="Content Placeholder 2">
            <a:extLst>
              <a:ext uri="{FF2B5EF4-FFF2-40B4-BE49-F238E27FC236}">
                <a16:creationId xmlns:a16="http://schemas.microsoft.com/office/drawing/2014/main" id="{0CB68A7C-7BD5-4E44-B80F-A2D107B70F44}"/>
              </a:ext>
            </a:extLst>
          </p:cNvPr>
          <p:cNvSpPr>
            <a:spLocks noGrp="1"/>
          </p:cNvSpPr>
          <p:nvPr>
            <p:ph idx="1"/>
          </p:nvPr>
        </p:nvSpPr>
        <p:spPr/>
        <p:txBody>
          <a:bodyPr/>
          <a:lstStyle/>
          <a:p>
            <a:r>
              <a:rPr lang="en-US" dirty="0"/>
              <a:t>Long forward and short put option payoff profile</a:t>
            </a:r>
          </a:p>
          <a:p>
            <a:endParaRPr lang="en-US" dirty="0"/>
          </a:p>
        </p:txBody>
      </p:sp>
      <p:pic>
        <p:nvPicPr>
          <p:cNvPr id="5" name="Picture 4">
            <a:extLst>
              <a:ext uri="{FF2B5EF4-FFF2-40B4-BE49-F238E27FC236}">
                <a16:creationId xmlns:a16="http://schemas.microsoft.com/office/drawing/2014/main" id="{597CB493-D1AB-41D2-AF6D-0A03C33D14E8}"/>
              </a:ext>
            </a:extLst>
          </p:cNvPr>
          <p:cNvPicPr>
            <a:picLocks noChangeAspect="1"/>
          </p:cNvPicPr>
          <p:nvPr/>
        </p:nvPicPr>
        <p:blipFill>
          <a:blip r:embed="rId2"/>
          <a:stretch>
            <a:fillRect/>
          </a:stretch>
        </p:blipFill>
        <p:spPr>
          <a:xfrm>
            <a:off x="1171575" y="2776537"/>
            <a:ext cx="4414838" cy="3733692"/>
          </a:xfrm>
          <a:prstGeom prst="rect">
            <a:avLst/>
          </a:prstGeom>
        </p:spPr>
      </p:pic>
      <p:graphicFrame>
        <p:nvGraphicFramePr>
          <p:cNvPr id="8" name="Table 7">
            <a:extLst>
              <a:ext uri="{FF2B5EF4-FFF2-40B4-BE49-F238E27FC236}">
                <a16:creationId xmlns:a16="http://schemas.microsoft.com/office/drawing/2014/main" id="{F18731DB-68B3-4DF2-84CE-D5351B924E9C}"/>
              </a:ext>
            </a:extLst>
          </p:cNvPr>
          <p:cNvGraphicFramePr>
            <a:graphicFrameLocks noGrp="1"/>
          </p:cNvGraphicFramePr>
          <p:nvPr>
            <p:extLst>
              <p:ext uri="{D42A27DB-BD31-4B8C-83A1-F6EECF244321}">
                <p14:modId xmlns:p14="http://schemas.microsoft.com/office/powerpoint/2010/main" val="3734088634"/>
              </p:ext>
            </p:extLst>
          </p:nvPr>
        </p:nvGraphicFramePr>
        <p:xfrm>
          <a:off x="5884164" y="2798064"/>
          <a:ext cx="5969000" cy="1499616"/>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311254591"/>
                    </a:ext>
                  </a:extLst>
                </a:gridCol>
                <a:gridCol w="4025900">
                  <a:extLst>
                    <a:ext uri="{9D8B030D-6E8A-4147-A177-3AD203B41FA5}">
                      <a16:colId xmlns:a16="http://schemas.microsoft.com/office/drawing/2014/main" val="4157189870"/>
                    </a:ext>
                  </a:extLst>
                </a:gridCol>
              </a:tblGrid>
              <a:tr h="499872">
                <a:tc>
                  <a:txBody>
                    <a:bodyPr/>
                    <a:lstStyle/>
                    <a:p>
                      <a:r>
                        <a:rPr lang="en-US" dirty="0"/>
                        <a:t>S</a:t>
                      </a:r>
                      <a:r>
                        <a:rPr lang="en-US" baseline="-25000" dirty="0"/>
                        <a:t>T</a:t>
                      </a:r>
                      <a:r>
                        <a:rPr lang="en-US" dirty="0"/>
                        <a:t>-F</a:t>
                      </a:r>
                      <a:r>
                        <a:rPr lang="en-US" baseline="-25000" dirty="0"/>
                        <a:t>0</a:t>
                      </a:r>
                      <a:r>
                        <a:rPr lang="en-US" dirty="0"/>
                        <a:t>(T)&gt;p</a:t>
                      </a:r>
                      <a:r>
                        <a:rPr lang="en-US" baseline="-25000" dirty="0"/>
                        <a:t>0</a:t>
                      </a:r>
                    </a:p>
                  </a:txBody>
                  <a:tcPr/>
                </a:tc>
                <a:tc>
                  <a:txBody>
                    <a:bodyPr/>
                    <a:lstStyle/>
                    <a:p>
                      <a:r>
                        <a:rPr lang="en-US" dirty="0"/>
                        <a:t>Forward profit exceeds option profit</a:t>
                      </a:r>
                    </a:p>
                  </a:txBody>
                  <a:tcPr/>
                </a:tc>
                <a:extLst>
                  <a:ext uri="{0D108BD9-81ED-4DB2-BD59-A6C34878D82A}">
                    <a16:rowId xmlns:a16="http://schemas.microsoft.com/office/drawing/2014/main" val="1085330618"/>
                  </a:ext>
                </a:extLst>
              </a:tr>
              <a:tr h="49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T</a:t>
                      </a:r>
                      <a:r>
                        <a:rPr lang="en-US" dirty="0"/>
                        <a:t>-F</a:t>
                      </a:r>
                      <a:r>
                        <a:rPr lang="en-US" baseline="-25000" dirty="0"/>
                        <a:t>0</a:t>
                      </a:r>
                      <a:r>
                        <a:rPr lang="en-US" dirty="0"/>
                        <a:t>(T)=p</a:t>
                      </a:r>
                      <a:r>
                        <a:rPr lang="en-US" baseline="-250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Forward profit equals option profit</a:t>
                      </a:r>
                    </a:p>
                  </a:txBody>
                  <a:tcPr/>
                </a:tc>
                <a:extLst>
                  <a:ext uri="{0D108BD9-81ED-4DB2-BD59-A6C34878D82A}">
                    <a16:rowId xmlns:a16="http://schemas.microsoft.com/office/drawing/2014/main" val="1654900102"/>
                  </a:ext>
                </a:extLst>
              </a:tr>
              <a:tr h="49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T</a:t>
                      </a:r>
                      <a:r>
                        <a:rPr lang="en-US" dirty="0"/>
                        <a:t>-F</a:t>
                      </a:r>
                      <a:r>
                        <a:rPr lang="en-US" baseline="-25000" dirty="0"/>
                        <a:t>0</a:t>
                      </a:r>
                      <a:r>
                        <a:rPr lang="en-US" dirty="0"/>
                        <a:t>(T)&lt;p</a:t>
                      </a:r>
                      <a:r>
                        <a:rPr lang="en-US" baseline="-25000" dirty="0"/>
                        <a:t>0</a:t>
                      </a:r>
                    </a:p>
                  </a:txBody>
                  <a:tcPr/>
                </a:tc>
                <a:tc>
                  <a:txBody>
                    <a:bodyPr/>
                    <a:lstStyle/>
                    <a:p>
                      <a:r>
                        <a:rPr lang="en-US" dirty="0"/>
                        <a:t>Option profit exceeds forward profit</a:t>
                      </a:r>
                    </a:p>
                  </a:txBody>
                  <a:tcPr/>
                </a:tc>
                <a:extLst>
                  <a:ext uri="{0D108BD9-81ED-4DB2-BD59-A6C34878D82A}">
                    <a16:rowId xmlns:a16="http://schemas.microsoft.com/office/drawing/2014/main" val="2059986683"/>
                  </a:ext>
                </a:extLst>
              </a:tr>
            </a:tbl>
          </a:graphicData>
        </a:graphic>
      </p:graphicFrame>
      <p:sp>
        <p:nvSpPr>
          <p:cNvPr id="9" name="TextBox 8">
            <a:extLst>
              <a:ext uri="{FF2B5EF4-FFF2-40B4-BE49-F238E27FC236}">
                <a16:creationId xmlns:a16="http://schemas.microsoft.com/office/drawing/2014/main" id="{FE3B8CF5-84C3-49B0-914F-4C013FD17188}"/>
              </a:ext>
            </a:extLst>
          </p:cNvPr>
          <p:cNvSpPr txBox="1"/>
          <p:nvPr/>
        </p:nvSpPr>
        <p:spPr>
          <a:xfrm>
            <a:off x="5884164" y="4529138"/>
            <a:ext cx="5969000" cy="923330"/>
          </a:xfrm>
          <a:prstGeom prst="rect">
            <a:avLst/>
          </a:prstGeom>
          <a:noFill/>
        </p:spPr>
        <p:txBody>
          <a:bodyPr wrap="square" rtlCol="0">
            <a:spAutoFit/>
          </a:bodyPr>
          <a:lstStyle/>
          <a:p>
            <a:r>
              <a:rPr lang="en-US" dirty="0"/>
              <a:t>The sold put option’s similarity to a long position in the underlying, with gains from price appreciation forgone in exchange for receiving a premium.</a:t>
            </a:r>
          </a:p>
        </p:txBody>
      </p:sp>
    </p:spTree>
    <p:extLst>
      <p:ext uri="{BB962C8B-B14F-4D97-AF65-F5344CB8AC3E}">
        <p14:creationId xmlns:p14="http://schemas.microsoft.com/office/powerpoint/2010/main" val="3173179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B823-0EF0-46E4-9F60-005D5AC1BDD7}"/>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7293CE9D-B04D-49F1-A836-A119A138CDCD}"/>
              </a:ext>
            </a:extLst>
          </p:cNvPr>
          <p:cNvSpPr>
            <a:spLocks noGrp="1"/>
          </p:cNvSpPr>
          <p:nvPr>
            <p:ph idx="1"/>
          </p:nvPr>
        </p:nvSpPr>
        <p:spPr>
          <a:xfrm>
            <a:off x="1024128" y="2286000"/>
            <a:ext cx="8018271" cy="4023360"/>
          </a:xfrm>
        </p:spPr>
        <p:txBody>
          <a:bodyPr>
            <a:normAutofit/>
          </a:bodyPr>
          <a:lstStyle/>
          <a:p>
            <a:r>
              <a:rPr lang="en-US" dirty="0" err="1"/>
              <a:t>Biomian</a:t>
            </a:r>
            <a:r>
              <a:rPr lang="en-US" dirty="0"/>
              <a:t> Limited is a Mumbai-based biotech company with common stock and listed futures and options on the National Stock Exchange (NSE). The </a:t>
            </a:r>
            <a:r>
              <a:rPr lang="en-US" dirty="0" err="1"/>
              <a:t>Viswan</a:t>
            </a:r>
            <a:r>
              <a:rPr lang="en-US" dirty="0"/>
              <a:t> Family Office (VFO) currently owns 10,000 </a:t>
            </a:r>
            <a:r>
              <a:rPr lang="en-US" dirty="0" err="1"/>
              <a:t>Biomian</a:t>
            </a:r>
            <a:r>
              <a:rPr lang="en-US" dirty="0"/>
              <a:t> common shares. VFO would like to reduce its long </a:t>
            </a:r>
            <a:r>
              <a:rPr lang="en-US" dirty="0" err="1"/>
              <a:t>Biomian</a:t>
            </a:r>
            <a:r>
              <a:rPr lang="en-US" dirty="0"/>
              <a:t> position and diversify its equity market exposure but will delay a cash sale of shares for tax reasons for six months.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2099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graphs and numbers in 3D">
            <a:extLst>
              <a:ext uri="{FF2B5EF4-FFF2-40B4-BE49-F238E27FC236}">
                <a16:creationId xmlns:a16="http://schemas.microsoft.com/office/drawing/2014/main" id="{65D430B9-BE24-1B36-4174-1A2932B70414}"/>
              </a:ext>
            </a:extLst>
          </p:cNvPr>
          <p:cNvPicPr>
            <a:picLocks noChangeAspect="1"/>
          </p:cNvPicPr>
          <p:nvPr/>
        </p:nvPicPr>
        <p:blipFill rotWithShape="1">
          <a:blip r:embed="rId2">
            <a:duotone>
              <a:schemeClr val="bg2">
                <a:shade val="45000"/>
                <a:satMod val="135000"/>
              </a:schemeClr>
              <a:prstClr val="white"/>
            </a:duotone>
            <a:alphaModFix amt="40000"/>
          </a:blip>
          <a:srcRect t="9783" b="5948"/>
          <a:stretch/>
        </p:blipFill>
        <p:spPr>
          <a:xfrm>
            <a:off x="20" y="10"/>
            <a:ext cx="12191980" cy="6857989"/>
          </a:xfrm>
          <a:prstGeom prst="rect">
            <a:avLst/>
          </a:prstGeom>
        </p:spPr>
      </p:pic>
      <p:sp>
        <p:nvSpPr>
          <p:cNvPr id="2" name="Title 1">
            <a:extLst>
              <a:ext uri="{FF2B5EF4-FFF2-40B4-BE49-F238E27FC236}">
                <a16:creationId xmlns:a16="http://schemas.microsoft.com/office/drawing/2014/main" id="{B69A99D2-80CB-4D3D-8413-918085A9F21D}"/>
              </a:ext>
            </a:extLst>
          </p:cNvPr>
          <p:cNvSpPr>
            <a:spLocks noGrp="1"/>
          </p:cNvSpPr>
          <p:nvPr>
            <p:ph type="title"/>
          </p:nvPr>
        </p:nvSpPr>
        <p:spPr>
          <a:xfrm>
            <a:off x="1024128" y="585216"/>
            <a:ext cx="9720072" cy="1499616"/>
          </a:xfrm>
        </p:spPr>
        <p:txBody>
          <a:bodyPr>
            <a:normAutofit/>
          </a:bodyPr>
          <a:lstStyle/>
          <a:p>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6C6269-C1D9-44CF-8583-A5CF15B8F9EC}"/>
              </a:ext>
            </a:extLst>
          </p:cNvPr>
          <p:cNvSpPr>
            <a:spLocks noGrp="1"/>
          </p:cNvSpPr>
          <p:nvPr>
            <p:ph idx="1"/>
          </p:nvPr>
        </p:nvSpPr>
        <p:spPr>
          <a:xfrm>
            <a:off x="1024128" y="2286000"/>
            <a:ext cx="9720073" cy="4023360"/>
          </a:xfrm>
        </p:spPr>
        <p:txBody>
          <a:bodyPr>
            <a:normAutofit/>
          </a:bodyPr>
          <a:lstStyle/>
          <a:p>
            <a:r>
              <a:rPr lang="en-US" sz="1700" b="1"/>
              <a:t>1. Which of the following derivative contracts available to VFO’s chief investment officer is best suited to reduce exposure to a decline in </a:t>
            </a:r>
            <a:r>
              <a:rPr lang="en-US" sz="1700" b="1" err="1"/>
              <a:t>Biomian’s</a:t>
            </a:r>
            <a:r>
              <a:rPr lang="en-US" sz="1700" b="1"/>
              <a:t> stock price in the next six months?</a:t>
            </a:r>
          </a:p>
          <a:p>
            <a:r>
              <a:rPr lang="en-US" sz="1700"/>
              <a:t>A. A short put position on </a:t>
            </a:r>
            <a:r>
              <a:rPr lang="en-US" sz="1700" err="1"/>
              <a:t>Biomian</a:t>
            </a:r>
            <a:r>
              <a:rPr lang="en-US" sz="1700"/>
              <a:t> stock that expires in six months</a:t>
            </a:r>
          </a:p>
          <a:p>
            <a:r>
              <a:rPr lang="en-US" sz="1700"/>
              <a:t>B. A long call position on </a:t>
            </a:r>
            <a:r>
              <a:rPr lang="en-US" sz="1700" err="1"/>
              <a:t>Biomian</a:t>
            </a:r>
            <a:r>
              <a:rPr lang="en-US" sz="1700"/>
              <a:t> stock that expires in six months</a:t>
            </a:r>
          </a:p>
          <a:p>
            <a:r>
              <a:rPr lang="en-US" sz="1700"/>
              <a:t>C. A short futures position in </a:t>
            </a:r>
            <a:r>
              <a:rPr lang="en-US" sz="1700" err="1"/>
              <a:t>Biomian</a:t>
            </a:r>
            <a:r>
              <a:rPr lang="en-US" sz="1700"/>
              <a:t> stock that settles in six months</a:t>
            </a:r>
          </a:p>
          <a:p>
            <a:r>
              <a:rPr lang="en-US" sz="1700" b="1"/>
              <a:t>2. VFO’s market strategist believes that </a:t>
            </a:r>
            <a:r>
              <a:rPr lang="en-US" sz="1700" b="1" err="1"/>
              <a:t>Biomian’s</a:t>
            </a:r>
            <a:r>
              <a:rPr lang="en-US" sz="1700" b="1"/>
              <a:t> share price will rise over the next six months but would like to protect against a decline in </a:t>
            </a:r>
            <a:r>
              <a:rPr lang="en-US" sz="1700" b="1" err="1"/>
              <a:t>Biomian’s</a:t>
            </a:r>
            <a:r>
              <a:rPr lang="en-US" sz="1700" b="1"/>
              <a:t> share price over the period. Which of the following positions is best suited for VFO to manage its existing </a:t>
            </a:r>
            <a:r>
              <a:rPr lang="en-US" sz="1700" b="1" err="1"/>
              <a:t>Biomian</a:t>
            </a:r>
            <a:r>
              <a:rPr lang="en-US" sz="1700" b="1"/>
              <a:t> exposure based on this view?</a:t>
            </a:r>
          </a:p>
          <a:p>
            <a:r>
              <a:rPr lang="en-US" sz="1700"/>
              <a:t>A. A long put position on </a:t>
            </a:r>
            <a:r>
              <a:rPr lang="en-US" sz="1700" err="1"/>
              <a:t>Biomian</a:t>
            </a:r>
            <a:r>
              <a:rPr lang="en-US" sz="1700"/>
              <a:t> stock that expires in six months</a:t>
            </a:r>
          </a:p>
          <a:p>
            <a:r>
              <a:rPr lang="en-US" sz="1700"/>
              <a:t>B. A short call position on </a:t>
            </a:r>
            <a:r>
              <a:rPr lang="en-US" sz="1700" err="1"/>
              <a:t>Biomian</a:t>
            </a:r>
            <a:r>
              <a:rPr lang="en-US" sz="1700"/>
              <a:t> stock that expires in six months</a:t>
            </a:r>
          </a:p>
          <a:p>
            <a:r>
              <a:rPr lang="en-US" sz="1700"/>
              <a:t>C. A long futures position in </a:t>
            </a:r>
            <a:r>
              <a:rPr lang="en-US" sz="1700" err="1"/>
              <a:t>Biomian</a:t>
            </a:r>
            <a:r>
              <a:rPr lang="en-US" sz="1700"/>
              <a:t> stock that settles in six months</a:t>
            </a:r>
          </a:p>
        </p:txBody>
      </p:sp>
    </p:spTree>
    <p:extLst>
      <p:ext uri="{BB962C8B-B14F-4D97-AF65-F5344CB8AC3E}">
        <p14:creationId xmlns:p14="http://schemas.microsoft.com/office/powerpoint/2010/main" val="10303492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 abstract financial digital analysis">
            <a:extLst>
              <a:ext uri="{FF2B5EF4-FFF2-40B4-BE49-F238E27FC236}">
                <a16:creationId xmlns:a16="http://schemas.microsoft.com/office/drawing/2014/main" id="{21EBB189-CB82-E30C-2A3A-36611F43DF06}"/>
              </a:ext>
            </a:extLst>
          </p:cNvPr>
          <p:cNvPicPr>
            <a:picLocks noChangeAspect="1"/>
          </p:cNvPicPr>
          <p:nvPr/>
        </p:nvPicPr>
        <p:blipFill rotWithShape="1">
          <a:blip r:embed="rId2">
            <a:duotone>
              <a:schemeClr val="bg2">
                <a:shade val="45000"/>
                <a:satMod val="135000"/>
              </a:schemeClr>
              <a:prstClr val="white"/>
            </a:duotone>
            <a:alphaModFix amt="40000"/>
          </a:blip>
          <a:srcRect l="1333" r="1" b="1"/>
          <a:stretch/>
        </p:blipFill>
        <p:spPr>
          <a:xfrm>
            <a:off x="20" y="10"/>
            <a:ext cx="12191980" cy="6857989"/>
          </a:xfrm>
          <a:prstGeom prst="rect">
            <a:avLst/>
          </a:prstGeom>
        </p:spPr>
      </p:pic>
      <p:sp>
        <p:nvSpPr>
          <p:cNvPr id="2" name="Title 1">
            <a:extLst>
              <a:ext uri="{FF2B5EF4-FFF2-40B4-BE49-F238E27FC236}">
                <a16:creationId xmlns:a16="http://schemas.microsoft.com/office/drawing/2014/main" id="{28FF5E7F-BE56-4C60-AC75-C8242D44C124}"/>
              </a:ext>
            </a:extLst>
          </p:cNvPr>
          <p:cNvSpPr>
            <a:spLocks noGrp="1"/>
          </p:cNvSpPr>
          <p:nvPr>
            <p:ph type="title"/>
          </p:nvPr>
        </p:nvSpPr>
        <p:spPr>
          <a:xfrm>
            <a:off x="1024128" y="585216"/>
            <a:ext cx="9720072" cy="1499616"/>
          </a:xfrm>
        </p:spPr>
        <p:txBody>
          <a:bodyPr>
            <a:normAutofit/>
          </a:bodyPr>
          <a:lstStyle/>
          <a:p>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FDE17-4FC8-4FAD-9002-FF4B62EEDA00}"/>
              </a:ext>
            </a:extLst>
          </p:cNvPr>
          <p:cNvSpPr>
            <a:spLocks noGrp="1"/>
          </p:cNvSpPr>
          <p:nvPr>
            <p:ph idx="1"/>
          </p:nvPr>
        </p:nvSpPr>
        <p:spPr>
          <a:xfrm>
            <a:off x="1024128" y="2286000"/>
            <a:ext cx="9720073" cy="4023360"/>
          </a:xfrm>
        </p:spPr>
        <p:txBody>
          <a:bodyPr>
            <a:normAutofit/>
          </a:bodyPr>
          <a:lstStyle/>
          <a:p>
            <a:r>
              <a:rPr lang="en-US" b="1" dirty="0"/>
              <a:t>3. Assume that </a:t>
            </a:r>
            <a:r>
              <a:rPr lang="en-US" b="1" dirty="0" err="1"/>
              <a:t>Biomian</a:t>
            </a:r>
            <a:r>
              <a:rPr lang="en-US" b="1" dirty="0"/>
              <a:t> shares rise over the next six months. Which of the following statements about VFO’s derivative strategies under this scenario is most accurate?</a:t>
            </a:r>
          </a:p>
          <a:p>
            <a:r>
              <a:rPr lang="en-US" dirty="0"/>
              <a:t>A. A forward sale of </a:t>
            </a:r>
            <a:r>
              <a:rPr lang="en-US" dirty="0" err="1"/>
              <a:t>Biomian</a:t>
            </a:r>
            <a:r>
              <a:rPr lang="en-US" dirty="0"/>
              <a:t> shares in six months would be more profitable</a:t>
            </a:r>
          </a:p>
          <a:p>
            <a:r>
              <a:rPr lang="en-US" dirty="0"/>
              <a:t>than purchasing the right to sell </a:t>
            </a:r>
            <a:r>
              <a:rPr lang="en-US" dirty="0" err="1"/>
              <a:t>Biomian</a:t>
            </a:r>
            <a:r>
              <a:rPr lang="en-US" dirty="0"/>
              <a:t> shares in six months.</a:t>
            </a:r>
          </a:p>
          <a:p>
            <a:r>
              <a:rPr lang="en-US" dirty="0"/>
              <a:t>B. Purchasing the right to sell </a:t>
            </a:r>
            <a:r>
              <a:rPr lang="en-US" dirty="0" err="1"/>
              <a:t>Biomian</a:t>
            </a:r>
            <a:r>
              <a:rPr lang="en-US" dirty="0"/>
              <a:t> shares in six months would be more</a:t>
            </a:r>
          </a:p>
          <a:p>
            <a:r>
              <a:rPr lang="en-US" dirty="0"/>
              <a:t>profitable than a forward sale of </a:t>
            </a:r>
            <a:r>
              <a:rPr lang="en-US" dirty="0" err="1"/>
              <a:t>Biomian</a:t>
            </a:r>
            <a:r>
              <a:rPr lang="en-US" dirty="0"/>
              <a:t> shares in six months.</a:t>
            </a:r>
          </a:p>
          <a:p>
            <a:r>
              <a:rPr lang="en-US" dirty="0"/>
              <a:t>C. We do not have enough information to determine whether a forward sale or</a:t>
            </a:r>
          </a:p>
          <a:p>
            <a:r>
              <a:rPr lang="en-US" dirty="0"/>
              <a:t>the right to sell </a:t>
            </a:r>
            <a:r>
              <a:rPr lang="en-US" dirty="0" err="1"/>
              <a:t>Biomian</a:t>
            </a:r>
            <a:r>
              <a:rPr lang="en-US" dirty="0"/>
              <a:t> shares will be more profitable in six months.</a:t>
            </a:r>
          </a:p>
        </p:txBody>
      </p:sp>
    </p:spTree>
    <p:extLst>
      <p:ext uri="{BB962C8B-B14F-4D97-AF65-F5344CB8AC3E}">
        <p14:creationId xmlns:p14="http://schemas.microsoft.com/office/powerpoint/2010/main" val="1398909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5617-7CBB-4CE2-9591-6DC1FB08AA16}"/>
              </a:ext>
            </a:extLst>
          </p:cNvPr>
          <p:cNvSpPr>
            <a:spLocks noGrp="1"/>
          </p:cNvSpPr>
          <p:nvPr>
            <p:ph type="title"/>
          </p:nvPr>
        </p:nvSpPr>
        <p:spPr/>
        <p:txBody>
          <a:bodyPr>
            <a:normAutofit/>
          </a:bodyPr>
          <a:lstStyle/>
          <a:p>
            <a:r>
              <a:rPr lang="en-US" sz="4000" dirty="0"/>
              <a:t>practices</a:t>
            </a:r>
          </a:p>
        </p:txBody>
      </p:sp>
      <p:graphicFrame>
        <p:nvGraphicFramePr>
          <p:cNvPr id="5" name="Content Placeholder 2">
            <a:extLst>
              <a:ext uri="{FF2B5EF4-FFF2-40B4-BE49-F238E27FC236}">
                <a16:creationId xmlns:a16="http://schemas.microsoft.com/office/drawing/2014/main" id="{0741C8E3-E2C3-6292-4670-A64812C5D503}"/>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6186261"/>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sz="3500"/>
              <a:t>Credit Derivatives</a:t>
            </a:r>
            <a:br>
              <a:rPr lang="en-US" sz="3500"/>
            </a:br>
            <a:br>
              <a:rPr lang="en-US" sz="3500"/>
            </a:br>
            <a:endParaRPr lang="en-US" sz="350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sz="2400" dirty="0"/>
              <a:t>Forward commitments</a:t>
            </a:r>
          </a:p>
          <a:p>
            <a:pPr lvl="1"/>
            <a:r>
              <a:rPr lang="en-US" sz="2400" dirty="0"/>
              <a:t>Forward</a:t>
            </a:r>
          </a:p>
          <a:p>
            <a:pPr lvl="1"/>
            <a:r>
              <a:rPr lang="en-US" sz="2400" dirty="0"/>
              <a:t>Futures</a:t>
            </a:r>
          </a:p>
          <a:p>
            <a:pPr lvl="1"/>
            <a:r>
              <a:rPr lang="en-US" sz="2400" dirty="0"/>
              <a:t>Swap</a:t>
            </a:r>
          </a:p>
          <a:p>
            <a:r>
              <a:rPr lang="en-US" sz="2400" dirty="0"/>
              <a:t>Contingent claims</a:t>
            </a:r>
          </a:p>
          <a:p>
            <a:pPr lvl="1"/>
            <a:r>
              <a:rPr lang="en-US" sz="2400" dirty="0"/>
              <a:t>Option</a:t>
            </a:r>
          </a:p>
          <a:p>
            <a:pPr lvl="1"/>
            <a:r>
              <a:rPr lang="en-US" sz="2400" u="sng" dirty="0">
                <a:solidFill>
                  <a:srgbClr val="FF0000"/>
                </a:solidFill>
              </a:rPr>
              <a:t>Credit Derivatives</a:t>
            </a:r>
          </a:p>
          <a:p>
            <a:pPr lvl="1"/>
            <a:endParaRPr lang="en-US" dirty="0"/>
          </a:p>
        </p:txBody>
      </p:sp>
      <p:pic>
        <p:nvPicPr>
          <p:cNvPr id="7" name="Graphic 6" descr="钱">
            <a:extLst>
              <a:ext uri="{FF2B5EF4-FFF2-40B4-BE49-F238E27FC236}">
                <a16:creationId xmlns:a16="http://schemas.microsoft.com/office/drawing/2014/main" id="{7AF4A644-82F3-5172-1944-F2B211D55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2303669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graphicFrame>
        <p:nvGraphicFramePr>
          <p:cNvPr id="5" name="Content Placeholder 2">
            <a:extLst>
              <a:ext uri="{FF2B5EF4-FFF2-40B4-BE49-F238E27FC236}">
                <a16:creationId xmlns:a16="http://schemas.microsoft.com/office/drawing/2014/main" id="{7F055E5E-A7AB-0AE3-3A53-3327F200CE4E}"/>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5323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a:xfrm>
            <a:off x="1024129" y="585216"/>
            <a:ext cx="3779085" cy="1499616"/>
          </a:xfrm>
        </p:spPr>
        <p:txBody>
          <a:bodyPr>
            <a:normAutofit/>
          </a:bodyPr>
          <a:lstStyle/>
          <a:p>
            <a:r>
              <a:rPr lang="en-US">
                <a:solidFill>
                  <a:srgbClr val="FFFFFF"/>
                </a:solidFill>
              </a:rPr>
              <a:t>Credit Derivatives</a:t>
            </a: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a:xfrm>
            <a:off x="1024129" y="2286000"/>
            <a:ext cx="3791711" cy="3931920"/>
          </a:xfrm>
        </p:spPr>
        <p:txBody>
          <a:bodyPr>
            <a:normAutofit/>
          </a:bodyPr>
          <a:lstStyle/>
          <a:p>
            <a:r>
              <a:rPr lang="en-US">
                <a:solidFill>
                  <a:srgbClr val="FFFFFF"/>
                </a:solidFill>
              </a:rPr>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pic>
        <p:nvPicPr>
          <p:cNvPr id="6" name="Picture 5">
            <a:extLst>
              <a:ext uri="{FF2B5EF4-FFF2-40B4-BE49-F238E27FC236}">
                <a16:creationId xmlns:a16="http://schemas.microsoft.com/office/drawing/2014/main" id="{C85C3C4A-E7D4-4AF4-B7F0-D2D98D18994B}"/>
              </a:ext>
            </a:extLst>
          </p:cNvPr>
          <p:cNvPicPr>
            <a:picLocks noChangeAspect="1"/>
          </p:cNvPicPr>
          <p:nvPr/>
        </p:nvPicPr>
        <p:blipFill>
          <a:blip r:embed="rId2"/>
          <a:stretch>
            <a:fillRect/>
          </a:stretch>
        </p:blipFill>
        <p:spPr>
          <a:xfrm>
            <a:off x="6096000" y="2084832"/>
            <a:ext cx="5475833" cy="1749853"/>
          </a:xfrm>
          <a:prstGeom prst="rect">
            <a:avLst/>
          </a:prstGeom>
        </p:spPr>
      </p:pic>
    </p:spTree>
    <p:extLst>
      <p:ext uri="{BB962C8B-B14F-4D97-AF65-F5344CB8AC3E}">
        <p14:creationId xmlns:p14="http://schemas.microsoft.com/office/powerpoint/2010/main" val="1905216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Magnifying glass showing decling performance">
            <a:extLst>
              <a:ext uri="{FF2B5EF4-FFF2-40B4-BE49-F238E27FC236}">
                <a16:creationId xmlns:a16="http://schemas.microsoft.com/office/drawing/2014/main" id="{5F12547E-7D42-0A6B-A0E2-45EE90C43628}"/>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a:xfrm>
            <a:off x="1024128" y="585216"/>
            <a:ext cx="9720072" cy="1499616"/>
          </a:xfrm>
        </p:spPr>
        <p:txBody>
          <a:bodyPr>
            <a:normAutofit/>
          </a:bodyPr>
          <a:lstStyle/>
          <a:p>
            <a:r>
              <a:rPr lang="en-US"/>
              <a:t>Credit Derivatives</a:t>
            </a:r>
          </a:p>
        </p:txBody>
      </p:sp>
      <p:cxnSp>
        <p:nvCxnSpPr>
          <p:cNvPr id="15" name="Straight Connector 14">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D8CD5FF-9E71-4F26-9564-8067DBDCB22A}"/>
              </a:ext>
            </a:extLst>
          </p:cNvPr>
          <p:cNvSpPr>
            <a:spLocks noGrp="1"/>
          </p:cNvSpPr>
          <p:nvPr>
            <p:ph idx="1"/>
          </p:nvPr>
        </p:nvSpPr>
        <p:spPr>
          <a:xfrm>
            <a:off x="1024128" y="2286000"/>
            <a:ext cx="9720073" cy="4023360"/>
          </a:xfrm>
        </p:spPr>
        <p:txBody>
          <a:bodyPr>
            <a:normAutofit/>
          </a:bodyPr>
          <a:lstStyle/>
          <a:p>
            <a:r>
              <a:rPr lang="en-US" sz="2800" dirty="0"/>
              <a:t>Characteristics:</a:t>
            </a:r>
          </a:p>
          <a:p>
            <a:r>
              <a:rPr lang="en-US" sz="2000" dirty="0"/>
              <a:t>Credit spreads depend on the </a:t>
            </a:r>
            <a:r>
              <a:rPr lang="en-US" sz="2000" dirty="0">
                <a:solidFill>
                  <a:srgbClr val="FF0000"/>
                </a:solidFill>
              </a:rPr>
              <a:t>probability of default (POD) </a:t>
            </a:r>
            <a:r>
              <a:rPr lang="en-US" sz="2000" dirty="0"/>
              <a:t>and the </a:t>
            </a:r>
            <a:r>
              <a:rPr lang="en-US" sz="2000" dirty="0">
                <a:solidFill>
                  <a:srgbClr val="FF0000"/>
                </a:solidFill>
              </a:rPr>
              <a:t>loss given default (LGD).</a:t>
            </a:r>
          </a:p>
          <a:p>
            <a:r>
              <a:rPr lang="en-US" sz="2000" dirty="0"/>
              <a:t>This contingent payment equals the issuer </a:t>
            </a:r>
            <a:r>
              <a:rPr lang="en-US" sz="2000" dirty="0">
                <a:solidFill>
                  <a:srgbClr val="FF0000"/>
                </a:solidFill>
              </a:rPr>
              <a:t>loss given default </a:t>
            </a:r>
            <a:r>
              <a:rPr lang="en-US" sz="2000" dirty="0"/>
              <a:t>for the CDS contract notional amount.</a:t>
            </a:r>
          </a:p>
          <a:p>
            <a:r>
              <a:rPr lang="en-US" sz="2000" dirty="0">
                <a:solidFill>
                  <a:srgbClr val="FF0000"/>
                </a:solidFill>
              </a:rPr>
              <a:t>A credit protection buyer </a:t>
            </a:r>
            <a:r>
              <a:rPr lang="en-US" sz="2000" dirty="0"/>
              <a:t>without the corresponding fixed-income exposure who</a:t>
            </a:r>
          </a:p>
          <a:p>
            <a:r>
              <a:rPr lang="en-US" sz="2000" dirty="0"/>
              <a:t>buys a CDS is seeking to </a:t>
            </a:r>
            <a:r>
              <a:rPr lang="en-US" sz="2000" dirty="0">
                <a:solidFill>
                  <a:srgbClr val="FF0000"/>
                </a:solidFill>
              </a:rPr>
              <a:t>gain from higher credit spreads </a:t>
            </a:r>
            <a:r>
              <a:rPr lang="en-US" sz="2000" dirty="0"/>
              <a:t>(which correspond to lower</a:t>
            </a:r>
          </a:p>
          <a:p>
            <a:r>
              <a:rPr lang="en-US" sz="2000" dirty="0"/>
              <a:t>cash bond prices) for an underlying issuer and is therefore </a:t>
            </a:r>
            <a:r>
              <a:rPr lang="en-US" sz="2000" dirty="0">
                <a:solidFill>
                  <a:srgbClr val="FF0000"/>
                </a:solidFill>
              </a:rPr>
              <a:t>short credit risk</a:t>
            </a:r>
            <a:r>
              <a:rPr lang="en-US" sz="2000" dirty="0"/>
              <a:t>.</a:t>
            </a:r>
          </a:p>
        </p:txBody>
      </p:sp>
    </p:spTree>
    <p:extLst>
      <p:ext uri="{BB962C8B-B14F-4D97-AF65-F5344CB8AC3E}">
        <p14:creationId xmlns:p14="http://schemas.microsoft.com/office/powerpoint/2010/main" val="23138067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CC79C36E-43F0-433E-C6C4-0384E095C1CB}"/>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4CA17B5B-6C34-4B33-847F-7CE7E1E2EEC5}"/>
              </a:ext>
            </a:extLst>
          </p:cNvPr>
          <p:cNvSpPr>
            <a:spLocks noGrp="1"/>
          </p:cNvSpPr>
          <p:nvPr>
            <p:ph type="title"/>
          </p:nvPr>
        </p:nvSpPr>
        <p:spPr>
          <a:xfrm>
            <a:off x="1024128" y="585216"/>
            <a:ext cx="9720072" cy="1499616"/>
          </a:xfrm>
        </p:spPr>
        <p:txBody>
          <a:bodyPr>
            <a:normAutofit/>
          </a:bodyPr>
          <a:lstStyle/>
          <a:p>
            <a:r>
              <a:rPr lang="en-US"/>
              <a:t>practices</a:t>
            </a:r>
            <a:endParaRPr lang="en-US" dirty="0"/>
          </a:p>
        </p:txBody>
      </p:sp>
      <p:cxnSp>
        <p:nvCxnSpPr>
          <p:cNvPr id="10" name="Straight Connector 9">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D810EB-3479-449D-9F75-388A2ACC46F3}"/>
              </a:ext>
            </a:extLst>
          </p:cNvPr>
          <p:cNvSpPr>
            <a:spLocks noGrp="1"/>
          </p:cNvSpPr>
          <p:nvPr>
            <p:ph idx="1"/>
          </p:nvPr>
        </p:nvSpPr>
        <p:spPr>
          <a:xfrm>
            <a:off x="1024128" y="2286000"/>
            <a:ext cx="9720073" cy="4023360"/>
          </a:xfrm>
        </p:spPr>
        <p:txBody>
          <a:bodyPr>
            <a:normAutofit/>
          </a:bodyPr>
          <a:lstStyle/>
          <a:p>
            <a:r>
              <a:rPr lang="en-US" dirty="0"/>
              <a:t>Describe how a credit protection seller’s position is similar to that of an underlying cash bond investment.</a:t>
            </a:r>
          </a:p>
        </p:txBody>
      </p:sp>
    </p:spTree>
    <p:extLst>
      <p:ext uri="{BB962C8B-B14F-4D97-AF65-F5344CB8AC3E}">
        <p14:creationId xmlns:p14="http://schemas.microsoft.com/office/powerpoint/2010/main" val="1546610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701B-36C7-4C57-ACF1-51A552F8A8E8}"/>
              </a:ext>
            </a:extLst>
          </p:cNvPr>
          <p:cNvSpPr>
            <a:spLocks noGrp="1"/>
          </p:cNvSpPr>
          <p:nvPr>
            <p:ph type="title"/>
          </p:nvPr>
        </p:nvSpPr>
        <p:spPr/>
        <p:txBody>
          <a:bodyPr>
            <a:normAutofit/>
          </a:bodyPr>
          <a:lstStyle/>
          <a:p>
            <a:r>
              <a:rPr lang="en-US" sz="4800" dirty="0"/>
              <a:t>Forward Contracts</a:t>
            </a:r>
            <a:br>
              <a:rPr lang="en-US" sz="4800" dirty="0"/>
            </a:br>
            <a:r>
              <a:rPr lang="en-US" sz="4800" dirty="0"/>
              <a:t>example</a:t>
            </a:r>
          </a:p>
        </p:txBody>
      </p:sp>
      <p:pic>
        <p:nvPicPr>
          <p:cNvPr id="5" name="Content Placeholder 4">
            <a:extLst>
              <a:ext uri="{FF2B5EF4-FFF2-40B4-BE49-F238E27FC236}">
                <a16:creationId xmlns:a16="http://schemas.microsoft.com/office/drawing/2014/main" id="{7CABDD56-C86E-4170-A26A-90CBFE533419}"/>
              </a:ext>
            </a:extLst>
          </p:cNvPr>
          <p:cNvPicPr>
            <a:picLocks noGrp="1" noChangeAspect="1"/>
          </p:cNvPicPr>
          <p:nvPr>
            <p:ph idx="1"/>
          </p:nvPr>
        </p:nvPicPr>
        <p:blipFill>
          <a:blip r:embed="rId2"/>
          <a:stretch>
            <a:fillRect/>
          </a:stretch>
        </p:blipFill>
        <p:spPr>
          <a:xfrm>
            <a:off x="2241755" y="2068921"/>
            <a:ext cx="6500825" cy="4567853"/>
          </a:xfrm>
        </p:spPr>
      </p:pic>
    </p:spTree>
    <p:extLst>
      <p:ext uri="{BB962C8B-B14F-4D97-AF65-F5344CB8AC3E}">
        <p14:creationId xmlns:p14="http://schemas.microsoft.com/office/powerpoint/2010/main" val="3822021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5FAA-D3FA-4F1A-A02C-B784649F87C0}"/>
              </a:ext>
            </a:extLst>
          </p:cNvPr>
          <p:cNvSpPr>
            <a:spLocks noGrp="1"/>
          </p:cNvSpPr>
          <p:nvPr>
            <p:ph type="title"/>
          </p:nvPr>
        </p:nvSpPr>
        <p:spPr>
          <a:xfrm>
            <a:off x="1024128" y="585216"/>
            <a:ext cx="8018272" cy="1499616"/>
          </a:xfrm>
        </p:spPr>
        <p:txBody>
          <a:bodyPr>
            <a:normAutofit/>
          </a:bodyPr>
          <a:lstStyle/>
          <a:p>
            <a:r>
              <a:rPr lang="en-US"/>
              <a:t>Pricing and valuation of forward</a:t>
            </a:r>
          </a:p>
        </p:txBody>
      </p:sp>
      <p:sp>
        <p:nvSpPr>
          <p:cNvPr id="3" name="Content Placeholder 2">
            <a:extLst>
              <a:ext uri="{FF2B5EF4-FFF2-40B4-BE49-F238E27FC236}">
                <a16:creationId xmlns:a16="http://schemas.microsoft.com/office/drawing/2014/main" id="{13F03F16-5ABE-42DD-82E6-746767ED24A7}"/>
              </a:ext>
            </a:extLst>
          </p:cNvPr>
          <p:cNvSpPr>
            <a:spLocks noGrp="1"/>
          </p:cNvSpPr>
          <p:nvPr>
            <p:ph idx="1"/>
          </p:nvPr>
        </p:nvSpPr>
        <p:spPr>
          <a:xfrm>
            <a:off x="1024128" y="2286000"/>
            <a:ext cx="8018271" cy="4023360"/>
          </a:xfrm>
        </p:spPr>
        <p:txBody>
          <a:bodyPr>
            <a:normAutofit/>
          </a:bodyPr>
          <a:lstStyle/>
          <a:p>
            <a:r>
              <a:rPr lang="en-US" dirty="0"/>
              <a:t>The forward, futures, or swap </a:t>
            </a:r>
            <a:r>
              <a:rPr lang="en-US" dirty="0">
                <a:solidFill>
                  <a:srgbClr val="FF0000"/>
                </a:solidFill>
              </a:rPr>
              <a:t>pricing</a:t>
            </a:r>
            <a:r>
              <a:rPr lang="en-US" dirty="0"/>
              <a:t> is a concept that represents the fixed</a:t>
            </a:r>
            <a:r>
              <a:rPr lang="zh-CN" altLang="en-US" dirty="0"/>
              <a:t> </a:t>
            </a:r>
            <a:r>
              <a:rPr lang="en-US" dirty="0"/>
              <a:t>price or rate at which the underlying will be purchased at a later date.</a:t>
            </a:r>
          </a:p>
          <a:p>
            <a:r>
              <a:rPr lang="en-US" dirty="0">
                <a:solidFill>
                  <a:srgbClr val="FF0000"/>
                </a:solidFill>
              </a:rPr>
              <a:t>Opportunity cost </a:t>
            </a:r>
            <a:r>
              <a:rPr lang="en-US" dirty="0"/>
              <a:t>(risk-free interest rate, r)</a:t>
            </a:r>
          </a:p>
          <a:p>
            <a:r>
              <a:rPr lang="en-US" dirty="0">
                <a:solidFill>
                  <a:srgbClr val="FF0000"/>
                </a:solidFill>
              </a:rPr>
              <a:t>Other costs of ownership </a:t>
            </a:r>
            <a:r>
              <a:rPr lang="en-US" dirty="0"/>
              <a:t>(C):Owners of some underlying assets, such as physical commodities, must incur storage, transportation, insurance, and/or spoilage costs.</a:t>
            </a:r>
          </a:p>
          <a:p>
            <a:r>
              <a:rPr lang="en-US" dirty="0">
                <a:solidFill>
                  <a:srgbClr val="FF0000"/>
                </a:solidFill>
              </a:rPr>
              <a:t>Benefits of ownership </a:t>
            </a:r>
            <a:r>
              <a:rPr lang="en-US" dirty="0"/>
              <a:t>(B):Stock dividends or bond coupons are examples of cash flow benefits.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70056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DC16-4213-4A27-BDBB-D9570CE80D4D}"/>
              </a:ext>
            </a:extLst>
          </p:cNvPr>
          <p:cNvSpPr>
            <a:spLocks noGrp="1"/>
          </p:cNvSpPr>
          <p:nvPr>
            <p:ph type="title"/>
          </p:nvPr>
        </p:nvSpPr>
        <p:spPr>
          <a:xfrm>
            <a:off x="1024128" y="585216"/>
            <a:ext cx="8018272" cy="1499616"/>
          </a:xfrm>
        </p:spPr>
        <p:txBody>
          <a:bodyPr>
            <a:normAutofit/>
          </a:bodyPr>
          <a:lstStyle/>
          <a:p>
            <a:r>
              <a:rPr lang="en-US"/>
              <a:t>Pricing and valuation of forward</a:t>
            </a:r>
          </a:p>
        </p:txBody>
      </p:sp>
      <p:sp>
        <p:nvSpPr>
          <p:cNvPr id="3" name="Content Placeholder 2">
            <a:extLst>
              <a:ext uri="{FF2B5EF4-FFF2-40B4-BE49-F238E27FC236}">
                <a16:creationId xmlns:a16="http://schemas.microsoft.com/office/drawing/2014/main" id="{D3A0DF5E-F7E1-491C-9550-A5CA7813EC43}"/>
              </a:ext>
            </a:extLst>
          </p:cNvPr>
          <p:cNvSpPr>
            <a:spLocks noGrp="1"/>
          </p:cNvSpPr>
          <p:nvPr>
            <p:ph idx="1"/>
          </p:nvPr>
        </p:nvSpPr>
        <p:spPr>
          <a:xfrm>
            <a:off x="1024128" y="2286000"/>
            <a:ext cx="8018271" cy="4023360"/>
          </a:xfrm>
        </p:spPr>
        <p:txBody>
          <a:bodyPr>
            <a:normAutofit/>
          </a:bodyPr>
          <a:lstStyle/>
          <a:p>
            <a:pPr marL="0" indent="0">
              <a:buNone/>
            </a:pPr>
            <a:r>
              <a:rPr lang="en-US" sz="2000" dirty="0"/>
              <a:t>For underlying assets with ownership benefits or benefit (B) or costs (C) expressed as a known amount in present value terms at t = 0—shown as PV()</a:t>
            </a:r>
            <a:r>
              <a:rPr lang="en-US" sz="2000" baseline="-25000" dirty="0"/>
              <a:t>0</a:t>
            </a:r>
            <a:r>
              <a:rPr lang="en-US" sz="2000" dirty="0"/>
              <a:t>—the relationship between spot and forward prices in discrete compounding terms can be shown as </a:t>
            </a:r>
          </a:p>
          <a:p>
            <a:pPr marL="0" indent="0">
              <a:buNone/>
            </a:pPr>
            <a:r>
              <a:rPr lang="en-US" sz="2000" b="1" dirty="0">
                <a:solidFill>
                  <a:srgbClr val="FF0000"/>
                </a:solidFill>
              </a:rPr>
              <a:t>F</a:t>
            </a:r>
            <a:r>
              <a:rPr lang="en-US" sz="2000" b="1" baseline="-25000" dirty="0">
                <a:solidFill>
                  <a:srgbClr val="FF0000"/>
                </a:solidFill>
              </a:rPr>
              <a:t>T</a:t>
            </a:r>
            <a:r>
              <a:rPr lang="en-US" sz="2000" b="1" dirty="0">
                <a:solidFill>
                  <a:srgbClr val="FF0000"/>
                </a:solidFill>
              </a:rPr>
              <a:t>=S</a:t>
            </a:r>
            <a:r>
              <a:rPr lang="en-US" sz="2000" b="1" baseline="-25000" dirty="0">
                <a:solidFill>
                  <a:srgbClr val="FF0000"/>
                </a:solidFill>
              </a:rPr>
              <a:t>0</a:t>
            </a:r>
            <a:r>
              <a:rPr lang="en-US" sz="2000" b="1" dirty="0">
                <a:solidFill>
                  <a:srgbClr val="FF0000"/>
                </a:solidFill>
              </a:rPr>
              <a:t>*(1+r)</a:t>
            </a:r>
            <a:r>
              <a:rPr lang="en-US" sz="2000" b="1" baseline="30000" dirty="0">
                <a:solidFill>
                  <a:srgbClr val="FF0000"/>
                </a:solidFill>
              </a:rPr>
              <a:t>T</a:t>
            </a:r>
            <a:endParaRPr lang="en-US" sz="2000" dirty="0">
              <a:solidFill>
                <a:srgbClr val="FF0000"/>
              </a:solidFill>
            </a:endParaRPr>
          </a:p>
          <a:p>
            <a:pPr marL="0" indent="0">
              <a:buNone/>
            </a:pPr>
            <a:r>
              <a:rPr lang="en-US" sz="2000" b="1" dirty="0">
                <a:solidFill>
                  <a:srgbClr val="FF0000"/>
                </a:solidFill>
              </a:rPr>
              <a:t>F</a:t>
            </a:r>
            <a:r>
              <a:rPr lang="en-US" sz="2000" b="1" baseline="-25000" dirty="0">
                <a:solidFill>
                  <a:srgbClr val="FF0000"/>
                </a:solidFill>
              </a:rPr>
              <a:t>T</a:t>
            </a:r>
            <a:r>
              <a:rPr lang="en-US" sz="2000" b="1" dirty="0">
                <a:solidFill>
                  <a:srgbClr val="FF0000"/>
                </a:solidFill>
              </a:rPr>
              <a:t>=(S</a:t>
            </a:r>
            <a:r>
              <a:rPr lang="en-US" sz="2000" b="1" baseline="-25000" dirty="0">
                <a:solidFill>
                  <a:srgbClr val="FF0000"/>
                </a:solidFill>
              </a:rPr>
              <a:t>0</a:t>
            </a:r>
            <a:r>
              <a:rPr lang="en-US" sz="2000" b="1" dirty="0">
                <a:solidFill>
                  <a:srgbClr val="FF0000"/>
                </a:solidFill>
              </a:rPr>
              <a:t>+PVC</a:t>
            </a:r>
            <a:r>
              <a:rPr lang="en-US" sz="2000" b="1" baseline="-25000" dirty="0">
                <a:solidFill>
                  <a:srgbClr val="FF0000"/>
                </a:solidFill>
              </a:rPr>
              <a:t>0</a:t>
            </a:r>
            <a:r>
              <a:rPr lang="en-US" sz="2000" b="1" dirty="0">
                <a:solidFill>
                  <a:srgbClr val="FF0000"/>
                </a:solidFill>
              </a:rPr>
              <a:t>-PVB</a:t>
            </a:r>
            <a:r>
              <a:rPr lang="en-US" sz="2000" b="1" baseline="-25000" dirty="0">
                <a:solidFill>
                  <a:srgbClr val="FF0000"/>
                </a:solidFill>
              </a:rPr>
              <a:t>0</a:t>
            </a:r>
            <a:r>
              <a:rPr lang="en-US" sz="2000" b="1" dirty="0">
                <a:solidFill>
                  <a:srgbClr val="FF0000"/>
                </a:solidFill>
              </a:rPr>
              <a:t>)*(1+r)</a:t>
            </a:r>
            <a:r>
              <a:rPr lang="en-US" sz="2000" b="1" baseline="30000" dirty="0">
                <a:solidFill>
                  <a:srgbClr val="FF0000"/>
                </a:solidFill>
              </a:rPr>
              <a:t>T</a:t>
            </a:r>
          </a:p>
          <a:p>
            <a:pPr marL="0" indent="0">
              <a:buNone/>
            </a:pPr>
            <a:r>
              <a:rPr lang="en-US" sz="2000" dirty="0"/>
              <a:t>For benefit (B) and cost (c) expressed as rates of return, the relationship between spot and forward prices under continuous compounding is</a:t>
            </a:r>
          </a:p>
          <a:p>
            <a:pPr marL="0" indent="0">
              <a:buNone/>
            </a:pPr>
            <a:r>
              <a:rPr lang="en-US" sz="2000" b="1" dirty="0">
                <a:solidFill>
                  <a:srgbClr val="FF0000"/>
                </a:solidFill>
              </a:rPr>
              <a:t>F</a:t>
            </a:r>
            <a:r>
              <a:rPr lang="en-US" sz="2000" b="1" baseline="-25000" dirty="0">
                <a:solidFill>
                  <a:srgbClr val="FF0000"/>
                </a:solidFill>
              </a:rPr>
              <a:t>T</a:t>
            </a:r>
            <a:r>
              <a:rPr lang="en-US" sz="2000" b="1" dirty="0">
                <a:solidFill>
                  <a:srgbClr val="FF0000"/>
                </a:solidFill>
              </a:rPr>
              <a:t>=S</a:t>
            </a:r>
            <a:r>
              <a:rPr lang="en-US" sz="2000" b="1" baseline="-25000" dirty="0">
                <a:solidFill>
                  <a:srgbClr val="FF0000"/>
                </a:solidFill>
              </a:rPr>
              <a:t>0*</a:t>
            </a:r>
            <a:r>
              <a:rPr lang="en-US" altLang="zh-CN" sz="2000" b="1" dirty="0">
                <a:solidFill>
                  <a:srgbClr val="FF0000"/>
                </a:solidFill>
              </a:rPr>
              <a:t>e</a:t>
            </a:r>
            <a:r>
              <a:rPr lang="en-US" altLang="zh-CN" sz="2000" b="1" baseline="30000" dirty="0">
                <a:solidFill>
                  <a:srgbClr val="FF0000"/>
                </a:solidFill>
              </a:rPr>
              <a:t>r*T</a:t>
            </a:r>
            <a:endParaRPr lang="en-US" sz="2000" b="1" dirty="0">
              <a:solidFill>
                <a:srgbClr val="FF0000"/>
              </a:solidFill>
            </a:endParaRPr>
          </a:p>
          <a:p>
            <a:pPr marL="0" indent="0">
              <a:buNone/>
            </a:pPr>
            <a:r>
              <a:rPr lang="en-US" sz="2000" b="1" dirty="0">
                <a:solidFill>
                  <a:srgbClr val="FF0000"/>
                </a:solidFill>
              </a:rPr>
              <a:t>F</a:t>
            </a:r>
            <a:r>
              <a:rPr lang="en-US" sz="2000" b="1" baseline="-25000" dirty="0">
                <a:solidFill>
                  <a:srgbClr val="FF0000"/>
                </a:solidFill>
              </a:rPr>
              <a:t>T</a:t>
            </a:r>
            <a:r>
              <a:rPr lang="en-US" sz="2000" b="1" dirty="0">
                <a:solidFill>
                  <a:srgbClr val="FF0000"/>
                </a:solidFill>
              </a:rPr>
              <a:t>=S</a:t>
            </a:r>
            <a:r>
              <a:rPr lang="en-US" sz="2000" b="1" baseline="-25000" dirty="0">
                <a:solidFill>
                  <a:srgbClr val="FF0000"/>
                </a:solidFill>
              </a:rPr>
              <a:t>0*</a:t>
            </a:r>
            <a:r>
              <a:rPr lang="en-US" altLang="zh-CN" sz="2000" b="1" dirty="0">
                <a:solidFill>
                  <a:srgbClr val="FF0000"/>
                </a:solidFill>
              </a:rPr>
              <a:t>e</a:t>
            </a:r>
            <a:r>
              <a:rPr lang="en-US" altLang="zh-CN" sz="2000" b="1" baseline="30000" dirty="0">
                <a:solidFill>
                  <a:srgbClr val="FF0000"/>
                </a:solidFill>
              </a:rPr>
              <a:t>(</a:t>
            </a:r>
            <a:r>
              <a:rPr lang="en-US" altLang="zh-CN" sz="2000" b="1" baseline="30000" dirty="0" err="1">
                <a:solidFill>
                  <a:srgbClr val="FF0000"/>
                </a:solidFill>
              </a:rPr>
              <a:t>r+C-B</a:t>
            </a:r>
            <a:r>
              <a:rPr lang="en-US" altLang="zh-CN" sz="2000" b="1" baseline="30000" dirty="0">
                <a:solidFill>
                  <a:srgbClr val="FF0000"/>
                </a:solidFill>
              </a:rPr>
              <a:t>)*T</a:t>
            </a:r>
            <a:endParaRPr lang="en-US" sz="2000" b="1" baseline="30000" dirty="0">
              <a:solidFill>
                <a:srgbClr val="FF0000"/>
              </a:solidFill>
            </a:endParaRPr>
          </a:p>
          <a:p>
            <a:endParaRPr lang="en-US" sz="2000" baseline="30000" dirty="0"/>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2521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C7C5-1409-4652-982C-BEBCE05D0C6A}"/>
              </a:ext>
            </a:extLst>
          </p:cNvPr>
          <p:cNvSpPr>
            <a:spLocks noGrp="1"/>
          </p:cNvSpPr>
          <p:nvPr>
            <p:ph type="title"/>
          </p:nvPr>
        </p:nvSpPr>
        <p:spPr/>
        <p:txBody>
          <a:bodyPr>
            <a:normAutofit/>
          </a:bodyPr>
          <a:lstStyle/>
          <a:p>
            <a:r>
              <a:rPr lang="en-US" sz="4000" dirty="0"/>
              <a:t>Pricing and valuation of forward</a:t>
            </a:r>
          </a:p>
        </p:txBody>
      </p:sp>
      <p:graphicFrame>
        <p:nvGraphicFramePr>
          <p:cNvPr id="5" name="Content Placeholder 2">
            <a:extLst>
              <a:ext uri="{FF2B5EF4-FFF2-40B4-BE49-F238E27FC236}">
                <a16:creationId xmlns:a16="http://schemas.microsoft.com/office/drawing/2014/main" id="{AE9D2EAF-8251-5795-22F3-FD99A38F5557}"/>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68541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38C88-C1E0-463B-A933-FD379FF1EB09}"/>
              </a:ext>
            </a:extLst>
          </p:cNvPr>
          <p:cNvSpPr>
            <a:spLocks noGrp="1"/>
          </p:cNvSpPr>
          <p:nvPr>
            <p:ph type="title"/>
          </p:nvPr>
        </p:nvSpPr>
        <p:spPr>
          <a:xfrm>
            <a:off x="310039" y="640080"/>
            <a:ext cx="3429855" cy="5613236"/>
          </a:xfrm>
        </p:spPr>
        <p:txBody>
          <a:bodyPr anchor="ctr">
            <a:normAutofit/>
          </a:bodyPr>
          <a:lstStyle/>
          <a:p>
            <a:r>
              <a:rPr lang="en-US">
                <a:solidFill>
                  <a:srgbClr val="FFFFFF"/>
                </a:solidFill>
              </a:rPr>
              <a:t>Pricing and valuation of forward</a:t>
            </a:r>
          </a:p>
        </p:txBody>
      </p:sp>
      <p:sp>
        <p:nvSpPr>
          <p:cNvPr id="3" name="Content Placeholder 2">
            <a:extLst>
              <a:ext uri="{FF2B5EF4-FFF2-40B4-BE49-F238E27FC236}">
                <a16:creationId xmlns:a16="http://schemas.microsoft.com/office/drawing/2014/main" id="{ACD318D9-D4F9-452E-9111-0D565BD2631C}"/>
              </a:ext>
            </a:extLst>
          </p:cNvPr>
          <p:cNvSpPr>
            <a:spLocks noGrp="1"/>
          </p:cNvSpPr>
          <p:nvPr>
            <p:ph idx="1"/>
          </p:nvPr>
        </p:nvSpPr>
        <p:spPr>
          <a:xfrm>
            <a:off x="4699818" y="640080"/>
            <a:ext cx="7172138" cy="3745107"/>
          </a:xfrm>
        </p:spPr>
        <p:txBody>
          <a:bodyPr>
            <a:normAutofit/>
          </a:bodyPr>
          <a:lstStyle/>
          <a:p>
            <a:r>
              <a:rPr lang="en-US" altLang="zh-CN" dirty="0"/>
              <a:t>fc/dc, price currency/base currency                 </a:t>
            </a:r>
          </a:p>
          <a:p>
            <a:r>
              <a:rPr lang="en-US" altLang="zh-CN" dirty="0"/>
              <a:t>USD/EUR=1.2 USD1.2=EUR1</a:t>
            </a:r>
          </a:p>
          <a:p>
            <a:r>
              <a:rPr lang="en-US" dirty="0"/>
              <a:t>A long FX forward position involves the purchase of the base currency and the sale</a:t>
            </a:r>
            <a:r>
              <a:rPr lang="zh-CN" altLang="en-US" dirty="0"/>
              <a:t> </a:t>
            </a:r>
            <a:r>
              <a:rPr lang="en-US" dirty="0"/>
              <a:t>of the price currency.</a:t>
            </a:r>
          </a:p>
          <a:p>
            <a:r>
              <a:rPr lang="en-US" sz="2800" b="1" dirty="0">
                <a:solidFill>
                  <a:srgbClr val="FF0000"/>
                </a:solidFill>
              </a:rPr>
              <a:t>F</a:t>
            </a:r>
            <a:r>
              <a:rPr lang="en-US" sz="2800" b="1" baseline="-25000" dirty="0">
                <a:solidFill>
                  <a:srgbClr val="FF0000"/>
                </a:solidFill>
              </a:rPr>
              <a:t>0</a:t>
            </a:r>
            <a:r>
              <a:rPr lang="en-US" sz="2800" b="1" dirty="0">
                <a:solidFill>
                  <a:srgbClr val="FF0000"/>
                </a:solidFill>
              </a:rPr>
              <a:t>,</a:t>
            </a:r>
            <a:r>
              <a:rPr lang="en-US" sz="2800" b="1" baseline="-25000" dirty="0">
                <a:solidFill>
                  <a:srgbClr val="FF0000"/>
                </a:solidFill>
              </a:rPr>
              <a:t>f/d</a:t>
            </a:r>
            <a:r>
              <a:rPr lang="en-US" sz="2800" b="1" dirty="0">
                <a:solidFill>
                  <a:srgbClr val="FF0000"/>
                </a:solidFill>
              </a:rPr>
              <a:t>(T)=S</a:t>
            </a:r>
            <a:r>
              <a:rPr lang="en-US" sz="2800" b="1" baseline="-25000" dirty="0">
                <a:solidFill>
                  <a:srgbClr val="FF0000"/>
                </a:solidFill>
              </a:rPr>
              <a:t>0</a:t>
            </a:r>
            <a:r>
              <a:rPr lang="en-US" sz="2800" b="1" dirty="0">
                <a:solidFill>
                  <a:srgbClr val="FF0000"/>
                </a:solidFill>
              </a:rPr>
              <a:t>,</a:t>
            </a:r>
            <a:r>
              <a:rPr lang="en-US" sz="2800" b="1" baseline="-25000" dirty="0">
                <a:solidFill>
                  <a:srgbClr val="FF0000"/>
                </a:solidFill>
              </a:rPr>
              <a:t>f/d</a:t>
            </a:r>
            <a:r>
              <a:rPr lang="en-US" sz="2800" b="1" dirty="0">
                <a:solidFill>
                  <a:srgbClr val="FF0000"/>
                </a:solidFill>
              </a:rPr>
              <a:t>*e</a:t>
            </a:r>
            <a:r>
              <a:rPr lang="en-US" sz="2800" b="1" baseline="30000" dirty="0">
                <a:solidFill>
                  <a:srgbClr val="FF0000"/>
                </a:solidFill>
              </a:rPr>
              <a:t>(r</a:t>
            </a:r>
            <a:r>
              <a:rPr lang="en-US" sz="2800" b="1" baseline="-25000" dirty="0">
                <a:solidFill>
                  <a:srgbClr val="FF0000"/>
                </a:solidFill>
              </a:rPr>
              <a:t>f</a:t>
            </a:r>
            <a:r>
              <a:rPr lang="en-US" sz="2800" b="1" baseline="30000" dirty="0">
                <a:solidFill>
                  <a:srgbClr val="FF0000"/>
                </a:solidFill>
              </a:rPr>
              <a:t>-</a:t>
            </a:r>
            <a:r>
              <a:rPr lang="en-US" sz="2800" b="1" baseline="30000" dirty="0" err="1">
                <a:solidFill>
                  <a:srgbClr val="FF0000"/>
                </a:solidFill>
              </a:rPr>
              <a:t>r</a:t>
            </a:r>
            <a:r>
              <a:rPr lang="en-US" sz="2800" b="1" baseline="-25000" dirty="0" err="1">
                <a:solidFill>
                  <a:srgbClr val="FF0000"/>
                </a:solidFill>
              </a:rPr>
              <a:t>d</a:t>
            </a:r>
            <a:r>
              <a:rPr lang="en-US" sz="2800" b="1" baseline="30000" dirty="0">
                <a:solidFill>
                  <a:srgbClr val="FF0000"/>
                </a:solidFill>
              </a:rPr>
              <a:t>)T</a:t>
            </a:r>
          </a:p>
        </p:txBody>
      </p:sp>
      <p:pic>
        <p:nvPicPr>
          <p:cNvPr id="5" name="Picture 4" descr="表格&#10;&#10;描述已自动生成">
            <a:extLst>
              <a:ext uri="{FF2B5EF4-FFF2-40B4-BE49-F238E27FC236}">
                <a16:creationId xmlns:a16="http://schemas.microsoft.com/office/drawing/2014/main" id="{1B4BDE04-8592-4349-8C26-C5A41BAF6FAA}"/>
              </a:ext>
            </a:extLst>
          </p:cNvPr>
          <p:cNvPicPr>
            <a:picLocks noChangeAspect="1"/>
          </p:cNvPicPr>
          <p:nvPr/>
        </p:nvPicPr>
        <p:blipFill>
          <a:blip r:embed="rId2"/>
          <a:stretch>
            <a:fillRect/>
          </a:stretch>
        </p:blipFill>
        <p:spPr>
          <a:xfrm>
            <a:off x="4699818" y="3304608"/>
            <a:ext cx="5915708" cy="1685977"/>
          </a:xfrm>
          <a:prstGeom prst="rect">
            <a:avLst/>
          </a:prstGeom>
        </p:spPr>
      </p:pic>
    </p:spTree>
    <p:extLst>
      <p:ext uri="{BB962C8B-B14F-4D97-AF65-F5344CB8AC3E}">
        <p14:creationId xmlns:p14="http://schemas.microsoft.com/office/powerpoint/2010/main" val="23426413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C67E-1ADA-4B4D-B88C-791820C4743B}"/>
              </a:ext>
            </a:extLst>
          </p:cNvPr>
          <p:cNvSpPr>
            <a:spLocks noGrp="1"/>
          </p:cNvSpPr>
          <p:nvPr>
            <p:ph type="title"/>
          </p:nvPr>
        </p:nvSpPr>
        <p:spPr>
          <a:xfrm>
            <a:off x="1024128" y="585216"/>
            <a:ext cx="8018272" cy="1499616"/>
          </a:xfrm>
        </p:spPr>
        <p:txBody>
          <a:bodyPr>
            <a:normAutofit/>
          </a:bodyPr>
          <a:lstStyle/>
          <a:p>
            <a:r>
              <a:rPr lang="en-US"/>
              <a:t>Pricing and valuation of forward</a:t>
            </a:r>
          </a:p>
        </p:txBody>
      </p:sp>
      <p:sp>
        <p:nvSpPr>
          <p:cNvPr id="3" name="Content Placeholder 2">
            <a:extLst>
              <a:ext uri="{FF2B5EF4-FFF2-40B4-BE49-F238E27FC236}">
                <a16:creationId xmlns:a16="http://schemas.microsoft.com/office/drawing/2014/main" id="{D7CB2FB7-2741-41B6-B209-0C9D74B5EBAF}"/>
              </a:ext>
            </a:extLst>
          </p:cNvPr>
          <p:cNvSpPr>
            <a:spLocks noGrp="1"/>
          </p:cNvSpPr>
          <p:nvPr>
            <p:ph idx="1"/>
          </p:nvPr>
        </p:nvSpPr>
        <p:spPr>
          <a:xfrm>
            <a:off x="1024128" y="2286000"/>
            <a:ext cx="8018271" cy="4023360"/>
          </a:xfrm>
        </p:spPr>
        <p:txBody>
          <a:bodyPr>
            <a:normAutofit/>
          </a:bodyPr>
          <a:lstStyle/>
          <a:p>
            <a:r>
              <a:rPr lang="en-US" dirty="0"/>
              <a:t>Assume the current AUD/USD spot price is 1.3335. The Australian dollar is the price currency or foreign currency, and the US dollar is the base or domestic currency (AUD1.3335 = USD1). The six-month Australian dollar risk-free rate is 0.05%, and the six-month US dollar risk-free rate is 0.20%.</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834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descr="Angled shot of pen on a graph">
            <a:extLst>
              <a:ext uri="{FF2B5EF4-FFF2-40B4-BE49-F238E27FC236}">
                <a16:creationId xmlns:a16="http://schemas.microsoft.com/office/drawing/2014/main" id="{BCFAF96D-41C5-B839-C554-B7E21864A018}"/>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B97CF053-FED7-48E2-A00B-BBB5E8B473DC}"/>
              </a:ext>
            </a:extLst>
          </p:cNvPr>
          <p:cNvSpPr>
            <a:spLocks noGrp="1"/>
          </p:cNvSpPr>
          <p:nvPr>
            <p:ph type="title"/>
          </p:nvPr>
        </p:nvSpPr>
        <p:spPr>
          <a:xfrm>
            <a:off x="1024128" y="585216"/>
            <a:ext cx="9720072" cy="1499616"/>
          </a:xfrm>
        </p:spPr>
        <p:txBody>
          <a:bodyPr>
            <a:normAutofit/>
          </a:bodyPr>
          <a:lstStyle/>
          <a:p>
            <a:r>
              <a:rPr lang="en-US"/>
              <a:t>Pricing and valuation of forward</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74D2138-8CC3-4F9F-9181-583CABEC6842}"/>
              </a:ext>
            </a:extLst>
          </p:cNvPr>
          <p:cNvSpPr>
            <a:spLocks noGrp="1"/>
          </p:cNvSpPr>
          <p:nvPr>
            <p:ph idx="1"/>
          </p:nvPr>
        </p:nvSpPr>
        <p:spPr>
          <a:xfrm>
            <a:off x="1024128" y="2286000"/>
            <a:ext cx="9720073" cy="4023360"/>
          </a:xfrm>
        </p:spPr>
        <p:txBody>
          <a:bodyPr>
            <a:normAutofit/>
          </a:bodyPr>
          <a:lstStyle/>
          <a:p>
            <a:r>
              <a:rPr lang="en-US" dirty="0"/>
              <a:t>This mark-to-market value of a contract reflects the change in the underlying price and other factors that would result in a gain or loss to a counterparty if the forward contract were to be settled immediately.</a:t>
            </a:r>
          </a:p>
          <a:p>
            <a:r>
              <a:rPr lang="en-US" dirty="0"/>
              <a:t>Pricing and Valuation of Forward Contracts at </a:t>
            </a:r>
            <a:r>
              <a:rPr lang="en-US" dirty="0">
                <a:solidFill>
                  <a:srgbClr val="FF0000"/>
                </a:solidFill>
              </a:rPr>
              <a:t>Initiation</a:t>
            </a:r>
            <a:r>
              <a:rPr lang="en-US" dirty="0"/>
              <a:t>:</a:t>
            </a:r>
          </a:p>
          <a:p>
            <a:r>
              <a:rPr lang="en-US" dirty="0">
                <a:solidFill>
                  <a:srgbClr val="FF0000"/>
                </a:solidFill>
              </a:rPr>
              <a:t>V</a:t>
            </a:r>
            <a:r>
              <a:rPr lang="en-US" baseline="-25000" dirty="0">
                <a:solidFill>
                  <a:srgbClr val="FF0000"/>
                </a:solidFill>
              </a:rPr>
              <a:t>0</a:t>
            </a:r>
            <a:r>
              <a:rPr lang="en-US" dirty="0">
                <a:solidFill>
                  <a:srgbClr val="FF0000"/>
                </a:solidFill>
              </a:rPr>
              <a:t>(T) = 0</a:t>
            </a:r>
          </a:p>
          <a:p>
            <a:r>
              <a:rPr lang="en-US" dirty="0"/>
              <a:t>Pricing and Valuation of Forward Contracts at </a:t>
            </a:r>
            <a:r>
              <a:rPr lang="en-US" dirty="0">
                <a:solidFill>
                  <a:srgbClr val="FF0000"/>
                </a:solidFill>
              </a:rPr>
              <a:t>Maturity</a:t>
            </a:r>
            <a:r>
              <a:rPr lang="en-US" dirty="0"/>
              <a:t>:</a:t>
            </a:r>
          </a:p>
          <a:p>
            <a:r>
              <a:rPr lang="en-US" dirty="0">
                <a:solidFill>
                  <a:srgbClr val="FF0000"/>
                </a:solidFill>
              </a:rPr>
              <a:t>V</a:t>
            </a:r>
            <a:r>
              <a:rPr lang="en-US" baseline="-25000" dirty="0">
                <a:solidFill>
                  <a:srgbClr val="FF0000"/>
                </a:solidFill>
              </a:rPr>
              <a:t>T</a:t>
            </a:r>
            <a:r>
              <a:rPr lang="en-US" dirty="0">
                <a:solidFill>
                  <a:srgbClr val="FF0000"/>
                </a:solidFill>
              </a:rPr>
              <a:t>(T) = S</a:t>
            </a:r>
            <a:r>
              <a:rPr lang="en-US" baseline="-25000" dirty="0">
                <a:solidFill>
                  <a:srgbClr val="FF0000"/>
                </a:solidFill>
              </a:rPr>
              <a:t>T</a:t>
            </a:r>
            <a:r>
              <a:rPr lang="en-US" dirty="0">
                <a:solidFill>
                  <a:srgbClr val="FF0000"/>
                </a:solidFill>
              </a:rPr>
              <a:t> − F</a:t>
            </a:r>
            <a:r>
              <a:rPr lang="en-US" baseline="-25000" dirty="0">
                <a:solidFill>
                  <a:srgbClr val="FF0000"/>
                </a:solidFill>
              </a:rPr>
              <a:t>0</a:t>
            </a:r>
            <a:r>
              <a:rPr lang="en-US" dirty="0">
                <a:solidFill>
                  <a:srgbClr val="FF0000"/>
                </a:solidFill>
              </a:rPr>
              <a:t>(T)</a:t>
            </a:r>
          </a:p>
          <a:p>
            <a:endParaRPr lang="en-US" dirty="0"/>
          </a:p>
          <a:p>
            <a:endParaRPr lang="en-US" dirty="0"/>
          </a:p>
          <a:p>
            <a:endParaRPr lang="en-US" dirty="0"/>
          </a:p>
        </p:txBody>
      </p:sp>
    </p:spTree>
    <p:extLst>
      <p:ext uri="{BB962C8B-B14F-4D97-AF65-F5344CB8AC3E}">
        <p14:creationId xmlns:p14="http://schemas.microsoft.com/office/powerpoint/2010/main" val="37007237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2D259109-80FB-1BC8-849D-98789A94E4F1}"/>
              </a:ext>
            </a:extLst>
          </p:cNvPr>
          <p:cNvPicPr>
            <a:picLocks noChangeAspect="1"/>
          </p:cNvPicPr>
          <p:nvPr/>
        </p:nvPicPr>
        <p:blipFill rotWithShape="1">
          <a:blip r:embed="rId2">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6AB1859F-1B7B-4EF2-B38C-4347693C57A0}"/>
              </a:ext>
            </a:extLst>
          </p:cNvPr>
          <p:cNvSpPr>
            <a:spLocks noGrp="1"/>
          </p:cNvSpPr>
          <p:nvPr>
            <p:ph type="title"/>
          </p:nvPr>
        </p:nvSpPr>
        <p:spPr>
          <a:xfrm>
            <a:off x="1024128" y="585216"/>
            <a:ext cx="9720072" cy="1499616"/>
          </a:xfrm>
        </p:spPr>
        <p:txBody>
          <a:bodyPr>
            <a:normAutofit/>
          </a:bodyPr>
          <a:lstStyle/>
          <a:p>
            <a:r>
              <a:rPr lang="en-US"/>
              <a:t>Pricing and valuation of forward</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7072C0-88A0-4004-90A9-A48EFC192439}"/>
              </a:ext>
            </a:extLst>
          </p:cNvPr>
          <p:cNvSpPr>
            <a:spLocks noGrp="1"/>
          </p:cNvSpPr>
          <p:nvPr>
            <p:ph idx="1"/>
          </p:nvPr>
        </p:nvSpPr>
        <p:spPr>
          <a:xfrm>
            <a:off x="1024128" y="2286000"/>
            <a:ext cx="9720073" cy="4023360"/>
          </a:xfrm>
        </p:spPr>
        <p:txBody>
          <a:bodyPr>
            <a:normAutofit/>
          </a:bodyPr>
          <a:lstStyle/>
          <a:p>
            <a:r>
              <a:rPr lang="en-US" dirty="0"/>
              <a:t>The mark-to-market value of a contract at any point in time from inception to maturity, Vt(T), reflects the relationship between the current spot price at time t (St) and the present value of the forward price at time t discounted at the current risk-free rate.</a:t>
            </a:r>
          </a:p>
          <a:p>
            <a:r>
              <a:rPr lang="en-US" dirty="0"/>
              <a:t>Pricing and Valuation of Forward Contracts during the Life of the Contract:</a:t>
            </a:r>
          </a:p>
          <a:p>
            <a:r>
              <a:rPr lang="en-US" dirty="0">
                <a:solidFill>
                  <a:srgbClr val="FF0000"/>
                </a:solidFill>
              </a:rPr>
              <a:t>V</a:t>
            </a:r>
            <a:r>
              <a:rPr lang="en-US" baseline="-25000" dirty="0">
                <a:solidFill>
                  <a:srgbClr val="FF0000"/>
                </a:solidFill>
              </a:rPr>
              <a:t>t</a:t>
            </a:r>
            <a:r>
              <a:rPr lang="en-US" dirty="0">
                <a:solidFill>
                  <a:srgbClr val="FF0000"/>
                </a:solidFill>
              </a:rPr>
              <a:t>(T) = S</a:t>
            </a:r>
            <a:r>
              <a:rPr lang="en-US" baseline="-25000" dirty="0">
                <a:solidFill>
                  <a:srgbClr val="FF0000"/>
                </a:solidFill>
              </a:rPr>
              <a:t>t</a:t>
            </a:r>
            <a:r>
              <a:rPr lang="en-US" dirty="0">
                <a:solidFill>
                  <a:srgbClr val="FF0000"/>
                </a:solidFill>
              </a:rPr>
              <a:t> − F</a:t>
            </a:r>
            <a:r>
              <a:rPr lang="en-US" baseline="-25000" dirty="0">
                <a:solidFill>
                  <a:srgbClr val="FF0000"/>
                </a:solidFill>
              </a:rPr>
              <a:t>0</a:t>
            </a:r>
            <a:r>
              <a:rPr lang="en-US" dirty="0">
                <a:solidFill>
                  <a:srgbClr val="FF0000"/>
                </a:solidFill>
              </a:rPr>
              <a:t>(T)(1 + r)</a:t>
            </a:r>
            <a:r>
              <a:rPr lang="en-US" baseline="30000" dirty="0">
                <a:solidFill>
                  <a:srgbClr val="FF0000"/>
                </a:solidFill>
              </a:rPr>
              <a:t>-(T-t)</a:t>
            </a:r>
          </a:p>
          <a:p>
            <a:r>
              <a:rPr lang="en-US" dirty="0"/>
              <a:t>Pricing and Valuation of Forward Contracts with Additional Costs or Benefit:</a:t>
            </a:r>
          </a:p>
          <a:p>
            <a:r>
              <a:rPr lang="en-US" dirty="0">
                <a:solidFill>
                  <a:srgbClr val="FF0000"/>
                </a:solidFill>
              </a:rPr>
              <a:t>V</a:t>
            </a:r>
            <a:r>
              <a:rPr lang="en-US" baseline="-25000" dirty="0">
                <a:solidFill>
                  <a:srgbClr val="FF0000"/>
                </a:solidFill>
              </a:rPr>
              <a:t>t</a:t>
            </a:r>
            <a:r>
              <a:rPr lang="en-US" dirty="0">
                <a:solidFill>
                  <a:srgbClr val="FF0000"/>
                </a:solidFill>
              </a:rPr>
              <a:t>(T) = (S</a:t>
            </a:r>
            <a:r>
              <a:rPr lang="en-US" baseline="-25000" dirty="0">
                <a:solidFill>
                  <a:srgbClr val="FF0000"/>
                </a:solidFill>
              </a:rPr>
              <a:t>t</a:t>
            </a:r>
            <a:r>
              <a:rPr lang="en-US" dirty="0">
                <a:solidFill>
                  <a:srgbClr val="FF0000"/>
                </a:solidFill>
              </a:rPr>
              <a:t>–</a:t>
            </a:r>
            <a:r>
              <a:rPr lang="en-US" dirty="0" err="1">
                <a:solidFill>
                  <a:srgbClr val="FF0000"/>
                </a:solidFill>
              </a:rPr>
              <a:t>PVB</a:t>
            </a:r>
            <a:r>
              <a:rPr lang="en-US" baseline="-25000" dirty="0" err="1">
                <a:solidFill>
                  <a:srgbClr val="FF0000"/>
                </a:solidFill>
              </a:rPr>
              <a:t>t</a:t>
            </a:r>
            <a:r>
              <a:rPr lang="en-US" dirty="0">
                <a:solidFill>
                  <a:srgbClr val="FF0000"/>
                </a:solidFill>
              </a:rPr>
              <a:t>+ </a:t>
            </a:r>
            <a:r>
              <a:rPr lang="en-US" dirty="0" err="1">
                <a:solidFill>
                  <a:srgbClr val="FF0000"/>
                </a:solidFill>
              </a:rPr>
              <a:t>PVC</a:t>
            </a:r>
            <a:r>
              <a:rPr lang="en-US" baseline="-25000" dirty="0" err="1">
                <a:solidFill>
                  <a:srgbClr val="FF0000"/>
                </a:solidFill>
              </a:rPr>
              <a:t>t</a:t>
            </a:r>
            <a:r>
              <a:rPr lang="en-US" dirty="0">
                <a:solidFill>
                  <a:srgbClr val="FF0000"/>
                </a:solidFill>
              </a:rPr>
              <a:t>) − F</a:t>
            </a:r>
            <a:r>
              <a:rPr lang="en-US" baseline="-25000" dirty="0">
                <a:solidFill>
                  <a:srgbClr val="FF0000"/>
                </a:solidFill>
              </a:rPr>
              <a:t>0</a:t>
            </a:r>
            <a:r>
              <a:rPr lang="en-US" dirty="0">
                <a:solidFill>
                  <a:srgbClr val="FF0000"/>
                </a:solidFill>
              </a:rPr>
              <a:t>(T)(1 + r)</a:t>
            </a:r>
            <a:r>
              <a:rPr lang="en-US" baseline="30000" dirty="0">
                <a:solidFill>
                  <a:srgbClr val="FF0000"/>
                </a:solidFill>
              </a:rPr>
              <a:t>-(T-t)</a:t>
            </a:r>
          </a:p>
          <a:p>
            <a:endParaRPr lang="en-US" baseline="30000" dirty="0"/>
          </a:p>
        </p:txBody>
      </p:sp>
    </p:spTree>
    <p:extLst>
      <p:ext uri="{BB962C8B-B14F-4D97-AF65-F5344CB8AC3E}">
        <p14:creationId xmlns:p14="http://schemas.microsoft.com/office/powerpoint/2010/main" val="37104838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des on papers">
            <a:extLst>
              <a:ext uri="{FF2B5EF4-FFF2-40B4-BE49-F238E27FC236}">
                <a16:creationId xmlns:a16="http://schemas.microsoft.com/office/drawing/2014/main" id="{8676B16B-A843-7DF5-4624-8262FDDA622C}"/>
              </a:ext>
            </a:extLst>
          </p:cNvPr>
          <p:cNvPicPr>
            <a:picLocks noChangeAspect="1"/>
          </p:cNvPicPr>
          <p:nvPr/>
        </p:nvPicPr>
        <p:blipFill rotWithShape="1">
          <a:blip r:embed="rId2">
            <a:duotone>
              <a:schemeClr val="bg2">
                <a:shade val="45000"/>
                <a:satMod val="135000"/>
              </a:schemeClr>
              <a:prstClr val="white"/>
            </a:duotone>
            <a:alphaModFix amt="40000"/>
          </a:blip>
          <a:srcRect t="3608" b="12122"/>
          <a:stretch/>
        </p:blipFill>
        <p:spPr>
          <a:xfrm>
            <a:off x="20" y="10"/>
            <a:ext cx="12191980" cy="6857989"/>
          </a:xfrm>
          <a:prstGeom prst="rect">
            <a:avLst/>
          </a:prstGeom>
        </p:spPr>
      </p:pic>
      <p:sp>
        <p:nvSpPr>
          <p:cNvPr id="2" name="Title 1">
            <a:extLst>
              <a:ext uri="{FF2B5EF4-FFF2-40B4-BE49-F238E27FC236}">
                <a16:creationId xmlns:a16="http://schemas.microsoft.com/office/drawing/2014/main" id="{D19AF79F-38A7-422A-AA21-0F6DC9F09FC3}"/>
              </a:ext>
            </a:extLst>
          </p:cNvPr>
          <p:cNvSpPr>
            <a:spLocks noGrp="1"/>
          </p:cNvSpPr>
          <p:nvPr>
            <p:ph type="title"/>
          </p:nvPr>
        </p:nvSpPr>
        <p:spPr>
          <a:xfrm>
            <a:off x="1024128" y="585216"/>
            <a:ext cx="9720072" cy="1499616"/>
          </a:xfrm>
        </p:spPr>
        <p:txBody>
          <a:bodyPr>
            <a:normAutofit/>
          </a:bodyPr>
          <a:lstStyle/>
          <a:p>
            <a:r>
              <a:rPr lang="en-US"/>
              <a:t>Pricing and valuation of forward</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FB3E75-1B4A-4CC9-944D-FE1440DD3CC0}"/>
              </a:ext>
            </a:extLst>
          </p:cNvPr>
          <p:cNvSpPr>
            <a:spLocks noGrp="1"/>
          </p:cNvSpPr>
          <p:nvPr>
            <p:ph idx="1"/>
          </p:nvPr>
        </p:nvSpPr>
        <p:spPr>
          <a:xfrm>
            <a:off x="1024128" y="2286000"/>
            <a:ext cx="9720073" cy="4023360"/>
          </a:xfrm>
        </p:spPr>
        <p:txBody>
          <a:bodyPr>
            <a:normAutofit/>
          </a:bodyPr>
          <a:lstStyle/>
          <a:p>
            <a:r>
              <a:rPr lang="en-US" dirty="0"/>
              <a:t>VFO enters into a six-month forward contract with a financial intermediary to sell </a:t>
            </a:r>
            <a:r>
              <a:rPr lang="en-US" dirty="0" err="1"/>
              <a:t>Biomian</a:t>
            </a:r>
            <a:r>
              <a:rPr lang="en-US" dirty="0"/>
              <a:t> shares at F0(T) = INR300.84 per share. The spot price at t = 0 is INR295 per share and the risk-free rate is 4%.</a:t>
            </a:r>
          </a:p>
          <a:p>
            <a:r>
              <a:rPr lang="en-US" dirty="0"/>
              <a:t>1. Calculate the forward contract MTM from VFO’s perspective in three months (t = 0.25) if </a:t>
            </a:r>
            <a:r>
              <a:rPr lang="en-US" dirty="0" err="1"/>
              <a:t>Biomian’s</a:t>
            </a:r>
            <a:r>
              <a:rPr lang="en-US" dirty="0"/>
              <a:t> spot price (St) falls to INR285 per share.</a:t>
            </a:r>
          </a:p>
          <a:p>
            <a:r>
              <a:rPr lang="en-US" dirty="0"/>
              <a:t>2. Show the forward contract MTM from VFO’s perspective in Question (1) if the risk-free rate doubles from 4% to 8%, and interpret the results.</a:t>
            </a:r>
          </a:p>
        </p:txBody>
      </p:sp>
    </p:spTree>
    <p:extLst>
      <p:ext uri="{BB962C8B-B14F-4D97-AF65-F5344CB8AC3E}">
        <p14:creationId xmlns:p14="http://schemas.microsoft.com/office/powerpoint/2010/main" val="19488908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E75D6195-F2FA-5F78-3BD6-461701448AC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A4ED4B43-E25A-46B5-92AE-1702C1D940B9}"/>
              </a:ext>
            </a:extLst>
          </p:cNvPr>
          <p:cNvSpPr>
            <a:spLocks noGrp="1"/>
          </p:cNvSpPr>
          <p:nvPr>
            <p:ph type="title"/>
          </p:nvPr>
        </p:nvSpPr>
        <p:spPr>
          <a:xfrm>
            <a:off x="1024128" y="585216"/>
            <a:ext cx="9720072" cy="1499616"/>
          </a:xfrm>
        </p:spPr>
        <p:txBody>
          <a:bodyPr>
            <a:normAutofit/>
          </a:bodyPr>
          <a:lstStyle/>
          <a:p>
            <a:r>
              <a:rPr lang="en-US" dirty="0"/>
              <a:t>Pricing and valuation of forward</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1C6A0F-B006-463D-BFE1-E1169E836FA1}"/>
              </a:ext>
            </a:extLst>
          </p:cNvPr>
          <p:cNvSpPr>
            <a:spLocks noGrp="1"/>
          </p:cNvSpPr>
          <p:nvPr>
            <p:ph idx="1"/>
          </p:nvPr>
        </p:nvSpPr>
        <p:spPr>
          <a:xfrm>
            <a:off x="1024128" y="2286000"/>
            <a:ext cx="9720073" cy="4023360"/>
          </a:xfrm>
        </p:spPr>
        <p:txBody>
          <a:bodyPr>
            <a:normAutofit/>
          </a:bodyPr>
          <a:lstStyle/>
          <a:p>
            <a:r>
              <a:rPr lang="en-US" dirty="0" err="1"/>
              <a:t>Hightest</a:t>
            </a:r>
            <a:r>
              <a:rPr lang="en-US" dirty="0"/>
              <a:t> Capital agreed to deliver 1,000 Unilever (UL) shares to a financial intermediary in six months under a forward contract at a price of EUR 50,631.10, or EUR 50.6311 per share. Unilever pays a quarterly dividend of EUR 0.30 three months after contract inception and at time T, and the risk-free rate (r) is 5%. Calculate the forward contract breakeven price, St, where Vt(T) = MTM = 0 four months after contract inception if the risk-free rate, r, remains unchanged at 5%.</a:t>
            </a:r>
          </a:p>
        </p:txBody>
      </p:sp>
    </p:spTree>
    <p:extLst>
      <p:ext uri="{BB962C8B-B14F-4D97-AF65-F5344CB8AC3E}">
        <p14:creationId xmlns:p14="http://schemas.microsoft.com/office/powerpoint/2010/main" val="39150807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72B8-6634-407B-970A-02D4481182F3}"/>
              </a:ext>
            </a:extLst>
          </p:cNvPr>
          <p:cNvSpPr>
            <a:spLocks noGrp="1"/>
          </p:cNvSpPr>
          <p:nvPr>
            <p:ph type="title"/>
          </p:nvPr>
        </p:nvSpPr>
        <p:spPr>
          <a:xfrm>
            <a:off x="1024128" y="585216"/>
            <a:ext cx="8018272" cy="1499616"/>
          </a:xfrm>
        </p:spPr>
        <p:txBody>
          <a:bodyPr>
            <a:normAutofit/>
          </a:bodyPr>
          <a:lstStyle/>
          <a:p>
            <a:r>
              <a:rPr lang="en-US" altLang="zh-CN" dirty="0"/>
              <a:t>Pricing and valuation of forward</a:t>
            </a:r>
            <a:endParaRPr lang="en-US" dirty="0"/>
          </a:p>
        </p:txBody>
      </p:sp>
      <p:sp>
        <p:nvSpPr>
          <p:cNvPr id="3" name="Content Placeholder 2">
            <a:extLst>
              <a:ext uri="{FF2B5EF4-FFF2-40B4-BE49-F238E27FC236}">
                <a16:creationId xmlns:a16="http://schemas.microsoft.com/office/drawing/2014/main" id="{D7207D9F-BCCF-4476-AE47-B89EDD5A18C7}"/>
              </a:ext>
            </a:extLst>
          </p:cNvPr>
          <p:cNvSpPr>
            <a:spLocks noGrp="1"/>
          </p:cNvSpPr>
          <p:nvPr>
            <p:ph idx="1"/>
          </p:nvPr>
        </p:nvSpPr>
        <p:spPr>
          <a:xfrm>
            <a:off x="1024128" y="2286000"/>
            <a:ext cx="8018271" cy="4023360"/>
          </a:xfrm>
        </p:spPr>
        <p:txBody>
          <a:bodyPr>
            <a:normAutofit/>
          </a:bodyPr>
          <a:lstStyle/>
          <a:p>
            <a:r>
              <a:rPr lang="en-US" dirty="0"/>
              <a:t>At any given time t, the MTM value of the FX forward is the difference between the current spot FX price (</a:t>
            </a:r>
            <a:r>
              <a:rPr lang="en-US" dirty="0" err="1"/>
              <a:t>St,f</a:t>
            </a:r>
            <a:r>
              <a:rPr lang="en-US" dirty="0"/>
              <a:t>/d) and the present value of the forward price discounted by the current difference in risk-free rates (rf − rd) for the remaining period through maturity.</a:t>
            </a:r>
          </a:p>
          <a:p>
            <a:r>
              <a:rPr lang="en-US" sz="2800" dirty="0">
                <a:solidFill>
                  <a:srgbClr val="FF0000"/>
                </a:solidFill>
              </a:rPr>
              <a:t>V</a:t>
            </a:r>
            <a:r>
              <a:rPr lang="en-US" sz="2800" baseline="-25000" dirty="0">
                <a:solidFill>
                  <a:srgbClr val="FF0000"/>
                </a:solidFill>
              </a:rPr>
              <a:t>t</a:t>
            </a:r>
            <a:r>
              <a:rPr lang="en-US" sz="2800" dirty="0">
                <a:solidFill>
                  <a:srgbClr val="FF0000"/>
                </a:solidFill>
              </a:rPr>
              <a:t>(T) = </a:t>
            </a:r>
            <a:r>
              <a:rPr lang="en-US" sz="2800" dirty="0" err="1">
                <a:solidFill>
                  <a:srgbClr val="FF0000"/>
                </a:solidFill>
              </a:rPr>
              <a:t>S</a:t>
            </a:r>
            <a:r>
              <a:rPr lang="en-US" sz="2800" baseline="-25000" dirty="0" err="1">
                <a:solidFill>
                  <a:srgbClr val="FF0000"/>
                </a:solidFill>
              </a:rPr>
              <a:t>t</a:t>
            </a:r>
            <a:r>
              <a:rPr lang="en-US" sz="2800" dirty="0" err="1">
                <a:solidFill>
                  <a:srgbClr val="FF0000"/>
                </a:solidFill>
              </a:rPr>
              <a:t>,</a:t>
            </a:r>
            <a:r>
              <a:rPr lang="en-US" sz="2800" baseline="-25000" dirty="0" err="1">
                <a:solidFill>
                  <a:srgbClr val="FF0000"/>
                </a:solidFill>
              </a:rPr>
              <a:t>f</a:t>
            </a:r>
            <a:r>
              <a:rPr lang="en-US" sz="2800" baseline="-25000" dirty="0">
                <a:solidFill>
                  <a:srgbClr val="FF0000"/>
                </a:solidFill>
              </a:rPr>
              <a:t>/d </a:t>
            </a:r>
            <a:r>
              <a:rPr lang="en-US" sz="2800" dirty="0">
                <a:solidFill>
                  <a:srgbClr val="FF0000"/>
                </a:solidFill>
              </a:rPr>
              <a:t>− F</a:t>
            </a:r>
            <a:r>
              <a:rPr lang="en-US" sz="2800" baseline="-25000" dirty="0">
                <a:solidFill>
                  <a:srgbClr val="FF0000"/>
                </a:solidFill>
              </a:rPr>
              <a:t>0</a:t>
            </a:r>
            <a:r>
              <a:rPr lang="en-US" sz="2800" dirty="0">
                <a:solidFill>
                  <a:srgbClr val="FF0000"/>
                </a:solidFill>
              </a:rPr>
              <a:t>,</a:t>
            </a:r>
            <a:r>
              <a:rPr lang="en-US" sz="2800" baseline="-25000" dirty="0">
                <a:solidFill>
                  <a:srgbClr val="FF0000"/>
                </a:solidFill>
              </a:rPr>
              <a:t>f/d</a:t>
            </a:r>
            <a:r>
              <a:rPr lang="en-US" sz="2800" dirty="0">
                <a:solidFill>
                  <a:srgbClr val="FF0000"/>
                </a:solidFill>
              </a:rPr>
              <a:t>(T)e</a:t>
            </a:r>
            <a:r>
              <a:rPr lang="en-US" sz="2800" baseline="30000" dirty="0">
                <a:solidFill>
                  <a:srgbClr val="FF0000"/>
                </a:solidFill>
              </a:rPr>
              <a:t>-(r</a:t>
            </a:r>
            <a:r>
              <a:rPr lang="en-US" sz="2800" baseline="-10000" dirty="0">
                <a:solidFill>
                  <a:srgbClr val="FF0000"/>
                </a:solidFill>
              </a:rPr>
              <a:t>f</a:t>
            </a:r>
            <a:r>
              <a:rPr lang="en-US" sz="2800" baseline="30000" dirty="0">
                <a:solidFill>
                  <a:srgbClr val="FF0000"/>
                </a:solidFill>
              </a:rPr>
              <a:t>–</a:t>
            </a:r>
            <a:r>
              <a:rPr lang="en-US" sz="2800" baseline="30000" dirty="0" err="1">
                <a:solidFill>
                  <a:srgbClr val="FF0000"/>
                </a:solidFill>
              </a:rPr>
              <a:t>r</a:t>
            </a:r>
            <a:r>
              <a:rPr lang="en-US" sz="2800" baseline="-10000" dirty="0" err="1">
                <a:solidFill>
                  <a:srgbClr val="FF0000"/>
                </a:solidFill>
              </a:rPr>
              <a:t>d</a:t>
            </a:r>
            <a:r>
              <a:rPr lang="en-US" sz="2800" baseline="30000" dirty="0">
                <a:solidFill>
                  <a:srgbClr val="FF0000"/>
                </a:solidFill>
              </a:rPr>
              <a:t>)(T–t)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412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dirty="0"/>
              <a:t>Forward Contracts</a:t>
            </a:r>
          </a:p>
        </p:txBody>
      </p:sp>
      <p:sp>
        <p:nvSpPr>
          <p:cNvPr id="15" name="Content Placeholder 7">
            <a:extLst>
              <a:ext uri="{FF2B5EF4-FFF2-40B4-BE49-F238E27FC236}">
                <a16:creationId xmlns:a16="http://schemas.microsoft.com/office/drawing/2014/main" id="{4751EDB2-030F-DD84-7265-E39D3BD2E91F}"/>
              </a:ext>
            </a:extLst>
          </p:cNvPr>
          <p:cNvSpPr>
            <a:spLocks noGrp="1"/>
          </p:cNvSpPr>
          <p:nvPr>
            <p:ph idx="1"/>
          </p:nvPr>
        </p:nvSpPr>
        <p:spPr>
          <a:xfrm>
            <a:off x="757084" y="2084832"/>
            <a:ext cx="5680587" cy="4023360"/>
          </a:xfrm>
        </p:spPr>
        <p:txBody>
          <a:bodyPr>
            <a:normAutofit/>
          </a:bodyPr>
          <a:lstStyle/>
          <a:p>
            <a:r>
              <a:rPr lang="en-US" dirty="0"/>
              <a:t>Long</a:t>
            </a:r>
            <a:r>
              <a:rPr lang="zh-CN" altLang="en-US" dirty="0"/>
              <a:t> </a:t>
            </a:r>
            <a:r>
              <a:rPr lang="en-US" altLang="zh-CN" dirty="0"/>
              <a:t>Forward Payoff Profile</a:t>
            </a:r>
          </a:p>
          <a:p>
            <a:r>
              <a:rPr lang="en-US" dirty="0"/>
              <a:t>Buyer Payoff = S</a:t>
            </a:r>
            <a:r>
              <a:rPr lang="en-US" baseline="-25000" dirty="0"/>
              <a:t>T</a:t>
            </a:r>
            <a:r>
              <a:rPr lang="en-US" dirty="0"/>
              <a:t>-F</a:t>
            </a:r>
            <a:r>
              <a:rPr lang="en-US" baseline="-25000" dirty="0"/>
              <a:t>0</a:t>
            </a:r>
            <a:r>
              <a:rPr lang="en-US" dirty="0"/>
              <a:t>(T)</a:t>
            </a:r>
          </a:p>
        </p:txBody>
      </p:sp>
      <p:pic>
        <p:nvPicPr>
          <p:cNvPr id="4" name="内容占位符 3" descr="图表, 折线图&#10;&#10;描述已自动生成">
            <a:extLst>
              <a:ext uri="{FF2B5EF4-FFF2-40B4-BE49-F238E27FC236}">
                <a16:creationId xmlns:a16="http://schemas.microsoft.com/office/drawing/2014/main" id="{FA66B1AC-CF02-2846-919A-09569DCC6EBB}"/>
              </a:ext>
            </a:extLst>
          </p:cNvPr>
          <p:cNvPicPr>
            <a:picLocks noChangeAspect="1"/>
          </p:cNvPicPr>
          <p:nvPr/>
        </p:nvPicPr>
        <p:blipFill>
          <a:blip r:embed="rId2"/>
          <a:stretch>
            <a:fillRect/>
          </a:stretch>
        </p:blipFill>
        <p:spPr>
          <a:xfrm>
            <a:off x="889819" y="3145638"/>
            <a:ext cx="3615605" cy="3335394"/>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77051-E92F-4DAF-B538-3469CE9432ED}"/>
              </a:ext>
            </a:extLst>
          </p:cNvPr>
          <p:cNvSpPr>
            <a:spLocks noGrp="1"/>
          </p:cNvSpPr>
          <p:nvPr>
            <p:ph type="title"/>
          </p:nvPr>
        </p:nvSpPr>
        <p:spPr>
          <a:xfrm>
            <a:off x="1024128" y="585216"/>
            <a:ext cx="8018272" cy="1499616"/>
          </a:xfrm>
        </p:spPr>
        <p:txBody>
          <a:bodyPr>
            <a:normAutofit/>
          </a:bodyPr>
          <a:lstStyle/>
          <a:p>
            <a:r>
              <a:rPr lang="en-US" altLang="zh-CN" dirty="0"/>
              <a:t>Pricing and valuation of forward</a:t>
            </a:r>
            <a:endParaRPr lang="en-US" dirty="0"/>
          </a:p>
        </p:txBody>
      </p:sp>
      <p:sp>
        <p:nvSpPr>
          <p:cNvPr id="3" name="Content Placeholder 2">
            <a:extLst>
              <a:ext uri="{FF2B5EF4-FFF2-40B4-BE49-F238E27FC236}">
                <a16:creationId xmlns:a16="http://schemas.microsoft.com/office/drawing/2014/main" id="{0FF1E216-6E55-49A1-95E8-427C2E800C48}"/>
              </a:ext>
            </a:extLst>
          </p:cNvPr>
          <p:cNvSpPr>
            <a:spLocks noGrp="1"/>
          </p:cNvSpPr>
          <p:nvPr>
            <p:ph idx="1"/>
          </p:nvPr>
        </p:nvSpPr>
        <p:spPr>
          <a:xfrm>
            <a:off x="1024128" y="2286000"/>
            <a:ext cx="8018271" cy="4023360"/>
          </a:xfrm>
        </p:spPr>
        <p:txBody>
          <a:bodyPr>
            <a:normAutofit/>
          </a:bodyPr>
          <a:lstStyle/>
          <a:p>
            <a:r>
              <a:rPr lang="en-US" dirty="0"/>
              <a:t>Rook Point Investors LLC has entered into a long one-year USD/EUR forward contract. That is, it has agreed to purchase EUR1,000,000 in exchange for USD1,201,000 in one year. At time t = 0 when the contract is initiated, the USD/EUR spot exchange rate is 1.192 (i.e., USD1.192 = EUR1), the one-year USD risk-free rate is 0.50%, and the one-year EUR risk-free rate is −0.25%.</a:t>
            </a:r>
          </a:p>
          <a:p>
            <a:r>
              <a:rPr lang="en-US" dirty="0"/>
              <a:t>Describe the MTM impact on the FX forward contract from Rook Point’s perspective if the one-year USD risk-free rate instantaneously rises by 0.25% once the contract is initiated, with other details unchanged.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36119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02FA8-0687-47EE-9EDD-DCC952B43501}"/>
              </a:ext>
            </a:extLst>
          </p:cNvPr>
          <p:cNvSpPr>
            <a:spLocks noGrp="1"/>
          </p:cNvSpPr>
          <p:nvPr>
            <p:ph type="title"/>
          </p:nvPr>
        </p:nvSpPr>
        <p:spPr/>
        <p:txBody>
          <a:bodyPr>
            <a:normAutofit/>
          </a:bodyPr>
          <a:lstStyle/>
          <a:p>
            <a:r>
              <a:rPr lang="en-US" sz="4400" dirty="0"/>
              <a:t>Forward rate agreement</a:t>
            </a:r>
            <a:br>
              <a:rPr lang="en-US" sz="4400" dirty="0"/>
            </a:br>
            <a:r>
              <a:rPr lang="en-US" sz="3100" dirty="0"/>
              <a:t>Yield to maturity (Market discount rate)</a:t>
            </a:r>
            <a:endParaRPr lang="en-US" sz="44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ADCF62-2809-4793-93AE-97F47647911A}"/>
                  </a:ext>
                </a:extLst>
              </p:cNvPr>
              <p:cNvSpPr>
                <a:spLocks noGrp="1"/>
              </p:cNvSpPr>
              <p:nvPr>
                <p:ph idx="1"/>
              </p:nvPr>
            </p:nvSpPr>
            <p:spPr>
              <a:xfrm>
                <a:off x="1024127" y="2077337"/>
                <a:ext cx="9720073" cy="4023360"/>
              </a:xfrm>
            </p:spPr>
            <p:txBody>
              <a:bodyPr>
                <a:normAutofit/>
              </a:bodyPr>
              <a:lstStyle/>
              <a:p>
                <a:endParaRPr lang="en-US" dirty="0"/>
              </a:p>
              <a:p>
                <a:endParaRPr lang="en-US" dirty="0"/>
              </a:p>
              <a:p>
                <a:endParaRPr lang="en-US" dirty="0"/>
              </a:p>
              <a:p>
                <a:endParaRPr lang="en-US" dirty="0"/>
              </a:p>
              <a:p>
                <a:pPr marL="0" indent="0" defTabSz="457200">
                  <a:buNone/>
                </a:pPr>
                <a:r>
                  <a:rPr lang="en-US" sz="2400" dirty="0"/>
                  <a:t> 99.125 = </a:t>
                </a:r>
                <a14:m>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101.5</m:t>
                        </m:r>
                      </m:num>
                      <m:den>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1+</m:t>
                            </m:r>
                            <m:r>
                              <a:rPr lang="en-US" sz="2400" b="0" i="1" dirty="0" smtClean="0">
                                <a:latin typeface="Cambria Math" panose="02040503050406030204" pitchFamily="18" charset="0"/>
                              </a:rPr>
                              <m:t>𝑌𝑇𝑀</m:t>
                            </m:r>
                          </m:e>
                        </m:d>
                        <m:r>
                          <a:rPr lang="en-US" sz="2400" b="0" i="1" baseline="30000" dirty="0" smtClean="0">
                            <a:latin typeface="Cambria Math" panose="02040503050406030204" pitchFamily="18" charset="0"/>
                          </a:rPr>
                          <m:t>1</m:t>
                        </m:r>
                      </m:den>
                    </m:f>
                    <m:r>
                      <a:rPr lang="en-US" sz="2400" i="1" dirty="0">
                        <a:latin typeface="Cambria Math" panose="02040503050406030204" pitchFamily="18" charset="0"/>
                      </a:rPr>
                      <m:t>  </m:t>
                    </m:r>
                  </m:oMath>
                </a14:m>
                <a:r>
                  <a:rPr lang="en-US" sz="2400" dirty="0"/>
                  <a:t>YTM=2.3960%</a:t>
                </a:r>
              </a:p>
              <a:p>
                <a:pPr marL="0" defTabSz="457200"/>
                <a:r>
                  <a:rPr lang="en-US" sz="2400" dirty="0"/>
                  <a:t>98.275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2.5</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𝑌𝑇𝑀</m:t>
                            </m:r>
                          </m:e>
                        </m:d>
                        <m:r>
                          <a:rPr lang="en-US" sz="2400" b="0" i="1" baseline="30000" smtClean="0">
                            <a:latin typeface="Cambria Math" panose="02040503050406030204" pitchFamily="18" charset="0"/>
                          </a:rPr>
                          <m:t>1</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102.5</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𝑌𝑇𝑀</m:t>
                            </m:r>
                          </m:e>
                        </m:d>
                        <m:r>
                          <a:rPr lang="en-US" sz="2400" b="0" i="1" baseline="30000" smtClean="0">
                            <a:latin typeface="Cambria Math" panose="02040503050406030204" pitchFamily="18" charset="0"/>
                          </a:rPr>
                          <m:t>2</m:t>
                        </m:r>
                      </m:den>
                    </m:f>
                    <m:r>
                      <a:rPr lang="en-US" sz="2400" b="0" i="0" smtClean="0">
                        <a:latin typeface="Cambria Math" panose="02040503050406030204" pitchFamily="18" charset="0"/>
                      </a:rPr>
                      <m:t> </m:t>
                    </m:r>
                  </m:oMath>
                </a14:m>
                <a:r>
                  <a:rPr lang="en-US" sz="2400" dirty="0"/>
                  <a:t>   YTM =3.4068%</a:t>
                </a:r>
              </a:p>
              <a:p>
                <a:pPr marL="0" defTabSz="457200"/>
                <a:r>
                  <a:rPr lang="en-US" sz="2400" dirty="0"/>
                  <a:t>98.000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3.25</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𝑌𝑇𝑀</m:t>
                            </m:r>
                          </m:e>
                        </m:d>
                        <m:r>
                          <a:rPr lang="en-US" sz="2400" b="0" i="1" baseline="30000" smtClean="0">
                            <a:latin typeface="Cambria Math" panose="02040503050406030204" pitchFamily="18" charset="0"/>
                          </a:rPr>
                          <m:t>1</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3.25</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𝑌𝑇𝑀</m:t>
                            </m:r>
                          </m:e>
                        </m:d>
                        <m:r>
                          <a:rPr lang="en-US" sz="2400" b="0" i="1" baseline="30000" smtClean="0">
                            <a:latin typeface="Cambria Math" panose="02040503050406030204" pitchFamily="18" charset="0"/>
                          </a:rPr>
                          <m:t>2</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103.25</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𝑌𝑇𝑀</m:t>
                            </m:r>
                          </m:e>
                        </m:d>
                        <m:r>
                          <a:rPr lang="en-US" sz="2400" b="0" i="1" baseline="30000" smtClean="0">
                            <a:latin typeface="Cambria Math" panose="02040503050406030204" pitchFamily="18" charset="0"/>
                          </a:rPr>
                          <m:t>3</m:t>
                        </m:r>
                      </m:den>
                    </m:f>
                  </m:oMath>
                </a14:m>
                <a:r>
                  <a:rPr lang="en-US" sz="2400" dirty="0"/>
                  <a:t>  YTM = 3.9703%</a:t>
                </a:r>
              </a:p>
              <a:p>
                <a:endParaRPr lang="en-US" dirty="0"/>
              </a:p>
            </p:txBody>
          </p:sp>
        </mc:Choice>
        <mc:Fallback>
          <p:sp>
            <p:nvSpPr>
              <p:cNvPr id="3" name="Content Placeholder 2">
                <a:extLst>
                  <a:ext uri="{FF2B5EF4-FFF2-40B4-BE49-F238E27FC236}">
                    <a16:creationId xmlns:a16="http://schemas.microsoft.com/office/drawing/2014/main" id="{88ADCF62-2809-4793-93AE-97F47647911A}"/>
                  </a:ext>
                </a:extLst>
              </p:cNvPr>
              <p:cNvSpPr>
                <a:spLocks noGrp="1" noRot="1" noChangeAspect="1" noMove="1" noResize="1" noEditPoints="1" noAdjustHandles="1" noChangeArrowheads="1" noChangeShapeType="1" noTextEdit="1"/>
              </p:cNvSpPr>
              <p:nvPr>
                <p:ph idx="1"/>
              </p:nvPr>
            </p:nvSpPr>
            <p:spPr>
              <a:xfrm>
                <a:off x="1024127" y="2077337"/>
                <a:ext cx="9720073" cy="4023360"/>
              </a:xfrm>
              <a:blipFill>
                <a:blip r:embed="rId2"/>
                <a:stretch>
                  <a:fillRect l="-752"/>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4FA8946A-B932-42BB-98CC-C0511E403D9B}"/>
              </a:ext>
            </a:extLst>
          </p:cNvPr>
          <p:cNvGraphicFramePr>
            <a:graphicFrameLocks noGrp="1"/>
          </p:cNvGraphicFramePr>
          <p:nvPr>
            <p:extLst>
              <p:ext uri="{D42A27DB-BD31-4B8C-83A1-F6EECF244321}">
                <p14:modId xmlns:p14="http://schemas.microsoft.com/office/powerpoint/2010/main" val="934748164"/>
              </p:ext>
            </p:extLst>
          </p:nvPr>
        </p:nvGraphicFramePr>
        <p:xfrm>
          <a:off x="1024128" y="2286000"/>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0636359"/>
                    </a:ext>
                  </a:extLst>
                </a:gridCol>
                <a:gridCol w="2709333">
                  <a:extLst>
                    <a:ext uri="{9D8B030D-6E8A-4147-A177-3AD203B41FA5}">
                      <a16:colId xmlns:a16="http://schemas.microsoft.com/office/drawing/2014/main" val="3454595711"/>
                    </a:ext>
                  </a:extLst>
                </a:gridCol>
                <a:gridCol w="2709333">
                  <a:extLst>
                    <a:ext uri="{9D8B030D-6E8A-4147-A177-3AD203B41FA5}">
                      <a16:colId xmlns:a16="http://schemas.microsoft.com/office/drawing/2014/main" val="1501394029"/>
                    </a:ext>
                  </a:extLst>
                </a:gridCol>
              </a:tblGrid>
              <a:tr h="370840">
                <a:tc>
                  <a:txBody>
                    <a:bodyPr/>
                    <a:lstStyle/>
                    <a:p>
                      <a:r>
                        <a:rPr lang="en-US" dirty="0"/>
                        <a:t>Years to maturity</a:t>
                      </a:r>
                    </a:p>
                  </a:txBody>
                  <a:tcPr/>
                </a:tc>
                <a:tc>
                  <a:txBody>
                    <a:bodyPr/>
                    <a:lstStyle/>
                    <a:p>
                      <a:r>
                        <a:rPr lang="en-US" dirty="0"/>
                        <a:t>Annual coupon</a:t>
                      </a:r>
                    </a:p>
                  </a:txBody>
                  <a:tcPr/>
                </a:tc>
                <a:tc>
                  <a:txBody>
                    <a:bodyPr/>
                    <a:lstStyle/>
                    <a:p>
                      <a:r>
                        <a:rPr lang="en-US" dirty="0"/>
                        <a:t>PV(per 100 FV)</a:t>
                      </a:r>
                    </a:p>
                  </a:txBody>
                  <a:tcPr/>
                </a:tc>
                <a:extLst>
                  <a:ext uri="{0D108BD9-81ED-4DB2-BD59-A6C34878D82A}">
                    <a16:rowId xmlns:a16="http://schemas.microsoft.com/office/drawing/2014/main" val="2394001686"/>
                  </a:ext>
                </a:extLst>
              </a:tr>
              <a:tr h="370840">
                <a:tc>
                  <a:txBody>
                    <a:bodyPr/>
                    <a:lstStyle/>
                    <a:p>
                      <a:r>
                        <a:rPr lang="en-US" dirty="0"/>
                        <a:t>1</a:t>
                      </a:r>
                    </a:p>
                  </a:txBody>
                  <a:tcPr/>
                </a:tc>
                <a:tc>
                  <a:txBody>
                    <a:bodyPr/>
                    <a:lstStyle/>
                    <a:p>
                      <a:r>
                        <a:rPr lang="en-US" dirty="0"/>
                        <a:t>1.50%</a:t>
                      </a:r>
                    </a:p>
                  </a:txBody>
                  <a:tcPr/>
                </a:tc>
                <a:tc>
                  <a:txBody>
                    <a:bodyPr/>
                    <a:lstStyle/>
                    <a:p>
                      <a:r>
                        <a:rPr lang="en-US" dirty="0"/>
                        <a:t>99.125</a:t>
                      </a:r>
                    </a:p>
                  </a:txBody>
                  <a:tcPr/>
                </a:tc>
                <a:extLst>
                  <a:ext uri="{0D108BD9-81ED-4DB2-BD59-A6C34878D82A}">
                    <a16:rowId xmlns:a16="http://schemas.microsoft.com/office/drawing/2014/main" val="13460920"/>
                  </a:ext>
                </a:extLst>
              </a:tr>
              <a:tr h="370840">
                <a:tc>
                  <a:txBody>
                    <a:bodyPr/>
                    <a:lstStyle/>
                    <a:p>
                      <a:r>
                        <a:rPr lang="en-US" dirty="0"/>
                        <a:t>2</a:t>
                      </a:r>
                    </a:p>
                  </a:txBody>
                  <a:tcPr/>
                </a:tc>
                <a:tc>
                  <a:txBody>
                    <a:bodyPr/>
                    <a:lstStyle/>
                    <a:p>
                      <a:r>
                        <a:rPr lang="en-US" dirty="0"/>
                        <a:t>2.50%</a:t>
                      </a:r>
                    </a:p>
                  </a:txBody>
                  <a:tcPr/>
                </a:tc>
                <a:tc>
                  <a:txBody>
                    <a:bodyPr/>
                    <a:lstStyle/>
                    <a:p>
                      <a:r>
                        <a:rPr lang="en-US" dirty="0"/>
                        <a:t>98.275</a:t>
                      </a:r>
                    </a:p>
                  </a:txBody>
                  <a:tcPr/>
                </a:tc>
                <a:extLst>
                  <a:ext uri="{0D108BD9-81ED-4DB2-BD59-A6C34878D82A}">
                    <a16:rowId xmlns:a16="http://schemas.microsoft.com/office/drawing/2014/main" val="2517689958"/>
                  </a:ext>
                </a:extLst>
              </a:tr>
              <a:tr h="370840">
                <a:tc>
                  <a:txBody>
                    <a:bodyPr/>
                    <a:lstStyle/>
                    <a:p>
                      <a:r>
                        <a:rPr lang="en-US" dirty="0"/>
                        <a:t>3</a:t>
                      </a:r>
                    </a:p>
                  </a:txBody>
                  <a:tcPr/>
                </a:tc>
                <a:tc>
                  <a:txBody>
                    <a:bodyPr/>
                    <a:lstStyle/>
                    <a:p>
                      <a:r>
                        <a:rPr lang="en-US" dirty="0"/>
                        <a:t>3.25%</a:t>
                      </a:r>
                    </a:p>
                  </a:txBody>
                  <a:tcPr/>
                </a:tc>
                <a:tc>
                  <a:txBody>
                    <a:bodyPr/>
                    <a:lstStyle/>
                    <a:p>
                      <a:r>
                        <a:rPr lang="en-US" dirty="0"/>
                        <a:t>98.000</a:t>
                      </a:r>
                    </a:p>
                  </a:txBody>
                  <a:tcPr/>
                </a:tc>
                <a:extLst>
                  <a:ext uri="{0D108BD9-81ED-4DB2-BD59-A6C34878D82A}">
                    <a16:rowId xmlns:a16="http://schemas.microsoft.com/office/drawing/2014/main" val="2278111263"/>
                  </a:ext>
                </a:extLst>
              </a:tr>
            </a:tbl>
          </a:graphicData>
        </a:graphic>
      </p:graphicFrame>
    </p:spTree>
    <p:extLst>
      <p:ext uri="{BB962C8B-B14F-4D97-AF65-F5344CB8AC3E}">
        <p14:creationId xmlns:p14="http://schemas.microsoft.com/office/powerpoint/2010/main" val="27305137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D553-115F-4549-ADDB-46337B0928DA}"/>
              </a:ext>
            </a:extLst>
          </p:cNvPr>
          <p:cNvSpPr>
            <a:spLocks noGrp="1"/>
          </p:cNvSpPr>
          <p:nvPr>
            <p:ph type="title"/>
          </p:nvPr>
        </p:nvSpPr>
        <p:spPr/>
        <p:txBody>
          <a:bodyPr>
            <a:normAutofit/>
          </a:bodyPr>
          <a:lstStyle/>
          <a:p>
            <a:r>
              <a:rPr lang="en-US" sz="4400" dirty="0"/>
              <a:t>Forward rate agreement</a:t>
            </a:r>
            <a:br>
              <a:rPr lang="en-US" sz="4400" dirty="0"/>
            </a:br>
            <a:r>
              <a:rPr lang="en-US" sz="2800" dirty="0"/>
              <a:t>Spot rate(Zero rate)</a:t>
            </a:r>
          </a:p>
        </p:txBody>
      </p:sp>
      <p:graphicFrame>
        <p:nvGraphicFramePr>
          <p:cNvPr id="8" name="Content Placeholder 7">
            <a:extLst>
              <a:ext uri="{FF2B5EF4-FFF2-40B4-BE49-F238E27FC236}">
                <a16:creationId xmlns:a16="http://schemas.microsoft.com/office/drawing/2014/main" id="{B3D9E4EC-6098-4748-918D-F6587C933AE1}"/>
              </a:ext>
            </a:extLst>
          </p:cNvPr>
          <p:cNvGraphicFramePr>
            <a:graphicFrameLocks noGrp="1"/>
          </p:cNvGraphicFramePr>
          <p:nvPr>
            <p:ph idx="1"/>
            <p:extLst>
              <p:ext uri="{D42A27DB-BD31-4B8C-83A1-F6EECF244321}">
                <p14:modId xmlns:p14="http://schemas.microsoft.com/office/powerpoint/2010/main" val="3157215831"/>
              </p:ext>
            </p:extLst>
          </p:nvPr>
        </p:nvGraphicFramePr>
        <p:xfrm>
          <a:off x="1023938" y="2286000"/>
          <a:ext cx="9720264" cy="1483360"/>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1968569691"/>
                    </a:ext>
                  </a:extLst>
                </a:gridCol>
                <a:gridCol w="2430066">
                  <a:extLst>
                    <a:ext uri="{9D8B030D-6E8A-4147-A177-3AD203B41FA5}">
                      <a16:colId xmlns:a16="http://schemas.microsoft.com/office/drawing/2014/main" val="1767555465"/>
                    </a:ext>
                  </a:extLst>
                </a:gridCol>
                <a:gridCol w="2430066">
                  <a:extLst>
                    <a:ext uri="{9D8B030D-6E8A-4147-A177-3AD203B41FA5}">
                      <a16:colId xmlns:a16="http://schemas.microsoft.com/office/drawing/2014/main" val="142157618"/>
                    </a:ext>
                  </a:extLst>
                </a:gridCol>
                <a:gridCol w="2430066">
                  <a:extLst>
                    <a:ext uri="{9D8B030D-6E8A-4147-A177-3AD203B41FA5}">
                      <a16:colId xmlns:a16="http://schemas.microsoft.com/office/drawing/2014/main" val="570566987"/>
                    </a:ext>
                  </a:extLst>
                </a:gridCol>
              </a:tblGrid>
              <a:tr h="370840">
                <a:tc>
                  <a:txBody>
                    <a:bodyPr/>
                    <a:lstStyle/>
                    <a:p>
                      <a:r>
                        <a:rPr lang="en-US" dirty="0"/>
                        <a:t>Y</a:t>
                      </a:r>
                      <a:r>
                        <a:rPr lang="en-US" altLang="zh-CN" dirty="0"/>
                        <a:t>ears to maturity</a:t>
                      </a:r>
                      <a:endParaRPr lang="en-US" dirty="0"/>
                    </a:p>
                  </a:txBody>
                  <a:tcPr/>
                </a:tc>
                <a:tc>
                  <a:txBody>
                    <a:bodyPr/>
                    <a:lstStyle/>
                    <a:p>
                      <a:r>
                        <a:rPr lang="en-US" dirty="0"/>
                        <a:t>Annual coupon</a:t>
                      </a:r>
                    </a:p>
                  </a:txBody>
                  <a:tcPr/>
                </a:tc>
                <a:tc>
                  <a:txBody>
                    <a:bodyPr/>
                    <a:lstStyle/>
                    <a:p>
                      <a:r>
                        <a:rPr lang="en-US" dirty="0"/>
                        <a:t>PV(per 100 FV)</a:t>
                      </a:r>
                    </a:p>
                  </a:txBody>
                  <a:tcPr/>
                </a:tc>
                <a:tc>
                  <a:txBody>
                    <a:bodyPr/>
                    <a:lstStyle/>
                    <a:p>
                      <a:r>
                        <a:rPr lang="en-US" dirty="0"/>
                        <a:t>YTM</a:t>
                      </a:r>
                    </a:p>
                  </a:txBody>
                  <a:tcPr/>
                </a:tc>
                <a:extLst>
                  <a:ext uri="{0D108BD9-81ED-4DB2-BD59-A6C34878D82A}">
                    <a16:rowId xmlns:a16="http://schemas.microsoft.com/office/drawing/2014/main" val="1435046286"/>
                  </a:ext>
                </a:extLst>
              </a:tr>
              <a:tr h="370840">
                <a:tc>
                  <a:txBody>
                    <a:bodyPr/>
                    <a:lstStyle/>
                    <a:p>
                      <a:r>
                        <a:rPr lang="en-US" dirty="0"/>
                        <a:t>1</a:t>
                      </a:r>
                    </a:p>
                  </a:txBody>
                  <a:tcPr/>
                </a:tc>
                <a:tc>
                  <a:txBody>
                    <a:bodyPr/>
                    <a:lstStyle/>
                    <a:p>
                      <a:r>
                        <a:rPr lang="en-US" dirty="0"/>
                        <a:t>1.50%</a:t>
                      </a:r>
                    </a:p>
                  </a:txBody>
                  <a:tcPr/>
                </a:tc>
                <a:tc>
                  <a:txBody>
                    <a:bodyPr/>
                    <a:lstStyle/>
                    <a:p>
                      <a:r>
                        <a:rPr lang="en-US" dirty="0"/>
                        <a:t>99.125</a:t>
                      </a:r>
                    </a:p>
                  </a:txBody>
                  <a:tcPr/>
                </a:tc>
                <a:tc>
                  <a:txBody>
                    <a:bodyPr/>
                    <a:lstStyle/>
                    <a:p>
                      <a:r>
                        <a:rPr lang="en-US" dirty="0"/>
                        <a:t>2.3960%</a:t>
                      </a:r>
                    </a:p>
                  </a:txBody>
                  <a:tcPr/>
                </a:tc>
                <a:extLst>
                  <a:ext uri="{0D108BD9-81ED-4DB2-BD59-A6C34878D82A}">
                    <a16:rowId xmlns:a16="http://schemas.microsoft.com/office/drawing/2014/main" val="61659691"/>
                  </a:ext>
                </a:extLst>
              </a:tr>
              <a:tr h="370840">
                <a:tc>
                  <a:txBody>
                    <a:bodyPr/>
                    <a:lstStyle/>
                    <a:p>
                      <a:r>
                        <a:rPr lang="en-US" dirty="0"/>
                        <a:t>2</a:t>
                      </a:r>
                    </a:p>
                  </a:txBody>
                  <a:tcPr/>
                </a:tc>
                <a:tc>
                  <a:txBody>
                    <a:bodyPr/>
                    <a:lstStyle/>
                    <a:p>
                      <a:r>
                        <a:rPr lang="en-US" dirty="0"/>
                        <a:t>2.50%</a:t>
                      </a:r>
                    </a:p>
                  </a:txBody>
                  <a:tcPr/>
                </a:tc>
                <a:tc>
                  <a:txBody>
                    <a:bodyPr/>
                    <a:lstStyle/>
                    <a:p>
                      <a:r>
                        <a:rPr lang="en-US" dirty="0"/>
                        <a:t>98.275</a:t>
                      </a:r>
                    </a:p>
                  </a:txBody>
                  <a:tcPr/>
                </a:tc>
                <a:tc>
                  <a:txBody>
                    <a:bodyPr/>
                    <a:lstStyle/>
                    <a:p>
                      <a:r>
                        <a:rPr lang="en-US" dirty="0"/>
                        <a:t>3.4068%</a:t>
                      </a:r>
                    </a:p>
                  </a:txBody>
                  <a:tcPr/>
                </a:tc>
                <a:extLst>
                  <a:ext uri="{0D108BD9-81ED-4DB2-BD59-A6C34878D82A}">
                    <a16:rowId xmlns:a16="http://schemas.microsoft.com/office/drawing/2014/main" val="1549203475"/>
                  </a:ext>
                </a:extLst>
              </a:tr>
              <a:tr h="370840">
                <a:tc>
                  <a:txBody>
                    <a:bodyPr/>
                    <a:lstStyle/>
                    <a:p>
                      <a:r>
                        <a:rPr lang="en-US" dirty="0"/>
                        <a:t>3</a:t>
                      </a:r>
                    </a:p>
                  </a:txBody>
                  <a:tcPr/>
                </a:tc>
                <a:tc>
                  <a:txBody>
                    <a:bodyPr/>
                    <a:lstStyle/>
                    <a:p>
                      <a:r>
                        <a:rPr lang="en-US" dirty="0"/>
                        <a:t>3.25%</a:t>
                      </a:r>
                    </a:p>
                  </a:txBody>
                  <a:tcPr/>
                </a:tc>
                <a:tc>
                  <a:txBody>
                    <a:bodyPr/>
                    <a:lstStyle/>
                    <a:p>
                      <a:r>
                        <a:rPr lang="en-US" dirty="0"/>
                        <a:t>98.000</a:t>
                      </a:r>
                    </a:p>
                  </a:txBody>
                  <a:tcPr/>
                </a:tc>
                <a:tc>
                  <a:txBody>
                    <a:bodyPr/>
                    <a:lstStyle/>
                    <a:p>
                      <a:r>
                        <a:rPr lang="en-US" dirty="0"/>
                        <a:t>3.9703%</a:t>
                      </a:r>
                    </a:p>
                  </a:txBody>
                  <a:tcPr/>
                </a:tc>
                <a:extLst>
                  <a:ext uri="{0D108BD9-81ED-4DB2-BD59-A6C34878D82A}">
                    <a16:rowId xmlns:a16="http://schemas.microsoft.com/office/drawing/2014/main" val="1440273904"/>
                  </a:ext>
                </a:extLst>
              </a:tr>
            </a:tbl>
          </a:graphicData>
        </a:graphic>
      </p:graphicFrame>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106C94C-9494-4AA0-860D-C54821F35B41}"/>
                  </a:ext>
                </a:extLst>
              </p:cNvPr>
              <p:cNvSpPr txBox="1"/>
              <p:nvPr/>
            </p:nvSpPr>
            <p:spPr>
              <a:xfrm>
                <a:off x="1023938" y="3916907"/>
                <a:ext cx="9720262" cy="2533579"/>
              </a:xfrm>
              <a:prstGeom prst="rect">
                <a:avLst/>
              </a:prstGeom>
              <a:noFill/>
            </p:spPr>
            <p:txBody>
              <a:bodyPr wrap="square" rtlCol="0">
                <a:spAutoFit/>
              </a:bodyPr>
              <a:lstStyle/>
              <a:p>
                <a:r>
                  <a:rPr lang="en-US" sz="2400" dirty="0"/>
                  <a:t>99.125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101.5</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𝑍</m:t>
                            </m:r>
                            <m:r>
                              <a:rPr lang="en-US" sz="2400" b="0" i="1" baseline="-25000" smtClean="0">
                                <a:latin typeface="Cambria Math" panose="02040503050406030204" pitchFamily="18" charset="0"/>
                              </a:rPr>
                              <m:t>1</m:t>
                            </m:r>
                          </m:e>
                        </m:d>
                        <m:r>
                          <a:rPr lang="en-US" sz="2400" b="0" i="1" baseline="30000" smtClean="0">
                            <a:latin typeface="Cambria Math" panose="02040503050406030204" pitchFamily="18" charset="0"/>
                          </a:rPr>
                          <m:t>1</m:t>
                        </m:r>
                      </m:den>
                    </m:f>
                    <m:r>
                      <a:rPr lang="en-US" sz="2400" b="0" i="1" smtClean="0">
                        <a:latin typeface="Cambria Math" panose="02040503050406030204" pitchFamily="18" charset="0"/>
                      </a:rPr>
                      <m:t>  </m:t>
                    </m:r>
                    <m:r>
                      <a:rPr lang="en-US" sz="2400" b="0" i="1" smtClean="0">
                        <a:latin typeface="Cambria Math" panose="02040503050406030204" pitchFamily="18" charset="0"/>
                      </a:rPr>
                      <m:t>𝑍</m:t>
                    </m:r>
                    <m:r>
                      <a:rPr lang="en-US" sz="2400" b="0" i="1" baseline="-25000" smtClean="0">
                        <a:latin typeface="Cambria Math" panose="02040503050406030204" pitchFamily="18" charset="0"/>
                      </a:rPr>
                      <m:t>1</m:t>
                    </m:r>
                    <m:r>
                      <a:rPr lang="en-US" sz="2400" b="0" i="1" smtClean="0">
                        <a:latin typeface="Cambria Math" panose="02040503050406030204" pitchFamily="18" charset="0"/>
                      </a:rPr>
                      <m:t>=2.3960</m:t>
                    </m:r>
                    <m:r>
                      <a:rPr lang="en-US" sz="2400" b="0" i="1" smtClean="0">
                        <a:latin typeface="Cambria Math" panose="02040503050406030204" pitchFamily="18" charset="0"/>
                      </a:rPr>
                      <m:t>%</m:t>
                    </m:r>
                  </m:oMath>
                </a14:m>
                <a:endParaRPr lang="en-US" sz="2400" dirty="0"/>
              </a:p>
              <a:p>
                <a:endParaRPr lang="en-US" sz="2400" dirty="0"/>
              </a:p>
              <a:p>
                <a:r>
                  <a:rPr lang="en-US" sz="2400" dirty="0"/>
                  <a:t>98.275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2.5</m:t>
                        </m:r>
                      </m:num>
                      <m:den>
                        <m:r>
                          <a:rPr lang="en-US" sz="2400" b="0" i="1" smtClean="0">
                            <a:latin typeface="Cambria Math" panose="02040503050406030204" pitchFamily="18" charset="0"/>
                          </a:rPr>
                          <m:t>1.02396</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102.5</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𝑍</m:t>
                            </m:r>
                            <m:r>
                              <a:rPr lang="en-US" sz="2400" b="0" i="1" baseline="-25000" smtClean="0">
                                <a:latin typeface="Cambria Math" panose="02040503050406030204" pitchFamily="18" charset="0"/>
                              </a:rPr>
                              <m:t>2</m:t>
                            </m:r>
                          </m:e>
                        </m:d>
                        <m:r>
                          <a:rPr lang="en-US" sz="2400" b="0" i="1" baseline="30000" smtClean="0">
                            <a:latin typeface="Cambria Math" panose="02040503050406030204" pitchFamily="18" charset="0"/>
                          </a:rPr>
                          <m:t>2</m:t>
                        </m:r>
                      </m:den>
                    </m:f>
                    <m:r>
                      <a:rPr lang="en-US" sz="2400" b="0" i="1" smtClean="0">
                        <a:latin typeface="Cambria Math" panose="02040503050406030204" pitchFamily="18" charset="0"/>
                      </a:rPr>
                      <m:t>  </m:t>
                    </m:r>
                    <m:r>
                      <a:rPr lang="en-US" sz="2400" b="0" i="1" smtClean="0">
                        <a:latin typeface="Cambria Math" panose="02040503050406030204" pitchFamily="18" charset="0"/>
                      </a:rPr>
                      <m:t>𝑍</m:t>
                    </m:r>
                    <m:r>
                      <a:rPr lang="en-US" sz="2400" b="0" i="1" baseline="-25000" smtClean="0">
                        <a:latin typeface="Cambria Math" panose="02040503050406030204" pitchFamily="18" charset="0"/>
                      </a:rPr>
                      <m:t>2</m:t>
                    </m:r>
                  </m:oMath>
                </a14:m>
                <a:r>
                  <a:rPr lang="en-US" sz="2400" dirty="0"/>
                  <a:t> =3.4197%</a:t>
                </a:r>
              </a:p>
              <a:p>
                <a:endParaRPr lang="en-US" sz="2400" dirty="0"/>
              </a:p>
              <a:p>
                <a:r>
                  <a:rPr lang="en-US" sz="2400" dirty="0"/>
                  <a:t>98.000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3.25</m:t>
                        </m:r>
                      </m:num>
                      <m:den>
                        <m:r>
                          <a:rPr lang="en-US" sz="2400" b="0" i="1" smtClean="0">
                            <a:latin typeface="Cambria Math" panose="02040503050406030204" pitchFamily="18" charset="0"/>
                          </a:rPr>
                          <m:t>1.02396</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3.25</m:t>
                        </m:r>
                      </m:num>
                      <m:den>
                        <m:r>
                          <a:rPr lang="en-US" sz="2400" b="0" i="1" smtClean="0">
                            <a:latin typeface="Cambria Math" panose="02040503050406030204" pitchFamily="18" charset="0"/>
                          </a:rPr>
                          <m:t>1.034197</m:t>
                        </m:r>
                        <m:r>
                          <a:rPr lang="en-US" sz="2400" b="0" i="1" baseline="30000" smtClean="0">
                            <a:latin typeface="Cambria Math" panose="02040503050406030204" pitchFamily="18" charset="0"/>
                          </a:rPr>
                          <m:t>2</m:t>
                        </m:r>
                      </m:den>
                    </m:f>
                  </m:oMath>
                </a14:m>
                <a:r>
                  <a:rPr lang="en-US" sz="2400" dirty="0"/>
                  <a:t>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103.25</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𝑍</m:t>
                            </m:r>
                            <m:r>
                              <a:rPr lang="en-US" sz="2400" b="0" i="1" baseline="-25000" smtClean="0">
                                <a:latin typeface="Cambria Math" panose="02040503050406030204" pitchFamily="18" charset="0"/>
                              </a:rPr>
                              <m:t>3</m:t>
                            </m:r>
                          </m:e>
                        </m:d>
                        <m:r>
                          <a:rPr lang="en-US" sz="2400" b="0" i="1" baseline="30000" smtClean="0">
                            <a:latin typeface="Cambria Math" panose="02040503050406030204" pitchFamily="18" charset="0"/>
                          </a:rPr>
                          <m:t>3</m:t>
                        </m:r>
                      </m:den>
                    </m:f>
                  </m:oMath>
                </a14:m>
                <a:r>
                  <a:rPr lang="en-US" sz="2400" dirty="0"/>
                  <a:t>  Z</a:t>
                </a:r>
                <a:r>
                  <a:rPr lang="en-US" sz="2400" baseline="-25000" dirty="0"/>
                  <a:t>3</a:t>
                </a:r>
                <a:r>
                  <a:rPr lang="en-US" sz="2400" dirty="0"/>
                  <a:t> = 4.0005%</a:t>
                </a:r>
              </a:p>
            </p:txBody>
          </p:sp>
        </mc:Choice>
        <mc:Fallback>
          <p:sp>
            <p:nvSpPr>
              <p:cNvPr id="9" name="TextBox 8">
                <a:extLst>
                  <a:ext uri="{FF2B5EF4-FFF2-40B4-BE49-F238E27FC236}">
                    <a16:creationId xmlns:a16="http://schemas.microsoft.com/office/drawing/2014/main" id="{C106C94C-9494-4AA0-860D-C54821F35B41}"/>
                  </a:ext>
                </a:extLst>
              </p:cNvPr>
              <p:cNvSpPr txBox="1">
                <a:spLocks noRot="1" noChangeAspect="1" noMove="1" noResize="1" noEditPoints="1" noAdjustHandles="1" noChangeArrowheads="1" noChangeShapeType="1" noTextEdit="1"/>
              </p:cNvSpPr>
              <p:nvPr/>
            </p:nvSpPr>
            <p:spPr>
              <a:xfrm>
                <a:off x="1023938" y="3916907"/>
                <a:ext cx="9720262" cy="2533579"/>
              </a:xfrm>
              <a:prstGeom prst="rect">
                <a:avLst/>
              </a:prstGeom>
              <a:blipFill>
                <a:blip r:embed="rId2"/>
                <a:stretch>
                  <a:fillRect l="-1003" b="-241"/>
                </a:stretch>
              </a:blipFill>
            </p:spPr>
            <p:txBody>
              <a:bodyPr/>
              <a:lstStyle/>
              <a:p>
                <a:r>
                  <a:rPr lang="en-US">
                    <a:noFill/>
                  </a:rPr>
                  <a:t> </a:t>
                </a:r>
              </a:p>
            </p:txBody>
          </p:sp>
        </mc:Fallback>
      </mc:AlternateContent>
    </p:spTree>
    <p:extLst>
      <p:ext uri="{BB962C8B-B14F-4D97-AF65-F5344CB8AC3E}">
        <p14:creationId xmlns:p14="http://schemas.microsoft.com/office/powerpoint/2010/main" val="33988846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3CE07-8087-408D-92B9-04977A9CA420}"/>
              </a:ext>
            </a:extLst>
          </p:cNvPr>
          <p:cNvSpPr>
            <a:spLocks noGrp="1"/>
          </p:cNvSpPr>
          <p:nvPr>
            <p:ph type="title"/>
          </p:nvPr>
        </p:nvSpPr>
        <p:spPr/>
        <p:txBody>
          <a:bodyPr>
            <a:normAutofit/>
          </a:bodyPr>
          <a:lstStyle/>
          <a:p>
            <a:r>
              <a:rPr lang="en-US" sz="4400" dirty="0"/>
              <a:t>Forward rate agreement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4924C4-A4C9-4FDC-82ED-68CF8BAA735D}"/>
                  </a:ext>
                </a:extLst>
              </p:cNvPr>
              <p:cNvSpPr>
                <a:spLocks noGrp="1"/>
              </p:cNvSpPr>
              <p:nvPr>
                <p:ph idx="1"/>
              </p:nvPr>
            </p:nvSpPr>
            <p:spPr/>
            <p:txBody>
              <a:bodyPr/>
              <a:lstStyle/>
              <a:p>
                <a:r>
                  <a:rPr lang="en-US" dirty="0"/>
                  <a:t>The </a:t>
                </a:r>
                <a:r>
                  <a:rPr lang="en-US" i="1" dirty="0"/>
                  <a:t>price </a:t>
                </a:r>
                <a:r>
                  <a:rPr lang="en-US" dirty="0"/>
                  <a:t>equivalent of a zero rate is the present value of a currency unit on a future date, known as a </a:t>
                </a:r>
                <a:r>
                  <a:rPr lang="en-US" b="1" dirty="0">
                    <a:solidFill>
                      <a:srgbClr val="FF0000"/>
                    </a:solidFill>
                  </a:rPr>
                  <a:t>discount factor</a:t>
                </a:r>
                <a:r>
                  <a:rPr lang="en-US" dirty="0"/>
                  <a:t>. The discount factor for period </a:t>
                </a:r>
                <a:r>
                  <a:rPr lang="en-US" i="1" dirty="0" err="1"/>
                  <a:t>i</a:t>
                </a:r>
                <a:r>
                  <a:rPr lang="en-US" i="1" dirty="0"/>
                  <a:t> </a:t>
                </a:r>
                <a:r>
                  <a:rPr lang="en-US" dirty="0"/>
                  <a:t>(DF</a:t>
                </a:r>
                <a:r>
                  <a:rPr lang="en-US" i="1" dirty="0"/>
                  <a:t>i</a:t>
                </a:r>
                <a:r>
                  <a:rPr lang="en-US" dirty="0"/>
                  <a:t>) is:</a:t>
                </a:r>
              </a:p>
              <a:p>
                <a:r>
                  <a:rPr lang="en-US" sz="3200" dirty="0"/>
                  <a:t>DF</a:t>
                </a:r>
                <a:r>
                  <a:rPr lang="en-US" sz="3200" baseline="-25000" dirty="0"/>
                  <a:t>i</a:t>
                </a:r>
                <a:r>
                  <a:rPr lang="en-US" sz="3200" dirty="0"/>
                  <a:t> =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1</m:t>
                        </m:r>
                      </m:num>
                      <m:den>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rPr>
                              <m:t>𝑍𝑖</m:t>
                            </m:r>
                          </m:e>
                        </m:d>
                        <m:r>
                          <a:rPr lang="en-US" sz="3200" b="0" i="1" baseline="30000" smtClean="0">
                            <a:latin typeface="Cambria Math" panose="02040503050406030204" pitchFamily="18" charset="0"/>
                          </a:rPr>
                          <m:t>𝑖</m:t>
                        </m:r>
                      </m:den>
                    </m:f>
                  </m:oMath>
                </a14:m>
                <a:endParaRPr lang="en-US" sz="3200" dirty="0"/>
              </a:p>
              <a:p>
                <a:r>
                  <a:rPr lang="en-US" sz="3200" dirty="0"/>
                  <a:t>DF</a:t>
                </a:r>
                <a:r>
                  <a:rPr lang="en-US" sz="3200" baseline="-25000" dirty="0"/>
                  <a:t>1 </a:t>
                </a:r>
                <a:r>
                  <a:rPr lang="en-US" sz="3200" dirty="0"/>
                  <a:t>=1/(1+2.3960%)=0.9766</a:t>
                </a:r>
              </a:p>
              <a:p>
                <a:r>
                  <a:rPr lang="en-US" sz="3200" dirty="0"/>
                  <a:t>DF</a:t>
                </a:r>
                <a:r>
                  <a:rPr lang="en-US" sz="3200" baseline="-25000" dirty="0"/>
                  <a:t>2 </a:t>
                </a:r>
                <a:r>
                  <a:rPr lang="en-US" sz="3200" dirty="0"/>
                  <a:t>=1/(1+3.4197%)</a:t>
                </a:r>
                <a:r>
                  <a:rPr lang="en-US" sz="3200" baseline="30000" dirty="0"/>
                  <a:t>2</a:t>
                </a:r>
                <a:r>
                  <a:rPr lang="en-US" sz="3200" dirty="0"/>
                  <a:t>=0.9350</a:t>
                </a:r>
              </a:p>
              <a:p>
                <a:r>
                  <a:rPr lang="en-US" sz="3200" dirty="0"/>
                  <a:t>DF</a:t>
                </a:r>
                <a:r>
                  <a:rPr lang="en-US" sz="3200" baseline="-25000" dirty="0"/>
                  <a:t>3 </a:t>
                </a:r>
                <a:r>
                  <a:rPr lang="en-US" sz="3200" dirty="0"/>
                  <a:t>=1/(1+4.0005%)</a:t>
                </a:r>
                <a:r>
                  <a:rPr lang="en-US" sz="3200" baseline="30000" dirty="0"/>
                  <a:t>3</a:t>
                </a:r>
                <a:r>
                  <a:rPr lang="en-US" sz="3200" dirty="0"/>
                  <a:t>=0.8890</a:t>
                </a:r>
              </a:p>
              <a:p>
                <a:endParaRPr lang="en-US" sz="3200" dirty="0"/>
              </a:p>
            </p:txBody>
          </p:sp>
        </mc:Choice>
        <mc:Fallback xmlns="">
          <p:sp>
            <p:nvSpPr>
              <p:cNvPr id="3" name="Content Placeholder 2">
                <a:extLst>
                  <a:ext uri="{FF2B5EF4-FFF2-40B4-BE49-F238E27FC236}">
                    <a16:creationId xmlns:a16="http://schemas.microsoft.com/office/drawing/2014/main" id="{9D4924C4-A4C9-4FDC-82ED-68CF8BAA735D}"/>
                  </a:ext>
                </a:extLst>
              </p:cNvPr>
              <p:cNvSpPr>
                <a:spLocks noGrp="1" noRot="1" noChangeAspect="1" noMove="1" noResize="1" noEditPoints="1" noAdjustHandles="1" noChangeArrowheads="1" noChangeShapeType="1" noTextEdit="1"/>
              </p:cNvSpPr>
              <p:nvPr>
                <p:ph idx="1"/>
              </p:nvPr>
            </p:nvSpPr>
            <p:spPr>
              <a:blipFill>
                <a:blip r:embed="rId2"/>
                <a:stretch>
                  <a:fillRect l="-1129" t="-1970" r="-1442"/>
                </a:stretch>
              </a:blipFill>
            </p:spPr>
            <p:txBody>
              <a:bodyPr/>
              <a:lstStyle/>
              <a:p>
                <a:r>
                  <a:rPr lang="en-US">
                    <a:noFill/>
                  </a:rPr>
                  <a:t> </a:t>
                </a:r>
              </a:p>
            </p:txBody>
          </p:sp>
        </mc:Fallback>
      </mc:AlternateContent>
    </p:spTree>
    <p:extLst>
      <p:ext uri="{BB962C8B-B14F-4D97-AF65-F5344CB8AC3E}">
        <p14:creationId xmlns:p14="http://schemas.microsoft.com/office/powerpoint/2010/main" val="21691316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0E88-B2C9-4AD0-B2A8-82FA67572EC6}"/>
              </a:ext>
            </a:extLst>
          </p:cNvPr>
          <p:cNvSpPr>
            <a:spLocks noGrp="1"/>
          </p:cNvSpPr>
          <p:nvPr>
            <p:ph type="title"/>
          </p:nvPr>
        </p:nvSpPr>
        <p:spPr/>
        <p:txBody>
          <a:bodyPr>
            <a:normAutofit/>
          </a:bodyPr>
          <a:lstStyle/>
          <a:p>
            <a:r>
              <a:rPr lang="en-US" sz="4400" dirty="0"/>
              <a:t>Forward rate agreement</a:t>
            </a:r>
          </a:p>
        </p:txBody>
      </p:sp>
      <p:sp>
        <p:nvSpPr>
          <p:cNvPr id="3" name="Content Placeholder 2">
            <a:extLst>
              <a:ext uri="{FF2B5EF4-FFF2-40B4-BE49-F238E27FC236}">
                <a16:creationId xmlns:a16="http://schemas.microsoft.com/office/drawing/2014/main" id="{EDBEEEFF-16D1-456C-8670-E06E2B913B1C}"/>
              </a:ext>
            </a:extLst>
          </p:cNvPr>
          <p:cNvSpPr>
            <a:spLocks noGrp="1"/>
          </p:cNvSpPr>
          <p:nvPr>
            <p:ph idx="1"/>
          </p:nvPr>
        </p:nvSpPr>
        <p:spPr/>
        <p:txBody>
          <a:bodyPr/>
          <a:lstStyle/>
          <a:p>
            <a:r>
              <a:rPr lang="en-US" dirty="0"/>
              <a:t>The breakeven reinvestment rate linking a short-dated and a long-dated zero-coupon bond is an </a:t>
            </a:r>
            <a:r>
              <a:rPr lang="en-US" b="1" dirty="0">
                <a:solidFill>
                  <a:srgbClr val="FF0000"/>
                </a:solidFill>
              </a:rPr>
              <a:t>implied forward rate </a:t>
            </a:r>
            <a:r>
              <a:rPr lang="en-US" dirty="0"/>
              <a:t>(IFR).</a:t>
            </a:r>
          </a:p>
          <a:p>
            <a:r>
              <a:rPr lang="en-US" dirty="0"/>
              <a:t>(1+Z</a:t>
            </a:r>
            <a:r>
              <a:rPr lang="en-US" baseline="-25000" dirty="0"/>
              <a:t>A</a:t>
            </a:r>
            <a:r>
              <a:rPr lang="en-US" dirty="0"/>
              <a:t>)</a:t>
            </a:r>
            <a:r>
              <a:rPr lang="en-US" baseline="30000" dirty="0"/>
              <a:t>A</a:t>
            </a:r>
            <a:r>
              <a:rPr lang="en-US" dirty="0"/>
              <a:t> * (1+IFR</a:t>
            </a:r>
            <a:r>
              <a:rPr lang="en-US" baseline="-25000" dirty="0"/>
              <a:t>A,B-A</a:t>
            </a:r>
            <a:r>
              <a:rPr lang="en-US" dirty="0"/>
              <a:t>)</a:t>
            </a:r>
            <a:r>
              <a:rPr lang="en-US" baseline="30000" dirty="0"/>
              <a:t>B-A</a:t>
            </a:r>
            <a:r>
              <a:rPr lang="en-US" dirty="0"/>
              <a:t> =(1+Z</a:t>
            </a:r>
            <a:r>
              <a:rPr lang="en-US" baseline="-25000" dirty="0"/>
              <a:t>B</a:t>
            </a:r>
            <a:r>
              <a:rPr lang="en-US" dirty="0"/>
              <a:t>)</a:t>
            </a:r>
            <a:r>
              <a:rPr lang="en-US" baseline="30000" dirty="0"/>
              <a:t>B</a:t>
            </a:r>
          </a:p>
          <a:p>
            <a:endParaRPr lang="en-US" baseline="30000" dirty="0"/>
          </a:p>
        </p:txBody>
      </p:sp>
      <p:graphicFrame>
        <p:nvGraphicFramePr>
          <p:cNvPr id="4" name="Table 3">
            <a:extLst>
              <a:ext uri="{FF2B5EF4-FFF2-40B4-BE49-F238E27FC236}">
                <a16:creationId xmlns:a16="http://schemas.microsoft.com/office/drawing/2014/main" id="{938B5B94-8A61-4D5A-8B0D-ED29E6B24017}"/>
              </a:ext>
            </a:extLst>
          </p:cNvPr>
          <p:cNvGraphicFramePr>
            <a:graphicFrameLocks noGrp="1"/>
          </p:cNvGraphicFramePr>
          <p:nvPr>
            <p:extLst>
              <p:ext uri="{D42A27DB-BD31-4B8C-83A1-F6EECF244321}">
                <p14:modId xmlns:p14="http://schemas.microsoft.com/office/powerpoint/2010/main" val="4112645690"/>
              </p:ext>
            </p:extLst>
          </p:nvPr>
        </p:nvGraphicFramePr>
        <p:xfrm>
          <a:off x="1024127" y="3726798"/>
          <a:ext cx="2810894" cy="2213622"/>
        </p:xfrm>
        <a:graphic>
          <a:graphicData uri="http://schemas.openxmlformats.org/drawingml/2006/table">
            <a:tbl>
              <a:tblPr firstRow="1" bandRow="1">
                <a:tableStyleId>{5C22544A-7EE6-4342-B048-85BDC9FD1C3A}</a:tableStyleId>
              </a:tblPr>
              <a:tblGrid>
                <a:gridCol w="1405447">
                  <a:extLst>
                    <a:ext uri="{9D8B030D-6E8A-4147-A177-3AD203B41FA5}">
                      <a16:colId xmlns:a16="http://schemas.microsoft.com/office/drawing/2014/main" val="1589181874"/>
                    </a:ext>
                  </a:extLst>
                </a:gridCol>
                <a:gridCol w="1405447">
                  <a:extLst>
                    <a:ext uri="{9D8B030D-6E8A-4147-A177-3AD203B41FA5}">
                      <a16:colId xmlns:a16="http://schemas.microsoft.com/office/drawing/2014/main" val="1736398216"/>
                    </a:ext>
                  </a:extLst>
                </a:gridCol>
              </a:tblGrid>
              <a:tr h="808452">
                <a:tc>
                  <a:txBody>
                    <a:bodyPr/>
                    <a:lstStyle/>
                    <a:p>
                      <a:r>
                        <a:rPr lang="en-US" dirty="0"/>
                        <a:t>Years to maturity</a:t>
                      </a:r>
                    </a:p>
                  </a:txBody>
                  <a:tcPr/>
                </a:tc>
                <a:tc>
                  <a:txBody>
                    <a:bodyPr/>
                    <a:lstStyle/>
                    <a:p>
                      <a:r>
                        <a:rPr lang="en-US" dirty="0"/>
                        <a:t>Zero rate</a:t>
                      </a:r>
                    </a:p>
                  </a:txBody>
                  <a:tcPr/>
                </a:tc>
                <a:extLst>
                  <a:ext uri="{0D108BD9-81ED-4DB2-BD59-A6C34878D82A}">
                    <a16:rowId xmlns:a16="http://schemas.microsoft.com/office/drawing/2014/main" val="3861196817"/>
                  </a:ext>
                </a:extLst>
              </a:tr>
              <a:tr h="468390">
                <a:tc>
                  <a:txBody>
                    <a:bodyPr/>
                    <a:lstStyle/>
                    <a:p>
                      <a:r>
                        <a:rPr lang="en-US" dirty="0"/>
                        <a:t>1</a:t>
                      </a:r>
                    </a:p>
                  </a:txBody>
                  <a:tcPr/>
                </a:tc>
                <a:tc>
                  <a:txBody>
                    <a:bodyPr/>
                    <a:lstStyle/>
                    <a:p>
                      <a:r>
                        <a:rPr lang="en-US" dirty="0"/>
                        <a:t>2.3960%</a:t>
                      </a:r>
                    </a:p>
                  </a:txBody>
                  <a:tcPr/>
                </a:tc>
                <a:extLst>
                  <a:ext uri="{0D108BD9-81ED-4DB2-BD59-A6C34878D82A}">
                    <a16:rowId xmlns:a16="http://schemas.microsoft.com/office/drawing/2014/main" val="712346980"/>
                  </a:ext>
                </a:extLst>
              </a:tr>
              <a:tr h="468390">
                <a:tc>
                  <a:txBody>
                    <a:bodyPr/>
                    <a:lstStyle/>
                    <a:p>
                      <a:r>
                        <a:rPr lang="en-US" dirty="0"/>
                        <a:t>2</a:t>
                      </a:r>
                    </a:p>
                  </a:txBody>
                  <a:tcPr/>
                </a:tc>
                <a:tc>
                  <a:txBody>
                    <a:bodyPr/>
                    <a:lstStyle/>
                    <a:p>
                      <a:r>
                        <a:rPr lang="en-US" dirty="0"/>
                        <a:t>3.4197%</a:t>
                      </a:r>
                    </a:p>
                  </a:txBody>
                  <a:tcPr/>
                </a:tc>
                <a:extLst>
                  <a:ext uri="{0D108BD9-81ED-4DB2-BD59-A6C34878D82A}">
                    <a16:rowId xmlns:a16="http://schemas.microsoft.com/office/drawing/2014/main" val="4200193462"/>
                  </a:ext>
                </a:extLst>
              </a:tr>
              <a:tr h="468390">
                <a:tc>
                  <a:txBody>
                    <a:bodyPr/>
                    <a:lstStyle/>
                    <a:p>
                      <a:r>
                        <a:rPr lang="en-US" dirty="0"/>
                        <a:t>3</a:t>
                      </a:r>
                    </a:p>
                  </a:txBody>
                  <a:tcPr/>
                </a:tc>
                <a:tc>
                  <a:txBody>
                    <a:bodyPr/>
                    <a:lstStyle/>
                    <a:p>
                      <a:r>
                        <a:rPr lang="en-US" dirty="0"/>
                        <a:t>4.0005%</a:t>
                      </a:r>
                    </a:p>
                  </a:txBody>
                  <a:tcPr/>
                </a:tc>
                <a:extLst>
                  <a:ext uri="{0D108BD9-81ED-4DB2-BD59-A6C34878D82A}">
                    <a16:rowId xmlns:a16="http://schemas.microsoft.com/office/drawing/2014/main" val="3083236496"/>
                  </a:ext>
                </a:extLst>
              </a:tr>
            </a:tbl>
          </a:graphicData>
        </a:graphic>
      </p:graphicFrame>
      <p:graphicFrame>
        <p:nvGraphicFramePr>
          <p:cNvPr id="6" name="Table 5">
            <a:extLst>
              <a:ext uri="{FF2B5EF4-FFF2-40B4-BE49-F238E27FC236}">
                <a16:creationId xmlns:a16="http://schemas.microsoft.com/office/drawing/2014/main" id="{FBB77128-A48F-4B05-80F2-688F62890839}"/>
              </a:ext>
            </a:extLst>
          </p:cNvPr>
          <p:cNvGraphicFramePr>
            <a:graphicFrameLocks noGrp="1"/>
          </p:cNvGraphicFramePr>
          <p:nvPr>
            <p:extLst>
              <p:ext uri="{D42A27DB-BD31-4B8C-83A1-F6EECF244321}">
                <p14:modId xmlns:p14="http://schemas.microsoft.com/office/powerpoint/2010/main" val="3880625700"/>
              </p:ext>
            </p:extLst>
          </p:nvPr>
        </p:nvGraphicFramePr>
        <p:xfrm>
          <a:off x="4110820" y="3726798"/>
          <a:ext cx="6729863" cy="2213621"/>
        </p:xfrm>
        <a:graphic>
          <a:graphicData uri="http://schemas.openxmlformats.org/drawingml/2006/table">
            <a:tbl>
              <a:tblPr firstRow="1" bandRow="1">
                <a:tableStyleId>{5C22544A-7EE6-4342-B048-85BDC9FD1C3A}</a:tableStyleId>
              </a:tblPr>
              <a:tblGrid>
                <a:gridCol w="6729863">
                  <a:extLst>
                    <a:ext uri="{9D8B030D-6E8A-4147-A177-3AD203B41FA5}">
                      <a16:colId xmlns:a16="http://schemas.microsoft.com/office/drawing/2014/main" val="3362744181"/>
                    </a:ext>
                  </a:extLst>
                </a:gridCol>
              </a:tblGrid>
              <a:tr h="1024901">
                <a:tc>
                  <a:txBody>
                    <a:bodyPr/>
                    <a:lstStyle/>
                    <a:p>
                      <a:r>
                        <a:rPr lang="en-US" dirty="0"/>
                        <a:t>IFR</a:t>
                      </a:r>
                      <a:r>
                        <a:rPr lang="en-US" baseline="-25000" dirty="0"/>
                        <a:t>1,1</a:t>
                      </a:r>
                    </a:p>
                    <a:p>
                      <a:r>
                        <a:rPr lang="en-US" dirty="0"/>
                        <a:t>(1+2.3960%)*(1+IFR</a:t>
                      </a:r>
                      <a:r>
                        <a:rPr lang="en-US" baseline="-25000" dirty="0"/>
                        <a:t>1,1</a:t>
                      </a:r>
                      <a:r>
                        <a:rPr lang="en-US" dirty="0"/>
                        <a:t>)=(1+3.4197%)</a:t>
                      </a:r>
                      <a:r>
                        <a:rPr lang="en-US" baseline="30000" dirty="0"/>
                        <a:t>2</a:t>
                      </a:r>
                    </a:p>
                    <a:p>
                      <a:r>
                        <a:rPr lang="en-US" baseline="0" dirty="0"/>
                        <a:t>IFR</a:t>
                      </a:r>
                      <a:r>
                        <a:rPr lang="en-US" baseline="-25000" dirty="0"/>
                        <a:t>1,1</a:t>
                      </a:r>
                      <a:r>
                        <a:rPr lang="en-US" baseline="0" dirty="0"/>
                        <a:t>=4.4536%</a:t>
                      </a:r>
                    </a:p>
                  </a:txBody>
                  <a:tcPr/>
                </a:tc>
                <a:extLst>
                  <a:ext uri="{0D108BD9-81ED-4DB2-BD59-A6C34878D82A}">
                    <a16:rowId xmlns:a16="http://schemas.microsoft.com/office/drawing/2014/main" val="1794700830"/>
                  </a:ext>
                </a:extLst>
              </a:tr>
              <a:tr h="1130488">
                <a:tc>
                  <a:txBody>
                    <a:bodyPr/>
                    <a:lstStyle/>
                    <a:p>
                      <a:r>
                        <a:rPr lang="en-US" dirty="0"/>
                        <a:t>IFR</a:t>
                      </a:r>
                      <a:r>
                        <a:rPr lang="en-US" baseline="-25000" dirty="0"/>
                        <a:t>2,1</a:t>
                      </a:r>
                    </a:p>
                    <a:p>
                      <a:r>
                        <a:rPr lang="en-US" dirty="0"/>
                        <a:t>(1+3.4197%)</a:t>
                      </a:r>
                      <a:r>
                        <a:rPr lang="en-US" baseline="30000" dirty="0"/>
                        <a:t>2</a:t>
                      </a:r>
                      <a:r>
                        <a:rPr lang="en-US" dirty="0"/>
                        <a:t>*(1+IFR</a:t>
                      </a:r>
                      <a:r>
                        <a:rPr lang="en-US" baseline="-25000" dirty="0"/>
                        <a:t>2,1</a:t>
                      </a:r>
                      <a:r>
                        <a:rPr lang="en-US" dirty="0"/>
                        <a:t>)=(1+4.0005%)</a:t>
                      </a:r>
                      <a:r>
                        <a:rPr lang="en-US" baseline="30000" dirty="0"/>
                        <a:t>3</a:t>
                      </a:r>
                    </a:p>
                    <a:p>
                      <a:r>
                        <a:rPr lang="en-US" baseline="0" dirty="0"/>
                        <a:t>IFR</a:t>
                      </a:r>
                      <a:r>
                        <a:rPr lang="en-US" baseline="-25000" dirty="0"/>
                        <a:t>2,1</a:t>
                      </a:r>
                      <a:r>
                        <a:rPr lang="en-US" baseline="0" dirty="0"/>
                        <a:t>=5.1719%</a:t>
                      </a:r>
                    </a:p>
                    <a:p>
                      <a:endParaRPr lang="en-US" dirty="0"/>
                    </a:p>
                  </a:txBody>
                  <a:tcPr/>
                </a:tc>
                <a:extLst>
                  <a:ext uri="{0D108BD9-81ED-4DB2-BD59-A6C34878D82A}">
                    <a16:rowId xmlns:a16="http://schemas.microsoft.com/office/drawing/2014/main" val="1799545078"/>
                  </a:ext>
                </a:extLst>
              </a:tr>
            </a:tbl>
          </a:graphicData>
        </a:graphic>
      </p:graphicFrame>
    </p:spTree>
    <p:extLst>
      <p:ext uri="{BB962C8B-B14F-4D97-AF65-F5344CB8AC3E}">
        <p14:creationId xmlns:p14="http://schemas.microsoft.com/office/powerpoint/2010/main" val="41686800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BA10-A075-45D9-8C5B-813D47E1EFAC}"/>
              </a:ext>
            </a:extLst>
          </p:cNvPr>
          <p:cNvSpPr>
            <a:spLocks noGrp="1"/>
          </p:cNvSpPr>
          <p:nvPr>
            <p:ph type="title"/>
          </p:nvPr>
        </p:nvSpPr>
        <p:spPr/>
        <p:txBody>
          <a:bodyPr>
            <a:normAutofit/>
          </a:bodyPr>
          <a:lstStyle/>
          <a:p>
            <a:r>
              <a:rPr lang="en-US" sz="4400" dirty="0"/>
              <a:t>Forward rate agreement</a:t>
            </a:r>
          </a:p>
        </p:txBody>
      </p:sp>
      <p:sp>
        <p:nvSpPr>
          <p:cNvPr id="3" name="Content Placeholder 2">
            <a:extLst>
              <a:ext uri="{FF2B5EF4-FFF2-40B4-BE49-F238E27FC236}">
                <a16:creationId xmlns:a16="http://schemas.microsoft.com/office/drawing/2014/main" id="{FA22BE4A-88E1-4448-BCF2-0B5908C29323}"/>
              </a:ext>
            </a:extLst>
          </p:cNvPr>
          <p:cNvSpPr>
            <a:spLocks noGrp="1"/>
          </p:cNvSpPr>
          <p:nvPr>
            <p:ph idx="1"/>
          </p:nvPr>
        </p:nvSpPr>
        <p:spPr/>
        <p:txBody>
          <a:bodyPr/>
          <a:lstStyle/>
          <a:p>
            <a:r>
              <a:rPr lang="en-US" dirty="0"/>
              <a:t>An OTC derivatives contract in which counterparties agree to apply a specific interest rate to a future period is a </a:t>
            </a:r>
            <a:r>
              <a:rPr lang="en-US" b="1" dirty="0">
                <a:solidFill>
                  <a:srgbClr val="FF0000"/>
                </a:solidFill>
              </a:rPr>
              <a:t>forward rate agreement </a:t>
            </a:r>
            <a:r>
              <a:rPr lang="en-US" dirty="0"/>
              <a:t>(FRA).</a:t>
            </a:r>
          </a:p>
          <a:p>
            <a:r>
              <a:rPr lang="en-US" dirty="0"/>
              <a:t>The FRA buyer, or long position, agrees to pay the deposit interest based on the agreed upon fixed rate and receives deposit interest based on a market reference rate that begins in A periods and ends in B periods (with a tenor of B − A periods) and is determined on or just before the forward settlement date at time t = A.</a:t>
            </a:r>
          </a:p>
          <a:p>
            <a:endParaRPr lang="en-US" dirty="0"/>
          </a:p>
        </p:txBody>
      </p:sp>
      <p:pic>
        <p:nvPicPr>
          <p:cNvPr id="5" name="Picture 4">
            <a:extLst>
              <a:ext uri="{FF2B5EF4-FFF2-40B4-BE49-F238E27FC236}">
                <a16:creationId xmlns:a16="http://schemas.microsoft.com/office/drawing/2014/main" id="{B8D504AE-3EBF-4B43-95A5-13A815962560}"/>
              </a:ext>
            </a:extLst>
          </p:cNvPr>
          <p:cNvPicPr>
            <a:picLocks noChangeAspect="1"/>
          </p:cNvPicPr>
          <p:nvPr/>
        </p:nvPicPr>
        <p:blipFill>
          <a:blip r:embed="rId2"/>
          <a:stretch>
            <a:fillRect/>
          </a:stretch>
        </p:blipFill>
        <p:spPr>
          <a:xfrm>
            <a:off x="1269788" y="4631425"/>
            <a:ext cx="6959362" cy="1641359"/>
          </a:xfrm>
          <a:prstGeom prst="rect">
            <a:avLst/>
          </a:prstGeom>
        </p:spPr>
      </p:pic>
    </p:spTree>
    <p:extLst>
      <p:ext uri="{BB962C8B-B14F-4D97-AF65-F5344CB8AC3E}">
        <p14:creationId xmlns:p14="http://schemas.microsoft.com/office/powerpoint/2010/main" val="25916973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341F-D788-4AED-A0A3-0312170EA884}"/>
              </a:ext>
            </a:extLst>
          </p:cNvPr>
          <p:cNvSpPr>
            <a:spLocks noGrp="1"/>
          </p:cNvSpPr>
          <p:nvPr>
            <p:ph type="title"/>
          </p:nvPr>
        </p:nvSpPr>
        <p:spPr/>
        <p:txBody>
          <a:bodyPr>
            <a:normAutofit/>
          </a:bodyPr>
          <a:lstStyle/>
          <a:p>
            <a:r>
              <a:rPr lang="en-US" sz="4400" dirty="0"/>
              <a:t>Forward rate agreement</a:t>
            </a:r>
          </a:p>
        </p:txBody>
      </p:sp>
      <p:sp>
        <p:nvSpPr>
          <p:cNvPr id="3" name="Content Placeholder 2">
            <a:extLst>
              <a:ext uri="{FF2B5EF4-FFF2-40B4-BE49-F238E27FC236}">
                <a16:creationId xmlns:a16="http://schemas.microsoft.com/office/drawing/2014/main" id="{BE02637A-1135-49D6-B1F7-99D455D62D75}"/>
              </a:ext>
            </a:extLst>
          </p:cNvPr>
          <p:cNvSpPr>
            <a:spLocks noGrp="1"/>
          </p:cNvSpPr>
          <p:nvPr>
            <p:ph idx="1"/>
          </p:nvPr>
        </p:nvSpPr>
        <p:spPr/>
        <p:txBody>
          <a:bodyPr/>
          <a:lstStyle/>
          <a:p>
            <a:r>
              <a:rPr lang="en-US" dirty="0"/>
              <a:t>A counterparty agrees to be the FRA fixed-rate receiver on a one-month AUD MRR in three months’ time based on a AUD150,000,000 notional amount. If IFR3m,1m at contract inception is 0.50% and one-month AUD MRR sets at 0.35% for settlement of the contract, calculate the settlement amount and interpret the results.</a:t>
            </a:r>
          </a:p>
        </p:txBody>
      </p:sp>
    </p:spTree>
    <p:extLst>
      <p:ext uri="{BB962C8B-B14F-4D97-AF65-F5344CB8AC3E}">
        <p14:creationId xmlns:p14="http://schemas.microsoft.com/office/powerpoint/2010/main" val="17381846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EB4E8-BB6C-4FB9-9BDD-AE31FC50E1E5}"/>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E2B821E2-CBCF-4E62-ACC9-3E770A86633B}"/>
              </a:ext>
            </a:extLst>
          </p:cNvPr>
          <p:cNvSpPr>
            <a:spLocks noGrp="1"/>
          </p:cNvSpPr>
          <p:nvPr>
            <p:ph idx="1"/>
          </p:nvPr>
        </p:nvSpPr>
        <p:spPr/>
        <p:txBody>
          <a:bodyPr>
            <a:normAutofit fontScale="92500" lnSpcReduction="20000"/>
          </a:bodyPr>
          <a:lstStyle/>
          <a:p>
            <a:r>
              <a:rPr lang="en-US" dirty="0"/>
              <a:t>A client seeking advice on her fixed-income portfolio observes the price and yield-to-maturity of one-year (r1) and two-year (r2) annual coupon government benchmark bonds currently available in the market. Which of the following statements best describes how the analyst can determine a breakeven reinvestment rate in one year’s time to help decide whether to invest now for one or two years?</a:t>
            </a:r>
          </a:p>
          <a:p>
            <a:r>
              <a:rPr lang="en-US" dirty="0"/>
              <a:t>A. As the two-year rate involves intermediate cash flows, divide the square root of (1 + r2) by (1 + r1) and subtract 1 to arrive at a breakeven reinvestment rate for one year in one year’s time.</a:t>
            </a:r>
          </a:p>
          <a:p>
            <a:r>
              <a:rPr lang="en-US" dirty="0"/>
              <a:t>B. Since the first year’s returns are compounded in the second year, set (1 + r1) multiplied by 1 plus the breakeven reinvestment rate equal to (1 + r2)</a:t>
            </a:r>
            <a:r>
              <a:rPr lang="en-US" baseline="30000" dirty="0"/>
              <a:t>2</a:t>
            </a:r>
            <a:r>
              <a:rPr lang="en-US" dirty="0"/>
              <a:t> and solve for the breakeven reinvestment rate.</a:t>
            </a:r>
          </a:p>
          <a:p>
            <a:r>
              <a:rPr lang="en-US" dirty="0"/>
              <a:t>C. Since the breakeven reinvestment involves a zero-coupon cash flow, first substitute the one-year rate (r1) into the two-year bond price equation to solve for the two-year spot or zero rate (z2), then set (1 + r1) × (1 + breakeven reinvestment rate) = (1 + z2)</a:t>
            </a:r>
            <a:r>
              <a:rPr lang="en-US" baseline="30000" dirty="0"/>
              <a:t>2</a:t>
            </a:r>
            <a:r>
              <a:rPr lang="en-US" dirty="0"/>
              <a:t> and solve for the breakeven reinvestment rate.</a:t>
            </a:r>
          </a:p>
        </p:txBody>
      </p:sp>
    </p:spTree>
    <p:extLst>
      <p:ext uri="{BB962C8B-B14F-4D97-AF65-F5344CB8AC3E}">
        <p14:creationId xmlns:p14="http://schemas.microsoft.com/office/powerpoint/2010/main" val="13064160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60B2B-5585-433A-8B2E-20D05F4CAB16}"/>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5EB973D2-F393-46C5-A51E-9737CA437953}"/>
              </a:ext>
            </a:extLst>
          </p:cNvPr>
          <p:cNvSpPr>
            <a:spLocks noGrp="1"/>
          </p:cNvSpPr>
          <p:nvPr>
            <p:ph idx="1"/>
          </p:nvPr>
        </p:nvSpPr>
        <p:spPr/>
        <p:txBody>
          <a:bodyPr>
            <a:normAutofit fontScale="85000" lnSpcReduction="20000"/>
          </a:bodyPr>
          <a:lstStyle/>
          <a:p>
            <a:r>
              <a:rPr lang="en-US" dirty="0" err="1"/>
              <a:t>Baywhite</a:t>
            </a:r>
            <a:r>
              <a:rPr lang="en-US" dirty="0"/>
              <a:t> Financial seeks to gain a competitive advantage by making margin loans at fixed rates for up to 60 days to its investor clients. Since </a:t>
            </a:r>
            <a:r>
              <a:rPr lang="en-US" dirty="0" err="1"/>
              <a:t>Baywhite</a:t>
            </a:r>
            <a:r>
              <a:rPr lang="en-US" dirty="0"/>
              <a:t> borrows at a variable one-month market reference rate to finance these client loans, the firm enters into one-month FRA contracts on one-month MRR to hedge the interest rate exposure of its margin loan book. Which of the following statements best describes </a:t>
            </a:r>
            <a:r>
              <a:rPr lang="en-US" dirty="0" err="1"/>
              <a:t>Baywhite’s</a:t>
            </a:r>
            <a:r>
              <a:rPr lang="en-US" dirty="0"/>
              <a:t> interest rate exposure and the FRA position it should take to hedge that exposure?</a:t>
            </a:r>
          </a:p>
          <a:p>
            <a:r>
              <a:rPr lang="en-US" b="1" dirty="0"/>
              <a:t>A. </a:t>
            </a:r>
            <a:r>
              <a:rPr lang="en-US" dirty="0" err="1"/>
              <a:t>Baywhite</a:t>
            </a:r>
            <a:r>
              <a:rPr lang="en-US" dirty="0"/>
              <a:t> faces exposure to a </a:t>
            </a:r>
            <a:r>
              <a:rPr lang="en-US" i="1" dirty="0"/>
              <a:t>rise </a:t>
            </a:r>
            <a:r>
              <a:rPr lang="en-US" dirty="0"/>
              <a:t>in one-month MRR over the next 30 days, so it should enter into the FRA as a fixed-rate </a:t>
            </a:r>
            <a:r>
              <a:rPr lang="en-US" i="1" dirty="0"/>
              <a:t>payer </a:t>
            </a:r>
            <a:r>
              <a:rPr lang="en-US" dirty="0"/>
              <a:t>in order to benefit from a rise in one-month MRR above the FRA rate and offset its higher borrowing cost.</a:t>
            </a:r>
          </a:p>
          <a:p>
            <a:r>
              <a:rPr lang="en-US" b="1" dirty="0"/>
              <a:t>B. </a:t>
            </a:r>
            <a:r>
              <a:rPr lang="en-US" dirty="0" err="1"/>
              <a:t>Baywhite</a:t>
            </a:r>
            <a:r>
              <a:rPr lang="en-US" dirty="0"/>
              <a:t> faces exposure to a </a:t>
            </a:r>
            <a:r>
              <a:rPr lang="en-US" i="1" dirty="0"/>
              <a:t>rise </a:t>
            </a:r>
            <a:r>
              <a:rPr lang="en-US" dirty="0"/>
              <a:t>in one-month MRR over the next 30 days, so it should enter into the FRA as a fixed-rate </a:t>
            </a:r>
            <a:r>
              <a:rPr lang="en-US" i="1" dirty="0"/>
              <a:t>receiver </a:t>
            </a:r>
            <a:r>
              <a:rPr lang="en-US" dirty="0"/>
              <a:t>in order to benefit from a rise in one-month MRR above the FRA rate and offset its higher borrowing cost.</a:t>
            </a:r>
          </a:p>
          <a:p>
            <a:r>
              <a:rPr lang="en-US" b="1" dirty="0"/>
              <a:t>C. </a:t>
            </a:r>
            <a:r>
              <a:rPr lang="en-US" dirty="0" err="1"/>
              <a:t>Baywhite</a:t>
            </a:r>
            <a:r>
              <a:rPr lang="en-US" dirty="0"/>
              <a:t> faces exposure to a </a:t>
            </a:r>
            <a:r>
              <a:rPr lang="en-US" i="1" dirty="0"/>
              <a:t>decline </a:t>
            </a:r>
            <a:r>
              <a:rPr lang="en-US" dirty="0"/>
              <a:t>in one-month MRR over the next 30 days, so it should enter into the FRA as a fixed-rate </a:t>
            </a:r>
            <a:r>
              <a:rPr lang="en-US" i="1" dirty="0"/>
              <a:t>receiver </a:t>
            </a:r>
            <a:r>
              <a:rPr lang="en-US" dirty="0"/>
              <a:t>in order to benefit from a rise in one-month MRR above the FRA rate and offset its higher borrowing cost.</a:t>
            </a:r>
          </a:p>
        </p:txBody>
      </p:sp>
    </p:spTree>
    <p:extLst>
      <p:ext uri="{BB962C8B-B14F-4D97-AF65-F5344CB8AC3E}">
        <p14:creationId xmlns:p14="http://schemas.microsoft.com/office/powerpoint/2010/main" val="6237685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Autofit/>
          </a:bodyPr>
          <a:lstStyle/>
          <a:p>
            <a:r>
              <a:rPr lang="en-US" sz="2000" dirty="0"/>
              <a:t>Characteristics:</a:t>
            </a:r>
          </a:p>
          <a:p>
            <a:pPr lvl="1"/>
            <a:r>
              <a:rPr lang="en-US" sz="2000" dirty="0"/>
              <a:t>An important element of forward contracts is that </a:t>
            </a:r>
            <a:r>
              <a:rPr lang="en-US" sz="2000" dirty="0">
                <a:solidFill>
                  <a:srgbClr val="FF0000"/>
                </a:solidFill>
              </a:rPr>
              <a:t>no money changes </a:t>
            </a:r>
            <a:r>
              <a:rPr lang="en-US" sz="2000" dirty="0"/>
              <a:t>hands between parties when the contract is initiated.  </a:t>
            </a:r>
          </a:p>
          <a:p>
            <a:pPr lvl="1"/>
            <a:r>
              <a:rPr lang="en-US" sz="2000" dirty="0"/>
              <a:t>The long and the short are engaged in a </a:t>
            </a:r>
            <a:r>
              <a:rPr lang="en-US" sz="2000" dirty="0">
                <a:solidFill>
                  <a:srgbClr val="FF0000"/>
                </a:solidFill>
              </a:rPr>
              <a:t>zero- sum game</a:t>
            </a:r>
            <a:r>
              <a:rPr lang="en-US" sz="2000" dirty="0"/>
              <a:t>, which is a type of competition in which one participant’s gains are the other’s losses. </a:t>
            </a:r>
          </a:p>
          <a:p>
            <a:pPr lvl="1"/>
            <a:r>
              <a:rPr lang="en-US" altLang="zh-CN" sz="2000" dirty="0"/>
              <a:t>Forward contracts have </a:t>
            </a:r>
            <a:r>
              <a:rPr lang="en-US" altLang="zh-CN" sz="2000" dirty="0">
                <a:solidFill>
                  <a:srgbClr val="FF0000"/>
                </a:solidFill>
              </a:rPr>
              <a:t>zero value at the start</a:t>
            </a:r>
            <a:r>
              <a:rPr lang="en-US" altLang="zh-CN" sz="2000" dirty="0"/>
              <a:t>.</a:t>
            </a:r>
            <a:endParaRPr lang="en-US" sz="2000" dirty="0"/>
          </a:p>
          <a:p>
            <a:pPr lvl="1"/>
            <a:r>
              <a:rPr lang="en-US" sz="2000" dirty="0"/>
              <a:t>Forward contracts need not specifically settle by delivery of the underlying asset. They can settle by </a:t>
            </a:r>
            <a:r>
              <a:rPr lang="en-US" sz="2000" dirty="0">
                <a:solidFill>
                  <a:srgbClr val="FF0000"/>
                </a:solidFill>
              </a:rPr>
              <a:t>an exchange of cash</a:t>
            </a:r>
            <a:r>
              <a:rPr lang="en-US" sz="2000" dirty="0"/>
              <a:t>. These contracts—called </a:t>
            </a:r>
            <a:r>
              <a:rPr lang="en-US" sz="2000" b="1" dirty="0"/>
              <a:t>non- deliverable forwards </a:t>
            </a:r>
            <a:r>
              <a:rPr lang="en-US" sz="2000" dirty="0"/>
              <a:t>(NDFs), </a:t>
            </a:r>
            <a:r>
              <a:rPr lang="en-US" sz="2000" b="1" dirty="0"/>
              <a:t>cash- settled forwards</a:t>
            </a:r>
            <a:r>
              <a:rPr lang="en-US" sz="2000" dirty="0"/>
              <a:t>, or </a:t>
            </a:r>
            <a:r>
              <a:rPr lang="en-US" sz="2000" b="1" dirty="0"/>
              <a:t>contracts for differences.</a:t>
            </a:r>
          </a:p>
          <a:p>
            <a:pPr lvl="1"/>
            <a:r>
              <a:rPr lang="en-US" sz="2000" dirty="0"/>
              <a:t>The primary purpose of derivatives is for </a:t>
            </a:r>
            <a:r>
              <a:rPr lang="en-US" sz="2000" dirty="0">
                <a:solidFill>
                  <a:srgbClr val="FF0000"/>
                </a:solidFill>
              </a:rPr>
              <a:t>risk management</a:t>
            </a:r>
            <a:r>
              <a:rPr lang="en-US" sz="2000" dirty="0"/>
              <a:t>.</a:t>
            </a:r>
            <a:endParaRPr lang="en-US" sz="2000" b="1" dirty="0"/>
          </a:p>
        </p:txBody>
      </p:sp>
    </p:spTree>
    <p:extLst>
      <p:ext uri="{BB962C8B-B14F-4D97-AF65-F5344CB8AC3E}">
        <p14:creationId xmlns:p14="http://schemas.microsoft.com/office/powerpoint/2010/main" val="8076631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normAutofit fontScale="90000"/>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normAutofit fontScale="90000"/>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normAutofit/>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normAutofit fontScale="90000"/>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normAutofit/>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normAutofit/>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8DE0D-E040-6744-9FDD-23739C68952C}"/>
              </a:ext>
            </a:extLst>
          </p:cNvPr>
          <p:cNvSpPr>
            <a:spLocks noGrp="1"/>
          </p:cNvSpPr>
          <p:nvPr>
            <p:ph type="title"/>
          </p:nvPr>
        </p:nvSpPr>
        <p:spPr>
          <a:xfrm>
            <a:off x="1024128" y="585216"/>
            <a:ext cx="6066818" cy="1499616"/>
          </a:xfrm>
        </p:spPr>
        <p:txBody>
          <a:bodyPr>
            <a:normAutofit/>
          </a:bodyPr>
          <a:lstStyle/>
          <a:p>
            <a:r>
              <a:rPr lang="en-US" altLang="zh-CN" sz="4000" dirty="0"/>
              <a:t>Forward Contracts</a:t>
            </a:r>
            <a:br>
              <a:rPr lang="en-US" altLang="zh-CN" sz="4000" dirty="0"/>
            </a:br>
            <a:r>
              <a:rPr lang="en-US" altLang="zh-CN" sz="4000" dirty="0"/>
              <a:t>example</a:t>
            </a:r>
            <a:endParaRPr kumimoji="1" lang="zh-CN" altLang="en-US" sz="4000" dirty="0"/>
          </a:p>
        </p:txBody>
      </p:sp>
      <p:sp>
        <p:nvSpPr>
          <p:cNvPr id="3" name="内容占位符 2">
            <a:extLst>
              <a:ext uri="{FF2B5EF4-FFF2-40B4-BE49-F238E27FC236}">
                <a16:creationId xmlns:a16="http://schemas.microsoft.com/office/drawing/2014/main" id="{9FA3EF9A-AC8B-9143-B27C-73A5626F7694}"/>
              </a:ext>
            </a:extLst>
          </p:cNvPr>
          <p:cNvSpPr>
            <a:spLocks noGrp="1"/>
          </p:cNvSpPr>
          <p:nvPr>
            <p:ph idx="1"/>
          </p:nvPr>
        </p:nvSpPr>
        <p:spPr>
          <a:xfrm>
            <a:off x="1024128" y="2286000"/>
            <a:ext cx="6066818" cy="4023360"/>
          </a:xfrm>
        </p:spPr>
        <p:txBody>
          <a:bodyPr>
            <a:normAutofit/>
          </a:bodyPr>
          <a:lstStyle/>
          <a:p>
            <a:r>
              <a:rPr lang="en" altLang="zh-CN" b="1" dirty="0"/>
              <a:t>Forward Gold Purchase </a:t>
            </a:r>
            <a:endParaRPr lang="en" altLang="zh-CN" dirty="0"/>
          </a:p>
          <a:p>
            <a:r>
              <a:rPr lang="en" altLang="zh-CN" dirty="0"/>
              <a:t>An investor, </a:t>
            </a:r>
            <a:r>
              <a:rPr lang="en" altLang="zh-CN" dirty="0" err="1"/>
              <a:t>Procam</a:t>
            </a:r>
            <a:r>
              <a:rPr lang="en" altLang="zh-CN" dirty="0"/>
              <a:t> Investments, enters a cash-settled forward contract with a financial intermediary to buy 100 ounces of gold at a forward price, F0(T), of $1,792.13 per ounce in three months. </a:t>
            </a:r>
          </a:p>
          <a:p>
            <a:r>
              <a:rPr lang="en" altLang="zh-CN" b="1" dirty="0"/>
              <a:t>Today’s spot gold price (</a:t>
            </a:r>
            <a:r>
              <a:rPr lang="en" altLang="zh-CN" b="1" i="1" dirty="0"/>
              <a:t>S</a:t>
            </a:r>
            <a:r>
              <a:rPr lang="en" altLang="zh-CN" b="1" dirty="0"/>
              <a:t>0) is $1,770 per ounce. </a:t>
            </a:r>
          </a:p>
          <a:p>
            <a:r>
              <a:rPr lang="en" altLang="zh-CN" b="1" dirty="0"/>
              <a:t>At contract maturity, the gold price (</a:t>
            </a:r>
            <a:r>
              <a:rPr lang="en" altLang="zh-CN" b="1" i="1" dirty="0"/>
              <a:t>ST</a:t>
            </a:r>
            <a:r>
              <a:rPr lang="en" altLang="zh-CN" b="1" dirty="0"/>
              <a:t>) is $1,780.50 per ounce. </a:t>
            </a:r>
          </a:p>
          <a:p>
            <a:endParaRPr kumimoji="1" lang="zh-CN" altLang="en-US" dirty="0"/>
          </a:p>
        </p:txBody>
      </p:sp>
      <p:pic>
        <p:nvPicPr>
          <p:cNvPr id="5" name="Picture 4" descr="Rows of gold and silver bars">
            <a:extLst>
              <a:ext uri="{FF2B5EF4-FFF2-40B4-BE49-F238E27FC236}">
                <a16:creationId xmlns:a16="http://schemas.microsoft.com/office/drawing/2014/main" id="{2D99DA12-07EF-1BAE-CDCA-54E42066CE3C}"/>
              </a:ext>
            </a:extLst>
          </p:cNvPr>
          <p:cNvPicPr>
            <a:picLocks noChangeAspect="1"/>
          </p:cNvPicPr>
          <p:nvPr/>
        </p:nvPicPr>
        <p:blipFill rotWithShape="1">
          <a:blip r:embed="rId2"/>
          <a:srcRect l="27986" r="21273"/>
          <a:stretch/>
        </p:blipFill>
        <p:spPr>
          <a:xfrm>
            <a:off x="7552266" y="10"/>
            <a:ext cx="4639733" cy="6857990"/>
          </a:xfrm>
          <a:prstGeom prst="rect">
            <a:avLst/>
          </a:prstGeom>
        </p:spPr>
      </p:pic>
    </p:spTree>
    <p:extLst>
      <p:ext uri="{BB962C8B-B14F-4D97-AF65-F5344CB8AC3E}">
        <p14:creationId xmlns:p14="http://schemas.microsoft.com/office/powerpoint/2010/main" val="38059793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fontScale="925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normAutofit/>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3312319" y="2646362"/>
            <a:ext cx="5143500" cy="3302000"/>
          </a:xfrm>
        </p:spPr>
      </p:pic>
    </p:spTree>
    <p:extLst>
      <p:ext uri="{BB962C8B-B14F-4D97-AF65-F5344CB8AC3E}">
        <p14:creationId xmlns:p14="http://schemas.microsoft.com/office/powerpoint/2010/main" val="38666238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normAutofit/>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C0037-8A96-764E-834A-291D99463A5C}"/>
              </a:ext>
            </a:extLst>
          </p:cNvPr>
          <p:cNvSpPr>
            <a:spLocks noGrp="1"/>
          </p:cNvSpPr>
          <p:nvPr>
            <p:ph type="title"/>
          </p:nvPr>
        </p:nvSpPr>
        <p:spPr/>
        <p:txBody>
          <a:bodyPr/>
          <a:lstStyle/>
          <a:p>
            <a:r>
              <a:rPr lang="en-US" altLang="zh-CN" dirty="0"/>
              <a:t>Forward Contracts</a:t>
            </a:r>
            <a:br>
              <a:rPr lang="en-US" altLang="zh-CN" dirty="0"/>
            </a:br>
            <a:r>
              <a:rPr lang="en-US" altLang="zh-CN" dirty="0"/>
              <a:t>practice</a:t>
            </a:r>
            <a:endParaRPr kumimoji="1" lang="zh-CN" altLang="en-US" dirty="0"/>
          </a:p>
        </p:txBody>
      </p:sp>
      <p:graphicFrame>
        <p:nvGraphicFramePr>
          <p:cNvPr id="5" name="内容占位符 2">
            <a:extLst>
              <a:ext uri="{FF2B5EF4-FFF2-40B4-BE49-F238E27FC236}">
                <a16:creationId xmlns:a16="http://schemas.microsoft.com/office/drawing/2014/main" id="{7D2E2EF0-0781-9163-7F75-E13AD49F505D}"/>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3572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Override1.xml><?xml version="1.0" encoding="utf-8"?>
<a:themeOverride xmlns:a="http://schemas.openxmlformats.org/drawingml/2006/main">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otalTime>2068</TotalTime>
  <Words>6080</Words>
  <Application>Microsoft Office PowerPoint</Application>
  <PresentationFormat>Widescreen</PresentationFormat>
  <Paragraphs>593</Paragraphs>
  <Slides>90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Tw Cen MT</vt:lpstr>
      <vt:lpstr>Tw Cen MT Condensed</vt:lpstr>
      <vt:lpstr>华文仿宋</vt:lpstr>
      <vt:lpstr>Cambria Math</vt:lpstr>
      <vt:lpstr>Wingdings 3</vt:lpstr>
      <vt:lpstr>积分</vt:lpstr>
      <vt:lpstr>Derivatives Definition of derivatives</vt:lpstr>
      <vt:lpstr>Derivatives TYPES OF DERIVATIVES</vt:lpstr>
      <vt:lpstr>Forward Contracts</vt:lpstr>
      <vt:lpstr>Forward Contracts </vt:lpstr>
      <vt:lpstr>Forward Contracts example</vt:lpstr>
      <vt:lpstr>Forward Contracts</vt:lpstr>
      <vt:lpstr>Forward Contracts</vt:lpstr>
      <vt:lpstr>Forward Contracts example</vt:lpstr>
      <vt:lpstr>Forward Contracts practice</vt:lpstr>
      <vt:lpstr>Futures Contracts</vt:lpstr>
      <vt:lpstr>Futures Contracts</vt:lpstr>
      <vt:lpstr>Futures Contracts</vt:lpstr>
      <vt:lpstr>Futures Contracts example</vt:lpstr>
      <vt:lpstr>Futures Contracts Way to against default </vt:lpstr>
      <vt:lpstr>Futures Contracts Final Settlement of futures </vt:lpstr>
      <vt:lpstr>Futures Contracts</vt:lpstr>
      <vt:lpstr>Futures Contracts example</vt:lpstr>
      <vt:lpstr>Swap Contracts</vt:lpstr>
      <vt:lpstr>Swap Contracts</vt:lpstr>
      <vt:lpstr>Swap Contracts</vt:lpstr>
      <vt:lpstr>Swap Contracts</vt:lpstr>
      <vt:lpstr>Swap Contracts example</vt:lpstr>
      <vt:lpstr>Swap Contracts</vt:lpstr>
      <vt:lpstr>Swap contracts practices</vt:lpstr>
      <vt:lpstr>Option Contracts</vt:lpstr>
      <vt:lpstr>Option Contracts</vt:lpstr>
      <vt:lpstr>Option Contracts Call Option</vt:lpstr>
      <vt:lpstr>Option Contracts Call Option</vt:lpstr>
      <vt:lpstr>Option Contracts Call Option</vt:lpstr>
      <vt:lpstr>Option Contracts Call Option</vt:lpstr>
      <vt:lpstr>Option Contracts Practices </vt:lpstr>
      <vt:lpstr>Option Contracts Practices</vt:lpstr>
      <vt:lpstr>Option Contracts Put Option</vt:lpstr>
      <vt:lpstr>Option Contracts Put Option</vt:lpstr>
      <vt:lpstr>Option Contracts Put Option</vt:lpstr>
      <vt:lpstr>Option Contracts</vt:lpstr>
      <vt:lpstr>Option Contracts</vt:lpstr>
      <vt:lpstr>Option Contracts Practices</vt:lpstr>
      <vt:lpstr>Forward commitment and contingent claim</vt:lpstr>
      <vt:lpstr>Forward commitment and contingent claim</vt:lpstr>
      <vt:lpstr>practices</vt:lpstr>
      <vt:lpstr>practices</vt:lpstr>
      <vt:lpstr>practices</vt:lpstr>
      <vt:lpstr>practices</vt:lpstr>
      <vt:lpstr>Credit Derivatives  </vt:lpstr>
      <vt:lpstr>Credit Derivatives</vt:lpstr>
      <vt:lpstr>Credit Derivatives</vt:lpstr>
      <vt:lpstr>Credit Derivatives</vt:lpstr>
      <vt:lpstr>practices</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Forward rate agreement Yield to maturity (Market discount rate)</vt:lpstr>
      <vt:lpstr>Forward rate agreement Spot rate(Zero rate)</vt:lpstr>
      <vt:lpstr>Forward rate agreement</vt:lpstr>
      <vt:lpstr>Forward rate agreement</vt:lpstr>
      <vt:lpstr>Forward rate agreement</vt:lpstr>
      <vt:lpstr>Forward rate agreement</vt:lpstr>
      <vt:lpstr>practices</vt:lpstr>
      <vt:lpstr>practices</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Derivatives Definition of derivatives</dc:title>
  <dc:creator>秦 玮杰</dc:creator>
  <cp:lastModifiedBy>秦玮杰</cp:lastModifiedBy>
  <cp:revision>28</cp:revision>
  <dcterms:created xsi:type="dcterms:W3CDTF">2022-08-06T11:54:25Z</dcterms:created>
  <dcterms:modified xsi:type="dcterms:W3CDTF">2022-08-11T08:45:54Z</dcterms:modified>
</cp:coreProperties>
</file>