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1.Manage interest rate risk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1.1 Interest Rate Swap</a:t>
            </a:r>
          </a:p>
          <a:p>
            <a:r>
              <a:rPr lang="en-US" sz="2600" dirty="0" smtClean="0"/>
              <a:t>In </a:t>
            </a:r>
            <a:r>
              <a:rPr lang="en-US" sz="2600" dirty="0"/>
              <a:t>particular, they are designed to manage </a:t>
            </a:r>
            <a:r>
              <a:rPr lang="en-US" sz="2600" b="1" dirty="0"/>
              <a:t>the risk on cash flows </a:t>
            </a:r>
            <a:r>
              <a:rPr lang="en-US" sz="2600" b="1" dirty="0" smtClean="0"/>
              <a:t>arising from </a:t>
            </a:r>
            <a:r>
              <a:rPr lang="en-US" sz="2600" b="1" dirty="0"/>
              <a:t>investors’ assets and liabilities</a:t>
            </a:r>
            <a:r>
              <a:rPr lang="en-US" sz="2600" dirty="0"/>
              <a:t>. Interest rate swaps and futures can also be </a:t>
            </a:r>
            <a:r>
              <a:rPr lang="en-US" sz="2600" dirty="0" smtClean="0"/>
              <a:t>used to </a:t>
            </a:r>
            <a:r>
              <a:rPr lang="en-US" sz="2600" dirty="0"/>
              <a:t>modify the risk and return profile of a portfolio. This is associated with managing </a:t>
            </a:r>
            <a:r>
              <a:rPr lang="en-US" sz="2600" dirty="0" smtClean="0"/>
              <a:t>a portfolio </a:t>
            </a:r>
            <a:r>
              <a:rPr lang="en-US" sz="2600" dirty="0"/>
              <a:t>of bonds that generally involves </a:t>
            </a:r>
            <a:r>
              <a:rPr lang="en-US" sz="2600" b="1" dirty="0"/>
              <a:t>controlling the portfolio’s duration.</a:t>
            </a:r>
            <a:r>
              <a:rPr lang="en-US" sz="2600" dirty="0"/>
              <a:t> </a:t>
            </a:r>
            <a:r>
              <a:rPr lang="en-US" sz="2600" dirty="0" smtClean="0"/>
              <a:t>Although futures </a:t>
            </a:r>
            <a:r>
              <a:rPr lang="en-US" sz="2600" dirty="0"/>
              <a:t>are commonly used to make duration changes, swaps can also be used, </a:t>
            </a:r>
            <a:r>
              <a:rPr lang="en-US" sz="2600" dirty="0" smtClean="0"/>
              <a:t>and we </a:t>
            </a:r>
            <a:r>
              <a:rPr lang="en-US" sz="2600" dirty="0"/>
              <a:t>shall see how in this reading. Finally, interest rate swaps are used by </a:t>
            </a:r>
            <a:r>
              <a:rPr lang="en-US" sz="2600" dirty="0" smtClean="0"/>
              <a:t>financial institutions </a:t>
            </a:r>
            <a:r>
              <a:rPr lang="en-US" sz="2600" dirty="0"/>
              <a:t>to hedge the interest rate risk exposure deriving from</a:t>
            </a:r>
            <a:r>
              <a:rPr lang="en-US" sz="2600" b="1" dirty="0"/>
              <a:t> </a:t>
            </a:r>
            <a:r>
              <a:rPr lang="en-US" sz="2600" dirty="0"/>
              <a:t>the issuance </a:t>
            </a:r>
            <a:r>
              <a:rPr lang="en-US" sz="2600" dirty="0" smtClean="0"/>
              <a:t>of financial </a:t>
            </a:r>
            <a:r>
              <a:rPr lang="en-US" sz="2600" dirty="0"/>
              <a:t>instruments sold to clients.</a:t>
            </a:r>
          </a:p>
        </p:txBody>
      </p:sp>
    </p:spTree>
    <p:extLst>
      <p:ext uri="{BB962C8B-B14F-4D97-AF65-F5344CB8AC3E}">
        <p14:creationId xmlns:p14="http://schemas.microsoft.com/office/powerpoint/2010/main" val="365514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Example 5: Decreasing </a:t>
            </a:r>
            <a:r>
              <a:rPr lang="en-US" sz="2400" b="1" dirty="0"/>
              <a:t>Portfolio Duration with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Consider the portfolio manager from Example </a:t>
            </a:r>
            <a:r>
              <a:rPr lang="en-US" sz="2400" dirty="0" smtClean="0"/>
              <a:t>4 </a:t>
            </a:r>
            <a:r>
              <a:rPr lang="en-US" sz="2400" dirty="0"/>
              <a:t>who now decides to </a:t>
            </a:r>
            <a:r>
              <a:rPr lang="en-US" sz="2400" dirty="0" smtClean="0"/>
              <a:t>decrease the </a:t>
            </a:r>
            <a:r>
              <a:rPr lang="en-US" sz="2400" dirty="0"/>
              <a:t>portfolio’s modified duration from 9.50 to 8.50. The yield curve is </a:t>
            </a:r>
            <a:r>
              <a:rPr lang="en-US" sz="2400" dirty="0" smtClean="0"/>
              <a:t>flat. Additionally</a:t>
            </a:r>
            <a:r>
              <a:rPr lang="en-US" sz="2400" dirty="0"/>
              <a:t>, we have already demonstrated that given the portfolio’s </a:t>
            </a:r>
            <a:r>
              <a:rPr lang="en-US" sz="2400" dirty="0" smtClean="0"/>
              <a:t>market value </a:t>
            </a:r>
            <a:r>
              <a:rPr lang="en-US" sz="2400" dirty="0"/>
              <a:t>of €49,531,000, the </a:t>
            </a:r>
            <a:r>
              <a:rPr lang="en-US" sz="2400" i="1" dirty="0"/>
              <a:t>BPVP </a:t>
            </a:r>
            <a:r>
              <a:rPr lang="en-US" sz="2400" dirty="0"/>
              <a:t>is €47,054.50. Finally, assume the CTD </a:t>
            </a:r>
            <a:r>
              <a:rPr lang="en-US" sz="2400" dirty="0" smtClean="0"/>
              <a:t>bond underlying </a:t>
            </a:r>
            <a:r>
              <a:rPr lang="en-US" sz="2400" dirty="0"/>
              <a:t>the </a:t>
            </a:r>
            <a:r>
              <a:rPr lang="en-US" sz="2400" dirty="0" smtClean="0"/>
              <a:t>Euro-Bund futures </a:t>
            </a:r>
            <a:r>
              <a:rPr lang="en-US" sz="2400" dirty="0"/>
              <a:t>is the same as before, DBR 0.25% </a:t>
            </a:r>
            <a:r>
              <a:rPr lang="en-US" sz="2400" dirty="0" smtClean="0"/>
              <a:t>02/15/27, with </a:t>
            </a:r>
            <a:r>
              <a:rPr lang="en-US" sz="2400" dirty="0"/>
              <a:t>a </a:t>
            </a:r>
            <a:r>
              <a:rPr lang="en-US" sz="2400" i="1" dirty="0"/>
              <a:t>BPVCTD </a:t>
            </a:r>
            <a:r>
              <a:rPr lang="en-US" sz="2400" dirty="0"/>
              <a:t>of €84.63 and a conversion factor of 0.619489.</a:t>
            </a:r>
          </a:p>
          <a:p>
            <a:r>
              <a:rPr lang="en-US" sz="2400" dirty="0"/>
              <a:t>Determine the following: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</a:t>
            </a:r>
            <a:r>
              <a:rPr lang="en-US" sz="2400" i="1" dirty="0"/>
              <a:t>BPVT </a:t>
            </a:r>
            <a:r>
              <a:rPr lang="en-US" sz="2400" dirty="0"/>
              <a:t>of the portfolio to be hedged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number of </a:t>
            </a:r>
            <a:r>
              <a:rPr lang="en-US" sz="2400" dirty="0" smtClean="0"/>
              <a:t>Euro-Bund futures </a:t>
            </a:r>
            <a:r>
              <a:rPr lang="en-US" sz="2400" dirty="0"/>
              <a:t>contracts to sell to reduce the </a:t>
            </a:r>
            <a:r>
              <a:rPr lang="en-US" sz="2400" dirty="0" smtClean="0"/>
              <a:t>portfolio’s modified </a:t>
            </a:r>
            <a:r>
              <a:rPr lang="en-US" sz="2400" dirty="0"/>
              <a:t>duration to 8.50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818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2.1 currency swaps</a:t>
            </a:r>
          </a:p>
          <a:p>
            <a:r>
              <a:rPr lang="en-US" sz="2400" dirty="0"/>
              <a:t>A currency swap is similar to an interest rate swap, but it is different in two ways: (1) The interest rates are associated with different currencies, and (2) the notional principal amounts may or may not be exchanged at the beginning and end of the swap’s life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particular, a </a:t>
            </a:r>
            <a:r>
              <a:rPr lang="en-US" sz="2400" b="1" dirty="0" smtClean="0"/>
              <a:t>cross-currency basis </a:t>
            </a:r>
            <a:r>
              <a:rPr lang="en-US" sz="2400" b="1" dirty="0"/>
              <a:t>swap </a:t>
            </a:r>
            <a:r>
              <a:rPr lang="en-US" sz="2400" dirty="0"/>
              <a:t>exchanges notional principals because the goal of the transaction is </a:t>
            </a:r>
            <a:r>
              <a:rPr lang="en-US" sz="2400" dirty="0" smtClean="0"/>
              <a:t>to issue </a:t>
            </a:r>
            <a:r>
              <a:rPr lang="en-US" sz="2400" dirty="0"/>
              <a:t>at a more favorable funding rate and swap the amount back to the currency </a:t>
            </a:r>
            <a:r>
              <a:rPr lang="en-US" sz="2400" dirty="0" smtClean="0"/>
              <a:t>of choice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60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2.2 </a:t>
            </a:r>
            <a:r>
              <a:rPr lang="en-US" sz="2400" b="1" i="1" dirty="0" smtClean="0"/>
              <a:t>Currency Forwards </a:t>
            </a:r>
            <a:r>
              <a:rPr lang="en-US" sz="2400" b="1" i="1" dirty="0"/>
              <a:t>and </a:t>
            </a:r>
            <a:r>
              <a:rPr lang="en-US" sz="2400" b="1" i="1" dirty="0" smtClean="0"/>
              <a:t>Futures</a:t>
            </a:r>
          </a:p>
          <a:p>
            <a:r>
              <a:rPr lang="en-US" sz="2400" dirty="0"/>
              <a:t>These </a:t>
            </a:r>
            <a:r>
              <a:rPr lang="en-US" sz="2400" dirty="0" smtClean="0"/>
              <a:t>two financial </a:t>
            </a:r>
            <a:r>
              <a:rPr lang="en-US" sz="2400" dirty="0"/>
              <a:t>instruments are used to hedge against undesired moves in the exchange </a:t>
            </a:r>
            <a:r>
              <a:rPr lang="en-US" sz="2400" dirty="0" smtClean="0"/>
              <a:t>rate by </a:t>
            </a:r>
            <a:r>
              <a:rPr lang="en-US" sz="2400" dirty="0"/>
              <a:t>buying or selling a specified amount of foreign currency, at a defined time in </a:t>
            </a:r>
            <a:r>
              <a:rPr lang="en-US" sz="2400" dirty="0" smtClean="0"/>
              <a:t>the future </a:t>
            </a:r>
            <a:r>
              <a:rPr lang="en-US" sz="2400" dirty="0"/>
              <a:t>and at an </a:t>
            </a:r>
            <a:r>
              <a:rPr lang="en-US" sz="2400" dirty="0" smtClean="0"/>
              <a:t>agreed-on price </a:t>
            </a:r>
            <a:r>
              <a:rPr lang="en-US" sz="2400" dirty="0"/>
              <a:t>at contract initiation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386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2.Manage currency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Example 6:</a:t>
            </a:r>
            <a:r>
              <a:rPr lang="en-US" sz="2400" b="1" dirty="0"/>
              <a:t>Hedging Currency Risk with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Consider the same </a:t>
            </a:r>
            <a:r>
              <a:rPr lang="en-US" sz="2400" dirty="0" smtClean="0"/>
              <a:t>US-based VC </a:t>
            </a:r>
            <a:r>
              <a:rPr lang="en-US" sz="2400" dirty="0"/>
              <a:t>firm that is calling down capital </a:t>
            </a:r>
            <a:r>
              <a:rPr lang="en-US" sz="2400" dirty="0" smtClean="0"/>
              <a:t>commitments and </a:t>
            </a:r>
            <a:r>
              <a:rPr lang="en-US" sz="2400" dirty="0"/>
              <a:t>will receive CAD50 million in 30 days. The general partner now </a:t>
            </a:r>
            <a:r>
              <a:rPr lang="en-US" sz="2400" dirty="0" smtClean="0"/>
              <a:t>decides to </a:t>
            </a:r>
            <a:r>
              <a:rPr lang="en-US" sz="2400" dirty="0"/>
              <a:t>sell futures contracts to lock in the current USD/CAD rate. The hedge </a:t>
            </a:r>
            <a:r>
              <a:rPr lang="en-US" sz="2400" dirty="0" smtClean="0"/>
              <a:t>ratio is </a:t>
            </a:r>
            <a:r>
              <a:rPr lang="en-US" sz="2400" dirty="0"/>
              <a:t>assumed to be equal to 1. The firm hedges its risk by selling Canadian </a:t>
            </a:r>
            <a:r>
              <a:rPr lang="en-US" sz="2400" dirty="0" smtClean="0"/>
              <a:t>dollar futures </a:t>
            </a:r>
            <a:r>
              <a:rPr lang="en-US" sz="2400" dirty="0"/>
              <a:t>contracts with the closest expiry to the future Canadian dollar </a:t>
            </a:r>
            <a:r>
              <a:rPr lang="en-US" sz="2400" dirty="0" smtClean="0"/>
              <a:t>inflow. Given </a:t>
            </a:r>
            <a:r>
              <a:rPr lang="en-US" sz="2400" dirty="0"/>
              <a:t>a price for the Canadian dollar futures contract of USD/CAD </a:t>
            </a:r>
            <a:r>
              <a:rPr lang="en-US" sz="2400" dirty="0" smtClean="0"/>
              <a:t>0.7838 (number </a:t>
            </a:r>
            <a:r>
              <a:rPr lang="en-US" sz="2400" dirty="0"/>
              <a:t>of US dollars for 1 Canadian dollar) and a contract size of </a:t>
            </a:r>
            <a:r>
              <a:rPr lang="en-US" sz="2400" dirty="0" smtClean="0"/>
              <a:t>CAD100,000, determine </a:t>
            </a:r>
            <a:r>
              <a:rPr lang="en-US" sz="2400" dirty="0"/>
              <a:t>how many Canadian dollar futures contracts the VC firm must </a:t>
            </a:r>
            <a:r>
              <a:rPr lang="en-US" sz="2400" dirty="0" smtClean="0"/>
              <a:t>sell to </a:t>
            </a:r>
            <a:r>
              <a:rPr lang="en-US" sz="2400" dirty="0"/>
              <a:t>hedge its risk.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1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Example1: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an Interest Rate Swap to Convert </a:t>
            </a:r>
            <a:r>
              <a:rPr lang="en-US" sz="2400" dirty="0" smtClean="0"/>
              <a:t>Floating-Rate Securities </a:t>
            </a:r>
            <a:r>
              <a:rPr lang="en-US" sz="2400" dirty="0"/>
              <a:t>into </a:t>
            </a:r>
            <a:r>
              <a:rPr lang="en-US" sz="2400" dirty="0" smtClean="0"/>
              <a:t>Fixed-Rate Securities</a:t>
            </a:r>
          </a:p>
          <a:p>
            <a:r>
              <a:rPr lang="en-US" sz="2400" dirty="0"/>
              <a:t>Here the firm </a:t>
            </a:r>
            <a:r>
              <a:rPr lang="en-US" sz="2400" dirty="0" smtClean="0"/>
              <a:t>initially expects </a:t>
            </a:r>
            <a:r>
              <a:rPr lang="en-US" sz="2400" dirty="0"/>
              <a:t>continuing low interest rates, so it issues </a:t>
            </a:r>
            <a:r>
              <a:rPr lang="en-US" sz="2400" dirty="0" smtClean="0"/>
              <a:t>floating-rate bonds</a:t>
            </a:r>
            <a:r>
              <a:rPr lang="en-US" sz="2400" dirty="0"/>
              <a:t>. But after </a:t>
            </a:r>
            <a:r>
              <a:rPr lang="en-US" sz="2400" dirty="0" smtClean="0"/>
              <a:t>concluding that </a:t>
            </a:r>
            <a:r>
              <a:rPr lang="en-US" sz="2400" dirty="0"/>
              <a:t>rates are likely to increase, the firm seeks to convert its interest rate </a:t>
            </a:r>
            <a:r>
              <a:rPr lang="en-US" sz="2400" dirty="0" smtClean="0"/>
              <a:t>risk to </a:t>
            </a:r>
            <a:r>
              <a:rPr lang="en-US" sz="2400" dirty="0"/>
              <a:t>a fixed </a:t>
            </a:r>
            <a:r>
              <a:rPr lang="en-US" sz="2400" dirty="0" smtClean="0"/>
              <a:t>obligation.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48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Ns</a:t>
                </a:r>
                <a:r>
                  <a:rPr lang="en-US" dirty="0" smtClean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𝑀𝐷𝑈𝑅𝑡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𝑀𝐷𝑈𝑅𝑝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𝑀𝐷𝑈𝑅𝑠</m:t>
                        </m:r>
                      </m:den>
                    </m:f>
                  </m:oMath>
                </a14:m>
                <a:r>
                  <a:rPr lang="en-US" dirty="0" smtClean="0"/>
                  <a:t>)*MVp</a:t>
                </a:r>
              </a:p>
              <a:p>
                <a:r>
                  <a:rPr lang="en-US" dirty="0" smtClean="0"/>
                  <a:t>Ns : notional principal of swap</a:t>
                </a:r>
              </a:p>
              <a:p>
                <a:r>
                  <a:rPr lang="en-US" dirty="0" err="1" smtClean="0"/>
                  <a:t>MVp</a:t>
                </a:r>
                <a:r>
                  <a:rPr lang="en-US" dirty="0" smtClean="0"/>
                  <a:t>: market value of bond portfolio</a:t>
                </a:r>
              </a:p>
              <a:p>
                <a:r>
                  <a:rPr lang="en-US" dirty="0" smtClean="0"/>
                  <a:t>Modified duration of </a:t>
                </a:r>
                <a:r>
                  <a:rPr lang="en-US" dirty="0" err="1" smtClean="0"/>
                  <a:t>target,portfolio,swap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Example2:</a:t>
            </a:r>
          </a:p>
          <a:p>
            <a:r>
              <a:rPr lang="en-US" sz="2400" dirty="0"/>
              <a:t>Using an Interest Rate Swap to Achieve a Target </a:t>
            </a:r>
            <a:r>
              <a:rPr lang="en-US" sz="2400" dirty="0" smtClean="0"/>
              <a:t>Duration</a:t>
            </a:r>
            <a:endParaRPr lang="en-US" sz="2400" dirty="0" smtClean="0"/>
          </a:p>
          <a:p>
            <a:r>
              <a:rPr lang="en-US" sz="2400" dirty="0" smtClean="0"/>
              <a:t>Consider </a:t>
            </a:r>
            <a:r>
              <a:rPr lang="en-US" sz="2400" dirty="0"/>
              <a:t>a portfolio manager with an investment portfolio of €50 million </a:t>
            </a:r>
            <a:r>
              <a:rPr lang="en-US" sz="2400" dirty="0" smtClean="0"/>
              <a:t>of fixed-rate</a:t>
            </a:r>
            <a:r>
              <a:rPr lang="en-US" sz="2400" dirty="0"/>
              <a:t> </a:t>
            </a:r>
            <a:r>
              <a:rPr lang="en-US" sz="2400" dirty="0" smtClean="0"/>
              <a:t>German </a:t>
            </a:r>
            <a:r>
              <a:rPr lang="en-US" sz="2400" dirty="0"/>
              <a:t>bonds with an average modified duration of 5.5. </a:t>
            </a:r>
            <a:r>
              <a:rPr lang="en-US" sz="2400" dirty="0" smtClean="0"/>
              <a:t>Because he </a:t>
            </a:r>
            <a:r>
              <a:rPr lang="en-US" sz="2400" dirty="0"/>
              <a:t>fears that interest rates will rise, he wants to reduce the modified </a:t>
            </a:r>
            <a:r>
              <a:rPr lang="en-US" sz="2400" dirty="0" smtClean="0"/>
              <a:t>duration of </a:t>
            </a:r>
            <a:r>
              <a:rPr lang="en-US" sz="2400" dirty="0"/>
              <a:t>the portfolio to 4.5, but he does not want to sell any of the securities. </a:t>
            </a:r>
            <a:r>
              <a:rPr lang="en-US" sz="2400" dirty="0" smtClean="0"/>
              <a:t>One way </a:t>
            </a:r>
            <a:r>
              <a:rPr lang="en-US" sz="2400" dirty="0"/>
              <a:t>to do this would be to add a </a:t>
            </a:r>
            <a:r>
              <a:rPr lang="en-US" sz="2400" dirty="0" smtClean="0"/>
              <a:t>negative-duration position </a:t>
            </a:r>
            <a:r>
              <a:rPr lang="en-US" sz="2400" dirty="0"/>
              <a:t>by entering into </a:t>
            </a:r>
            <a:r>
              <a:rPr lang="en-US" sz="2400" dirty="0" smtClean="0"/>
              <a:t>an interest </a:t>
            </a:r>
            <a:r>
              <a:rPr lang="en-US" sz="2400" dirty="0"/>
              <a:t>rate swap where he pays the fixed rate and receives the floating rate. </a:t>
            </a:r>
            <a:r>
              <a:rPr lang="en-US" sz="2400" dirty="0" smtClean="0"/>
              <a:t>A two-year</a:t>
            </a:r>
            <a:r>
              <a:rPr lang="en-US" sz="2400" dirty="0"/>
              <a:t> </a:t>
            </a:r>
            <a:r>
              <a:rPr lang="en-US" sz="2400" dirty="0" smtClean="0"/>
              <a:t>interest </a:t>
            </a:r>
            <a:r>
              <a:rPr lang="en-US" sz="2400" dirty="0"/>
              <a:t>rate swap has an estimated modified duration of –2.00 </a:t>
            </a:r>
            <a:r>
              <a:rPr lang="en-US" sz="2400" dirty="0" smtClean="0"/>
              <a:t>from the </a:t>
            </a:r>
            <a:r>
              <a:rPr lang="en-US" sz="2400" dirty="0"/>
              <a:t>perspective of the </a:t>
            </a:r>
            <a:r>
              <a:rPr lang="en-US" sz="2400" dirty="0" smtClean="0"/>
              <a:t>fixed-rate payer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8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1.2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Interest</a:t>
            </a:r>
            <a:r>
              <a:rPr lang="en-US" sz="2400" b="1" i="1" dirty="0" smtClean="0"/>
              <a:t> </a:t>
            </a:r>
            <a:r>
              <a:rPr lang="en-US" sz="2400" b="1" dirty="0"/>
              <a:t>Rate Forwards and </a:t>
            </a:r>
            <a:r>
              <a:rPr lang="en-US" sz="2400" b="1" dirty="0" smtClean="0"/>
              <a:t>Futures</a:t>
            </a:r>
          </a:p>
          <a:p>
            <a:r>
              <a:rPr lang="en-US" sz="2400" dirty="0"/>
              <a:t>Forward rate agreements and interest rate futures are widely used to </a:t>
            </a:r>
            <a:r>
              <a:rPr lang="en-US" sz="2400" b="1" dirty="0"/>
              <a:t>hedge the </a:t>
            </a:r>
            <a:r>
              <a:rPr lang="en-US" sz="2400" b="1" dirty="0" smtClean="0"/>
              <a:t>risk associated </a:t>
            </a:r>
            <a:r>
              <a:rPr lang="en-US" sz="2400" b="1" dirty="0"/>
              <a:t>with interest rates changing from the time a loan or a deposit is </a:t>
            </a:r>
            <a:r>
              <a:rPr lang="en-US" sz="2400" b="1" dirty="0" smtClean="0"/>
              <a:t>anticipated until </a:t>
            </a:r>
            <a:r>
              <a:rPr lang="en-US" sz="2400" b="1" dirty="0"/>
              <a:t>it is actually implemented.</a:t>
            </a:r>
          </a:p>
        </p:txBody>
      </p:sp>
    </p:spTree>
    <p:extLst>
      <p:ext uri="{BB962C8B-B14F-4D97-AF65-F5344CB8AC3E}">
        <p14:creationId xmlns:p14="http://schemas.microsoft.com/office/powerpoint/2010/main" val="26499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Example 3: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Interest Rate Futures to Lock in an Interest </a:t>
            </a:r>
            <a:r>
              <a:rPr lang="en-US" sz="2400" dirty="0" smtClean="0"/>
              <a:t>Rate</a:t>
            </a:r>
          </a:p>
          <a:p>
            <a:r>
              <a:rPr lang="en-US" sz="2400" dirty="0"/>
              <a:t>Amanda Wright, the chief investment officer (CIO) of a </a:t>
            </a:r>
            <a:r>
              <a:rPr lang="en-US" sz="2400" dirty="0" smtClean="0"/>
              <a:t>US-based philanthropic</a:t>
            </a:r>
            <a:r>
              <a:rPr lang="en-US" sz="2400" dirty="0"/>
              <a:t> </a:t>
            </a:r>
            <a:r>
              <a:rPr lang="en-US" sz="2400" dirty="0" smtClean="0"/>
              <a:t>foundation </a:t>
            </a:r>
            <a:r>
              <a:rPr lang="en-US" sz="2400" dirty="0"/>
              <a:t>is expecting a donation of $30 million in two months’ time from </a:t>
            </a:r>
            <a:r>
              <a:rPr lang="en-US" sz="2400" dirty="0" smtClean="0"/>
              <a:t>a member </a:t>
            </a:r>
            <a:r>
              <a:rPr lang="en-US" sz="2400" dirty="0"/>
              <a:t>of the foundation’s founding family. This significant donation will </a:t>
            </a:r>
            <a:r>
              <a:rPr lang="en-US" sz="2400" dirty="0" smtClean="0"/>
              <a:t>then be </a:t>
            </a:r>
            <a:r>
              <a:rPr lang="en-US" sz="2400" dirty="0"/>
              <a:t>invested for three months and subsequently will be divided into smaller </a:t>
            </a:r>
            <a:r>
              <a:rPr lang="en-US" sz="2400" dirty="0" smtClean="0"/>
              <a:t>grants to </a:t>
            </a:r>
            <a:r>
              <a:rPr lang="en-US" sz="2400" dirty="0"/>
              <a:t>be made to medical and educational institutions supported by the </a:t>
            </a:r>
            <a:r>
              <a:rPr lang="en-US" sz="2400" dirty="0" smtClean="0"/>
              <a:t>foundation. The </a:t>
            </a:r>
            <a:r>
              <a:rPr lang="en-US" sz="2400" dirty="0"/>
              <a:t>current (i.e., spot) </a:t>
            </a:r>
            <a:r>
              <a:rPr lang="en-US" sz="2400" dirty="0" smtClean="0"/>
              <a:t>three-month reference </a:t>
            </a:r>
            <a:r>
              <a:rPr lang="en-US" sz="2400" dirty="0"/>
              <a:t>rate is 2.40% (annualized</a:t>
            </a:r>
            <a:r>
              <a:rPr lang="en-US" sz="2400" dirty="0" smtClean="0"/>
              <a:t>). The </a:t>
            </a:r>
            <a:r>
              <a:rPr lang="en-US" sz="2400" dirty="0"/>
              <a:t>CIO expects interest rates to fall, and she decides to hedge the rate on </a:t>
            </a:r>
            <a:r>
              <a:rPr lang="en-US" sz="2400" dirty="0" smtClean="0"/>
              <a:t>the deposit </a:t>
            </a:r>
            <a:r>
              <a:rPr lang="en-US" sz="2400" dirty="0"/>
              <a:t>with Eurodollar futures.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8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1.3 </a:t>
                </a:r>
                <a:r>
                  <a:rPr lang="en-US" sz="2400" b="1" i="1" dirty="0" smtClean="0"/>
                  <a:t>Fixed-Income Futures</a:t>
                </a:r>
              </a:p>
              <a:p>
                <a:r>
                  <a:rPr lang="en-US" sz="2400" dirty="0"/>
                  <a:t>Portfolio managers that want to hedge the duration risk of their bond portfolios </a:t>
                </a:r>
                <a:r>
                  <a:rPr lang="en-US" sz="2400" dirty="0" smtClean="0"/>
                  <a:t>usually use fixed-income futures.</a:t>
                </a:r>
              </a:p>
              <a:p>
                <a:r>
                  <a:rPr lang="en-US" sz="2400" dirty="0" smtClean="0"/>
                  <a:t>BPV=</a:t>
                </a:r>
                <a:r>
                  <a:rPr lang="en-US" sz="2400" i="1" dirty="0" smtClean="0"/>
                  <a:t>MDUR </a:t>
                </a:r>
                <a:r>
                  <a:rPr lang="en-US" sz="2400" dirty="0"/>
                  <a:t>× 0.01% ×</a:t>
                </a:r>
                <a:r>
                  <a:rPr lang="en-US" sz="2400" i="1" dirty="0" smtClean="0"/>
                  <a:t>MV</a:t>
                </a:r>
              </a:p>
              <a:p>
                <a:r>
                  <a:rPr lang="en-US" sz="2400" dirty="0"/>
                  <a:t>BPVHR</a:t>
                </a:r>
                <a:r>
                  <a:rPr lang="en-US" sz="2400" dirty="0" smtClean="0"/>
                  <a:t>=(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𝐵𝑃𝑉𝑡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𝐵𝑃𝑉𝑝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𝐵𝑃𝑉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𝑐𝑡𝑑</m:t>
                        </m:r>
                      </m:den>
                    </m:f>
                  </m:oMath>
                </a14:m>
                <a:r>
                  <a:rPr lang="en-US" sz="2400" dirty="0" smtClean="0"/>
                  <a:t>)*</a:t>
                </a:r>
                <a:r>
                  <a:rPr lang="en-US" sz="2400" dirty="0"/>
                  <a:t>conversion </a:t>
                </a:r>
                <a:r>
                  <a:rPr lang="en-US" sz="2400" dirty="0" smtClean="0"/>
                  <a:t>factor</a:t>
                </a:r>
              </a:p>
              <a:p>
                <a:r>
                  <a:rPr lang="en-US" sz="2400" dirty="0" smtClean="0"/>
                  <a:t>BPVHR=(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𝐵𝑃𝑉𝑝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𝐵𝑃𝑉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𝑐𝑡𝑑</m:t>
                        </m:r>
                      </m:den>
                    </m:f>
                  </m:oMath>
                </a14:m>
                <a:r>
                  <a:rPr lang="en-US" sz="2400" dirty="0" smtClean="0"/>
                  <a:t> )*conversion factor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13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Example 4:Hedging Bond Holdings with Fixed-Income Futures</a:t>
            </a:r>
          </a:p>
          <a:p>
            <a:r>
              <a:rPr lang="en-US" sz="2400" dirty="0"/>
              <a:t>A portfolio manager is holding €50 million (principal) in German bunds (</a:t>
            </a:r>
            <a:r>
              <a:rPr lang="en-US" sz="2400" dirty="0" smtClean="0"/>
              <a:t>DBRs) and </a:t>
            </a:r>
            <a:r>
              <a:rPr lang="en-US" sz="2400" dirty="0"/>
              <a:t>wants to fully hedge the value of the </a:t>
            </a:r>
            <a:r>
              <a:rPr lang="en-US" sz="2400" dirty="0" smtClean="0"/>
              <a:t>bond investment </a:t>
            </a:r>
            <a:r>
              <a:rPr lang="en-US" sz="2400" dirty="0"/>
              <a:t>against a rise </a:t>
            </a:r>
            <a:r>
              <a:rPr lang="en-US" sz="2400" dirty="0" smtClean="0"/>
              <a:t>in interest </a:t>
            </a:r>
            <a:r>
              <a:rPr lang="en-US" sz="2400" dirty="0"/>
              <a:t>rates. The portfolio has a modified duration of 9.50 and a market </a:t>
            </a:r>
            <a:r>
              <a:rPr lang="en-US" sz="2400" dirty="0" smtClean="0"/>
              <a:t>value of </a:t>
            </a:r>
            <a:r>
              <a:rPr lang="en-US" sz="2400" dirty="0"/>
              <a:t>€49,531,000. Moreover, the manager wishes to fully hedge the bond </a:t>
            </a:r>
            <a:r>
              <a:rPr lang="en-US" sz="2400" dirty="0" smtClean="0"/>
              <a:t>portfolio (so</a:t>
            </a:r>
            <a:r>
              <a:rPr lang="en-US" sz="2400" dirty="0"/>
              <a:t>, </a:t>
            </a:r>
            <a:r>
              <a:rPr lang="en-US" sz="2400" i="1" dirty="0"/>
              <a:t>BPVT </a:t>
            </a:r>
            <a:r>
              <a:rPr lang="en-US" sz="2400" dirty="0"/>
              <a:t>= 0) with a short position in </a:t>
            </a:r>
            <a:r>
              <a:rPr lang="en-US" sz="2400" dirty="0" smtClean="0"/>
              <a:t>Euro-Bund futures </a:t>
            </a:r>
            <a:r>
              <a:rPr lang="en-US" sz="2400" dirty="0"/>
              <a:t>with a price of </a:t>
            </a:r>
            <a:r>
              <a:rPr lang="en-US" sz="2400" dirty="0" smtClean="0"/>
              <a:t>158.33. The cheapest-to- deliver</a:t>
            </a:r>
            <a:r>
              <a:rPr lang="en-US" sz="2400" dirty="0"/>
              <a:t> </a:t>
            </a:r>
            <a:r>
              <a:rPr lang="en-US" sz="2400" dirty="0" smtClean="0"/>
              <a:t>bond </a:t>
            </a:r>
            <a:r>
              <a:rPr lang="en-US" sz="2400" dirty="0"/>
              <a:t>is the DBR 0.25% 02/15/27 that has a </a:t>
            </a:r>
            <a:r>
              <a:rPr lang="en-US" sz="2400" dirty="0" smtClean="0"/>
              <a:t>conversion factor </a:t>
            </a:r>
            <a:r>
              <a:rPr lang="en-US" sz="2400" dirty="0"/>
              <a:t>of 0.619489. The size of the futures contract is €100,000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6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1.Manage interest rate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Example 4:Hedging Bond Holdings with Fixed-Income </a:t>
            </a:r>
            <a:r>
              <a:rPr lang="en-US" sz="2400" b="1" dirty="0" smtClean="0"/>
              <a:t>Futures</a:t>
            </a:r>
            <a:endParaRPr lang="en-US" sz="2400" dirty="0" smtClean="0"/>
          </a:p>
          <a:p>
            <a:r>
              <a:rPr lang="en-US" sz="2400" dirty="0" smtClean="0"/>
              <a:t>Cheapest-To-Deliver Bond</a:t>
            </a:r>
            <a:endParaRPr lang="en-US" sz="2400" dirty="0"/>
          </a:p>
          <a:p>
            <a:r>
              <a:rPr lang="en-US" sz="2400" dirty="0"/>
              <a:t>DBR 0. 02/15/27 Gov’t.</a:t>
            </a:r>
          </a:p>
          <a:p>
            <a:r>
              <a:rPr lang="en-US" sz="2400" dirty="0"/>
              <a:t>Modified Duration 8.623</a:t>
            </a:r>
          </a:p>
          <a:p>
            <a:r>
              <a:rPr lang="en-US" sz="2400" dirty="0"/>
              <a:t>Bond Price 98.14</a:t>
            </a:r>
          </a:p>
          <a:p>
            <a:r>
              <a:rPr lang="en-US" sz="2400" dirty="0"/>
              <a:t>Conversion Factor </a:t>
            </a:r>
            <a:r>
              <a:rPr lang="en-US" sz="2400" dirty="0" smtClean="0"/>
              <a:t>0.619489</a:t>
            </a:r>
          </a:p>
          <a:p>
            <a:r>
              <a:rPr lang="en-US" sz="2400" dirty="0"/>
              <a:t>Determine the following:</a:t>
            </a:r>
          </a:p>
          <a:p>
            <a:r>
              <a:rPr lang="en-US" sz="2400" b="1" dirty="0"/>
              <a:t>1 </a:t>
            </a:r>
            <a:r>
              <a:rPr lang="en-US" sz="2400" dirty="0"/>
              <a:t>The </a:t>
            </a:r>
            <a:r>
              <a:rPr lang="en-US" sz="2400" i="1" dirty="0"/>
              <a:t>BPVP </a:t>
            </a:r>
            <a:r>
              <a:rPr lang="en-US" sz="2400" dirty="0"/>
              <a:t>of the portfolio to be hedged</a:t>
            </a:r>
          </a:p>
          <a:p>
            <a:r>
              <a:rPr lang="en-US" sz="2400" b="1" dirty="0"/>
              <a:t>2 </a:t>
            </a:r>
            <a:r>
              <a:rPr lang="en-US" sz="2400" dirty="0"/>
              <a:t>The </a:t>
            </a:r>
            <a:r>
              <a:rPr lang="en-US" sz="2400" i="1" dirty="0"/>
              <a:t>BPVCTD </a:t>
            </a:r>
            <a:r>
              <a:rPr lang="en-US" sz="2400" dirty="0"/>
              <a:t>of the futures contract hedging instrument</a:t>
            </a:r>
          </a:p>
          <a:p>
            <a:r>
              <a:rPr lang="en-US" sz="2400" b="1" dirty="0"/>
              <a:t>3 </a:t>
            </a:r>
            <a:r>
              <a:rPr lang="en-US" sz="2400" dirty="0"/>
              <a:t>The number of Euro-Bund futures contracts to sell to fully hedge the portfolio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5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1139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テーマ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1.Manage interest rate risk</vt:lpstr>
      <vt:lpstr>2.Manage currency exposure</vt:lpstr>
      <vt:lpstr>2.Manage currency exposure</vt:lpstr>
      <vt:lpstr>2.Manage currency exposure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29</cp:revision>
  <dcterms:created xsi:type="dcterms:W3CDTF">2020-07-09T08:36:38Z</dcterms:created>
  <dcterms:modified xsi:type="dcterms:W3CDTF">2020-07-13T08:55:25Z</dcterms:modified>
</cp:coreProperties>
</file>