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6764-F949-4289-89D5-B69AE7ED368A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73F5-A9B4-4AAF-AE4B-5E5443B9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2.THE </a:t>
            </a:r>
            <a:r>
              <a:rPr lang="en-US" sz="3600" dirty="0"/>
              <a:t>ROLES OF EQUITIES IN A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US" dirty="0"/>
              <a:t>Capital </a:t>
            </a:r>
            <a:r>
              <a:rPr lang="en-US" dirty="0" smtClean="0"/>
              <a:t>Appreciation</a:t>
            </a:r>
          </a:p>
          <a:p>
            <a:r>
              <a:rPr lang="en-US" b="1" dirty="0"/>
              <a:t>2.2 </a:t>
            </a:r>
            <a:r>
              <a:rPr lang="en-US" dirty="0"/>
              <a:t>Dividend </a:t>
            </a:r>
            <a:r>
              <a:rPr lang="en-US" dirty="0" smtClean="0"/>
              <a:t>Income</a:t>
            </a:r>
          </a:p>
          <a:p>
            <a:r>
              <a:rPr lang="en-US" b="1" dirty="0"/>
              <a:t>2.3 </a:t>
            </a:r>
            <a:r>
              <a:rPr lang="en-US" dirty="0"/>
              <a:t>Diversification with Other Asset </a:t>
            </a:r>
            <a:r>
              <a:rPr lang="en-US" dirty="0" smtClean="0"/>
              <a:t>Classes</a:t>
            </a:r>
          </a:p>
          <a:p>
            <a:r>
              <a:rPr lang="en-US" b="1" dirty="0"/>
              <a:t>2.4 </a:t>
            </a:r>
            <a:r>
              <a:rPr lang="en-US" dirty="0"/>
              <a:t>Hedge Against </a:t>
            </a:r>
            <a:r>
              <a:rPr lang="en-US" dirty="0" smtClean="0"/>
              <a:t>Inflation</a:t>
            </a:r>
          </a:p>
          <a:p>
            <a:r>
              <a:rPr lang="en-US" b="1" dirty="0"/>
              <a:t>2.5 </a:t>
            </a:r>
            <a:r>
              <a:rPr lang="en-US" dirty="0"/>
              <a:t>Client Considerations for Equities in a Portfolio</a:t>
            </a:r>
          </a:p>
        </p:txBody>
      </p:sp>
    </p:spTree>
    <p:extLst>
      <p:ext uri="{BB962C8B-B14F-4D97-AF65-F5344CB8AC3E}">
        <p14:creationId xmlns:p14="http://schemas.microsoft.com/office/powerpoint/2010/main" val="27222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3.EQUITY </a:t>
            </a:r>
            <a:r>
              <a:rPr lang="en-US" sz="3600" dirty="0"/>
              <a:t>INVESTMENT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3.1 </a:t>
            </a:r>
            <a:r>
              <a:rPr lang="en-US" dirty="0"/>
              <a:t>Segmentation by Size and </a:t>
            </a:r>
            <a:r>
              <a:rPr lang="en-US" dirty="0" smtClean="0"/>
              <a:t>Style</a:t>
            </a:r>
          </a:p>
          <a:p>
            <a:r>
              <a:rPr lang="en-US" b="1" dirty="0" smtClean="0"/>
              <a:t>Advantage</a:t>
            </a:r>
            <a:r>
              <a:rPr lang="en-US" dirty="0" smtClean="0"/>
              <a:t>:</a:t>
            </a:r>
          </a:p>
          <a:p>
            <a:r>
              <a:rPr lang="en-US" dirty="0"/>
              <a:t>First, portfolio managers can construct an overall equity portfolio that reflects </a:t>
            </a:r>
            <a:r>
              <a:rPr lang="en-US" dirty="0" smtClean="0"/>
              <a:t>desired risk</a:t>
            </a:r>
            <a:r>
              <a:rPr lang="en-US" dirty="0"/>
              <a:t>, return, and income characteristics in a relatively straightforward and </a:t>
            </a:r>
            <a:r>
              <a:rPr lang="en-US" dirty="0" smtClean="0"/>
              <a:t>manageable way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given the broad range of companies within each segment, </a:t>
            </a:r>
            <a:r>
              <a:rPr lang="en-US" dirty="0" smtClean="0"/>
              <a:t>segmentation by </a:t>
            </a:r>
            <a:r>
              <a:rPr lang="en-US" dirty="0"/>
              <a:t>size/style results in diversification across economic sectors or industries. </a:t>
            </a:r>
            <a:endParaRPr lang="en-US" dirty="0" smtClean="0"/>
          </a:p>
          <a:p>
            <a:r>
              <a:rPr lang="en-US" dirty="0" smtClean="0"/>
              <a:t>Third, active </a:t>
            </a:r>
            <a:r>
              <a:rPr lang="en-US" dirty="0"/>
              <a:t>equity managers—that is, those seeking to outperform a given </a:t>
            </a:r>
            <a:r>
              <a:rPr lang="en-US" dirty="0" smtClean="0"/>
              <a:t>benchmark portfolio—can </a:t>
            </a:r>
            <a:r>
              <a:rPr lang="en-US" dirty="0"/>
              <a:t>construct </a:t>
            </a:r>
            <a:r>
              <a:rPr lang="en-US" dirty="0" smtClean="0"/>
              <a:t>performance </a:t>
            </a:r>
            <a:r>
              <a:rPr lang="en-US" dirty="0"/>
              <a:t>benchmarks for specific size/style segments</a:t>
            </a:r>
            <a:r>
              <a:rPr lang="en-US" dirty="0" smtClean="0"/>
              <a:t>.</a:t>
            </a:r>
          </a:p>
          <a:p>
            <a:r>
              <a:rPr lang="en-US" dirty="0"/>
              <a:t>The key </a:t>
            </a:r>
            <a:r>
              <a:rPr lang="en-US" b="1" dirty="0"/>
              <a:t>disadvantages</a:t>
            </a:r>
            <a:r>
              <a:rPr lang="en-US" dirty="0"/>
              <a:t> of segmentation by size/style are that the </a:t>
            </a:r>
            <a:r>
              <a:rPr lang="en-US" dirty="0" smtClean="0"/>
              <a:t>categories may </a:t>
            </a:r>
            <a:r>
              <a:rPr lang="en-US" dirty="0"/>
              <a:t>change over time and may be defined differently among investors.</a:t>
            </a:r>
          </a:p>
        </p:txBody>
      </p:sp>
    </p:spTree>
    <p:extLst>
      <p:ext uri="{BB962C8B-B14F-4D97-AF65-F5344CB8AC3E}">
        <p14:creationId xmlns:p14="http://schemas.microsoft.com/office/powerpoint/2010/main" val="305730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3.EQUITY INVESTMENT UNIVERSE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 Segmentation by </a:t>
            </a:r>
            <a:r>
              <a:rPr lang="en-US" dirty="0" smtClean="0"/>
              <a:t>Geography</a:t>
            </a:r>
          </a:p>
          <a:p>
            <a:r>
              <a:rPr lang="en-US" dirty="0"/>
              <a:t>Common geographic categories are </a:t>
            </a:r>
            <a:r>
              <a:rPr lang="en-US" i="1" dirty="0"/>
              <a:t>developed markets</a:t>
            </a:r>
            <a:r>
              <a:rPr lang="en-US" dirty="0"/>
              <a:t>, </a:t>
            </a:r>
            <a:r>
              <a:rPr lang="en-US" i="1" dirty="0"/>
              <a:t>emerging </a:t>
            </a:r>
            <a:r>
              <a:rPr lang="en-US" i="1" dirty="0" smtClean="0"/>
              <a:t>markets</a:t>
            </a:r>
            <a:r>
              <a:rPr lang="en-US" dirty="0" smtClean="0"/>
              <a:t>, and </a:t>
            </a:r>
            <a:r>
              <a:rPr lang="en-US" i="1" dirty="0"/>
              <a:t>frontier markets</a:t>
            </a:r>
            <a:r>
              <a:rPr lang="en-US" dirty="0" smtClean="0"/>
              <a:t>.</a:t>
            </a:r>
          </a:p>
          <a:p>
            <a:r>
              <a:rPr lang="en-US" dirty="0"/>
              <a:t>Geographic segmentation is useful to equity investors who have </a:t>
            </a:r>
            <a:r>
              <a:rPr lang="en-US" dirty="0" smtClean="0"/>
              <a:t>considerable exposure </a:t>
            </a:r>
            <a:r>
              <a:rPr lang="en-US" dirty="0"/>
              <a:t>to their domestic market and want to diversify by investing in global equities</a:t>
            </a:r>
            <a:r>
              <a:rPr lang="en-US" dirty="0" smtClean="0"/>
              <a:t>.</a:t>
            </a:r>
          </a:p>
          <a:p>
            <a:r>
              <a:rPr lang="en-US" dirty="0"/>
              <a:t>A key </a:t>
            </a:r>
            <a:r>
              <a:rPr lang="en-US" b="1" dirty="0"/>
              <a:t>weakness</a:t>
            </a:r>
            <a:r>
              <a:rPr lang="en-US" dirty="0"/>
              <a:t> of geographic segmentation is that investing in a specific </a:t>
            </a:r>
            <a:r>
              <a:rPr lang="en-US" dirty="0" smtClean="0"/>
              <a:t>market (e.g</a:t>
            </a:r>
            <a:r>
              <a:rPr lang="en-US" dirty="0"/>
              <a:t>., market index) may provide lower- than- expected exposure to that market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key </a:t>
            </a:r>
            <a:r>
              <a:rPr lang="en-US" b="1" dirty="0"/>
              <a:t>weakness</a:t>
            </a:r>
            <a:r>
              <a:rPr lang="en-US" dirty="0"/>
              <a:t> of geographic segmentation is potential currency risk when </a:t>
            </a:r>
            <a:r>
              <a:rPr lang="en-US" dirty="0" smtClean="0"/>
              <a:t>investing in </a:t>
            </a:r>
            <a:r>
              <a:rPr lang="en-US" dirty="0"/>
              <a:t>different global equity markets.</a:t>
            </a:r>
          </a:p>
        </p:txBody>
      </p:sp>
    </p:spTree>
    <p:extLst>
      <p:ext uri="{BB962C8B-B14F-4D97-AF65-F5344CB8AC3E}">
        <p14:creationId xmlns:p14="http://schemas.microsoft.com/office/powerpoint/2010/main" val="236860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3.EQUITY INVESTMENT UNIVERSE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3.3 </a:t>
            </a:r>
            <a:r>
              <a:rPr lang="en-US" dirty="0"/>
              <a:t>Segmentation by Economic </a:t>
            </a:r>
            <a:r>
              <a:rPr lang="en-US" dirty="0" smtClean="0"/>
              <a:t>Activity</a:t>
            </a:r>
          </a:p>
          <a:p>
            <a:r>
              <a:rPr lang="en-US" dirty="0"/>
              <a:t>Most commonly used equity classification systems </a:t>
            </a:r>
            <a:r>
              <a:rPr lang="en-US" dirty="0" smtClean="0"/>
              <a:t>group companies </a:t>
            </a:r>
            <a:r>
              <a:rPr lang="en-US" dirty="0"/>
              <a:t>into industries/sectors using either a </a:t>
            </a:r>
            <a:r>
              <a:rPr lang="en-US" i="1" dirty="0"/>
              <a:t>production- oriented </a:t>
            </a:r>
            <a:r>
              <a:rPr lang="en-US" dirty="0"/>
              <a:t>approach or </a:t>
            </a:r>
            <a:r>
              <a:rPr lang="en-US" dirty="0" smtClean="0"/>
              <a:t>a </a:t>
            </a:r>
            <a:r>
              <a:rPr lang="en-US" i="1" dirty="0" smtClean="0"/>
              <a:t>market- </a:t>
            </a:r>
            <a:r>
              <a:rPr lang="en-US" i="1" dirty="0"/>
              <a:t>oriented </a:t>
            </a:r>
            <a:r>
              <a:rPr lang="en-US" dirty="0"/>
              <a:t>approach</a:t>
            </a:r>
            <a:r>
              <a:rPr lang="en-US" dirty="0" smtClean="0"/>
              <a:t>.</a:t>
            </a:r>
          </a:p>
          <a:p>
            <a:r>
              <a:rPr lang="en-US" dirty="0"/>
              <a:t>The production- oriented approach groups companies </a:t>
            </a:r>
            <a:r>
              <a:rPr lang="en-US" dirty="0" smtClean="0"/>
              <a:t>that manufacture </a:t>
            </a:r>
            <a:r>
              <a:rPr lang="en-US" dirty="0"/>
              <a:t>similar products or use similar inputs in their manufacturing </a:t>
            </a:r>
            <a:r>
              <a:rPr lang="en-US" dirty="0" smtClean="0"/>
              <a:t>processes. </a:t>
            </a:r>
          </a:p>
          <a:p>
            <a:r>
              <a:rPr lang="en-US" dirty="0" smtClean="0"/>
              <a:t>The </a:t>
            </a:r>
            <a:r>
              <a:rPr lang="en-US" dirty="0"/>
              <a:t>market- oriented approach groups companies based on the markets they </a:t>
            </a:r>
            <a:r>
              <a:rPr lang="en-US" dirty="0" smtClean="0"/>
              <a:t>serve, the </a:t>
            </a:r>
            <a:r>
              <a:rPr lang="en-US" dirty="0"/>
              <a:t>way revenue is earned, and the way customers use companies’ products</a:t>
            </a:r>
            <a:r>
              <a:rPr lang="en-US" dirty="0" smtClean="0"/>
              <a:t>.</a:t>
            </a:r>
          </a:p>
          <a:p>
            <a:r>
              <a:rPr lang="en-US" dirty="0"/>
              <a:t>As with other segmentation approaches mentioned previously, </a:t>
            </a:r>
            <a:r>
              <a:rPr lang="en-US" dirty="0" smtClean="0"/>
              <a:t>segmentation by </a:t>
            </a:r>
            <a:r>
              <a:rPr lang="en-US" dirty="0"/>
              <a:t>economic activity enables equity portfolio managers to construct </a:t>
            </a:r>
            <a:r>
              <a:rPr lang="en-US" dirty="0" smtClean="0"/>
              <a:t>performance benchmarks </a:t>
            </a:r>
            <a:r>
              <a:rPr lang="en-US" dirty="0"/>
              <a:t>for specific sectors or industries.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disadvantage of segmentation by </a:t>
            </a:r>
            <a:r>
              <a:rPr lang="en-US" dirty="0" smtClean="0"/>
              <a:t>economic activity </a:t>
            </a:r>
            <a:r>
              <a:rPr lang="en-US" dirty="0"/>
              <a:t>is that the business activities of companies—particularly large </a:t>
            </a:r>
            <a:r>
              <a:rPr lang="en-US" dirty="0" smtClean="0"/>
              <a:t>ones—may include </a:t>
            </a:r>
            <a:r>
              <a:rPr lang="en-US" dirty="0"/>
              <a:t>more than one industry or sub- industry.</a:t>
            </a:r>
          </a:p>
        </p:txBody>
      </p:sp>
    </p:spTree>
    <p:extLst>
      <p:ext uri="{BB962C8B-B14F-4D97-AF65-F5344CB8AC3E}">
        <p14:creationId xmlns:p14="http://schemas.microsoft.com/office/powerpoint/2010/main" val="314807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4.INCOME </a:t>
            </a:r>
            <a:r>
              <a:rPr lang="en-US" sz="3200" dirty="0"/>
              <a:t>AND COSTS IN AN EQUITY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Income</a:t>
            </a:r>
          </a:p>
          <a:p>
            <a:r>
              <a:rPr lang="en-US" b="1" dirty="0" smtClean="0"/>
              <a:t>4.1 </a:t>
            </a:r>
            <a:r>
              <a:rPr lang="en-US" dirty="0"/>
              <a:t>Dividend </a:t>
            </a:r>
            <a:r>
              <a:rPr lang="en-US" dirty="0" smtClean="0"/>
              <a:t>Income</a:t>
            </a:r>
          </a:p>
          <a:p>
            <a:r>
              <a:rPr lang="en-US" b="1" dirty="0"/>
              <a:t>4.2 </a:t>
            </a:r>
            <a:r>
              <a:rPr lang="en-US" dirty="0"/>
              <a:t>Securities Lending </a:t>
            </a:r>
            <a:r>
              <a:rPr lang="en-US" dirty="0" smtClean="0"/>
              <a:t>Income</a:t>
            </a:r>
          </a:p>
          <a:p>
            <a:r>
              <a:rPr lang="en-US" b="1" dirty="0"/>
              <a:t>4.3 </a:t>
            </a:r>
            <a:r>
              <a:rPr lang="en-US" dirty="0"/>
              <a:t>Ancillary Investment </a:t>
            </a:r>
            <a:r>
              <a:rPr lang="en-US" dirty="0" smtClean="0"/>
              <a:t>Strategies</a:t>
            </a:r>
          </a:p>
          <a:p>
            <a:r>
              <a:rPr lang="en-US" dirty="0"/>
              <a:t>dividend </a:t>
            </a:r>
            <a:r>
              <a:rPr lang="en-US" dirty="0" smtClean="0"/>
              <a:t>capture</a:t>
            </a:r>
          </a:p>
          <a:p>
            <a:r>
              <a:rPr lang="en-US" dirty="0"/>
              <a:t>Selling (writing) </a:t>
            </a:r>
            <a:r>
              <a:rPr lang="en-US" dirty="0" smtClean="0"/>
              <a:t>options</a:t>
            </a:r>
          </a:p>
          <a:p>
            <a:r>
              <a:rPr lang="en-US" b="1" dirty="0" smtClean="0"/>
              <a:t>Cost</a:t>
            </a:r>
          </a:p>
          <a:p>
            <a:r>
              <a:rPr lang="en-US" b="1" dirty="0"/>
              <a:t>4.4 </a:t>
            </a:r>
            <a:r>
              <a:rPr lang="en-US" dirty="0"/>
              <a:t>Management </a:t>
            </a:r>
            <a:r>
              <a:rPr lang="en-US" dirty="0" smtClean="0"/>
              <a:t>Fees</a:t>
            </a:r>
          </a:p>
          <a:p>
            <a:r>
              <a:rPr lang="en-US" b="1" dirty="0"/>
              <a:t>4.5 </a:t>
            </a:r>
            <a:r>
              <a:rPr lang="en-US" dirty="0"/>
              <a:t>Performance </a:t>
            </a:r>
            <a:r>
              <a:rPr lang="en-US" dirty="0" smtClean="0"/>
              <a:t>Fees</a:t>
            </a:r>
          </a:p>
          <a:p>
            <a:r>
              <a:rPr lang="en-US" b="1" dirty="0"/>
              <a:t>4.6 </a:t>
            </a:r>
            <a:r>
              <a:rPr lang="en-US" dirty="0"/>
              <a:t>Administration </a:t>
            </a:r>
            <a:r>
              <a:rPr lang="en-US" dirty="0" smtClean="0"/>
              <a:t>Fees</a:t>
            </a:r>
          </a:p>
          <a:p>
            <a:r>
              <a:rPr lang="en-US" b="1" dirty="0"/>
              <a:t>4.7 </a:t>
            </a:r>
            <a:r>
              <a:rPr lang="en-US" dirty="0"/>
              <a:t>Marketing and Distribution </a:t>
            </a:r>
            <a:r>
              <a:rPr lang="en-US" dirty="0" smtClean="0"/>
              <a:t>Costs</a:t>
            </a:r>
          </a:p>
          <a:p>
            <a:r>
              <a:rPr lang="en-US" b="1" dirty="0"/>
              <a:t>4.8 </a:t>
            </a:r>
            <a:r>
              <a:rPr lang="en-US" dirty="0"/>
              <a:t>Trading </a:t>
            </a:r>
            <a:r>
              <a:rPr lang="en-US" dirty="0" smtClean="0"/>
              <a:t>Costs</a:t>
            </a:r>
          </a:p>
          <a:p>
            <a:r>
              <a:rPr lang="en-US" b="1" dirty="0"/>
              <a:t>4.9 </a:t>
            </a:r>
            <a:r>
              <a:rPr lang="en-US" dirty="0"/>
              <a:t>Investment Approaches and Effects on Costs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</a:t>
            </a:r>
            <a:r>
              <a:rPr lang="en-US" sz="3600" dirty="0"/>
              <a:t> SHAREHOLDER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shareholders engage with companies, several issues may be discussed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Strategy</a:t>
            </a:r>
          </a:p>
          <a:p>
            <a:r>
              <a:rPr lang="en-US" i="1" dirty="0"/>
              <a:t>Allocation of </a:t>
            </a:r>
            <a:r>
              <a:rPr lang="en-US" i="1" dirty="0" smtClean="0"/>
              <a:t>capital</a:t>
            </a:r>
          </a:p>
          <a:p>
            <a:r>
              <a:rPr lang="en-US" i="1" dirty="0"/>
              <a:t>Corporate governance </a:t>
            </a:r>
            <a:r>
              <a:rPr lang="en-US" dirty="0"/>
              <a:t>and regulatory and political </a:t>
            </a:r>
            <a:r>
              <a:rPr lang="en-US" dirty="0" smtClean="0"/>
              <a:t>risk</a:t>
            </a:r>
          </a:p>
          <a:p>
            <a:r>
              <a:rPr lang="en-US" i="1" dirty="0" smtClean="0"/>
              <a:t>Remuneration</a:t>
            </a:r>
          </a:p>
          <a:p>
            <a:r>
              <a:rPr lang="en-US" i="1" dirty="0"/>
              <a:t>Composition of the board of directors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 SHAREHOLDER ENGAGEMENT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5.1 </a:t>
            </a:r>
            <a:r>
              <a:rPr lang="en-US" dirty="0"/>
              <a:t>Benefits of Shareholder </a:t>
            </a:r>
            <a:r>
              <a:rPr lang="en-US" dirty="0" smtClean="0"/>
              <a:t>Engagement</a:t>
            </a:r>
          </a:p>
          <a:p>
            <a:r>
              <a:rPr lang="en-US" dirty="0"/>
              <a:t>From a company’s perspective, shareholder engagement can assist in developing </a:t>
            </a:r>
            <a:r>
              <a:rPr lang="en-US" dirty="0" smtClean="0"/>
              <a:t>a more </a:t>
            </a:r>
            <a:r>
              <a:rPr lang="en-US" dirty="0"/>
              <a:t>effective corporate governance culture. In turn, shareholder engagement </a:t>
            </a:r>
            <a:r>
              <a:rPr lang="en-US" dirty="0" smtClean="0"/>
              <a:t>may lead </a:t>
            </a:r>
            <a:r>
              <a:rPr lang="en-US" dirty="0"/>
              <a:t>to better company performance to the benefit of </a:t>
            </a:r>
            <a:r>
              <a:rPr lang="en-US" dirty="0" smtClean="0"/>
              <a:t>shareholders.</a:t>
            </a:r>
          </a:p>
          <a:p>
            <a:r>
              <a:rPr lang="en-US" dirty="0"/>
              <a:t>Investors may also benefit from engagement because they will have more </a:t>
            </a:r>
            <a:r>
              <a:rPr lang="en-US" dirty="0" smtClean="0"/>
              <a:t>information about </a:t>
            </a:r>
            <a:r>
              <a:rPr lang="en-US" dirty="0"/>
              <a:t>companies or the sectors in which companies operate</a:t>
            </a:r>
            <a:r>
              <a:rPr lang="en-US" dirty="0" smtClean="0"/>
              <a:t>.</a:t>
            </a:r>
          </a:p>
          <a:p>
            <a:r>
              <a:rPr lang="en-US" dirty="0"/>
              <a:t>In theory, some investors could benefit from the shareholder engagement of </a:t>
            </a:r>
            <a:r>
              <a:rPr lang="en-US" dirty="0" smtClean="0"/>
              <a:t>others under </a:t>
            </a:r>
            <a:r>
              <a:rPr lang="en-US" dirty="0"/>
              <a:t>the so- called “free rider problem</a:t>
            </a:r>
            <a:r>
              <a:rPr lang="en-US" dirty="0" smtClean="0"/>
              <a:t>.”</a:t>
            </a:r>
          </a:p>
          <a:p>
            <a:r>
              <a:rPr lang="en-US" dirty="0"/>
              <a:t>In addition to shareholders, other stakeholders of a company may also have </a:t>
            </a:r>
            <a:r>
              <a:rPr lang="en-US" dirty="0" smtClean="0"/>
              <a:t>an interest </a:t>
            </a:r>
            <a:r>
              <a:rPr lang="en-US" dirty="0"/>
              <a:t>in the process and outcomes of shareholder engagement. These </a:t>
            </a:r>
            <a:r>
              <a:rPr lang="en-US" dirty="0" smtClean="0"/>
              <a:t>stakeholders may </a:t>
            </a:r>
            <a:r>
              <a:rPr lang="en-US" dirty="0"/>
              <a:t>include creditors, customers, employees, regulators, governmental bodies, </a:t>
            </a:r>
            <a:r>
              <a:rPr lang="en-US" dirty="0" smtClean="0"/>
              <a:t>and certain </a:t>
            </a:r>
            <a:r>
              <a:rPr lang="en-US" dirty="0"/>
              <a:t>other members of </a:t>
            </a:r>
            <a:r>
              <a:rPr lang="en-US" dirty="0" smtClean="0"/>
              <a:t>society.</a:t>
            </a:r>
          </a:p>
          <a:p>
            <a:r>
              <a:rPr lang="en-US" dirty="0"/>
              <a:t>Shareholders that also have non- financial interests, such as ESG </a:t>
            </a:r>
            <a:r>
              <a:rPr lang="en-US" dirty="0" smtClean="0"/>
              <a:t>considerations, may </a:t>
            </a:r>
            <a:r>
              <a:rPr lang="en-US" dirty="0"/>
              <a:t>also benefit from shareholder </a:t>
            </a:r>
            <a:r>
              <a:rPr lang="en-US" dirty="0" smtClean="0"/>
              <a:t>engagement.</a:t>
            </a:r>
          </a:p>
        </p:txBody>
      </p:sp>
    </p:spTree>
    <p:extLst>
      <p:ext uri="{BB962C8B-B14F-4D97-AF65-F5344CB8AC3E}">
        <p14:creationId xmlns:p14="http://schemas.microsoft.com/office/powerpoint/2010/main" val="176295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 SHAREHOLDER ENGAGEMENT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5.2 </a:t>
            </a:r>
            <a:r>
              <a:rPr lang="en-US" dirty="0"/>
              <a:t>Disadvantages of Shareholder </a:t>
            </a:r>
            <a:r>
              <a:rPr lang="en-US" dirty="0" smtClean="0"/>
              <a:t>Engagement</a:t>
            </a:r>
          </a:p>
          <a:p>
            <a:r>
              <a:rPr lang="en-US" dirty="0"/>
              <a:t>First, shareholder </a:t>
            </a:r>
            <a:r>
              <a:rPr lang="en-US" dirty="0" smtClean="0"/>
              <a:t>engagement is </a:t>
            </a:r>
            <a:r>
              <a:rPr lang="en-US" dirty="0"/>
              <a:t>time consuming and can be costly for both shareholders and companies. </a:t>
            </a:r>
            <a:endParaRPr lang="en-US" dirty="0" smtClean="0"/>
          </a:p>
          <a:p>
            <a:r>
              <a:rPr lang="en-US" dirty="0" smtClean="0"/>
              <a:t>Second, pressure </a:t>
            </a:r>
            <a:r>
              <a:rPr lang="en-US" dirty="0"/>
              <a:t>on company management to meet near- term share price or earnings </a:t>
            </a:r>
            <a:r>
              <a:rPr lang="en-US" dirty="0" smtClean="0"/>
              <a:t>targets could </a:t>
            </a:r>
            <a:r>
              <a:rPr lang="en-US" dirty="0"/>
              <a:t>be made at the expense of long- term corporate decisions. </a:t>
            </a:r>
            <a:endParaRPr lang="en-US" dirty="0" smtClean="0"/>
          </a:p>
          <a:p>
            <a:r>
              <a:rPr lang="en-US" dirty="0" smtClean="0"/>
              <a:t>Third</a:t>
            </a:r>
            <a:r>
              <a:rPr lang="en-US" dirty="0"/>
              <a:t>, engagement </a:t>
            </a:r>
            <a:r>
              <a:rPr lang="en-US" dirty="0" smtClean="0"/>
              <a:t>can result </a:t>
            </a:r>
            <a:r>
              <a:rPr lang="en-US" dirty="0"/>
              <a:t>in selective disclosure of important information to a certain subset of </a:t>
            </a:r>
            <a:r>
              <a:rPr lang="en-US" dirty="0" smtClean="0"/>
              <a:t>shareholders, which </a:t>
            </a:r>
            <a:r>
              <a:rPr lang="en-US" dirty="0"/>
              <a:t>could lead to a breach of insider trading rules while in possession of </a:t>
            </a:r>
            <a:r>
              <a:rPr lang="en-US" dirty="0" smtClean="0"/>
              <a:t>specific, material</a:t>
            </a:r>
            <a:r>
              <a:rPr lang="en-US" dirty="0"/>
              <a:t>, non- public information about a company.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conflicts of interest </a:t>
            </a:r>
            <a:r>
              <a:rPr lang="en-US" dirty="0" smtClean="0"/>
              <a:t>can result </a:t>
            </a:r>
            <a:r>
              <a:rPr lang="en-US" dirty="0"/>
              <a:t>for a company.</a:t>
            </a:r>
          </a:p>
        </p:txBody>
      </p:sp>
    </p:spTree>
    <p:extLst>
      <p:ext uri="{BB962C8B-B14F-4D97-AF65-F5344CB8AC3E}">
        <p14:creationId xmlns:p14="http://schemas.microsoft.com/office/powerpoint/2010/main" val="41280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6.</a:t>
            </a:r>
            <a:r>
              <a:rPr lang="en-US" sz="2000" dirty="0"/>
              <a:t> EQUITY INVESTMENT ACROSS THE </a:t>
            </a:r>
            <a:r>
              <a:rPr lang="en-US" sz="2000" dirty="0" smtClean="0"/>
              <a:t>PASSIVE–ACTIVE SPECTRUM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6.1 </a:t>
            </a:r>
            <a:r>
              <a:rPr lang="en-US" dirty="0"/>
              <a:t>Confidence to </a:t>
            </a:r>
            <a:r>
              <a:rPr lang="en-US" dirty="0" smtClean="0"/>
              <a:t>Outperform</a:t>
            </a:r>
          </a:p>
          <a:p>
            <a:r>
              <a:rPr lang="en-US" b="1" dirty="0"/>
              <a:t>6.2 </a:t>
            </a:r>
            <a:r>
              <a:rPr lang="en-US" dirty="0"/>
              <a:t>Client </a:t>
            </a:r>
            <a:r>
              <a:rPr lang="en-US" dirty="0" smtClean="0"/>
              <a:t>Preference</a:t>
            </a:r>
          </a:p>
          <a:p>
            <a:r>
              <a:rPr lang="en-US" b="1" dirty="0"/>
              <a:t>6.3 </a:t>
            </a:r>
            <a:r>
              <a:rPr lang="en-US" dirty="0"/>
              <a:t>Suitable </a:t>
            </a:r>
            <a:r>
              <a:rPr lang="en-US" dirty="0" smtClean="0"/>
              <a:t>Benchmark</a:t>
            </a:r>
          </a:p>
          <a:p>
            <a:r>
              <a:rPr lang="en-US" b="1" dirty="0"/>
              <a:t>6.4 </a:t>
            </a:r>
            <a:r>
              <a:rPr lang="en-US" dirty="0"/>
              <a:t>Client- Specific </a:t>
            </a:r>
            <a:r>
              <a:rPr lang="en-US" dirty="0" smtClean="0"/>
              <a:t>Mandates</a:t>
            </a:r>
          </a:p>
          <a:p>
            <a:r>
              <a:rPr lang="en-US" b="1" dirty="0"/>
              <a:t>6.5 </a:t>
            </a:r>
            <a:r>
              <a:rPr lang="en-US" dirty="0"/>
              <a:t>Risks/Costs of Active </a:t>
            </a:r>
            <a:r>
              <a:rPr lang="en-US" dirty="0" smtClean="0"/>
              <a:t>Management</a:t>
            </a:r>
          </a:p>
          <a:p>
            <a:r>
              <a:rPr lang="en-US" dirty="0"/>
              <a:t>As mentioned previously, active equity management is typically more </a:t>
            </a:r>
            <a:r>
              <a:rPr lang="en-US" b="1" dirty="0"/>
              <a:t>expensive</a:t>
            </a:r>
            <a:r>
              <a:rPr lang="en-US" dirty="0"/>
              <a:t> </a:t>
            </a:r>
            <a:r>
              <a:rPr lang="en-US" dirty="0" smtClean="0"/>
              <a:t>to implement </a:t>
            </a:r>
            <a:r>
              <a:rPr lang="en-US" dirty="0"/>
              <a:t>than passive management. Another risk that active managers </a:t>
            </a:r>
            <a:r>
              <a:rPr lang="en-US" dirty="0" smtClean="0"/>
              <a:t>face—perhaps more </a:t>
            </a:r>
            <a:r>
              <a:rPr lang="en-US" dirty="0"/>
              <a:t>so than with passive managers—is </a:t>
            </a:r>
            <a:r>
              <a:rPr lang="en-US" b="1" dirty="0"/>
              <a:t>reputation</a:t>
            </a:r>
            <a:r>
              <a:rPr lang="en-US" dirty="0"/>
              <a:t> risk from the potential violation </a:t>
            </a:r>
            <a:r>
              <a:rPr lang="en-US" dirty="0" smtClean="0"/>
              <a:t>of rules</a:t>
            </a:r>
            <a:r>
              <a:rPr lang="en-US" dirty="0"/>
              <a:t>, regulations, client agreements, or ethical principles. Lastly, “</a:t>
            </a: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person</a:t>
            </a:r>
            <a:r>
              <a:rPr lang="en-US" dirty="0"/>
              <a:t>” risk </a:t>
            </a:r>
            <a:r>
              <a:rPr lang="en-US" dirty="0" smtClean="0"/>
              <a:t>is relevant </a:t>
            </a:r>
            <a:r>
              <a:rPr lang="en-US" dirty="0"/>
              <a:t>for active managers if the success of an investment manager’s firm is </a:t>
            </a:r>
            <a:r>
              <a:rPr lang="en-US" dirty="0" smtClean="0"/>
              <a:t>dependent on </a:t>
            </a:r>
            <a:r>
              <a:rPr lang="en-US" dirty="0"/>
              <a:t>one or a few individuals (“star managers”) who may potentially leave the firm.</a:t>
            </a:r>
          </a:p>
        </p:txBody>
      </p:sp>
    </p:spTree>
    <p:extLst>
      <p:ext uri="{BB962C8B-B14F-4D97-AF65-F5344CB8AC3E}">
        <p14:creationId xmlns:p14="http://schemas.microsoft.com/office/powerpoint/2010/main" val="231675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821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2.THE ROLES OF EQUITIES IN A PORTFOLIO</vt:lpstr>
      <vt:lpstr>3.EQUITY INVESTMENT UNIVERSE</vt:lpstr>
      <vt:lpstr>3.EQUITY INVESTMENT UNIVERSE</vt:lpstr>
      <vt:lpstr>3.EQUITY INVESTMENT UNIVERSE</vt:lpstr>
      <vt:lpstr>4.INCOME AND COSTS IN AN EQUITY PORTFOLIO</vt:lpstr>
      <vt:lpstr>5. SHAREHOLDER ENGAGEMENT</vt:lpstr>
      <vt:lpstr>5. SHAREHOLDER ENGAGEMENT</vt:lpstr>
      <vt:lpstr>5. SHAREHOLDER ENGAGEMENT</vt:lpstr>
      <vt:lpstr>6. EQUITY INVESTMENT ACROSS THE PASSIVE–ACTIVE SPECTRUM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18</cp:revision>
  <dcterms:created xsi:type="dcterms:W3CDTF">2020-09-28T01:43:23Z</dcterms:created>
  <dcterms:modified xsi:type="dcterms:W3CDTF">2020-09-28T09:00:53Z</dcterms:modified>
</cp:coreProperties>
</file>