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66" r:id="rId3"/>
    <p:sldId id="259" r:id="rId4"/>
    <p:sldId id="260" r:id="rId5"/>
    <p:sldId id="262" r:id="rId6"/>
    <p:sldId id="258" r:id="rId7"/>
    <p:sldId id="267" r:id="rId8"/>
    <p:sldId id="268" r:id="rId9"/>
    <p:sldId id="269" r:id="rId10"/>
    <p:sldId id="270" r:id="rId11"/>
    <p:sldId id="271" r:id="rId12"/>
    <p:sldId id="272" r:id="rId13"/>
    <p:sldId id="274" r:id="rId14"/>
    <p:sldId id="273"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558FF1-1DF8-40AD-B7D5-A40471A15CA8}" type="doc">
      <dgm:prSet loTypeId="urn:microsoft.com/office/officeart/2005/8/layout/hierarchy2" loCatId="hierarchy" qsTypeId="urn:microsoft.com/office/officeart/2005/8/quickstyle/3d4" qsCatId="3D" csTypeId="urn:microsoft.com/office/officeart/2005/8/colors/accent1_2" csCatId="accent1" phldr="1"/>
      <dgm:spPr/>
      <dgm:t>
        <a:bodyPr/>
        <a:lstStyle/>
        <a:p>
          <a:endParaRPr lang="en-US"/>
        </a:p>
      </dgm:t>
    </dgm:pt>
    <dgm:pt modelId="{34117180-1BAE-4CC2-A3EC-21896F2AEBF1}">
      <dgm:prSet phldrT="[文本]"/>
      <dgm:spPr/>
      <dgm:t>
        <a:bodyPr/>
        <a:lstStyle/>
        <a:p>
          <a:r>
            <a:rPr lang="en-US" dirty="0"/>
            <a:t>ALTERNATIVES</a:t>
          </a:r>
        </a:p>
      </dgm:t>
    </dgm:pt>
    <dgm:pt modelId="{2A26B14A-B2BC-4069-90AB-67B293922262}" type="parTrans" cxnId="{002B5997-E250-47C7-848D-C0EBE1462396}">
      <dgm:prSet/>
      <dgm:spPr/>
      <dgm:t>
        <a:bodyPr/>
        <a:lstStyle/>
        <a:p>
          <a:endParaRPr lang="en-US"/>
        </a:p>
      </dgm:t>
    </dgm:pt>
    <dgm:pt modelId="{58E99A00-932F-4DC8-979E-1445ECD9B0D6}" type="sibTrans" cxnId="{002B5997-E250-47C7-848D-C0EBE1462396}">
      <dgm:prSet/>
      <dgm:spPr/>
      <dgm:t>
        <a:bodyPr/>
        <a:lstStyle/>
        <a:p>
          <a:endParaRPr lang="en-US"/>
        </a:p>
      </dgm:t>
    </dgm:pt>
    <dgm:pt modelId="{87BF34E1-6EA0-446F-9825-7E0606B3FE12}">
      <dgm:prSet phldrT="[文本]"/>
      <dgm:spPr/>
      <dgm:t>
        <a:bodyPr/>
        <a:lstStyle/>
        <a:p>
          <a:r>
            <a:rPr lang="en-US" dirty="0"/>
            <a:t>Private capital</a:t>
          </a:r>
        </a:p>
      </dgm:t>
    </dgm:pt>
    <dgm:pt modelId="{0393B303-6745-4062-8EF7-C8038F402B86}" type="parTrans" cxnId="{7525D32D-30D9-43DA-A5C3-F55CDB5D1507}">
      <dgm:prSet/>
      <dgm:spPr/>
      <dgm:t>
        <a:bodyPr/>
        <a:lstStyle/>
        <a:p>
          <a:endParaRPr lang="en-US"/>
        </a:p>
      </dgm:t>
    </dgm:pt>
    <dgm:pt modelId="{BD8DA383-2FEF-42FD-8224-F615A257F696}" type="sibTrans" cxnId="{7525D32D-30D9-43DA-A5C3-F55CDB5D1507}">
      <dgm:prSet/>
      <dgm:spPr/>
      <dgm:t>
        <a:bodyPr/>
        <a:lstStyle/>
        <a:p>
          <a:endParaRPr lang="en-US"/>
        </a:p>
      </dgm:t>
    </dgm:pt>
    <dgm:pt modelId="{2E435414-7AB7-457D-87FF-3DBB8DC4DE3F}">
      <dgm:prSet phldrT="[文本]"/>
      <dgm:spPr/>
      <dgm:t>
        <a:bodyPr/>
        <a:lstStyle/>
        <a:p>
          <a:r>
            <a:rPr lang="en-US" dirty="0"/>
            <a:t>Private equity</a:t>
          </a:r>
        </a:p>
      </dgm:t>
    </dgm:pt>
    <dgm:pt modelId="{30D68E55-AA16-4938-BB5B-B1A4DC32B215}" type="parTrans" cxnId="{02781F5A-1325-4C19-99C8-BFEB029194AA}">
      <dgm:prSet/>
      <dgm:spPr/>
      <dgm:t>
        <a:bodyPr/>
        <a:lstStyle/>
        <a:p>
          <a:endParaRPr lang="en-US"/>
        </a:p>
      </dgm:t>
    </dgm:pt>
    <dgm:pt modelId="{1B3D66C3-6413-42C7-8231-4B27BC9B79C2}" type="sibTrans" cxnId="{02781F5A-1325-4C19-99C8-BFEB029194AA}">
      <dgm:prSet/>
      <dgm:spPr/>
      <dgm:t>
        <a:bodyPr/>
        <a:lstStyle/>
        <a:p>
          <a:endParaRPr lang="en-US"/>
        </a:p>
      </dgm:t>
    </dgm:pt>
    <dgm:pt modelId="{33F1F6F4-67B9-4532-835E-D8E1498154D6}">
      <dgm:prSet phldrT="[文本]"/>
      <dgm:spPr/>
      <dgm:t>
        <a:bodyPr/>
        <a:lstStyle/>
        <a:p>
          <a:r>
            <a:rPr lang="en-US" dirty="0"/>
            <a:t>Private debt</a:t>
          </a:r>
        </a:p>
      </dgm:t>
    </dgm:pt>
    <dgm:pt modelId="{94510AB7-6F18-4528-A186-672064B8260C}" type="parTrans" cxnId="{806D274C-D6BC-495D-A673-D44BAA54DCE0}">
      <dgm:prSet/>
      <dgm:spPr/>
      <dgm:t>
        <a:bodyPr/>
        <a:lstStyle/>
        <a:p>
          <a:endParaRPr lang="en-US"/>
        </a:p>
      </dgm:t>
    </dgm:pt>
    <dgm:pt modelId="{A294B156-DB82-4C1F-A53B-3896E8CBBDDB}" type="sibTrans" cxnId="{806D274C-D6BC-495D-A673-D44BAA54DCE0}">
      <dgm:prSet/>
      <dgm:spPr/>
      <dgm:t>
        <a:bodyPr/>
        <a:lstStyle/>
        <a:p>
          <a:endParaRPr lang="en-US"/>
        </a:p>
      </dgm:t>
    </dgm:pt>
    <dgm:pt modelId="{97F812FE-1CFE-4466-A73C-A312C10EF4F1}">
      <dgm:prSet phldrT="[文本]"/>
      <dgm:spPr/>
      <dgm:t>
        <a:bodyPr/>
        <a:lstStyle/>
        <a:p>
          <a:r>
            <a:rPr lang="en-US" dirty="0"/>
            <a:t>Real asset</a:t>
          </a:r>
        </a:p>
      </dgm:t>
    </dgm:pt>
    <dgm:pt modelId="{05A36805-9727-4982-9E56-0B1FA938DF2B}" type="parTrans" cxnId="{C8A8EDF5-DE5E-48B3-81E6-5172A4249E23}">
      <dgm:prSet/>
      <dgm:spPr/>
      <dgm:t>
        <a:bodyPr/>
        <a:lstStyle/>
        <a:p>
          <a:endParaRPr lang="en-US"/>
        </a:p>
      </dgm:t>
    </dgm:pt>
    <dgm:pt modelId="{2C01A0EC-4056-4339-928A-1C82807DF461}" type="sibTrans" cxnId="{C8A8EDF5-DE5E-48B3-81E6-5172A4249E23}">
      <dgm:prSet/>
      <dgm:spPr/>
      <dgm:t>
        <a:bodyPr/>
        <a:lstStyle/>
        <a:p>
          <a:endParaRPr lang="en-US"/>
        </a:p>
      </dgm:t>
    </dgm:pt>
    <dgm:pt modelId="{EAF3B926-76A4-4400-BE51-41ED38EDBE1F}">
      <dgm:prSet/>
      <dgm:spPr/>
      <dgm:t>
        <a:bodyPr/>
        <a:lstStyle/>
        <a:p>
          <a:r>
            <a:rPr lang="en-US" dirty="0"/>
            <a:t>Hedge fund</a:t>
          </a:r>
        </a:p>
      </dgm:t>
    </dgm:pt>
    <dgm:pt modelId="{C7701FF2-B573-4145-8435-20BF3666F4C3}" type="parTrans" cxnId="{9FD8865A-BFFE-4D72-A78C-97479D22EBF0}">
      <dgm:prSet/>
      <dgm:spPr/>
      <dgm:t>
        <a:bodyPr/>
        <a:lstStyle/>
        <a:p>
          <a:endParaRPr lang="en-US"/>
        </a:p>
      </dgm:t>
    </dgm:pt>
    <dgm:pt modelId="{A46AAA9B-0F95-4258-9A7C-278BA9DFDFCA}" type="sibTrans" cxnId="{9FD8865A-BFFE-4D72-A78C-97479D22EBF0}">
      <dgm:prSet/>
      <dgm:spPr/>
      <dgm:t>
        <a:bodyPr/>
        <a:lstStyle/>
        <a:p>
          <a:endParaRPr lang="en-US"/>
        </a:p>
      </dgm:t>
    </dgm:pt>
    <dgm:pt modelId="{A4C3548E-FAA8-429B-9B57-BC152D5F632F}">
      <dgm:prSet/>
      <dgm:spPr/>
      <dgm:t>
        <a:bodyPr/>
        <a:lstStyle/>
        <a:p>
          <a:r>
            <a:rPr lang="en-US" dirty="0"/>
            <a:t>Real estate</a:t>
          </a:r>
        </a:p>
      </dgm:t>
    </dgm:pt>
    <dgm:pt modelId="{7FF4C78E-0D32-4FB7-88A6-FAD73CB0A829}" type="parTrans" cxnId="{F4009E5F-2F53-4CCA-8F11-45AAAFC85BC8}">
      <dgm:prSet/>
      <dgm:spPr/>
      <dgm:t>
        <a:bodyPr/>
        <a:lstStyle/>
        <a:p>
          <a:endParaRPr lang="en-US"/>
        </a:p>
      </dgm:t>
    </dgm:pt>
    <dgm:pt modelId="{FB57EB37-1814-4725-A5F9-56EC88856A81}" type="sibTrans" cxnId="{F4009E5F-2F53-4CCA-8F11-45AAAFC85BC8}">
      <dgm:prSet/>
      <dgm:spPr/>
      <dgm:t>
        <a:bodyPr/>
        <a:lstStyle/>
        <a:p>
          <a:endParaRPr lang="en-US"/>
        </a:p>
      </dgm:t>
    </dgm:pt>
    <dgm:pt modelId="{FF592D93-4B51-4AC9-8BE4-917EDC9B1E7A}">
      <dgm:prSet/>
      <dgm:spPr/>
      <dgm:t>
        <a:bodyPr/>
        <a:lstStyle/>
        <a:p>
          <a:r>
            <a:rPr lang="en-US" dirty="0"/>
            <a:t>Natural resources</a:t>
          </a:r>
        </a:p>
      </dgm:t>
    </dgm:pt>
    <dgm:pt modelId="{C8E8B1C6-6515-4FC7-93EB-CE6DD6AEAACA}" type="parTrans" cxnId="{1C33E4C6-FB94-4B2A-9793-883ADBDA30EE}">
      <dgm:prSet/>
      <dgm:spPr/>
      <dgm:t>
        <a:bodyPr/>
        <a:lstStyle/>
        <a:p>
          <a:endParaRPr lang="en-US"/>
        </a:p>
      </dgm:t>
    </dgm:pt>
    <dgm:pt modelId="{2F3BB29A-90ED-49DA-8CF6-0299058F0876}" type="sibTrans" cxnId="{1C33E4C6-FB94-4B2A-9793-883ADBDA30EE}">
      <dgm:prSet/>
      <dgm:spPr/>
      <dgm:t>
        <a:bodyPr/>
        <a:lstStyle/>
        <a:p>
          <a:endParaRPr lang="en-US"/>
        </a:p>
      </dgm:t>
    </dgm:pt>
    <dgm:pt modelId="{BF96C542-5C8B-41DC-80A7-C610CBAAEE0B}">
      <dgm:prSet/>
      <dgm:spPr/>
      <dgm:t>
        <a:bodyPr/>
        <a:lstStyle/>
        <a:p>
          <a:r>
            <a:rPr lang="en-US" dirty="0"/>
            <a:t>commodities</a:t>
          </a:r>
        </a:p>
      </dgm:t>
    </dgm:pt>
    <dgm:pt modelId="{020E76EF-103C-4A51-9B62-A186FB866DC3}" type="parTrans" cxnId="{F8BE4EC1-2F27-4B82-9694-322FFC962CCB}">
      <dgm:prSet/>
      <dgm:spPr/>
      <dgm:t>
        <a:bodyPr/>
        <a:lstStyle/>
        <a:p>
          <a:endParaRPr lang="en-US"/>
        </a:p>
      </dgm:t>
    </dgm:pt>
    <dgm:pt modelId="{7C21E3A4-4830-4434-9869-4A9AE9DD9DD4}" type="sibTrans" cxnId="{F8BE4EC1-2F27-4B82-9694-322FFC962CCB}">
      <dgm:prSet/>
      <dgm:spPr/>
      <dgm:t>
        <a:bodyPr/>
        <a:lstStyle/>
        <a:p>
          <a:endParaRPr lang="en-US"/>
        </a:p>
      </dgm:t>
    </dgm:pt>
    <dgm:pt modelId="{46AC0F1D-7790-4117-8DD9-B056EAE29204}">
      <dgm:prSet/>
      <dgm:spPr/>
      <dgm:t>
        <a:bodyPr/>
        <a:lstStyle/>
        <a:p>
          <a:r>
            <a:rPr lang="en-US" altLang="zh-CN"/>
            <a:t>other</a:t>
          </a:r>
          <a:r>
            <a:rPr lang="en-US"/>
            <a:t> </a:t>
          </a:r>
          <a:r>
            <a:rPr lang="en-US" altLang="zh-CN"/>
            <a:t>real </a:t>
          </a:r>
          <a:r>
            <a:rPr lang="en-US"/>
            <a:t>assets</a:t>
          </a:r>
          <a:endParaRPr lang="en-US" dirty="0"/>
        </a:p>
      </dgm:t>
    </dgm:pt>
    <dgm:pt modelId="{616D1187-B155-4F5B-A28F-18476F302AA4}" type="parTrans" cxnId="{E726B3BB-BA4A-4A76-B446-ECA00D7A02A1}">
      <dgm:prSet/>
      <dgm:spPr/>
      <dgm:t>
        <a:bodyPr/>
        <a:lstStyle/>
        <a:p>
          <a:endParaRPr lang="en-US"/>
        </a:p>
      </dgm:t>
    </dgm:pt>
    <dgm:pt modelId="{24E52A69-4325-4208-886F-064C126ECE56}" type="sibTrans" cxnId="{E726B3BB-BA4A-4A76-B446-ECA00D7A02A1}">
      <dgm:prSet/>
      <dgm:spPr/>
      <dgm:t>
        <a:bodyPr/>
        <a:lstStyle/>
        <a:p>
          <a:endParaRPr lang="en-US"/>
        </a:p>
      </dgm:t>
    </dgm:pt>
    <dgm:pt modelId="{5B07192F-4114-4F5E-B082-8C095098EB1B}" type="pres">
      <dgm:prSet presAssocID="{62558FF1-1DF8-40AD-B7D5-A40471A15CA8}" presName="diagram" presStyleCnt="0">
        <dgm:presLayoutVars>
          <dgm:chPref val="1"/>
          <dgm:dir/>
          <dgm:animOne val="branch"/>
          <dgm:animLvl val="lvl"/>
          <dgm:resizeHandles val="exact"/>
        </dgm:presLayoutVars>
      </dgm:prSet>
      <dgm:spPr/>
    </dgm:pt>
    <dgm:pt modelId="{0AB45E37-B56F-4024-8A3B-043F25B18D29}" type="pres">
      <dgm:prSet presAssocID="{34117180-1BAE-4CC2-A3EC-21896F2AEBF1}" presName="root1" presStyleCnt="0"/>
      <dgm:spPr/>
    </dgm:pt>
    <dgm:pt modelId="{3DC3E5A2-317C-4767-8B0A-41AB0E7AA711}" type="pres">
      <dgm:prSet presAssocID="{34117180-1BAE-4CC2-A3EC-21896F2AEBF1}" presName="LevelOneTextNode" presStyleLbl="node0" presStyleIdx="0" presStyleCnt="1" custLinFactNeighborX="-12403" custLinFactNeighborY="-16950">
        <dgm:presLayoutVars>
          <dgm:chPref val="3"/>
        </dgm:presLayoutVars>
      </dgm:prSet>
      <dgm:spPr/>
    </dgm:pt>
    <dgm:pt modelId="{85E9E625-79B9-4F64-9CC0-430BE7C9F601}" type="pres">
      <dgm:prSet presAssocID="{34117180-1BAE-4CC2-A3EC-21896F2AEBF1}" presName="level2hierChild" presStyleCnt="0"/>
      <dgm:spPr/>
    </dgm:pt>
    <dgm:pt modelId="{26EE929C-DDDC-4FB5-9979-417936ECCE2F}" type="pres">
      <dgm:prSet presAssocID="{0393B303-6745-4062-8EF7-C8038F402B86}" presName="conn2-1" presStyleLbl="parChTrans1D2" presStyleIdx="0" presStyleCnt="3"/>
      <dgm:spPr/>
    </dgm:pt>
    <dgm:pt modelId="{79FA1EC0-6FE4-4CE2-8891-87B635EC106C}" type="pres">
      <dgm:prSet presAssocID="{0393B303-6745-4062-8EF7-C8038F402B86}" presName="connTx" presStyleLbl="parChTrans1D2" presStyleIdx="0" presStyleCnt="3"/>
      <dgm:spPr/>
    </dgm:pt>
    <dgm:pt modelId="{F2FED30F-DCFD-4AAF-B929-62BF8CF0F300}" type="pres">
      <dgm:prSet presAssocID="{87BF34E1-6EA0-446F-9825-7E0606B3FE12}" presName="root2" presStyleCnt="0"/>
      <dgm:spPr/>
    </dgm:pt>
    <dgm:pt modelId="{D7E65AA3-2880-470C-AA9B-5255C8023E1B}" type="pres">
      <dgm:prSet presAssocID="{87BF34E1-6EA0-446F-9825-7E0606B3FE12}" presName="LevelTwoTextNode" presStyleLbl="node2" presStyleIdx="0" presStyleCnt="3" custScaleX="80828" custScaleY="80828" custLinFactNeighborX="-15345">
        <dgm:presLayoutVars>
          <dgm:chPref val="3"/>
        </dgm:presLayoutVars>
      </dgm:prSet>
      <dgm:spPr/>
    </dgm:pt>
    <dgm:pt modelId="{3003AC41-5B03-42AB-9195-8381DF0A0584}" type="pres">
      <dgm:prSet presAssocID="{87BF34E1-6EA0-446F-9825-7E0606B3FE12}" presName="level3hierChild" presStyleCnt="0"/>
      <dgm:spPr/>
    </dgm:pt>
    <dgm:pt modelId="{A6B26594-831F-4255-99D4-37569165280B}" type="pres">
      <dgm:prSet presAssocID="{30D68E55-AA16-4938-BB5B-B1A4DC32B215}" presName="conn2-1" presStyleLbl="parChTrans1D3" presStyleIdx="0" presStyleCnt="6"/>
      <dgm:spPr/>
    </dgm:pt>
    <dgm:pt modelId="{92A32EE4-0F90-4F36-9E65-6EFBC4854D19}" type="pres">
      <dgm:prSet presAssocID="{30D68E55-AA16-4938-BB5B-B1A4DC32B215}" presName="connTx" presStyleLbl="parChTrans1D3" presStyleIdx="0" presStyleCnt="6"/>
      <dgm:spPr/>
    </dgm:pt>
    <dgm:pt modelId="{3ABA4ECC-3A97-4E1F-AD6E-839274D35EDD}" type="pres">
      <dgm:prSet presAssocID="{2E435414-7AB7-457D-87FF-3DBB8DC4DE3F}" presName="root2" presStyleCnt="0"/>
      <dgm:spPr/>
    </dgm:pt>
    <dgm:pt modelId="{C7A9DB1A-E2A3-4B52-B4E6-6CE2C21BD42A}" type="pres">
      <dgm:prSet presAssocID="{2E435414-7AB7-457D-87FF-3DBB8DC4DE3F}" presName="LevelTwoTextNode" presStyleLbl="node3" presStyleIdx="0" presStyleCnt="6" custScaleX="53306" custScaleY="42645">
        <dgm:presLayoutVars>
          <dgm:chPref val="3"/>
        </dgm:presLayoutVars>
      </dgm:prSet>
      <dgm:spPr/>
    </dgm:pt>
    <dgm:pt modelId="{946D8AF6-C3F3-4063-8F15-8EAB881F29A0}" type="pres">
      <dgm:prSet presAssocID="{2E435414-7AB7-457D-87FF-3DBB8DC4DE3F}" presName="level3hierChild" presStyleCnt="0"/>
      <dgm:spPr/>
    </dgm:pt>
    <dgm:pt modelId="{53B9BFC8-2617-402B-8C70-C2218E9754A5}" type="pres">
      <dgm:prSet presAssocID="{94510AB7-6F18-4528-A186-672064B8260C}" presName="conn2-1" presStyleLbl="parChTrans1D3" presStyleIdx="1" presStyleCnt="6"/>
      <dgm:spPr/>
    </dgm:pt>
    <dgm:pt modelId="{30B4809F-3299-453D-91AC-415BB42E6092}" type="pres">
      <dgm:prSet presAssocID="{94510AB7-6F18-4528-A186-672064B8260C}" presName="connTx" presStyleLbl="parChTrans1D3" presStyleIdx="1" presStyleCnt="6"/>
      <dgm:spPr/>
    </dgm:pt>
    <dgm:pt modelId="{D54BEE6F-A43C-4B0A-9788-67FAC7934935}" type="pres">
      <dgm:prSet presAssocID="{33F1F6F4-67B9-4532-835E-D8E1498154D6}" presName="root2" presStyleCnt="0"/>
      <dgm:spPr/>
    </dgm:pt>
    <dgm:pt modelId="{642935FE-40DB-4023-8575-8D05D0C35735}" type="pres">
      <dgm:prSet presAssocID="{33F1F6F4-67B9-4532-835E-D8E1498154D6}" presName="LevelTwoTextNode" presStyleLbl="node3" presStyleIdx="1" presStyleCnt="6" custScaleX="52646" custScaleY="42116">
        <dgm:presLayoutVars>
          <dgm:chPref val="3"/>
        </dgm:presLayoutVars>
      </dgm:prSet>
      <dgm:spPr/>
    </dgm:pt>
    <dgm:pt modelId="{B59321EB-93E1-47C0-9BAE-84FE4D12EF9D}" type="pres">
      <dgm:prSet presAssocID="{33F1F6F4-67B9-4532-835E-D8E1498154D6}" presName="level3hierChild" presStyleCnt="0"/>
      <dgm:spPr/>
    </dgm:pt>
    <dgm:pt modelId="{18D2A21E-8259-4B86-906D-967363BD4F1C}" type="pres">
      <dgm:prSet presAssocID="{05A36805-9727-4982-9E56-0B1FA938DF2B}" presName="conn2-1" presStyleLbl="parChTrans1D2" presStyleIdx="1" presStyleCnt="3"/>
      <dgm:spPr/>
    </dgm:pt>
    <dgm:pt modelId="{FF9C7A94-E636-47DB-86A7-304D7D5E6AD7}" type="pres">
      <dgm:prSet presAssocID="{05A36805-9727-4982-9E56-0B1FA938DF2B}" presName="connTx" presStyleLbl="parChTrans1D2" presStyleIdx="1" presStyleCnt="3"/>
      <dgm:spPr/>
    </dgm:pt>
    <dgm:pt modelId="{DAA4C80B-9993-440D-81A4-648ABA18B386}" type="pres">
      <dgm:prSet presAssocID="{97F812FE-1CFE-4466-A73C-A312C10EF4F1}" presName="root2" presStyleCnt="0"/>
      <dgm:spPr/>
    </dgm:pt>
    <dgm:pt modelId="{46F6D0AD-D652-4F48-9A44-CB0BEB4F0D57}" type="pres">
      <dgm:prSet presAssocID="{97F812FE-1CFE-4466-A73C-A312C10EF4F1}" presName="LevelTwoTextNode" presStyleLbl="node2" presStyleIdx="1" presStyleCnt="3" custScaleX="80828" custScaleY="80828" custLinFactNeighborX="-14680" custLinFactNeighborY="-54399">
        <dgm:presLayoutVars>
          <dgm:chPref val="3"/>
        </dgm:presLayoutVars>
      </dgm:prSet>
      <dgm:spPr/>
    </dgm:pt>
    <dgm:pt modelId="{5C12E2BA-23D4-4F2A-BF78-49E3A19C3BE3}" type="pres">
      <dgm:prSet presAssocID="{97F812FE-1CFE-4466-A73C-A312C10EF4F1}" presName="level3hierChild" presStyleCnt="0"/>
      <dgm:spPr/>
    </dgm:pt>
    <dgm:pt modelId="{7519B1FC-E6ED-4768-A72C-730A1CA65EE8}" type="pres">
      <dgm:prSet presAssocID="{7FF4C78E-0D32-4FB7-88A6-FAD73CB0A829}" presName="conn2-1" presStyleLbl="parChTrans1D3" presStyleIdx="2" presStyleCnt="6"/>
      <dgm:spPr/>
    </dgm:pt>
    <dgm:pt modelId="{AD299ED8-759F-47A9-8F11-B0B534A39790}" type="pres">
      <dgm:prSet presAssocID="{7FF4C78E-0D32-4FB7-88A6-FAD73CB0A829}" presName="connTx" presStyleLbl="parChTrans1D3" presStyleIdx="2" presStyleCnt="6"/>
      <dgm:spPr/>
    </dgm:pt>
    <dgm:pt modelId="{AE196E27-6DDF-481D-A741-2E5C0D17C4B4}" type="pres">
      <dgm:prSet presAssocID="{A4C3548E-FAA8-429B-9B57-BC152D5F632F}" presName="root2" presStyleCnt="0"/>
      <dgm:spPr/>
    </dgm:pt>
    <dgm:pt modelId="{0FB29BA9-26F5-44FC-B854-0055FA74C283}" type="pres">
      <dgm:prSet presAssocID="{A4C3548E-FAA8-429B-9B57-BC152D5F632F}" presName="LevelTwoTextNode" presStyleLbl="node3" presStyleIdx="2" presStyleCnt="6" custScaleX="52368" custScaleY="41894">
        <dgm:presLayoutVars>
          <dgm:chPref val="3"/>
        </dgm:presLayoutVars>
      </dgm:prSet>
      <dgm:spPr/>
    </dgm:pt>
    <dgm:pt modelId="{4596563A-AA18-48E1-86A5-FDD2A5B170A6}" type="pres">
      <dgm:prSet presAssocID="{A4C3548E-FAA8-429B-9B57-BC152D5F632F}" presName="level3hierChild" presStyleCnt="0"/>
      <dgm:spPr/>
    </dgm:pt>
    <dgm:pt modelId="{D092E238-4823-4840-8153-E1249BC64FA9}" type="pres">
      <dgm:prSet presAssocID="{C8E8B1C6-6515-4FC7-93EB-CE6DD6AEAACA}" presName="conn2-1" presStyleLbl="parChTrans1D3" presStyleIdx="3" presStyleCnt="6"/>
      <dgm:spPr/>
    </dgm:pt>
    <dgm:pt modelId="{94AB6D5E-069D-43AF-B348-72CBC699CC7C}" type="pres">
      <dgm:prSet presAssocID="{C8E8B1C6-6515-4FC7-93EB-CE6DD6AEAACA}" presName="connTx" presStyleLbl="parChTrans1D3" presStyleIdx="3" presStyleCnt="6"/>
      <dgm:spPr/>
    </dgm:pt>
    <dgm:pt modelId="{10AC14A3-3A3C-43DF-ACC8-FCB55E6E903C}" type="pres">
      <dgm:prSet presAssocID="{FF592D93-4B51-4AC9-8BE4-917EDC9B1E7A}" presName="root2" presStyleCnt="0"/>
      <dgm:spPr/>
    </dgm:pt>
    <dgm:pt modelId="{00D93888-93A6-4B41-B5D1-DB032D137B0C}" type="pres">
      <dgm:prSet presAssocID="{FF592D93-4B51-4AC9-8BE4-917EDC9B1E7A}" presName="LevelTwoTextNode" presStyleLbl="node3" presStyleIdx="3" presStyleCnt="6" custScaleX="52184" custScaleY="41747">
        <dgm:presLayoutVars>
          <dgm:chPref val="3"/>
        </dgm:presLayoutVars>
      </dgm:prSet>
      <dgm:spPr/>
    </dgm:pt>
    <dgm:pt modelId="{BFF70C13-8BAA-4C46-A427-A1D26537EE60}" type="pres">
      <dgm:prSet presAssocID="{FF592D93-4B51-4AC9-8BE4-917EDC9B1E7A}" presName="level3hierChild" presStyleCnt="0"/>
      <dgm:spPr/>
    </dgm:pt>
    <dgm:pt modelId="{1C823E37-1657-407A-B995-0A8DCC9806FB}" type="pres">
      <dgm:prSet presAssocID="{020E76EF-103C-4A51-9B62-A186FB866DC3}" presName="conn2-1" presStyleLbl="parChTrans1D3" presStyleIdx="4" presStyleCnt="6"/>
      <dgm:spPr/>
    </dgm:pt>
    <dgm:pt modelId="{E1C0B3F9-2C04-4E80-8D6F-3EA08AB4003D}" type="pres">
      <dgm:prSet presAssocID="{020E76EF-103C-4A51-9B62-A186FB866DC3}" presName="connTx" presStyleLbl="parChTrans1D3" presStyleIdx="4" presStyleCnt="6"/>
      <dgm:spPr/>
    </dgm:pt>
    <dgm:pt modelId="{FAAF3FF3-26A8-4242-9BF3-BED0C455EF38}" type="pres">
      <dgm:prSet presAssocID="{BF96C542-5C8B-41DC-80A7-C610CBAAEE0B}" presName="root2" presStyleCnt="0"/>
      <dgm:spPr/>
    </dgm:pt>
    <dgm:pt modelId="{738073DA-93B3-422D-BC9B-1A6C8680E7FB}" type="pres">
      <dgm:prSet presAssocID="{BF96C542-5C8B-41DC-80A7-C610CBAAEE0B}" presName="LevelTwoTextNode" presStyleLbl="node3" presStyleIdx="4" presStyleCnt="6" custScaleX="52001" custScaleY="41601">
        <dgm:presLayoutVars>
          <dgm:chPref val="3"/>
        </dgm:presLayoutVars>
      </dgm:prSet>
      <dgm:spPr/>
    </dgm:pt>
    <dgm:pt modelId="{4F49D4D9-C377-455E-8FA1-C7293B33239E}" type="pres">
      <dgm:prSet presAssocID="{BF96C542-5C8B-41DC-80A7-C610CBAAEE0B}" presName="level3hierChild" presStyleCnt="0"/>
      <dgm:spPr/>
    </dgm:pt>
    <dgm:pt modelId="{43804ADE-6412-477F-8C0C-E4C57C1F3D11}" type="pres">
      <dgm:prSet presAssocID="{616D1187-B155-4F5B-A28F-18476F302AA4}" presName="conn2-1" presStyleLbl="parChTrans1D3" presStyleIdx="5" presStyleCnt="6"/>
      <dgm:spPr/>
    </dgm:pt>
    <dgm:pt modelId="{DCBCE02A-7DA1-4915-9123-1E165A0F8790}" type="pres">
      <dgm:prSet presAssocID="{616D1187-B155-4F5B-A28F-18476F302AA4}" presName="connTx" presStyleLbl="parChTrans1D3" presStyleIdx="5" presStyleCnt="6"/>
      <dgm:spPr/>
    </dgm:pt>
    <dgm:pt modelId="{53DCDD9F-F9C9-4254-A024-0FEFB9313FFE}" type="pres">
      <dgm:prSet presAssocID="{46AC0F1D-7790-4117-8DD9-B056EAE29204}" presName="root2" presStyleCnt="0"/>
      <dgm:spPr/>
    </dgm:pt>
    <dgm:pt modelId="{C83C141B-CAB1-4B2C-A84D-5051A39D7B7F}" type="pres">
      <dgm:prSet presAssocID="{46AC0F1D-7790-4117-8DD9-B056EAE29204}" presName="LevelTwoTextNode" presStyleLbl="node3" presStyleIdx="5" presStyleCnt="6" custScaleX="51820" custScaleY="41456">
        <dgm:presLayoutVars>
          <dgm:chPref val="3"/>
        </dgm:presLayoutVars>
      </dgm:prSet>
      <dgm:spPr/>
    </dgm:pt>
    <dgm:pt modelId="{A5B556B3-EF9A-4732-99B1-0019DD6CD1A5}" type="pres">
      <dgm:prSet presAssocID="{46AC0F1D-7790-4117-8DD9-B056EAE29204}" presName="level3hierChild" presStyleCnt="0"/>
      <dgm:spPr/>
    </dgm:pt>
    <dgm:pt modelId="{6295A44F-8355-447C-A7A2-2DD649F8E758}" type="pres">
      <dgm:prSet presAssocID="{C7701FF2-B573-4145-8435-20BF3666F4C3}" presName="conn2-1" presStyleLbl="parChTrans1D2" presStyleIdx="2" presStyleCnt="3"/>
      <dgm:spPr/>
    </dgm:pt>
    <dgm:pt modelId="{8F186F8E-6F38-48F8-BE78-5E8C64EF691A}" type="pres">
      <dgm:prSet presAssocID="{C7701FF2-B573-4145-8435-20BF3666F4C3}" presName="connTx" presStyleLbl="parChTrans1D2" presStyleIdx="2" presStyleCnt="3"/>
      <dgm:spPr/>
    </dgm:pt>
    <dgm:pt modelId="{A12825B9-5DA4-4E28-886E-46A9B6A033C3}" type="pres">
      <dgm:prSet presAssocID="{EAF3B926-76A4-4400-BE51-41ED38EDBE1F}" presName="root2" presStyleCnt="0"/>
      <dgm:spPr/>
    </dgm:pt>
    <dgm:pt modelId="{46C9846C-351B-47C4-B3DB-94B514D51EA9}" type="pres">
      <dgm:prSet presAssocID="{EAF3B926-76A4-4400-BE51-41ED38EDBE1F}" presName="LevelTwoTextNode" presStyleLbl="node2" presStyleIdx="2" presStyleCnt="3" custScaleX="80682" custScaleY="80682" custLinFactNeighborX="-14583" custLinFactNeighborY="-28793">
        <dgm:presLayoutVars>
          <dgm:chPref val="3"/>
        </dgm:presLayoutVars>
      </dgm:prSet>
      <dgm:spPr/>
    </dgm:pt>
    <dgm:pt modelId="{45497EB0-1380-4D04-8525-D0867E179241}" type="pres">
      <dgm:prSet presAssocID="{EAF3B926-76A4-4400-BE51-41ED38EDBE1F}" presName="level3hierChild" presStyleCnt="0"/>
      <dgm:spPr/>
    </dgm:pt>
  </dgm:ptLst>
  <dgm:cxnLst>
    <dgm:cxn modelId="{00A11419-57C1-49C4-B3FC-E4ABD908BBFF}" type="presOf" srcId="{30D68E55-AA16-4938-BB5B-B1A4DC32B215}" destId="{A6B26594-831F-4255-99D4-37569165280B}" srcOrd="0" destOrd="0" presId="urn:microsoft.com/office/officeart/2005/8/layout/hierarchy2"/>
    <dgm:cxn modelId="{F4E09922-6221-4A78-B535-F029DD887D8A}" type="presOf" srcId="{7FF4C78E-0D32-4FB7-88A6-FAD73CB0A829}" destId="{7519B1FC-E6ED-4768-A72C-730A1CA65EE8}" srcOrd="0" destOrd="0" presId="urn:microsoft.com/office/officeart/2005/8/layout/hierarchy2"/>
    <dgm:cxn modelId="{7525D32D-30D9-43DA-A5C3-F55CDB5D1507}" srcId="{34117180-1BAE-4CC2-A3EC-21896F2AEBF1}" destId="{87BF34E1-6EA0-446F-9825-7E0606B3FE12}" srcOrd="0" destOrd="0" parTransId="{0393B303-6745-4062-8EF7-C8038F402B86}" sibTransId="{BD8DA383-2FEF-42FD-8224-F615A257F696}"/>
    <dgm:cxn modelId="{B8E53131-DD07-4212-B65F-5CC7B2D28A6D}" type="presOf" srcId="{94510AB7-6F18-4528-A186-672064B8260C}" destId="{30B4809F-3299-453D-91AC-415BB42E6092}" srcOrd="1" destOrd="0" presId="urn:microsoft.com/office/officeart/2005/8/layout/hierarchy2"/>
    <dgm:cxn modelId="{F5169935-CD55-466B-8615-3A0E306EC0E9}" type="presOf" srcId="{C7701FF2-B573-4145-8435-20BF3666F4C3}" destId="{6295A44F-8355-447C-A7A2-2DD649F8E758}" srcOrd="0" destOrd="0" presId="urn:microsoft.com/office/officeart/2005/8/layout/hierarchy2"/>
    <dgm:cxn modelId="{1146745B-B546-42CF-ADDA-5C0A290CC1FA}" type="presOf" srcId="{C8E8B1C6-6515-4FC7-93EB-CE6DD6AEAACA}" destId="{D092E238-4823-4840-8153-E1249BC64FA9}" srcOrd="0" destOrd="0" presId="urn:microsoft.com/office/officeart/2005/8/layout/hierarchy2"/>
    <dgm:cxn modelId="{F4009E5F-2F53-4CCA-8F11-45AAAFC85BC8}" srcId="{97F812FE-1CFE-4466-A73C-A312C10EF4F1}" destId="{A4C3548E-FAA8-429B-9B57-BC152D5F632F}" srcOrd="0" destOrd="0" parTransId="{7FF4C78E-0D32-4FB7-88A6-FAD73CB0A829}" sibTransId="{FB57EB37-1814-4725-A5F9-56EC88856A81}"/>
    <dgm:cxn modelId="{8EB26044-4E20-47CE-B22F-4B30BCF8B474}" type="presOf" srcId="{616D1187-B155-4F5B-A28F-18476F302AA4}" destId="{DCBCE02A-7DA1-4915-9123-1E165A0F8790}" srcOrd="1" destOrd="0" presId="urn:microsoft.com/office/officeart/2005/8/layout/hierarchy2"/>
    <dgm:cxn modelId="{806D274C-D6BC-495D-A673-D44BAA54DCE0}" srcId="{87BF34E1-6EA0-446F-9825-7E0606B3FE12}" destId="{33F1F6F4-67B9-4532-835E-D8E1498154D6}" srcOrd="1" destOrd="0" parTransId="{94510AB7-6F18-4528-A186-672064B8260C}" sibTransId="{A294B156-DB82-4C1F-A53B-3896E8CBBDDB}"/>
    <dgm:cxn modelId="{FF6D2A6C-134B-4E55-8671-C2B9F2E8E326}" type="presOf" srcId="{0393B303-6745-4062-8EF7-C8038F402B86}" destId="{79FA1EC0-6FE4-4CE2-8891-87B635EC106C}" srcOrd="1" destOrd="0" presId="urn:microsoft.com/office/officeart/2005/8/layout/hierarchy2"/>
    <dgm:cxn modelId="{4A63C76E-019F-4145-8AF2-55055A920B5B}" type="presOf" srcId="{EAF3B926-76A4-4400-BE51-41ED38EDBE1F}" destId="{46C9846C-351B-47C4-B3DB-94B514D51EA9}" srcOrd="0" destOrd="0" presId="urn:microsoft.com/office/officeart/2005/8/layout/hierarchy2"/>
    <dgm:cxn modelId="{7F057570-A2F3-4FE2-8F78-F956F45D9FA1}" type="presOf" srcId="{33F1F6F4-67B9-4532-835E-D8E1498154D6}" destId="{642935FE-40DB-4023-8575-8D05D0C35735}" srcOrd="0" destOrd="0" presId="urn:microsoft.com/office/officeart/2005/8/layout/hierarchy2"/>
    <dgm:cxn modelId="{D240E574-46F2-4BDB-A42F-C81A34AC9569}" type="presOf" srcId="{020E76EF-103C-4A51-9B62-A186FB866DC3}" destId="{1C823E37-1657-407A-B995-0A8DCC9806FB}" srcOrd="0" destOrd="0" presId="urn:microsoft.com/office/officeart/2005/8/layout/hierarchy2"/>
    <dgm:cxn modelId="{02781F5A-1325-4C19-99C8-BFEB029194AA}" srcId="{87BF34E1-6EA0-446F-9825-7E0606B3FE12}" destId="{2E435414-7AB7-457D-87FF-3DBB8DC4DE3F}" srcOrd="0" destOrd="0" parTransId="{30D68E55-AA16-4938-BB5B-B1A4DC32B215}" sibTransId="{1B3D66C3-6413-42C7-8231-4B27BC9B79C2}"/>
    <dgm:cxn modelId="{9FD8865A-BFFE-4D72-A78C-97479D22EBF0}" srcId="{34117180-1BAE-4CC2-A3EC-21896F2AEBF1}" destId="{EAF3B926-76A4-4400-BE51-41ED38EDBE1F}" srcOrd="2" destOrd="0" parTransId="{C7701FF2-B573-4145-8435-20BF3666F4C3}" sibTransId="{A46AAA9B-0F95-4258-9A7C-278BA9DFDFCA}"/>
    <dgm:cxn modelId="{A2D17D83-CA66-477A-BB7A-D84BFE96E6E9}" type="presOf" srcId="{A4C3548E-FAA8-429B-9B57-BC152D5F632F}" destId="{0FB29BA9-26F5-44FC-B854-0055FA74C283}" srcOrd="0" destOrd="0" presId="urn:microsoft.com/office/officeart/2005/8/layout/hierarchy2"/>
    <dgm:cxn modelId="{50CF2F8A-22BD-46CB-B008-0CFA76041E02}" type="presOf" srcId="{BF96C542-5C8B-41DC-80A7-C610CBAAEE0B}" destId="{738073DA-93B3-422D-BC9B-1A6C8680E7FB}" srcOrd="0" destOrd="0" presId="urn:microsoft.com/office/officeart/2005/8/layout/hierarchy2"/>
    <dgm:cxn modelId="{6DACD98D-6C51-4FE7-A2A6-B9514575A7EF}" type="presOf" srcId="{C8E8B1C6-6515-4FC7-93EB-CE6DD6AEAACA}" destId="{94AB6D5E-069D-43AF-B348-72CBC699CC7C}" srcOrd="1" destOrd="0" presId="urn:microsoft.com/office/officeart/2005/8/layout/hierarchy2"/>
    <dgm:cxn modelId="{F384A990-7D95-4937-A64D-010EC8123550}" type="presOf" srcId="{05A36805-9727-4982-9E56-0B1FA938DF2B}" destId="{18D2A21E-8259-4B86-906D-967363BD4F1C}" srcOrd="0" destOrd="0" presId="urn:microsoft.com/office/officeart/2005/8/layout/hierarchy2"/>
    <dgm:cxn modelId="{E2DA3D96-2FFE-4B01-BB69-0F0DC5C0AB42}" type="presOf" srcId="{87BF34E1-6EA0-446F-9825-7E0606B3FE12}" destId="{D7E65AA3-2880-470C-AA9B-5255C8023E1B}" srcOrd="0" destOrd="0" presId="urn:microsoft.com/office/officeart/2005/8/layout/hierarchy2"/>
    <dgm:cxn modelId="{002B5997-E250-47C7-848D-C0EBE1462396}" srcId="{62558FF1-1DF8-40AD-B7D5-A40471A15CA8}" destId="{34117180-1BAE-4CC2-A3EC-21896F2AEBF1}" srcOrd="0" destOrd="0" parTransId="{2A26B14A-B2BC-4069-90AB-67B293922262}" sibTransId="{58E99A00-932F-4DC8-979E-1445ECD9B0D6}"/>
    <dgm:cxn modelId="{DEFA8598-6EEF-4D72-AC5E-076A29D64355}" type="presOf" srcId="{2E435414-7AB7-457D-87FF-3DBB8DC4DE3F}" destId="{C7A9DB1A-E2A3-4B52-B4E6-6CE2C21BD42A}" srcOrd="0" destOrd="0" presId="urn:microsoft.com/office/officeart/2005/8/layout/hierarchy2"/>
    <dgm:cxn modelId="{E22DF2AD-B1A8-4481-9B21-4CF16AC4DFD4}" type="presOf" srcId="{FF592D93-4B51-4AC9-8BE4-917EDC9B1E7A}" destId="{00D93888-93A6-4B41-B5D1-DB032D137B0C}" srcOrd="0" destOrd="0" presId="urn:microsoft.com/office/officeart/2005/8/layout/hierarchy2"/>
    <dgm:cxn modelId="{E726B3BB-BA4A-4A76-B446-ECA00D7A02A1}" srcId="{97F812FE-1CFE-4466-A73C-A312C10EF4F1}" destId="{46AC0F1D-7790-4117-8DD9-B056EAE29204}" srcOrd="3" destOrd="0" parTransId="{616D1187-B155-4F5B-A28F-18476F302AA4}" sibTransId="{24E52A69-4325-4208-886F-064C126ECE56}"/>
    <dgm:cxn modelId="{948C5FBF-3DC2-43AE-B256-3EEB7591A9A6}" type="presOf" srcId="{616D1187-B155-4F5B-A28F-18476F302AA4}" destId="{43804ADE-6412-477F-8C0C-E4C57C1F3D11}" srcOrd="0" destOrd="0" presId="urn:microsoft.com/office/officeart/2005/8/layout/hierarchy2"/>
    <dgm:cxn modelId="{FDCA38C1-BBCA-4269-95EA-C08810632191}" type="presOf" srcId="{020E76EF-103C-4A51-9B62-A186FB866DC3}" destId="{E1C0B3F9-2C04-4E80-8D6F-3EA08AB4003D}" srcOrd="1" destOrd="0" presId="urn:microsoft.com/office/officeart/2005/8/layout/hierarchy2"/>
    <dgm:cxn modelId="{F8BE4EC1-2F27-4B82-9694-322FFC962CCB}" srcId="{97F812FE-1CFE-4466-A73C-A312C10EF4F1}" destId="{BF96C542-5C8B-41DC-80A7-C610CBAAEE0B}" srcOrd="2" destOrd="0" parTransId="{020E76EF-103C-4A51-9B62-A186FB866DC3}" sibTransId="{7C21E3A4-4830-4434-9869-4A9AE9DD9DD4}"/>
    <dgm:cxn modelId="{069655C3-1D57-498C-8236-3C5B9E80A9E5}" type="presOf" srcId="{94510AB7-6F18-4528-A186-672064B8260C}" destId="{53B9BFC8-2617-402B-8C70-C2218E9754A5}" srcOrd="0" destOrd="0" presId="urn:microsoft.com/office/officeart/2005/8/layout/hierarchy2"/>
    <dgm:cxn modelId="{1C33E4C6-FB94-4B2A-9793-883ADBDA30EE}" srcId="{97F812FE-1CFE-4466-A73C-A312C10EF4F1}" destId="{FF592D93-4B51-4AC9-8BE4-917EDC9B1E7A}" srcOrd="1" destOrd="0" parTransId="{C8E8B1C6-6515-4FC7-93EB-CE6DD6AEAACA}" sibTransId="{2F3BB29A-90ED-49DA-8CF6-0299058F0876}"/>
    <dgm:cxn modelId="{53BEE8C8-1053-4BBD-A78A-73F6080658C4}" type="presOf" srcId="{62558FF1-1DF8-40AD-B7D5-A40471A15CA8}" destId="{5B07192F-4114-4F5E-B082-8C095098EB1B}" srcOrd="0" destOrd="0" presId="urn:microsoft.com/office/officeart/2005/8/layout/hierarchy2"/>
    <dgm:cxn modelId="{59E262C9-E7EA-4888-9AFE-D4647A3A878F}" type="presOf" srcId="{0393B303-6745-4062-8EF7-C8038F402B86}" destId="{26EE929C-DDDC-4FB5-9979-417936ECCE2F}" srcOrd="0" destOrd="0" presId="urn:microsoft.com/office/officeart/2005/8/layout/hierarchy2"/>
    <dgm:cxn modelId="{052F4CC9-6C50-48F8-A3AB-BE56B8E3DC11}" type="presOf" srcId="{97F812FE-1CFE-4466-A73C-A312C10EF4F1}" destId="{46F6D0AD-D652-4F48-9A44-CB0BEB4F0D57}" srcOrd="0" destOrd="0" presId="urn:microsoft.com/office/officeart/2005/8/layout/hierarchy2"/>
    <dgm:cxn modelId="{8877BECE-AF41-4E0E-A458-D2C4361330C3}" type="presOf" srcId="{30D68E55-AA16-4938-BB5B-B1A4DC32B215}" destId="{92A32EE4-0F90-4F36-9E65-6EFBC4854D19}" srcOrd="1" destOrd="0" presId="urn:microsoft.com/office/officeart/2005/8/layout/hierarchy2"/>
    <dgm:cxn modelId="{D94840D2-3118-4C06-B1DB-ACA101F5318A}" type="presOf" srcId="{7FF4C78E-0D32-4FB7-88A6-FAD73CB0A829}" destId="{AD299ED8-759F-47A9-8F11-B0B534A39790}" srcOrd="1" destOrd="0" presId="urn:microsoft.com/office/officeart/2005/8/layout/hierarchy2"/>
    <dgm:cxn modelId="{75E98CDA-F271-461F-9027-42719DC12F6E}" type="presOf" srcId="{C7701FF2-B573-4145-8435-20BF3666F4C3}" destId="{8F186F8E-6F38-48F8-BE78-5E8C64EF691A}" srcOrd="1" destOrd="0" presId="urn:microsoft.com/office/officeart/2005/8/layout/hierarchy2"/>
    <dgm:cxn modelId="{C0160BF1-A611-4E67-9EBD-CA2BACA56DC1}" type="presOf" srcId="{34117180-1BAE-4CC2-A3EC-21896F2AEBF1}" destId="{3DC3E5A2-317C-4767-8B0A-41AB0E7AA711}" srcOrd="0" destOrd="0" presId="urn:microsoft.com/office/officeart/2005/8/layout/hierarchy2"/>
    <dgm:cxn modelId="{33CFC0F3-1B25-4AE6-BE28-ECA450912028}" type="presOf" srcId="{05A36805-9727-4982-9E56-0B1FA938DF2B}" destId="{FF9C7A94-E636-47DB-86A7-304D7D5E6AD7}" srcOrd="1" destOrd="0" presId="urn:microsoft.com/office/officeart/2005/8/layout/hierarchy2"/>
    <dgm:cxn modelId="{C8A8EDF5-DE5E-48B3-81E6-5172A4249E23}" srcId="{34117180-1BAE-4CC2-A3EC-21896F2AEBF1}" destId="{97F812FE-1CFE-4466-A73C-A312C10EF4F1}" srcOrd="1" destOrd="0" parTransId="{05A36805-9727-4982-9E56-0B1FA938DF2B}" sibTransId="{2C01A0EC-4056-4339-928A-1C82807DF461}"/>
    <dgm:cxn modelId="{32FFA3F6-4470-45C3-8C58-94DBFB8845C5}" type="presOf" srcId="{46AC0F1D-7790-4117-8DD9-B056EAE29204}" destId="{C83C141B-CAB1-4B2C-A84D-5051A39D7B7F}" srcOrd="0" destOrd="0" presId="urn:microsoft.com/office/officeart/2005/8/layout/hierarchy2"/>
    <dgm:cxn modelId="{17D09D9E-6116-4AC6-B1C1-E26C5D027B7B}" type="presParOf" srcId="{5B07192F-4114-4F5E-B082-8C095098EB1B}" destId="{0AB45E37-B56F-4024-8A3B-043F25B18D29}" srcOrd="0" destOrd="0" presId="urn:microsoft.com/office/officeart/2005/8/layout/hierarchy2"/>
    <dgm:cxn modelId="{D24EFB90-500E-45BB-A64E-FE6BF3FB4FAE}" type="presParOf" srcId="{0AB45E37-B56F-4024-8A3B-043F25B18D29}" destId="{3DC3E5A2-317C-4767-8B0A-41AB0E7AA711}" srcOrd="0" destOrd="0" presId="urn:microsoft.com/office/officeart/2005/8/layout/hierarchy2"/>
    <dgm:cxn modelId="{BA854E40-C28A-41E0-BCA0-859C34945AC2}" type="presParOf" srcId="{0AB45E37-B56F-4024-8A3B-043F25B18D29}" destId="{85E9E625-79B9-4F64-9CC0-430BE7C9F601}" srcOrd="1" destOrd="0" presId="urn:microsoft.com/office/officeart/2005/8/layout/hierarchy2"/>
    <dgm:cxn modelId="{DEBEADB3-912E-42E4-AAEE-ECAB16C325CD}" type="presParOf" srcId="{85E9E625-79B9-4F64-9CC0-430BE7C9F601}" destId="{26EE929C-DDDC-4FB5-9979-417936ECCE2F}" srcOrd="0" destOrd="0" presId="urn:microsoft.com/office/officeart/2005/8/layout/hierarchy2"/>
    <dgm:cxn modelId="{0ACA1E1C-EFA6-46C7-A716-001F25D63852}" type="presParOf" srcId="{26EE929C-DDDC-4FB5-9979-417936ECCE2F}" destId="{79FA1EC0-6FE4-4CE2-8891-87B635EC106C}" srcOrd="0" destOrd="0" presId="urn:microsoft.com/office/officeart/2005/8/layout/hierarchy2"/>
    <dgm:cxn modelId="{AB863466-531B-4478-B5AD-68D5A04B0D33}" type="presParOf" srcId="{85E9E625-79B9-4F64-9CC0-430BE7C9F601}" destId="{F2FED30F-DCFD-4AAF-B929-62BF8CF0F300}" srcOrd="1" destOrd="0" presId="urn:microsoft.com/office/officeart/2005/8/layout/hierarchy2"/>
    <dgm:cxn modelId="{96DF3BD0-C587-441F-822B-E08621012A27}" type="presParOf" srcId="{F2FED30F-DCFD-4AAF-B929-62BF8CF0F300}" destId="{D7E65AA3-2880-470C-AA9B-5255C8023E1B}" srcOrd="0" destOrd="0" presId="urn:microsoft.com/office/officeart/2005/8/layout/hierarchy2"/>
    <dgm:cxn modelId="{C3E5EFC7-280B-4CA5-A2F8-32DBA3AF433D}" type="presParOf" srcId="{F2FED30F-DCFD-4AAF-B929-62BF8CF0F300}" destId="{3003AC41-5B03-42AB-9195-8381DF0A0584}" srcOrd="1" destOrd="0" presId="urn:microsoft.com/office/officeart/2005/8/layout/hierarchy2"/>
    <dgm:cxn modelId="{24F48204-57A3-4B3F-B6F2-E71711FA5FF4}" type="presParOf" srcId="{3003AC41-5B03-42AB-9195-8381DF0A0584}" destId="{A6B26594-831F-4255-99D4-37569165280B}" srcOrd="0" destOrd="0" presId="urn:microsoft.com/office/officeart/2005/8/layout/hierarchy2"/>
    <dgm:cxn modelId="{D66253B1-6916-43C1-B6C0-52F6EA65853F}" type="presParOf" srcId="{A6B26594-831F-4255-99D4-37569165280B}" destId="{92A32EE4-0F90-4F36-9E65-6EFBC4854D19}" srcOrd="0" destOrd="0" presId="urn:microsoft.com/office/officeart/2005/8/layout/hierarchy2"/>
    <dgm:cxn modelId="{DAD2AC36-938F-451D-A86F-3BA661F8D9C8}" type="presParOf" srcId="{3003AC41-5B03-42AB-9195-8381DF0A0584}" destId="{3ABA4ECC-3A97-4E1F-AD6E-839274D35EDD}" srcOrd="1" destOrd="0" presId="urn:microsoft.com/office/officeart/2005/8/layout/hierarchy2"/>
    <dgm:cxn modelId="{5A1DD78F-B455-42BC-A4FB-686B77F1224F}" type="presParOf" srcId="{3ABA4ECC-3A97-4E1F-AD6E-839274D35EDD}" destId="{C7A9DB1A-E2A3-4B52-B4E6-6CE2C21BD42A}" srcOrd="0" destOrd="0" presId="urn:microsoft.com/office/officeart/2005/8/layout/hierarchy2"/>
    <dgm:cxn modelId="{1799490C-B8BD-45AC-93CE-7A8EF74381FA}" type="presParOf" srcId="{3ABA4ECC-3A97-4E1F-AD6E-839274D35EDD}" destId="{946D8AF6-C3F3-4063-8F15-8EAB881F29A0}" srcOrd="1" destOrd="0" presId="urn:microsoft.com/office/officeart/2005/8/layout/hierarchy2"/>
    <dgm:cxn modelId="{F8112E90-7A29-4134-9103-CAC87566D86C}" type="presParOf" srcId="{3003AC41-5B03-42AB-9195-8381DF0A0584}" destId="{53B9BFC8-2617-402B-8C70-C2218E9754A5}" srcOrd="2" destOrd="0" presId="urn:microsoft.com/office/officeart/2005/8/layout/hierarchy2"/>
    <dgm:cxn modelId="{B1B3076D-5FDB-450B-879C-874985595481}" type="presParOf" srcId="{53B9BFC8-2617-402B-8C70-C2218E9754A5}" destId="{30B4809F-3299-453D-91AC-415BB42E6092}" srcOrd="0" destOrd="0" presId="urn:microsoft.com/office/officeart/2005/8/layout/hierarchy2"/>
    <dgm:cxn modelId="{BD3862B7-B416-4C12-B293-4B5CABDBF65C}" type="presParOf" srcId="{3003AC41-5B03-42AB-9195-8381DF0A0584}" destId="{D54BEE6F-A43C-4B0A-9788-67FAC7934935}" srcOrd="3" destOrd="0" presId="urn:microsoft.com/office/officeart/2005/8/layout/hierarchy2"/>
    <dgm:cxn modelId="{98DE1E91-6E4B-486D-814E-A81DB8831FB1}" type="presParOf" srcId="{D54BEE6F-A43C-4B0A-9788-67FAC7934935}" destId="{642935FE-40DB-4023-8575-8D05D0C35735}" srcOrd="0" destOrd="0" presId="urn:microsoft.com/office/officeart/2005/8/layout/hierarchy2"/>
    <dgm:cxn modelId="{360E414C-5C88-4E09-A664-E1A30072CC0A}" type="presParOf" srcId="{D54BEE6F-A43C-4B0A-9788-67FAC7934935}" destId="{B59321EB-93E1-47C0-9BAE-84FE4D12EF9D}" srcOrd="1" destOrd="0" presId="urn:microsoft.com/office/officeart/2005/8/layout/hierarchy2"/>
    <dgm:cxn modelId="{70B65CD0-5FBD-45A6-87A9-F130C414FB31}" type="presParOf" srcId="{85E9E625-79B9-4F64-9CC0-430BE7C9F601}" destId="{18D2A21E-8259-4B86-906D-967363BD4F1C}" srcOrd="2" destOrd="0" presId="urn:microsoft.com/office/officeart/2005/8/layout/hierarchy2"/>
    <dgm:cxn modelId="{13EB85CC-27A2-4C85-8382-2C370038C9FA}" type="presParOf" srcId="{18D2A21E-8259-4B86-906D-967363BD4F1C}" destId="{FF9C7A94-E636-47DB-86A7-304D7D5E6AD7}" srcOrd="0" destOrd="0" presId="urn:microsoft.com/office/officeart/2005/8/layout/hierarchy2"/>
    <dgm:cxn modelId="{DD21BAAB-FB38-4F45-A403-D93E6FEF6D0B}" type="presParOf" srcId="{85E9E625-79B9-4F64-9CC0-430BE7C9F601}" destId="{DAA4C80B-9993-440D-81A4-648ABA18B386}" srcOrd="3" destOrd="0" presId="urn:microsoft.com/office/officeart/2005/8/layout/hierarchy2"/>
    <dgm:cxn modelId="{2ADAB59B-1A08-4D90-8132-144B7639EC25}" type="presParOf" srcId="{DAA4C80B-9993-440D-81A4-648ABA18B386}" destId="{46F6D0AD-D652-4F48-9A44-CB0BEB4F0D57}" srcOrd="0" destOrd="0" presId="urn:microsoft.com/office/officeart/2005/8/layout/hierarchy2"/>
    <dgm:cxn modelId="{710332B9-9767-48FF-AE29-D5EDB2569FEF}" type="presParOf" srcId="{DAA4C80B-9993-440D-81A4-648ABA18B386}" destId="{5C12E2BA-23D4-4F2A-BF78-49E3A19C3BE3}" srcOrd="1" destOrd="0" presId="urn:microsoft.com/office/officeart/2005/8/layout/hierarchy2"/>
    <dgm:cxn modelId="{9E6BEC72-0213-46AE-A23C-FF07E526A19F}" type="presParOf" srcId="{5C12E2BA-23D4-4F2A-BF78-49E3A19C3BE3}" destId="{7519B1FC-E6ED-4768-A72C-730A1CA65EE8}" srcOrd="0" destOrd="0" presId="urn:microsoft.com/office/officeart/2005/8/layout/hierarchy2"/>
    <dgm:cxn modelId="{5EE6C81A-3E14-4334-89AA-B090AECC5309}" type="presParOf" srcId="{7519B1FC-E6ED-4768-A72C-730A1CA65EE8}" destId="{AD299ED8-759F-47A9-8F11-B0B534A39790}" srcOrd="0" destOrd="0" presId="urn:microsoft.com/office/officeart/2005/8/layout/hierarchy2"/>
    <dgm:cxn modelId="{68F95FB5-4EC9-40F9-95AC-A5959B2FDF0E}" type="presParOf" srcId="{5C12E2BA-23D4-4F2A-BF78-49E3A19C3BE3}" destId="{AE196E27-6DDF-481D-A741-2E5C0D17C4B4}" srcOrd="1" destOrd="0" presId="urn:microsoft.com/office/officeart/2005/8/layout/hierarchy2"/>
    <dgm:cxn modelId="{1610F463-97AE-41EF-B28A-85663499191E}" type="presParOf" srcId="{AE196E27-6DDF-481D-A741-2E5C0D17C4B4}" destId="{0FB29BA9-26F5-44FC-B854-0055FA74C283}" srcOrd="0" destOrd="0" presId="urn:microsoft.com/office/officeart/2005/8/layout/hierarchy2"/>
    <dgm:cxn modelId="{9AA78C77-2850-4269-B829-F6776CC05468}" type="presParOf" srcId="{AE196E27-6DDF-481D-A741-2E5C0D17C4B4}" destId="{4596563A-AA18-48E1-86A5-FDD2A5B170A6}" srcOrd="1" destOrd="0" presId="urn:microsoft.com/office/officeart/2005/8/layout/hierarchy2"/>
    <dgm:cxn modelId="{B16E7349-E1EB-46BA-A316-F3A1388B2F31}" type="presParOf" srcId="{5C12E2BA-23D4-4F2A-BF78-49E3A19C3BE3}" destId="{D092E238-4823-4840-8153-E1249BC64FA9}" srcOrd="2" destOrd="0" presId="urn:microsoft.com/office/officeart/2005/8/layout/hierarchy2"/>
    <dgm:cxn modelId="{1FEB9E17-8B09-4820-A501-F4E6D868156E}" type="presParOf" srcId="{D092E238-4823-4840-8153-E1249BC64FA9}" destId="{94AB6D5E-069D-43AF-B348-72CBC699CC7C}" srcOrd="0" destOrd="0" presId="urn:microsoft.com/office/officeart/2005/8/layout/hierarchy2"/>
    <dgm:cxn modelId="{D4087235-2F65-461E-85BE-2E86619B3BA1}" type="presParOf" srcId="{5C12E2BA-23D4-4F2A-BF78-49E3A19C3BE3}" destId="{10AC14A3-3A3C-43DF-ACC8-FCB55E6E903C}" srcOrd="3" destOrd="0" presId="urn:microsoft.com/office/officeart/2005/8/layout/hierarchy2"/>
    <dgm:cxn modelId="{9E66F814-D2FD-409B-B19F-B46D18D91603}" type="presParOf" srcId="{10AC14A3-3A3C-43DF-ACC8-FCB55E6E903C}" destId="{00D93888-93A6-4B41-B5D1-DB032D137B0C}" srcOrd="0" destOrd="0" presId="urn:microsoft.com/office/officeart/2005/8/layout/hierarchy2"/>
    <dgm:cxn modelId="{895FA2B1-3449-4187-B215-B72B800940D3}" type="presParOf" srcId="{10AC14A3-3A3C-43DF-ACC8-FCB55E6E903C}" destId="{BFF70C13-8BAA-4C46-A427-A1D26537EE60}" srcOrd="1" destOrd="0" presId="urn:microsoft.com/office/officeart/2005/8/layout/hierarchy2"/>
    <dgm:cxn modelId="{F43FDA46-2233-4AF6-A6CC-55D15188A8B0}" type="presParOf" srcId="{5C12E2BA-23D4-4F2A-BF78-49E3A19C3BE3}" destId="{1C823E37-1657-407A-B995-0A8DCC9806FB}" srcOrd="4" destOrd="0" presId="urn:microsoft.com/office/officeart/2005/8/layout/hierarchy2"/>
    <dgm:cxn modelId="{A119DC13-AF06-470C-8FD9-2397E17ECA56}" type="presParOf" srcId="{1C823E37-1657-407A-B995-0A8DCC9806FB}" destId="{E1C0B3F9-2C04-4E80-8D6F-3EA08AB4003D}" srcOrd="0" destOrd="0" presId="urn:microsoft.com/office/officeart/2005/8/layout/hierarchy2"/>
    <dgm:cxn modelId="{151A1AB8-C3F9-49DE-A911-82B55C66DC81}" type="presParOf" srcId="{5C12E2BA-23D4-4F2A-BF78-49E3A19C3BE3}" destId="{FAAF3FF3-26A8-4242-9BF3-BED0C455EF38}" srcOrd="5" destOrd="0" presId="urn:microsoft.com/office/officeart/2005/8/layout/hierarchy2"/>
    <dgm:cxn modelId="{BEB07855-A378-45FF-A95C-0943770AE735}" type="presParOf" srcId="{FAAF3FF3-26A8-4242-9BF3-BED0C455EF38}" destId="{738073DA-93B3-422D-BC9B-1A6C8680E7FB}" srcOrd="0" destOrd="0" presId="urn:microsoft.com/office/officeart/2005/8/layout/hierarchy2"/>
    <dgm:cxn modelId="{AA0335D6-2832-4791-9B0D-C1B6D39EA063}" type="presParOf" srcId="{FAAF3FF3-26A8-4242-9BF3-BED0C455EF38}" destId="{4F49D4D9-C377-455E-8FA1-C7293B33239E}" srcOrd="1" destOrd="0" presId="urn:microsoft.com/office/officeart/2005/8/layout/hierarchy2"/>
    <dgm:cxn modelId="{90574A05-15BD-4C5B-ACD5-B8E353C4FF05}" type="presParOf" srcId="{5C12E2BA-23D4-4F2A-BF78-49E3A19C3BE3}" destId="{43804ADE-6412-477F-8C0C-E4C57C1F3D11}" srcOrd="6" destOrd="0" presId="urn:microsoft.com/office/officeart/2005/8/layout/hierarchy2"/>
    <dgm:cxn modelId="{58E61581-FD47-462C-A231-EC94CD79608D}" type="presParOf" srcId="{43804ADE-6412-477F-8C0C-E4C57C1F3D11}" destId="{DCBCE02A-7DA1-4915-9123-1E165A0F8790}" srcOrd="0" destOrd="0" presId="urn:microsoft.com/office/officeart/2005/8/layout/hierarchy2"/>
    <dgm:cxn modelId="{992AA773-7DBC-4BB1-A8FD-BE0E4FAE3EF0}" type="presParOf" srcId="{5C12E2BA-23D4-4F2A-BF78-49E3A19C3BE3}" destId="{53DCDD9F-F9C9-4254-A024-0FEFB9313FFE}" srcOrd="7" destOrd="0" presId="urn:microsoft.com/office/officeart/2005/8/layout/hierarchy2"/>
    <dgm:cxn modelId="{21785441-2D60-4459-B871-D28F43F863DC}" type="presParOf" srcId="{53DCDD9F-F9C9-4254-A024-0FEFB9313FFE}" destId="{C83C141B-CAB1-4B2C-A84D-5051A39D7B7F}" srcOrd="0" destOrd="0" presId="urn:microsoft.com/office/officeart/2005/8/layout/hierarchy2"/>
    <dgm:cxn modelId="{AE44C46E-65A9-4ABD-8132-1AEA42A30158}" type="presParOf" srcId="{53DCDD9F-F9C9-4254-A024-0FEFB9313FFE}" destId="{A5B556B3-EF9A-4732-99B1-0019DD6CD1A5}" srcOrd="1" destOrd="0" presId="urn:microsoft.com/office/officeart/2005/8/layout/hierarchy2"/>
    <dgm:cxn modelId="{55A034D2-21C2-4972-B048-C138BB38D5CC}" type="presParOf" srcId="{85E9E625-79B9-4F64-9CC0-430BE7C9F601}" destId="{6295A44F-8355-447C-A7A2-2DD649F8E758}" srcOrd="4" destOrd="0" presId="urn:microsoft.com/office/officeart/2005/8/layout/hierarchy2"/>
    <dgm:cxn modelId="{1C93844C-0649-40D8-BBCD-B6E7E1974544}" type="presParOf" srcId="{6295A44F-8355-447C-A7A2-2DD649F8E758}" destId="{8F186F8E-6F38-48F8-BE78-5E8C64EF691A}" srcOrd="0" destOrd="0" presId="urn:microsoft.com/office/officeart/2005/8/layout/hierarchy2"/>
    <dgm:cxn modelId="{8F8FCA18-ECD2-4A9C-BF23-2DDA69C8EBEB}" type="presParOf" srcId="{85E9E625-79B9-4F64-9CC0-430BE7C9F601}" destId="{A12825B9-5DA4-4E28-886E-46A9B6A033C3}" srcOrd="5" destOrd="0" presId="urn:microsoft.com/office/officeart/2005/8/layout/hierarchy2"/>
    <dgm:cxn modelId="{74056B13-4B16-40E6-A388-0C218BBBDF35}" type="presParOf" srcId="{A12825B9-5DA4-4E28-886E-46A9B6A033C3}" destId="{46C9846C-351B-47C4-B3DB-94B514D51EA9}" srcOrd="0" destOrd="0" presId="urn:microsoft.com/office/officeart/2005/8/layout/hierarchy2"/>
    <dgm:cxn modelId="{3D1D0C88-18CD-46AF-87B4-CD4102B1B461}" type="presParOf" srcId="{A12825B9-5DA4-4E28-886E-46A9B6A033C3}" destId="{45497EB0-1380-4D04-8525-D0867E1792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5A2-317C-4767-8B0A-41AB0E7AA711}">
      <dsp:nvSpPr>
        <dsp:cNvPr id="0" name=""/>
        <dsp:cNvSpPr/>
      </dsp:nvSpPr>
      <dsp:spPr>
        <a:xfrm>
          <a:off x="2146143" y="1144993"/>
          <a:ext cx="1971060" cy="98553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ALTERNATIVES</a:t>
          </a:r>
        </a:p>
      </dsp:txBody>
      <dsp:txXfrm>
        <a:off x="2175008" y="1173858"/>
        <a:ext cx="1913330" cy="927800"/>
      </dsp:txXfrm>
    </dsp:sp>
    <dsp:sp modelId="{26EE929C-DDDC-4FB5-9979-417936ECCE2F}">
      <dsp:nvSpPr>
        <dsp:cNvPr id="0" name=""/>
        <dsp:cNvSpPr/>
      </dsp:nvSpPr>
      <dsp:spPr>
        <a:xfrm rot="18151113">
          <a:off x="3803038" y="1039666"/>
          <a:ext cx="1358766" cy="50449"/>
        </a:xfrm>
        <a:custGeom>
          <a:avLst/>
          <a:gdLst/>
          <a:ahLst/>
          <a:cxnLst/>
          <a:rect l="0" t="0" r="0" b="0"/>
          <a:pathLst>
            <a:path>
              <a:moveTo>
                <a:pt x="0" y="25224"/>
              </a:moveTo>
              <a:lnTo>
                <a:pt x="1358766"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8452" y="1030921"/>
        <a:ext cx="67938" cy="67938"/>
      </dsp:txXfrm>
    </dsp:sp>
    <dsp:sp modelId="{D7E65AA3-2880-470C-AA9B-5255C8023E1B}">
      <dsp:nvSpPr>
        <dsp:cNvPr id="0" name=""/>
        <dsp:cNvSpPr/>
      </dsp:nvSpPr>
      <dsp:spPr>
        <a:xfrm>
          <a:off x="4847639" y="93730"/>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capital</a:t>
          </a:r>
        </a:p>
      </dsp:txBody>
      <dsp:txXfrm>
        <a:off x="4870970" y="117061"/>
        <a:ext cx="1546506" cy="749922"/>
      </dsp:txXfrm>
    </dsp:sp>
    <dsp:sp modelId="{A6B26594-831F-4255-99D4-37569165280B}">
      <dsp:nvSpPr>
        <dsp:cNvPr id="0" name=""/>
        <dsp:cNvSpPr/>
      </dsp:nvSpPr>
      <dsp:spPr>
        <a:xfrm rot="20731991">
          <a:off x="6422947" y="326074"/>
          <a:ext cx="1126605" cy="50449"/>
        </a:xfrm>
        <a:custGeom>
          <a:avLst/>
          <a:gdLst/>
          <a:ahLst/>
          <a:cxnLst/>
          <a:rect l="0" t="0" r="0" b="0"/>
          <a:pathLst>
            <a:path>
              <a:moveTo>
                <a:pt x="0" y="25224"/>
              </a:moveTo>
              <a:lnTo>
                <a:pt x="112660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85" y="323134"/>
        <a:ext cx="56330" cy="56330"/>
      </dsp:txXfrm>
    </dsp:sp>
    <dsp:sp modelId="{C7A9DB1A-E2A3-4B52-B4E6-6CE2C21BD42A}">
      <dsp:nvSpPr>
        <dsp:cNvPr id="0" name=""/>
        <dsp:cNvSpPr/>
      </dsp:nvSpPr>
      <dsp:spPr>
        <a:xfrm>
          <a:off x="7531692" y="435"/>
          <a:ext cx="1050693" cy="42027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equity</a:t>
          </a:r>
        </a:p>
      </dsp:txBody>
      <dsp:txXfrm>
        <a:off x="7544002" y="12745"/>
        <a:ext cx="1026073" cy="395659"/>
      </dsp:txXfrm>
    </dsp:sp>
    <dsp:sp modelId="{53B9BFC8-2617-402B-8C70-C2218E9754A5}">
      <dsp:nvSpPr>
        <dsp:cNvPr id="0" name=""/>
        <dsp:cNvSpPr/>
      </dsp:nvSpPr>
      <dsp:spPr>
        <a:xfrm rot="875707">
          <a:off x="6422620" y="608825"/>
          <a:ext cx="1127259" cy="50449"/>
        </a:xfrm>
        <a:custGeom>
          <a:avLst/>
          <a:gdLst/>
          <a:ahLst/>
          <a:cxnLst/>
          <a:rect l="0" t="0" r="0" b="0"/>
          <a:pathLst>
            <a:path>
              <a:moveTo>
                <a:pt x="0" y="25224"/>
              </a:moveTo>
              <a:lnTo>
                <a:pt x="1127259"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068" y="605868"/>
        <a:ext cx="56362" cy="56362"/>
      </dsp:txXfrm>
    </dsp:sp>
    <dsp:sp modelId="{642935FE-40DB-4023-8575-8D05D0C35735}">
      <dsp:nvSpPr>
        <dsp:cNvPr id="0" name=""/>
        <dsp:cNvSpPr/>
      </dsp:nvSpPr>
      <dsp:spPr>
        <a:xfrm>
          <a:off x="7531692" y="568544"/>
          <a:ext cx="1037684" cy="41506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Private debt</a:t>
          </a:r>
        </a:p>
      </dsp:txBody>
      <dsp:txXfrm>
        <a:off x="7543849" y="580701"/>
        <a:ext cx="1013370" cy="390751"/>
      </dsp:txXfrm>
    </dsp:sp>
    <dsp:sp modelId="{18D2A21E-8259-4B86-906D-967363BD4F1C}">
      <dsp:nvSpPr>
        <dsp:cNvPr id="0" name=""/>
        <dsp:cNvSpPr/>
      </dsp:nvSpPr>
      <dsp:spPr>
        <a:xfrm rot="3406">
          <a:off x="4117204" y="1612902"/>
          <a:ext cx="743543" cy="50449"/>
        </a:xfrm>
        <a:custGeom>
          <a:avLst/>
          <a:gdLst/>
          <a:ahLst/>
          <a:cxnLst/>
          <a:rect l="0" t="0" r="0" b="0"/>
          <a:pathLst>
            <a:path>
              <a:moveTo>
                <a:pt x="0" y="25224"/>
              </a:moveTo>
              <a:lnTo>
                <a:pt x="743543"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70387" y="1619538"/>
        <a:ext cx="37177" cy="37177"/>
      </dsp:txXfrm>
    </dsp:sp>
    <dsp:sp modelId="{46F6D0AD-D652-4F48-9A44-CB0BEB4F0D57}">
      <dsp:nvSpPr>
        <dsp:cNvPr id="0" name=""/>
        <dsp:cNvSpPr/>
      </dsp:nvSpPr>
      <dsp:spPr>
        <a:xfrm>
          <a:off x="4860747" y="1240203"/>
          <a:ext cx="1593168" cy="796584"/>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asset</a:t>
          </a:r>
        </a:p>
      </dsp:txBody>
      <dsp:txXfrm>
        <a:off x="4884078" y="1263534"/>
        <a:ext cx="1546506" cy="749922"/>
      </dsp:txXfrm>
    </dsp:sp>
    <dsp:sp modelId="{7519B1FC-E6ED-4768-A72C-730A1CA65EE8}">
      <dsp:nvSpPr>
        <dsp:cNvPr id="0" name=""/>
        <dsp:cNvSpPr/>
      </dsp:nvSpPr>
      <dsp:spPr>
        <a:xfrm rot="20664900">
          <a:off x="6433346" y="1462962"/>
          <a:ext cx="1118915" cy="50449"/>
        </a:xfrm>
        <a:custGeom>
          <a:avLst/>
          <a:gdLst/>
          <a:ahLst/>
          <a:cxnLst/>
          <a:rect l="0" t="0" r="0" b="0"/>
          <a:pathLst>
            <a:path>
              <a:moveTo>
                <a:pt x="0" y="25224"/>
              </a:moveTo>
              <a:lnTo>
                <a:pt x="111891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4831" y="1460214"/>
        <a:ext cx="55945" cy="55945"/>
      </dsp:txXfrm>
    </dsp:sp>
    <dsp:sp modelId="{0FB29BA9-26F5-44FC-B854-0055FA74C283}">
      <dsp:nvSpPr>
        <dsp:cNvPr id="0" name=""/>
        <dsp:cNvSpPr/>
      </dsp:nvSpPr>
      <dsp:spPr>
        <a:xfrm>
          <a:off x="7531692" y="1131440"/>
          <a:ext cx="1032204" cy="41287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Real estate</a:t>
          </a:r>
        </a:p>
      </dsp:txBody>
      <dsp:txXfrm>
        <a:off x="7543785" y="1143533"/>
        <a:ext cx="1008018" cy="388692"/>
      </dsp:txXfrm>
    </dsp:sp>
    <dsp:sp modelId="{D092E238-4823-4840-8153-E1249BC64FA9}">
      <dsp:nvSpPr>
        <dsp:cNvPr id="0" name=""/>
        <dsp:cNvSpPr/>
      </dsp:nvSpPr>
      <dsp:spPr>
        <a:xfrm rot="811857">
          <a:off x="6438531" y="1742954"/>
          <a:ext cx="1108545" cy="50449"/>
        </a:xfrm>
        <a:custGeom>
          <a:avLst/>
          <a:gdLst/>
          <a:ahLst/>
          <a:cxnLst/>
          <a:rect l="0" t="0" r="0" b="0"/>
          <a:pathLst>
            <a:path>
              <a:moveTo>
                <a:pt x="0" y="25224"/>
              </a:moveTo>
              <a:lnTo>
                <a:pt x="1108545"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5090" y="1740465"/>
        <a:ext cx="55427" cy="55427"/>
      </dsp:txXfrm>
    </dsp:sp>
    <dsp:sp modelId="{00D93888-93A6-4B41-B5D1-DB032D137B0C}">
      <dsp:nvSpPr>
        <dsp:cNvPr id="0" name=""/>
        <dsp:cNvSpPr/>
      </dsp:nvSpPr>
      <dsp:spPr>
        <a:xfrm>
          <a:off x="7531692" y="1692147"/>
          <a:ext cx="1028578" cy="411429"/>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Natural resources</a:t>
          </a:r>
        </a:p>
      </dsp:txBody>
      <dsp:txXfrm>
        <a:off x="7543742" y="1704197"/>
        <a:ext cx="1004478" cy="387329"/>
      </dsp:txXfrm>
    </dsp:sp>
    <dsp:sp modelId="{1C823E37-1657-407A-B995-0A8DCC9806FB}">
      <dsp:nvSpPr>
        <dsp:cNvPr id="0" name=""/>
        <dsp:cNvSpPr/>
      </dsp:nvSpPr>
      <dsp:spPr>
        <a:xfrm rot="2231656">
          <a:off x="6316311" y="2022223"/>
          <a:ext cx="1352986" cy="50449"/>
        </a:xfrm>
        <a:custGeom>
          <a:avLst/>
          <a:gdLst/>
          <a:ahLst/>
          <a:cxnLst/>
          <a:rect l="0" t="0" r="0" b="0"/>
          <a:pathLst>
            <a:path>
              <a:moveTo>
                <a:pt x="0" y="25224"/>
              </a:moveTo>
              <a:lnTo>
                <a:pt x="1352986"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58979" y="2013623"/>
        <a:ext cx="67649" cy="67649"/>
      </dsp:txXfrm>
    </dsp:sp>
    <dsp:sp modelId="{738073DA-93B3-422D-BC9B-1A6C8680E7FB}">
      <dsp:nvSpPr>
        <dsp:cNvPr id="0" name=""/>
        <dsp:cNvSpPr/>
      </dsp:nvSpPr>
      <dsp:spPr>
        <a:xfrm>
          <a:off x="7531692" y="2251406"/>
          <a:ext cx="1024971" cy="409990"/>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commodities</a:t>
          </a:r>
        </a:p>
      </dsp:txBody>
      <dsp:txXfrm>
        <a:off x="7543700" y="2263414"/>
        <a:ext cx="1000955" cy="385974"/>
      </dsp:txXfrm>
    </dsp:sp>
    <dsp:sp modelId="{43804ADE-6412-477F-8C0C-E4C57C1F3D11}">
      <dsp:nvSpPr>
        <dsp:cNvPr id="0" name=""/>
        <dsp:cNvSpPr/>
      </dsp:nvSpPr>
      <dsp:spPr>
        <a:xfrm rot="3114575">
          <a:off x="6119268" y="2300776"/>
          <a:ext cx="1747071" cy="50449"/>
        </a:xfrm>
        <a:custGeom>
          <a:avLst/>
          <a:gdLst/>
          <a:ahLst/>
          <a:cxnLst/>
          <a:rect l="0" t="0" r="0" b="0"/>
          <a:pathLst>
            <a:path>
              <a:moveTo>
                <a:pt x="0" y="25224"/>
              </a:moveTo>
              <a:lnTo>
                <a:pt x="1747071" y="25224"/>
              </a:lnTo>
            </a:path>
          </a:pathLst>
        </a:custGeom>
        <a:noFill/>
        <a:ln w="15875" cap="flat" cmpd="sng" algn="ctr">
          <a:solidFill>
            <a:schemeClr val="accent1">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949127" y="2282324"/>
        <a:ext cx="87353" cy="87353"/>
      </dsp:txXfrm>
    </dsp:sp>
    <dsp:sp modelId="{C83C141B-CAB1-4B2C-A84D-5051A39D7B7F}">
      <dsp:nvSpPr>
        <dsp:cNvPr id="0" name=""/>
        <dsp:cNvSpPr/>
      </dsp:nvSpPr>
      <dsp:spPr>
        <a:xfrm>
          <a:off x="7531692" y="2809226"/>
          <a:ext cx="1021403" cy="408561"/>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a:t>other</a:t>
          </a:r>
          <a:r>
            <a:rPr lang="en-US" sz="1300" kern="1200"/>
            <a:t> </a:t>
          </a:r>
          <a:r>
            <a:rPr lang="en-US" altLang="zh-CN" sz="1300" kern="1200"/>
            <a:t>real </a:t>
          </a:r>
          <a:r>
            <a:rPr lang="en-US" sz="1300" kern="1200"/>
            <a:t>assets</a:t>
          </a:r>
          <a:endParaRPr lang="en-US" sz="1300" kern="1200" dirty="0"/>
        </a:p>
      </dsp:txBody>
      <dsp:txXfrm>
        <a:off x="7543658" y="2821192"/>
        <a:ext cx="997471" cy="384629"/>
      </dsp:txXfrm>
    </dsp:sp>
    <dsp:sp modelId="{6295A44F-8355-447C-A7A2-2DD649F8E758}">
      <dsp:nvSpPr>
        <dsp:cNvPr id="0" name=""/>
        <dsp:cNvSpPr/>
      </dsp:nvSpPr>
      <dsp:spPr>
        <a:xfrm rot="3484921">
          <a:off x="3784949" y="2210927"/>
          <a:ext cx="1409964" cy="50449"/>
        </a:xfrm>
        <a:custGeom>
          <a:avLst/>
          <a:gdLst/>
          <a:ahLst/>
          <a:cxnLst/>
          <a:rect l="0" t="0" r="0" b="0"/>
          <a:pathLst>
            <a:path>
              <a:moveTo>
                <a:pt x="0" y="25224"/>
              </a:moveTo>
              <a:lnTo>
                <a:pt x="1409964" y="25224"/>
              </a:lnTo>
            </a:path>
          </a:pathLst>
        </a:custGeom>
        <a:noFill/>
        <a:ln w="15875" cap="flat"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4682" y="2200902"/>
        <a:ext cx="70498" cy="70498"/>
      </dsp:txXfrm>
    </dsp:sp>
    <dsp:sp modelId="{46C9846C-351B-47C4-B3DB-94B514D51EA9}">
      <dsp:nvSpPr>
        <dsp:cNvPr id="0" name=""/>
        <dsp:cNvSpPr/>
      </dsp:nvSpPr>
      <dsp:spPr>
        <a:xfrm>
          <a:off x="4862659" y="2436972"/>
          <a:ext cx="1590291" cy="79514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Hedge fund</a:t>
          </a:r>
        </a:p>
      </dsp:txBody>
      <dsp:txXfrm>
        <a:off x="4885948" y="2460261"/>
        <a:ext cx="1543713" cy="7485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8AB00-28EB-4064-93AD-D80765C802ED}" type="datetimeFigureOut">
              <a:rPr lang="en-US" smtClean="0"/>
              <a:t>9/27/2023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02712-3211-4755-8DF5-AC3AFF259E2F}" type="slidenum">
              <a:rPr lang="en-US" smtClean="0"/>
              <a:t>‹#›</a:t>
            </a:fld>
            <a:endParaRPr lang="en-US"/>
          </a:p>
        </p:txBody>
      </p:sp>
    </p:spTree>
    <p:extLst>
      <p:ext uri="{BB962C8B-B14F-4D97-AF65-F5344CB8AC3E}">
        <p14:creationId xmlns:p14="http://schemas.microsoft.com/office/powerpoint/2010/main" val="42293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10A9AB03-13ED-48AE-9BD4-2FA4853D5DA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07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1907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27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0A9AB03-13ED-48AE-9BD4-2FA4853D5DA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837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0A9AB03-13ED-48AE-9BD4-2FA4853D5DA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02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0A9AB03-13ED-48AE-9BD4-2FA4853D5DA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80447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0A9AB03-13ED-48AE-9BD4-2FA4853D5DA3}"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161826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A9AB03-13ED-48AE-9BD4-2FA4853D5DA3}"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40080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9AB03-13ED-48AE-9BD4-2FA4853D5DA3}"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269636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spTree>
    <p:extLst>
      <p:ext uri="{BB962C8B-B14F-4D97-AF65-F5344CB8AC3E}">
        <p14:creationId xmlns:p14="http://schemas.microsoft.com/office/powerpoint/2010/main" val="376945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0A9AB03-13ED-48AE-9BD4-2FA4853D5DA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4D0F2-6368-451C-9A87-E5F85A16926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85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0A9AB03-13ED-48AE-9BD4-2FA4853D5DA3}" type="datetimeFigureOut">
              <a:rPr lang="en-US" smtClean="0"/>
              <a:t>9/27/2023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4D0F2-6368-451C-9A87-E5F85A16926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46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C39C-33F9-4296-BC0F-8DE49BB14A30}"/>
              </a:ext>
            </a:extLst>
          </p:cNvPr>
          <p:cNvSpPr>
            <a:spLocks noGrp="1"/>
          </p:cNvSpPr>
          <p:nvPr>
            <p:ph type="title"/>
          </p:nvPr>
        </p:nvSpPr>
        <p:spPr/>
        <p:txBody>
          <a:bodyPr/>
          <a:lstStyle/>
          <a:p>
            <a:r>
              <a:rPr lang="en-US" dirty="0"/>
              <a:t>Alternative investments</a:t>
            </a:r>
          </a:p>
        </p:txBody>
      </p:sp>
      <p:sp>
        <p:nvSpPr>
          <p:cNvPr id="3" name="内容占位符 2">
            <a:extLst>
              <a:ext uri="{FF2B5EF4-FFF2-40B4-BE49-F238E27FC236}">
                <a16:creationId xmlns:a16="http://schemas.microsoft.com/office/drawing/2014/main" id="{548E444F-F8D3-4CA8-B36E-0A59D44B8151}"/>
              </a:ext>
            </a:extLst>
          </p:cNvPr>
          <p:cNvSpPr>
            <a:spLocks noGrp="1"/>
          </p:cNvSpPr>
          <p:nvPr>
            <p:ph idx="1"/>
          </p:nvPr>
        </p:nvSpPr>
        <p:spPr/>
        <p:txBody>
          <a:bodyPr/>
          <a:lstStyle/>
          <a:p>
            <a:pPr>
              <a:buFont typeface="Wingdings" panose="05000000000000000000" pitchFamily="2" charset="2"/>
              <a:buChar char="Ø"/>
            </a:pPr>
            <a:r>
              <a:rPr lang="en-US" dirty="0">
                <a:solidFill>
                  <a:srgbClr val="FF0000"/>
                </a:solidFill>
              </a:rPr>
              <a:t>Alternative Investment Features, Methods, and Structures</a:t>
            </a:r>
          </a:p>
          <a:p>
            <a:pPr>
              <a:buFont typeface="Wingdings" panose="05000000000000000000" pitchFamily="2" charset="2"/>
              <a:buChar char="Ø"/>
            </a:pPr>
            <a:r>
              <a:rPr lang="en-US" dirty="0"/>
              <a:t>Alternative Investment Performance and Returns</a:t>
            </a:r>
          </a:p>
          <a:p>
            <a:pPr>
              <a:buFont typeface="Wingdings" panose="05000000000000000000" pitchFamily="2" charset="2"/>
              <a:buChar char="Ø"/>
            </a:pPr>
            <a:r>
              <a:rPr lang="en-US" dirty="0"/>
              <a:t>Investments in Private Capital: Equity and Debt</a:t>
            </a:r>
          </a:p>
          <a:p>
            <a:pPr>
              <a:buFont typeface="Wingdings" panose="05000000000000000000" pitchFamily="2" charset="2"/>
              <a:buChar char="Ø"/>
            </a:pPr>
            <a:r>
              <a:rPr lang="en-US" dirty="0"/>
              <a:t>Real Estate and Infrastructure</a:t>
            </a:r>
          </a:p>
          <a:p>
            <a:pPr>
              <a:buFont typeface="Wingdings" panose="05000000000000000000" pitchFamily="2" charset="2"/>
              <a:buChar char="Ø"/>
            </a:pPr>
            <a:r>
              <a:rPr lang="en-US" dirty="0"/>
              <a:t>Natural Resources</a:t>
            </a:r>
          </a:p>
          <a:p>
            <a:pPr>
              <a:buFont typeface="Wingdings" panose="05000000000000000000" pitchFamily="2" charset="2"/>
              <a:buChar char="Ø"/>
            </a:pPr>
            <a:r>
              <a:rPr lang="en-US" dirty="0"/>
              <a:t>Hedge Funds</a:t>
            </a:r>
          </a:p>
          <a:p>
            <a:pPr>
              <a:buFont typeface="Wingdings" panose="05000000000000000000" pitchFamily="2" charset="2"/>
              <a:buChar char="Ø"/>
            </a:pPr>
            <a:r>
              <a:rPr lang="en-US" dirty="0"/>
              <a:t>Introduction to Digital Assets</a:t>
            </a:r>
          </a:p>
        </p:txBody>
      </p:sp>
    </p:spTree>
    <p:extLst>
      <p:ext uri="{BB962C8B-B14F-4D97-AF65-F5344CB8AC3E}">
        <p14:creationId xmlns:p14="http://schemas.microsoft.com/office/powerpoint/2010/main" val="1820380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5F5FC-4168-4328-A24E-E92EF367CF83}"/>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4904B811-F96E-4BB7-AC24-46698E83607C}"/>
              </a:ext>
            </a:extLst>
          </p:cNvPr>
          <p:cNvSpPr>
            <a:spLocks noGrp="1"/>
          </p:cNvSpPr>
          <p:nvPr>
            <p:ph idx="1"/>
          </p:nvPr>
        </p:nvSpPr>
        <p:spPr/>
        <p:txBody>
          <a:bodyPr>
            <a:normAutofit fontScale="92500" lnSpcReduction="10000"/>
          </a:bodyPr>
          <a:lstStyle/>
          <a:p>
            <a:r>
              <a:rPr lang="en-US" sz="3000" b="1" dirty="0"/>
              <a:t>Fund investment</a:t>
            </a:r>
          </a:p>
          <a:p>
            <a:r>
              <a:rPr lang="en-US" sz="2400" dirty="0"/>
              <a:t>Investors with limited resources and/or experience generally enter into alternative investments through </a:t>
            </a:r>
            <a:r>
              <a:rPr lang="en-US" sz="2400" dirty="0">
                <a:solidFill>
                  <a:srgbClr val="FF0000"/>
                </a:solidFill>
              </a:rPr>
              <a:t>fund investing</a:t>
            </a:r>
            <a:r>
              <a:rPr lang="en-US" sz="2400" dirty="0"/>
              <a:t>, where the investor contributes capital to a fund and the fund identifies, selects, and makes investments on the investor’s behalf.</a:t>
            </a:r>
          </a:p>
          <a:p>
            <a:r>
              <a:rPr lang="en-US" sz="2400" dirty="0"/>
              <a:t>Alternative funds usually involve </a:t>
            </a:r>
          </a:p>
          <a:p>
            <a:r>
              <a:rPr lang="en-US" sz="2400" dirty="0"/>
              <a:t>(1) the pre commitment of funds prior to investment selection and an extended period during which the fund may not be sold, </a:t>
            </a:r>
          </a:p>
          <a:p>
            <a:r>
              <a:rPr lang="en-US" sz="2400" dirty="0"/>
              <a:t>(2) higher management fees with more complex fee structures, and</a:t>
            </a:r>
          </a:p>
          <a:p>
            <a:r>
              <a:rPr lang="en-US" sz="2400" dirty="0"/>
              <a:t>(3) less frequent transparency on periodic returns and fund positions versus equity or fixed-income funds.</a:t>
            </a:r>
          </a:p>
        </p:txBody>
      </p:sp>
    </p:spTree>
    <p:extLst>
      <p:ext uri="{BB962C8B-B14F-4D97-AF65-F5344CB8AC3E}">
        <p14:creationId xmlns:p14="http://schemas.microsoft.com/office/powerpoint/2010/main" val="180987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2148D86-741F-4065-8ABA-76B53F107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38752"/>
            <a:ext cx="8229600" cy="6380496"/>
          </a:xfrm>
          <a:prstGeom prst="rect">
            <a:avLst/>
          </a:prstGeom>
        </p:spPr>
      </p:pic>
    </p:spTree>
    <p:extLst>
      <p:ext uri="{BB962C8B-B14F-4D97-AF65-F5344CB8AC3E}">
        <p14:creationId xmlns:p14="http://schemas.microsoft.com/office/powerpoint/2010/main" val="30639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59097-ED06-498D-B01E-120ED0508872}"/>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1632753-275A-4380-9D92-090DF1699E38}"/>
              </a:ext>
            </a:extLst>
          </p:cNvPr>
          <p:cNvSpPr>
            <a:spLocks noGrp="1"/>
          </p:cNvSpPr>
          <p:nvPr>
            <p:ph idx="1"/>
          </p:nvPr>
        </p:nvSpPr>
        <p:spPr/>
        <p:txBody>
          <a:bodyPr>
            <a:normAutofit lnSpcReduction="10000"/>
          </a:bodyPr>
          <a:lstStyle/>
          <a:p>
            <a:r>
              <a:rPr lang="en-US" altLang="zh-CN" sz="2800" b="1" dirty="0"/>
              <a:t>Co-Investment</a:t>
            </a:r>
          </a:p>
          <a:p>
            <a:r>
              <a:rPr lang="en-US" altLang="zh-CN" sz="2400" dirty="0"/>
              <a:t>Once investors have some experience investing in funds, prior to investing directly themselves, many investors gain direct investing experience via </a:t>
            </a:r>
            <a:r>
              <a:rPr lang="en-US" altLang="zh-CN" sz="2400" dirty="0">
                <a:solidFill>
                  <a:srgbClr val="FF0000"/>
                </a:solidFill>
              </a:rPr>
              <a:t>co-investing</a:t>
            </a:r>
            <a:r>
              <a:rPr lang="en-US" altLang="zh-CN" sz="2400" dirty="0"/>
              <a:t>, where the investor invests in assets indirectly through the fund but also possesses rights (known as co-investment rights) to invest directly in the same assets.</a:t>
            </a:r>
          </a:p>
          <a:p>
            <a:r>
              <a:rPr lang="en-US" altLang="zh-CN" sz="2400" dirty="0"/>
              <a:t>Co investing allows investors to expand their investment knowledge, skills, and experience beyond what they would gain from taking a fund-only investment approach. </a:t>
            </a:r>
          </a:p>
          <a:p>
            <a:r>
              <a:rPr lang="en-US" altLang="zh-CN" sz="2400" dirty="0"/>
              <a:t>Co-investors weigh the benefits of greater control and lower fees versus higher oversight costs.</a:t>
            </a:r>
            <a:endParaRPr lang="zh-CN" altLang="en-US" sz="2400" dirty="0"/>
          </a:p>
        </p:txBody>
      </p:sp>
    </p:spTree>
    <p:extLst>
      <p:ext uri="{BB962C8B-B14F-4D97-AF65-F5344CB8AC3E}">
        <p14:creationId xmlns:p14="http://schemas.microsoft.com/office/powerpoint/2010/main" val="166590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28F61-2B26-45DA-B84E-C0A0E85528BD}"/>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AA570789-6770-443F-9095-AB9D444D1330}"/>
              </a:ext>
            </a:extLst>
          </p:cNvPr>
          <p:cNvSpPr>
            <a:spLocks noGrp="1"/>
          </p:cNvSpPr>
          <p:nvPr>
            <p:ph idx="1"/>
          </p:nvPr>
        </p:nvSpPr>
        <p:spPr/>
        <p:txBody>
          <a:bodyPr/>
          <a:lstStyle/>
          <a:p>
            <a:r>
              <a:rPr lang="en-US" altLang="zh-CN" sz="2800" b="1" dirty="0"/>
              <a:t>Co-Investment</a:t>
            </a:r>
          </a:p>
          <a:p>
            <a:r>
              <a:rPr lang="en-US" altLang="zh-CN" b="1" dirty="0"/>
              <a:t>Managers benefit from choosing one or more co-investors to</a:t>
            </a:r>
          </a:p>
          <a:p>
            <a:pPr>
              <a:buFont typeface="Wingdings" panose="05000000000000000000" pitchFamily="2" charset="2"/>
              <a:buChar char="Ø"/>
            </a:pPr>
            <a:r>
              <a:rPr lang="en-US" altLang="zh-CN" dirty="0"/>
              <a:t>accelerate investment timing when available funds and expected inflows are insufficient for a specific deal,</a:t>
            </a:r>
          </a:p>
          <a:p>
            <a:pPr>
              <a:buFont typeface="Wingdings" panose="05000000000000000000" pitchFamily="2" charset="2"/>
              <a:buChar char="Ø"/>
            </a:pPr>
            <a:r>
              <a:rPr lang="en-US" altLang="zh-CN" dirty="0"/>
              <a:t>expand the scope of available new investments, and</a:t>
            </a:r>
          </a:p>
          <a:p>
            <a:pPr>
              <a:buFont typeface="Wingdings" panose="05000000000000000000" pitchFamily="2" charset="2"/>
              <a:buChar char="Ø"/>
            </a:pPr>
            <a:r>
              <a:rPr lang="en-US" altLang="zh-CN" dirty="0"/>
              <a:t>increase diversification of an existing pool of fund investments.</a:t>
            </a:r>
            <a:endParaRPr lang="zh-CN" altLang="en-US" dirty="0"/>
          </a:p>
        </p:txBody>
      </p:sp>
    </p:spTree>
    <p:extLst>
      <p:ext uri="{BB962C8B-B14F-4D97-AF65-F5344CB8AC3E}">
        <p14:creationId xmlns:p14="http://schemas.microsoft.com/office/powerpoint/2010/main" val="218253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0AFC0-ECD9-4D70-8082-B72C3252AB7C}"/>
              </a:ext>
            </a:extLst>
          </p:cNvPr>
          <p:cNvSpPr>
            <a:spLocks noGrp="1"/>
          </p:cNvSpPr>
          <p:nvPr>
            <p:ph type="title"/>
          </p:nvPr>
        </p:nvSpPr>
        <p:spPr/>
        <p:txBody>
          <a:bodyPr>
            <a:normAutofit/>
          </a:bodyPr>
          <a:lstStyle/>
          <a:p>
            <a:r>
              <a:rPr lang="en-US" altLang="zh-CN" sz="4400" dirty="0"/>
              <a:t>ALTERNATIVE INVESTMENT METHODS</a:t>
            </a:r>
            <a:endParaRPr lang="zh-CN" altLang="en-US" sz="4400" dirty="0"/>
          </a:p>
        </p:txBody>
      </p:sp>
      <p:sp>
        <p:nvSpPr>
          <p:cNvPr id="3" name="内容占位符 2">
            <a:extLst>
              <a:ext uri="{FF2B5EF4-FFF2-40B4-BE49-F238E27FC236}">
                <a16:creationId xmlns:a16="http://schemas.microsoft.com/office/drawing/2014/main" id="{30A554BE-55E2-4A8F-A4AE-D16608A04FE2}"/>
              </a:ext>
            </a:extLst>
          </p:cNvPr>
          <p:cNvSpPr>
            <a:spLocks noGrp="1"/>
          </p:cNvSpPr>
          <p:nvPr>
            <p:ph idx="1"/>
          </p:nvPr>
        </p:nvSpPr>
        <p:spPr/>
        <p:txBody>
          <a:bodyPr>
            <a:normAutofit/>
          </a:bodyPr>
          <a:lstStyle/>
          <a:p>
            <a:r>
              <a:rPr lang="en-US" altLang="zh-CN" sz="2800" b="1" dirty="0"/>
              <a:t>Direct Investment</a:t>
            </a:r>
          </a:p>
          <a:p>
            <a:r>
              <a:rPr lang="en-US" altLang="zh-CN" dirty="0"/>
              <a:t>The largest, most sophisticated investors with sufficient skills and knowledge to manage individual alternative investments often do so via </a:t>
            </a:r>
            <a:r>
              <a:rPr lang="en-US" altLang="zh-CN" b="1" dirty="0">
                <a:solidFill>
                  <a:srgbClr val="FF0000"/>
                </a:solidFill>
              </a:rPr>
              <a:t>direct investing </a:t>
            </a:r>
            <a:r>
              <a:rPr lang="en-US" altLang="zh-CN" i="1" dirty="0"/>
              <a:t>without </a:t>
            </a:r>
            <a:r>
              <a:rPr lang="en-US" altLang="zh-CN" dirty="0"/>
              <a:t>the use of an intermediary.</a:t>
            </a:r>
          </a:p>
          <a:p>
            <a:r>
              <a:rPr lang="en-US" altLang="zh-CN" dirty="0"/>
              <a:t>Direct investors retain maximum flexibility and control when it comes to investment choice, methods of financing, and timing.</a:t>
            </a:r>
            <a:endParaRPr lang="zh-CN" altLang="en-US" sz="2800" dirty="0"/>
          </a:p>
        </p:txBody>
      </p:sp>
    </p:spTree>
    <p:extLst>
      <p:ext uri="{BB962C8B-B14F-4D97-AF65-F5344CB8AC3E}">
        <p14:creationId xmlns:p14="http://schemas.microsoft.com/office/powerpoint/2010/main" val="423211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65DB-5799-491E-A251-15B9797493E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D8360711-A637-4124-9732-0611402184E4}"/>
              </a:ext>
            </a:extLst>
          </p:cNvPr>
          <p:cNvSpPr>
            <a:spLocks noGrp="1"/>
          </p:cNvSpPr>
          <p:nvPr>
            <p:ph idx="1"/>
          </p:nvPr>
        </p:nvSpPr>
        <p:spPr/>
        <p:txBody>
          <a:bodyPr>
            <a:normAutofit/>
          </a:bodyPr>
          <a:lstStyle/>
          <a:p>
            <a:r>
              <a:rPr lang="en-US" sz="2800" b="1" dirty="0"/>
              <a:t>Ownership Structures</a:t>
            </a:r>
          </a:p>
          <a:p>
            <a:r>
              <a:rPr lang="en-US" dirty="0">
                <a:solidFill>
                  <a:srgbClr val="FF0000"/>
                </a:solidFill>
              </a:rPr>
              <a:t>Limited partnerships</a:t>
            </a:r>
            <a:r>
              <a:rPr lang="en-US" dirty="0"/>
              <a:t>, introduced in a corporate issuer lesson, involve at least one </a:t>
            </a:r>
            <a:r>
              <a:rPr lang="en-US" dirty="0">
                <a:solidFill>
                  <a:srgbClr val="FF0000"/>
                </a:solidFill>
              </a:rPr>
              <a:t>general partner (GP) </a:t>
            </a:r>
            <a:r>
              <a:rPr lang="en-US" dirty="0"/>
              <a:t>with theoretically unlimited liability who is responsible for managing the fund. </a:t>
            </a:r>
            <a:r>
              <a:rPr lang="en-US" dirty="0">
                <a:solidFill>
                  <a:srgbClr val="FF0000"/>
                </a:solidFill>
              </a:rPr>
              <a:t>Limited partners (LPs) </a:t>
            </a:r>
            <a:r>
              <a:rPr lang="en-US" dirty="0"/>
              <a:t>are outside investors who own a fractional interest in the partnership based on the amount of their initial investment and the terms set out in the partnership documentation.</a:t>
            </a:r>
          </a:p>
          <a:p>
            <a:r>
              <a:rPr lang="en-US" dirty="0"/>
              <a:t>LPs play passive roles and are not involved with the management of the fund, the operations and decisions of the fund are controlled solely by the GP.</a:t>
            </a:r>
          </a:p>
          <a:p>
            <a:r>
              <a:rPr lang="en-US" dirty="0"/>
              <a:t>LP investors must generally meet certain minimum regulatory net worth, institutional, or other requirements, as so-called </a:t>
            </a:r>
            <a:r>
              <a:rPr lang="en-US" b="1" dirty="0">
                <a:solidFill>
                  <a:srgbClr val="FF0000"/>
                </a:solidFill>
              </a:rPr>
              <a:t>accredited investors.</a:t>
            </a:r>
            <a:endParaRPr lang="en-US" dirty="0">
              <a:solidFill>
                <a:srgbClr val="FF0000"/>
              </a:solidFill>
            </a:endParaRPr>
          </a:p>
        </p:txBody>
      </p:sp>
    </p:spTree>
    <p:extLst>
      <p:ext uri="{BB962C8B-B14F-4D97-AF65-F5344CB8AC3E}">
        <p14:creationId xmlns:p14="http://schemas.microsoft.com/office/powerpoint/2010/main" val="191289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4ECC1-E443-4A32-A0E5-BA8599FC43B6}"/>
              </a:ext>
            </a:extLst>
          </p:cNvPr>
          <p:cNvSpPr>
            <a:spLocks noGrp="1"/>
          </p:cNvSpPr>
          <p:nvPr>
            <p:ph type="title"/>
          </p:nvPr>
        </p:nvSpPr>
        <p:spPr/>
        <p:txBody>
          <a:bodyPr>
            <a:normAutofit/>
          </a:bodyPr>
          <a:lstStyle/>
          <a:p>
            <a:r>
              <a:rPr lang="en-US" sz="4000" b="1" dirty="0"/>
              <a:t>ALTERNATIVE INVESTMENT STRUCTURES</a:t>
            </a:r>
            <a:endParaRPr lang="en-US" sz="4000" dirty="0"/>
          </a:p>
        </p:txBody>
      </p:sp>
      <p:pic>
        <p:nvPicPr>
          <p:cNvPr id="9" name="内容占位符 8">
            <a:extLst>
              <a:ext uri="{FF2B5EF4-FFF2-40B4-BE49-F238E27FC236}">
                <a16:creationId xmlns:a16="http://schemas.microsoft.com/office/drawing/2014/main" id="{2520A5E0-0E37-4900-807C-7F2B49B747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441" y="2084832"/>
            <a:ext cx="8631117" cy="3461322"/>
          </a:xfrm>
        </p:spPr>
      </p:pic>
    </p:spTree>
    <p:extLst>
      <p:ext uri="{BB962C8B-B14F-4D97-AF65-F5344CB8AC3E}">
        <p14:creationId xmlns:p14="http://schemas.microsoft.com/office/powerpoint/2010/main" val="37083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AD56B-8C56-45B4-8E1C-3876547F64E4}"/>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595B23B3-1C0E-4A13-B02B-25A93442ED4A}"/>
              </a:ext>
            </a:extLst>
          </p:cNvPr>
          <p:cNvSpPr>
            <a:spLocks noGrp="1"/>
          </p:cNvSpPr>
          <p:nvPr>
            <p:ph idx="1"/>
          </p:nvPr>
        </p:nvSpPr>
        <p:spPr/>
        <p:txBody>
          <a:bodyPr>
            <a:normAutofit/>
          </a:bodyPr>
          <a:lstStyle/>
          <a:p>
            <a:r>
              <a:rPr lang="en-US" sz="2800" b="1" dirty="0"/>
              <a:t>Ownership Structures</a:t>
            </a:r>
          </a:p>
          <a:p>
            <a:r>
              <a:rPr lang="en-US" dirty="0"/>
              <a:t>A </a:t>
            </a:r>
            <a:r>
              <a:rPr lang="en-US" dirty="0">
                <a:solidFill>
                  <a:srgbClr val="FF0000"/>
                </a:solidFill>
              </a:rPr>
              <a:t>limited partnership agreement </a:t>
            </a:r>
            <a:r>
              <a:rPr lang="en-US" dirty="0"/>
              <a:t>(LPA) establishes terms of an LP as governed by a limited partnership agreement.</a:t>
            </a:r>
          </a:p>
          <a:p>
            <a:r>
              <a:rPr lang="en-US" dirty="0"/>
              <a:t>Adjustments to LP terms are sometimes made to address the unique legal, regulatory, or reporting requirements of a specific investor. In this case, a supplemental document known as </a:t>
            </a:r>
            <a:r>
              <a:rPr lang="en-US" dirty="0">
                <a:solidFill>
                  <a:srgbClr val="FF0000"/>
                </a:solidFill>
              </a:rPr>
              <a:t>a side letter </a:t>
            </a:r>
            <a:r>
              <a:rPr lang="en-US" dirty="0"/>
              <a:t>is issued between a GP and one or more LPs with terms that override or modify the original LPA terms.</a:t>
            </a:r>
          </a:p>
        </p:txBody>
      </p:sp>
    </p:spTree>
    <p:extLst>
      <p:ext uri="{BB962C8B-B14F-4D97-AF65-F5344CB8AC3E}">
        <p14:creationId xmlns:p14="http://schemas.microsoft.com/office/powerpoint/2010/main" val="10967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DADC2-54DF-4BA3-A0D6-771AE196FCDC}"/>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456BB815-3044-49B6-BE5E-D57D93F5F789}"/>
              </a:ext>
            </a:extLst>
          </p:cNvPr>
          <p:cNvSpPr>
            <a:spLocks noGrp="1"/>
          </p:cNvSpPr>
          <p:nvPr>
            <p:ph idx="1"/>
          </p:nvPr>
        </p:nvSpPr>
        <p:spPr/>
        <p:txBody>
          <a:bodyPr/>
          <a:lstStyle/>
          <a:p>
            <a:r>
              <a:rPr lang="en-US" sz="2800" b="1" dirty="0"/>
              <a:t>Ownership Structures</a:t>
            </a:r>
          </a:p>
          <a:p>
            <a:r>
              <a:rPr lang="en-US" dirty="0"/>
              <a:t>Infrastructure investors frequently enter into </a:t>
            </a:r>
            <a:r>
              <a:rPr lang="en-US" dirty="0">
                <a:solidFill>
                  <a:srgbClr val="FF0000"/>
                </a:solidFill>
              </a:rPr>
              <a:t>public–private partnerships</a:t>
            </a:r>
            <a:r>
              <a:rPr lang="en-US" dirty="0"/>
              <a:t>, which are agreements between the public sector and the private sector to finance, build, and operate public infrastructure.</a:t>
            </a:r>
          </a:p>
          <a:p>
            <a:endParaRPr lang="en-US" dirty="0"/>
          </a:p>
        </p:txBody>
      </p:sp>
      <p:pic>
        <p:nvPicPr>
          <p:cNvPr id="7" name="图片 6">
            <a:extLst>
              <a:ext uri="{FF2B5EF4-FFF2-40B4-BE49-F238E27FC236}">
                <a16:creationId xmlns:a16="http://schemas.microsoft.com/office/drawing/2014/main" id="{E9DE20D7-4D87-48DE-9383-CBF443D03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761" y="3975655"/>
            <a:ext cx="7448806" cy="2333705"/>
          </a:xfrm>
          <a:prstGeom prst="rect">
            <a:avLst/>
          </a:prstGeom>
        </p:spPr>
      </p:pic>
    </p:spTree>
    <p:extLst>
      <p:ext uri="{BB962C8B-B14F-4D97-AF65-F5344CB8AC3E}">
        <p14:creationId xmlns:p14="http://schemas.microsoft.com/office/powerpoint/2010/main" val="250721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5B6E3-2AE6-4E13-A541-31EF9B95A47B}"/>
              </a:ext>
            </a:extLst>
          </p:cNvPr>
          <p:cNvSpPr>
            <a:spLocks noGrp="1"/>
          </p:cNvSpPr>
          <p:nvPr>
            <p:ph type="title"/>
          </p:nvPr>
        </p:nvSpPr>
        <p:spPr/>
        <p:txBody>
          <a:bodyPr>
            <a:normAutofit/>
          </a:bodyPr>
          <a:lstStyle/>
          <a:p>
            <a:r>
              <a:rPr lang="en-US" sz="4000" b="1" dirty="0"/>
              <a:t>ALTERNATIVE INVESTMENT STRUCTURES</a:t>
            </a:r>
            <a:endParaRPr lang="en-US" sz="4000" dirty="0"/>
          </a:p>
        </p:txBody>
      </p:sp>
      <p:sp>
        <p:nvSpPr>
          <p:cNvPr id="3" name="内容占位符 2">
            <a:extLst>
              <a:ext uri="{FF2B5EF4-FFF2-40B4-BE49-F238E27FC236}">
                <a16:creationId xmlns:a16="http://schemas.microsoft.com/office/drawing/2014/main" id="{81B6D7E6-B2BD-4536-B25F-D8E3EE01BA63}"/>
              </a:ext>
            </a:extLst>
          </p:cNvPr>
          <p:cNvSpPr>
            <a:spLocks noGrp="1"/>
          </p:cNvSpPr>
          <p:nvPr>
            <p:ph idx="1"/>
          </p:nvPr>
        </p:nvSpPr>
        <p:spPr/>
        <p:txBody>
          <a:bodyPr/>
          <a:lstStyle/>
          <a:p>
            <a:r>
              <a:rPr lang="en-US" sz="2800" b="1" dirty="0"/>
              <a:t>Ownership Structures</a:t>
            </a:r>
          </a:p>
          <a:p>
            <a:r>
              <a:rPr lang="en-US" dirty="0"/>
              <a:t>Real estate or natural resource fund investors are often classified as unitholders in what is referred to as a </a:t>
            </a:r>
            <a:r>
              <a:rPr lang="en-US" b="1" dirty="0"/>
              <a:t>master limited partnership (MLP)</a:t>
            </a:r>
            <a:r>
              <a:rPr lang="en-US" dirty="0"/>
              <a:t>, which has similar features to the limited partnership described earlier but is usually a more liquid investment that is often publicly traded.</a:t>
            </a:r>
          </a:p>
          <a:p>
            <a:endParaRPr lang="en-US" dirty="0"/>
          </a:p>
        </p:txBody>
      </p:sp>
    </p:spTree>
    <p:extLst>
      <p:ext uri="{BB962C8B-B14F-4D97-AF65-F5344CB8AC3E}">
        <p14:creationId xmlns:p14="http://schemas.microsoft.com/office/powerpoint/2010/main" val="291384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CCD0E-7735-429E-9B79-21BD2471E9C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F09254D8-3A55-46A4-AFF6-A0411FF47575}"/>
              </a:ext>
            </a:extLst>
          </p:cNvPr>
          <p:cNvSpPr>
            <a:spLocks noGrp="1"/>
          </p:cNvSpPr>
          <p:nvPr>
            <p:ph idx="1"/>
          </p:nvPr>
        </p:nvSpPr>
        <p:spPr/>
        <p:txBody>
          <a:bodyPr/>
          <a:lstStyle/>
          <a:p>
            <a:r>
              <a:rPr lang="en-US" dirty="0">
                <a:solidFill>
                  <a:srgbClr val="FF0000"/>
                </a:solidFill>
              </a:rPr>
              <a:t>Alternative investments </a:t>
            </a:r>
            <a:r>
              <a:rPr lang="en-US" dirty="0"/>
              <a:t>are investments other than ownership of public equity securities, fixed-income instruments, or cash that represent the more traditional asset classes.</a:t>
            </a:r>
          </a:p>
        </p:txBody>
      </p:sp>
      <p:graphicFrame>
        <p:nvGraphicFramePr>
          <p:cNvPr id="4" name="内容占位符 3">
            <a:extLst>
              <a:ext uri="{FF2B5EF4-FFF2-40B4-BE49-F238E27FC236}">
                <a16:creationId xmlns:a16="http://schemas.microsoft.com/office/drawing/2014/main" id="{5CAF1858-C391-46FF-A6EE-4D0C12EB345A}"/>
              </a:ext>
            </a:extLst>
          </p:cNvPr>
          <p:cNvGraphicFramePr>
            <a:graphicFrameLocks/>
          </p:cNvGraphicFramePr>
          <p:nvPr>
            <p:extLst>
              <p:ext uri="{D42A27DB-BD31-4B8C-83A1-F6EECF244321}">
                <p14:modId xmlns:p14="http://schemas.microsoft.com/office/powerpoint/2010/main" val="1292801453"/>
              </p:ext>
            </p:extLst>
          </p:nvPr>
        </p:nvGraphicFramePr>
        <p:xfrm>
          <a:off x="194872" y="3312826"/>
          <a:ext cx="10973000" cy="3516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750B05-9BE8-46CE-B0CE-2EBE0AE5BB81}"/>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D62D0F36-7E61-490F-9FFA-121770D56967}"/>
              </a:ext>
            </a:extLst>
          </p:cNvPr>
          <p:cNvSpPr>
            <a:spLocks noGrp="1"/>
          </p:cNvSpPr>
          <p:nvPr>
            <p:ph idx="1"/>
          </p:nvPr>
        </p:nvSpPr>
        <p:spPr/>
        <p:txBody>
          <a:bodyPr/>
          <a:lstStyle/>
          <a:p>
            <a:r>
              <a:rPr lang="en-US" sz="3600" b="1" dirty="0"/>
              <a:t>Private capital</a:t>
            </a:r>
          </a:p>
          <a:p>
            <a:r>
              <a:rPr lang="en-US" dirty="0">
                <a:solidFill>
                  <a:srgbClr val="FF0000"/>
                </a:solidFill>
              </a:rPr>
              <a:t>Private Capital </a:t>
            </a:r>
            <a:r>
              <a:rPr lang="en-US" dirty="0"/>
              <a:t>is a broad term for funding provided to companies that is sourced from neither the public equity nor the public debt markets. Capital that is provided in the form of equity investments is called </a:t>
            </a:r>
            <a:r>
              <a:rPr lang="en-US" dirty="0">
                <a:solidFill>
                  <a:srgbClr val="FF0000"/>
                </a:solidFill>
              </a:rPr>
              <a:t>private equity</a:t>
            </a:r>
            <a:r>
              <a:rPr lang="en-US" dirty="0"/>
              <a:t>, whereas capital that is provided as a loan or other form of debt is called </a:t>
            </a:r>
            <a:r>
              <a:rPr lang="en-US" dirty="0">
                <a:solidFill>
                  <a:srgbClr val="FF0000"/>
                </a:solidFill>
              </a:rPr>
              <a:t>private debt</a:t>
            </a:r>
            <a:r>
              <a:rPr lang="en-US" dirty="0"/>
              <a:t>.</a:t>
            </a:r>
          </a:p>
          <a:p>
            <a:endParaRPr lang="en-US" dirty="0"/>
          </a:p>
        </p:txBody>
      </p:sp>
    </p:spTree>
    <p:extLst>
      <p:ext uri="{BB962C8B-B14F-4D97-AF65-F5344CB8AC3E}">
        <p14:creationId xmlns:p14="http://schemas.microsoft.com/office/powerpoint/2010/main" val="2205246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Real Assets</a:t>
            </a:r>
          </a:p>
          <a:p>
            <a:r>
              <a:rPr lang="en-US" dirty="0"/>
              <a:t>In contrast to financial assets, </a:t>
            </a:r>
            <a:r>
              <a:rPr lang="en-US" dirty="0">
                <a:solidFill>
                  <a:srgbClr val="FF0000"/>
                </a:solidFill>
              </a:rPr>
              <a:t>real assets </a:t>
            </a:r>
            <a:r>
              <a:rPr lang="en-US" dirty="0"/>
              <a:t>generally are tangible physical assets, such as real estate (for example, land or buildings) and natural resources, but also include such intangibles as patents, intellectual property, and goodwill.</a:t>
            </a:r>
          </a:p>
          <a:p>
            <a:r>
              <a:rPr lang="en-US" dirty="0"/>
              <a:t>“</a:t>
            </a:r>
            <a:r>
              <a:rPr lang="en-US" dirty="0">
                <a:solidFill>
                  <a:srgbClr val="FF0000"/>
                </a:solidFill>
              </a:rPr>
              <a:t>Digital assets</a:t>
            </a:r>
            <a:r>
              <a:rPr lang="en-US" dirty="0"/>
              <a:t>” is the umbrella term covering assets that can be created, stored, and transmitted electronically and have associated ownership or use rights.</a:t>
            </a:r>
          </a:p>
        </p:txBody>
      </p:sp>
    </p:spTree>
    <p:extLst>
      <p:ext uri="{BB962C8B-B14F-4D97-AF65-F5344CB8AC3E}">
        <p14:creationId xmlns:p14="http://schemas.microsoft.com/office/powerpoint/2010/main" val="33124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8F16-68B2-4FC2-9156-70E52D0FA63E}"/>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p>
        </p:txBody>
      </p:sp>
      <p:sp>
        <p:nvSpPr>
          <p:cNvPr id="3" name="内容占位符 2">
            <a:extLst>
              <a:ext uri="{FF2B5EF4-FFF2-40B4-BE49-F238E27FC236}">
                <a16:creationId xmlns:a16="http://schemas.microsoft.com/office/drawing/2014/main" id="{C0BB4156-D291-4C75-BE6E-736FC416A4E7}"/>
              </a:ext>
            </a:extLst>
          </p:cNvPr>
          <p:cNvSpPr>
            <a:spLocks noGrp="1"/>
          </p:cNvSpPr>
          <p:nvPr>
            <p:ph idx="1"/>
          </p:nvPr>
        </p:nvSpPr>
        <p:spPr/>
        <p:txBody>
          <a:bodyPr/>
          <a:lstStyle/>
          <a:p>
            <a:r>
              <a:rPr lang="en-US" sz="3600" b="1" dirty="0"/>
              <a:t>Hedge funds</a:t>
            </a:r>
          </a:p>
          <a:p>
            <a:r>
              <a:rPr lang="en-US" dirty="0"/>
              <a:t>Hedge funds are private investment vehicles that may invest in public equities or publicly traded fixed-income assets, private capital, and/or real assets, but they are distinguished by their </a:t>
            </a:r>
            <a:r>
              <a:rPr lang="en-US" dirty="0">
                <a:solidFill>
                  <a:srgbClr val="FF0000"/>
                </a:solidFill>
              </a:rPr>
              <a:t>investment </a:t>
            </a:r>
            <a:r>
              <a:rPr lang="en-US" i="1" dirty="0">
                <a:solidFill>
                  <a:srgbClr val="FF0000"/>
                </a:solidFill>
              </a:rPr>
              <a:t>approach </a:t>
            </a:r>
            <a:r>
              <a:rPr lang="en-US" dirty="0"/>
              <a:t>rather than by the investments themselves. Hedge funds make frequent use of leverage, derivatives, short selling, and other investment strategies.</a:t>
            </a:r>
          </a:p>
        </p:txBody>
      </p:sp>
    </p:spTree>
    <p:extLst>
      <p:ext uri="{BB962C8B-B14F-4D97-AF65-F5344CB8AC3E}">
        <p14:creationId xmlns:p14="http://schemas.microsoft.com/office/powerpoint/2010/main" val="74151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377-4D30-4061-9205-0EF079011B63}"/>
              </a:ext>
            </a:extLst>
          </p:cNvPr>
          <p:cNvSpPr>
            <a:spLocks noGrp="1"/>
          </p:cNvSpPr>
          <p:nvPr>
            <p:ph type="title"/>
          </p:nvPr>
        </p:nvSpPr>
        <p:spPr/>
        <p:txBody>
          <a:bodyPr>
            <a:normAutofit/>
          </a:bodyPr>
          <a:lstStyle/>
          <a:p>
            <a:r>
              <a:rPr lang="en-US" sz="4400" dirty="0">
                <a:solidFill>
                  <a:schemeClr val="tx1"/>
                </a:solidFill>
              </a:rPr>
              <a:t>Alternative Investment Features </a:t>
            </a:r>
            <a:r>
              <a:rPr lang="en-US" sz="4400" dirty="0"/>
              <a:t>and Categories</a:t>
            </a:r>
            <a:endParaRPr lang="en-US" sz="4400" dirty="0">
              <a:solidFill>
                <a:schemeClr val="tx1"/>
              </a:solidFill>
            </a:endParaRPr>
          </a:p>
        </p:txBody>
      </p:sp>
      <p:sp>
        <p:nvSpPr>
          <p:cNvPr id="3" name="内容占位符 2">
            <a:extLst>
              <a:ext uri="{FF2B5EF4-FFF2-40B4-BE49-F238E27FC236}">
                <a16:creationId xmlns:a16="http://schemas.microsoft.com/office/drawing/2014/main" id="{47A0A409-DB20-4ED3-A0DB-1D08E71EF0D5}"/>
              </a:ext>
            </a:extLst>
          </p:cNvPr>
          <p:cNvSpPr>
            <a:spLocks noGrp="1"/>
          </p:cNvSpPr>
          <p:nvPr>
            <p:ph idx="1"/>
          </p:nvPr>
        </p:nvSpPr>
        <p:spPr/>
        <p:txBody>
          <a:bodyPr>
            <a:normAutofit/>
          </a:bodyPr>
          <a:lstStyle/>
          <a:p>
            <a:r>
              <a:rPr lang="en-US" sz="3600" b="1" dirty="0"/>
              <a:t>Features </a:t>
            </a:r>
          </a:p>
          <a:p>
            <a:r>
              <a:rPr lang="en-US" dirty="0"/>
              <a:t>Some alternative investment features are shared with traditional public debt and equity securities, while others are significantly different. Features that may distinguish alternative investments include the following:</a:t>
            </a:r>
          </a:p>
          <a:p>
            <a:pPr>
              <a:buFont typeface="Wingdings" panose="05000000000000000000" pitchFamily="2" charset="2"/>
              <a:buChar char="§"/>
            </a:pPr>
            <a:r>
              <a:rPr lang="en-US" dirty="0"/>
              <a:t>The need for specialized knowledge to value cash flows and risks</a:t>
            </a:r>
          </a:p>
          <a:p>
            <a:pPr>
              <a:buFont typeface="Wingdings" panose="05000000000000000000" pitchFamily="2" charset="2"/>
              <a:buChar char="§"/>
            </a:pPr>
            <a:r>
              <a:rPr lang="en-US" dirty="0"/>
              <a:t>Typically low correlation of returns with more traditional asset classes</a:t>
            </a:r>
          </a:p>
          <a:p>
            <a:pPr>
              <a:buFont typeface="Wingdings" panose="05000000000000000000" pitchFamily="2" charset="2"/>
              <a:buChar char="§"/>
            </a:pPr>
            <a:r>
              <a:rPr lang="en-US" dirty="0"/>
              <a:t>Illiquidity, long investment time horizons, and large capital outlays</a:t>
            </a:r>
          </a:p>
        </p:txBody>
      </p:sp>
    </p:spTree>
    <p:extLst>
      <p:ext uri="{BB962C8B-B14F-4D97-AF65-F5344CB8AC3E}">
        <p14:creationId xmlns:p14="http://schemas.microsoft.com/office/powerpoint/2010/main" val="321194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60260-E9D8-4383-8E5C-8EC717F67C6A}"/>
              </a:ext>
            </a:extLst>
          </p:cNvPr>
          <p:cNvSpPr>
            <a:spLocks noGrp="1"/>
          </p:cNvSpPr>
          <p:nvPr>
            <p:ph type="title"/>
          </p:nvPr>
        </p:nvSpPr>
        <p:spPr/>
        <p:txBody>
          <a:bodyPr>
            <a:normAutofit/>
          </a:bodyPr>
          <a:lstStyle/>
          <a:p>
            <a:r>
              <a:rPr lang="en-US" sz="4800" dirty="0"/>
              <a:t>practices</a:t>
            </a:r>
          </a:p>
        </p:txBody>
      </p:sp>
      <p:sp>
        <p:nvSpPr>
          <p:cNvPr id="3" name="内容占位符 2">
            <a:extLst>
              <a:ext uri="{FF2B5EF4-FFF2-40B4-BE49-F238E27FC236}">
                <a16:creationId xmlns:a16="http://schemas.microsoft.com/office/drawing/2014/main" id="{95CE90E5-E05A-4E9F-A3E4-F3BB59D8B068}"/>
              </a:ext>
            </a:extLst>
          </p:cNvPr>
          <p:cNvSpPr>
            <a:spLocks noGrp="1"/>
          </p:cNvSpPr>
          <p:nvPr>
            <p:ph idx="1"/>
          </p:nvPr>
        </p:nvSpPr>
        <p:spPr/>
        <p:txBody>
          <a:bodyPr/>
          <a:lstStyle/>
          <a:p>
            <a:r>
              <a:rPr lang="en-US" dirty="0"/>
              <a:t>Identify which of the following choices is </a:t>
            </a:r>
            <a:r>
              <a:rPr lang="en-US" i="1" dirty="0"/>
              <a:t>most likely </a:t>
            </a:r>
            <a:r>
              <a:rPr lang="en-US" dirty="0"/>
              <a:t>an alternative investment:</a:t>
            </a:r>
          </a:p>
          <a:p>
            <a:r>
              <a:rPr lang="en-US" b="1" dirty="0"/>
              <a:t>A. </a:t>
            </a:r>
            <a:r>
              <a:rPr lang="en-US" dirty="0"/>
              <a:t>An investment in a hedge fund focused on traditional assets</a:t>
            </a:r>
          </a:p>
          <a:p>
            <a:r>
              <a:rPr lang="en-US" b="1" dirty="0"/>
              <a:t>B. </a:t>
            </a:r>
            <a:r>
              <a:rPr lang="en-US" dirty="0"/>
              <a:t>Shares in a manufacturing firm traded on the Bursa Malaysia exchange</a:t>
            </a:r>
          </a:p>
          <a:p>
            <a:r>
              <a:rPr lang="en-US" b="1" dirty="0"/>
              <a:t>C. </a:t>
            </a:r>
            <a:r>
              <a:rPr lang="en-US" dirty="0"/>
              <a:t>A euro foreign exchange futures purchased on the Chicago Mercantile exchange</a:t>
            </a:r>
          </a:p>
        </p:txBody>
      </p:sp>
    </p:spTree>
    <p:extLst>
      <p:ext uri="{BB962C8B-B14F-4D97-AF65-F5344CB8AC3E}">
        <p14:creationId xmlns:p14="http://schemas.microsoft.com/office/powerpoint/2010/main" val="219055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5EA8F-776C-45D4-8E50-5DB771F81B62}"/>
              </a:ext>
            </a:extLst>
          </p:cNvPr>
          <p:cNvSpPr>
            <a:spLocks noGrp="1"/>
          </p:cNvSpPr>
          <p:nvPr>
            <p:ph type="title"/>
          </p:nvPr>
        </p:nvSpPr>
        <p:spPr/>
        <p:txBody>
          <a:bodyPr>
            <a:normAutofit/>
          </a:bodyPr>
          <a:lstStyle/>
          <a:p>
            <a:r>
              <a:rPr lang="en-US" sz="4400" dirty="0"/>
              <a:t>ALTERNATIVE INVESTMENT METHODS</a:t>
            </a:r>
          </a:p>
        </p:txBody>
      </p:sp>
      <p:sp>
        <p:nvSpPr>
          <p:cNvPr id="3" name="内容占位符 2">
            <a:extLst>
              <a:ext uri="{FF2B5EF4-FFF2-40B4-BE49-F238E27FC236}">
                <a16:creationId xmlns:a16="http://schemas.microsoft.com/office/drawing/2014/main" id="{51E5933C-2826-4E5B-B5AC-83AE876844CA}"/>
              </a:ext>
            </a:extLst>
          </p:cNvPr>
          <p:cNvSpPr>
            <a:spLocks noGrp="1"/>
          </p:cNvSpPr>
          <p:nvPr>
            <p:ph idx="1"/>
          </p:nvPr>
        </p:nvSpPr>
        <p:spPr/>
        <p:txBody>
          <a:bodyPr/>
          <a:lstStyle/>
          <a:p>
            <a:r>
              <a:rPr lang="en-US" sz="2800" b="1" dirty="0"/>
              <a:t>Investors can access alternative investments in three ways:</a:t>
            </a:r>
          </a:p>
          <a:p>
            <a:pPr>
              <a:buFont typeface="Wingdings" panose="05000000000000000000" pitchFamily="2" charset="2"/>
              <a:buChar char="Ø"/>
            </a:pPr>
            <a:r>
              <a:rPr lang="en-US" dirty="0"/>
              <a:t>Fund investment (such as a in a PE fund)</a:t>
            </a:r>
          </a:p>
          <a:p>
            <a:pPr>
              <a:buFont typeface="Wingdings" panose="05000000000000000000" pitchFamily="2" charset="2"/>
              <a:buChar char="Ø"/>
            </a:pPr>
            <a:r>
              <a:rPr lang="en-US" dirty="0"/>
              <a:t>Co-investment into a portfolio company of a fund</a:t>
            </a:r>
          </a:p>
          <a:p>
            <a:pPr>
              <a:buFont typeface="Wingdings" panose="05000000000000000000" pitchFamily="2" charset="2"/>
              <a:buChar char="Ø"/>
            </a:pPr>
            <a:r>
              <a:rPr lang="en-US" dirty="0"/>
              <a:t>Direct investment into a company or project (such as infrastructure or real estate)</a:t>
            </a:r>
          </a:p>
        </p:txBody>
      </p:sp>
    </p:spTree>
    <p:extLst>
      <p:ext uri="{BB962C8B-B14F-4D97-AF65-F5344CB8AC3E}">
        <p14:creationId xmlns:p14="http://schemas.microsoft.com/office/powerpoint/2010/main" val="344201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C61BE-3D71-4A58-B9BC-C2BB062A8359}"/>
              </a:ext>
            </a:extLst>
          </p:cNvPr>
          <p:cNvSpPr>
            <a:spLocks noGrp="1"/>
          </p:cNvSpPr>
          <p:nvPr>
            <p:ph type="title"/>
          </p:nvPr>
        </p:nvSpPr>
        <p:spPr/>
        <p:txBody>
          <a:bodyPr>
            <a:normAutofit/>
          </a:bodyPr>
          <a:lstStyle/>
          <a:p>
            <a:r>
              <a:rPr lang="en-US" sz="4400" dirty="0"/>
              <a:t>ALTERNATIVE INVESTMENT METHODS</a:t>
            </a:r>
          </a:p>
        </p:txBody>
      </p:sp>
      <p:pic>
        <p:nvPicPr>
          <p:cNvPr id="5" name="内容占位符 4">
            <a:extLst>
              <a:ext uri="{FF2B5EF4-FFF2-40B4-BE49-F238E27FC236}">
                <a16:creationId xmlns:a16="http://schemas.microsoft.com/office/drawing/2014/main" id="{D9A990F5-6DDD-4BB3-B5F0-4774ADE52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101" y="2084832"/>
            <a:ext cx="7096125" cy="3781425"/>
          </a:xfrm>
        </p:spPr>
      </p:pic>
    </p:spTree>
    <p:extLst>
      <p:ext uri="{BB962C8B-B14F-4D97-AF65-F5344CB8AC3E}">
        <p14:creationId xmlns:p14="http://schemas.microsoft.com/office/powerpoint/2010/main" val="1684184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3758</TotalTime>
  <Words>1063</Words>
  <Application>Microsoft Office PowerPoint</Application>
  <PresentationFormat>宽屏</PresentationFormat>
  <Paragraphs>85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Tw Cen MT</vt:lpstr>
      <vt:lpstr>Tw Cen MT Condensed</vt:lpstr>
      <vt:lpstr>华文仿宋</vt:lpstr>
      <vt:lpstr>等线</vt:lpstr>
      <vt:lpstr>Calibri</vt:lpstr>
      <vt:lpstr>Wingdings</vt:lpstr>
      <vt:lpstr>Wingdings 3</vt:lpstr>
      <vt:lpstr>积分</vt:lpstr>
      <vt:lpstr>Alternative investments</vt:lpstr>
      <vt:lpstr>Alternative Investment Features and Categories</vt:lpstr>
      <vt:lpstr>Alternative Investment Features and Categories</vt:lpstr>
      <vt:lpstr>Alternative Investment Features and Categories</vt:lpstr>
      <vt:lpstr>Alternative Investment Features and Categories</vt:lpstr>
      <vt:lpstr>Alternative Investment Features and Categories</vt:lpstr>
      <vt:lpstr>practices</vt:lpstr>
      <vt:lpstr>ALTERNATIVE INVESTMENT METHODS</vt:lpstr>
      <vt:lpstr>ALTERNATIVE INVESTMENT METHODS</vt:lpstr>
      <vt:lpstr>ALTERNATIVE INVESTMENT METHODS</vt:lpstr>
      <vt:lpstr>PowerPoint 演示文稿</vt:lpstr>
      <vt:lpstr>ALTERNATIVE INVESTMENT METHODS</vt:lpstr>
      <vt:lpstr>ALTERNATIVE INVESTMENT METHODS</vt:lpstr>
      <vt:lpstr>ALTERNATIVE INVESTMENT METHODS</vt:lpstr>
      <vt:lpstr>ALTERNATIVE INVESTMENT STRUCTURES</vt:lpstr>
      <vt:lpstr>ALTERNATIVE INVESTMENT STRUCTURES</vt:lpstr>
      <vt:lpstr>ALTERNATIVE INVESTMENT STRUCTURES</vt:lpstr>
      <vt:lpstr>ALTERNATIVE INVESTMENT STRUCTURES</vt:lpstr>
      <vt:lpstr>ALTERNATIVE INVESTMENT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秦玮杰</dc:creator>
  <cp:lastModifiedBy>秦玮杰</cp:lastModifiedBy>
  <cp:revision>55</cp:revision>
  <dcterms:created xsi:type="dcterms:W3CDTF">2023-09-14T01:47:58Z</dcterms:created>
  <dcterms:modified xsi:type="dcterms:W3CDTF">2023-09-27T09:02:54Z</dcterms:modified>
</cp:coreProperties>
</file>