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96" r:id="rId2"/>
    <p:sldId id="397" r:id="rId3"/>
    <p:sldId id="398" r:id="rId4"/>
    <p:sldId id="399" r:id="rId5"/>
    <p:sldId id="400" r:id="rId6"/>
    <p:sldId id="401" r:id="rId7"/>
    <p:sldId id="402" r:id="rId8"/>
    <p:sldId id="40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 id="402"/>
            <p14:sldId id="4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4/18/2023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2800" b="1" dirty="0">
                <a:solidFill>
                  <a:srgbClr val="FF0000"/>
                </a:solidFill>
              </a:rPr>
              <a:t>MONEY DURATION AND THE PRICE VALUE OF A BASIS POINT</a:t>
            </a:r>
          </a:p>
          <a:p>
            <a:r>
              <a:rPr lang="en-US" sz="2400" dirty="0"/>
              <a:t>The </a:t>
            </a:r>
            <a:r>
              <a:rPr lang="en-US" sz="2400" dirty="0">
                <a:solidFill>
                  <a:srgbClr val="FF0000"/>
                </a:solidFill>
              </a:rPr>
              <a:t>money duration </a:t>
            </a:r>
            <a:r>
              <a:rPr lang="en-US" sz="2400" dirty="0"/>
              <a:t>of a bond is a measure of the price change in units of the currency in which the bond is denominated.</a:t>
            </a:r>
          </a:p>
          <a:p>
            <a:r>
              <a:rPr lang="en-US" sz="2400" dirty="0"/>
              <a:t>In the United States, money duration is commonly called “</a:t>
            </a:r>
            <a:r>
              <a:rPr lang="en-US" sz="2400" dirty="0">
                <a:solidFill>
                  <a:srgbClr val="FF0000"/>
                </a:solidFill>
              </a:rPr>
              <a:t>dollar duration</a:t>
            </a:r>
            <a:r>
              <a:rPr lang="en-US" sz="2400" dirty="0"/>
              <a:t>.”</a:t>
            </a:r>
          </a:p>
          <a:p>
            <a:r>
              <a:rPr lang="en-US" sz="2400" b="1" dirty="0"/>
              <a:t>MoneyDur = AnnModDur * PV</a:t>
            </a:r>
            <a:r>
              <a:rPr lang="en-US" sz="2400" b="1" baseline="30000" dirty="0"/>
              <a:t>Full</a:t>
            </a:r>
          </a:p>
          <a:p>
            <a:r>
              <a:rPr lang="el-GR" sz="2400" b="1" dirty="0"/>
              <a:t>Δ</a:t>
            </a:r>
            <a:r>
              <a:rPr lang="en-US" sz="2400" b="1" i="1" dirty="0"/>
              <a:t>PVFull </a:t>
            </a:r>
            <a:r>
              <a:rPr lang="en-US" sz="2400" b="1" dirty="0"/>
              <a:t>≈ –MoneyDur × </a:t>
            </a:r>
            <a:r>
              <a:rPr lang="el-GR" sz="2400" b="1" dirty="0"/>
              <a:t>Δ</a:t>
            </a:r>
            <a:r>
              <a:rPr lang="en-US" sz="2400" b="1" dirty="0"/>
              <a:t>yield</a:t>
            </a:r>
          </a:p>
          <a:p>
            <a:endParaRPr lang="en-US" sz="2400" b="1" baseline="30000" dirty="0"/>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F921-5A7A-4CD6-A975-E252482453E6}"/>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183AEE6F-7CD8-4717-A81E-27F38BB0639B}"/>
              </a:ext>
            </a:extLst>
          </p:cNvPr>
          <p:cNvSpPr>
            <a:spLocks noGrp="1"/>
          </p:cNvSpPr>
          <p:nvPr>
            <p:ph idx="1"/>
          </p:nvPr>
        </p:nvSpPr>
        <p:spPr/>
        <p:txBody>
          <a:bodyPr/>
          <a:lstStyle/>
          <a:p>
            <a:r>
              <a:rPr lang="en-US" dirty="0"/>
              <a:t>Consider the 6% semiannual coupon payment bond that matures on 14 February 2023 and is priced to yield 6.00% for settlement on 11 April 2019. The full price of the bond is 100.940423 per 100 of par value, and the annual modified duration is 3.3561. Suppose that a Nairobi based life insurance company has a position in the bond for a par value of KES100,000,000. The market value of the investment is KES 100,940,423.</a:t>
            </a:r>
          </a:p>
          <a:p>
            <a:r>
              <a:rPr lang="en-US" dirty="0"/>
              <a:t>Money duration = 3.3561*100,940,423=338,766,154</a:t>
            </a:r>
          </a:p>
          <a:p>
            <a:r>
              <a:rPr lang="en-US" dirty="0"/>
              <a:t>If the yield-to-maturity rises by 100 bps—from 6.00% to 7.00%</a:t>
            </a:r>
          </a:p>
          <a:p>
            <a:r>
              <a:rPr lang="en-US" dirty="0"/>
              <a:t>Approximately expected loss = - 0.01 * 338,766,154 = -3,387,662</a:t>
            </a:r>
          </a:p>
        </p:txBody>
      </p:sp>
    </p:spTree>
    <p:extLst>
      <p:ext uri="{BB962C8B-B14F-4D97-AF65-F5344CB8AC3E}">
        <p14:creationId xmlns:p14="http://schemas.microsoft.com/office/powerpoint/2010/main" val="230105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481F-FE4C-4F80-8D04-881E9271D99F}"/>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780F7E-EA2D-4C05-9D31-E0E603FD54ED}"/>
                  </a:ext>
                </a:extLst>
              </p:cNvPr>
              <p:cNvSpPr>
                <a:spLocks noGrp="1"/>
              </p:cNvSpPr>
              <p:nvPr>
                <p:ph idx="1"/>
              </p:nvPr>
            </p:nvSpPr>
            <p:spPr/>
            <p:txBody>
              <a:bodyPr/>
              <a:lstStyle/>
              <a:p>
                <a:r>
                  <a:rPr lang="en-US" dirty="0"/>
                  <a:t>The </a:t>
                </a:r>
                <a:r>
                  <a:rPr lang="en-US" dirty="0">
                    <a:solidFill>
                      <a:srgbClr val="FF0000"/>
                    </a:solidFill>
                  </a:rPr>
                  <a:t>price value of a basis point </a:t>
                </a:r>
                <a:r>
                  <a:rPr lang="en-US" dirty="0"/>
                  <a:t>(or PVBP) is an estimate of the change in the full bond price given a 1 bp change in the yield-to-maturity.</a:t>
                </a:r>
              </a:p>
              <a:p>
                <a:r>
                  <a:rPr lang="en-US" dirty="0"/>
                  <a:t>PVBP = </a:t>
                </a:r>
                <a14:m>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𝑃𝑉</m:t>
                            </m:r>
                            <m:r>
                              <a:rPr lang="en-US" b="0" i="1" baseline="-15000"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baseline="-15000" smtClean="0">
                            <a:latin typeface="Cambria Math" panose="02040503050406030204" pitchFamily="18" charset="0"/>
                          </a:rPr>
                          <m:t>+</m:t>
                        </m:r>
                        <m:r>
                          <a:rPr lang="en-US" b="0" i="1" smtClean="0">
                            <a:latin typeface="Cambria Math" panose="02040503050406030204" pitchFamily="18" charset="0"/>
                          </a:rPr>
                          <m:t>)</m:t>
                        </m:r>
                      </m:num>
                      <m:den>
                        <m:r>
                          <a:rPr lang="en-US" b="0" i="1" smtClean="0">
                            <a:latin typeface="Cambria Math" panose="02040503050406030204" pitchFamily="18" charset="0"/>
                          </a:rPr>
                          <m:t>2</m:t>
                        </m:r>
                      </m:den>
                    </m:f>
                  </m:oMath>
                </a14:m>
                <a:endParaRPr lang="en-US" dirty="0"/>
              </a:p>
              <a:p>
                <a:r>
                  <a:rPr lang="en-US" dirty="0"/>
                  <a:t>In the United States, it is commonly called the “</a:t>
                </a:r>
                <a:r>
                  <a:rPr lang="en-US" dirty="0">
                    <a:solidFill>
                      <a:srgbClr val="FF0000"/>
                    </a:solidFill>
                  </a:rPr>
                  <a:t>DV01</a:t>
                </a:r>
                <a:r>
                  <a:rPr lang="en-US" dirty="0"/>
                  <a:t>,” or the “dollar value of a 01.”</a:t>
                </a:r>
              </a:p>
            </p:txBody>
          </p:sp>
        </mc:Choice>
        <mc:Fallback xmlns="">
          <p:sp>
            <p:nvSpPr>
              <p:cNvPr id="3" name="Content Placeholder 2">
                <a:extLst>
                  <a:ext uri="{FF2B5EF4-FFF2-40B4-BE49-F238E27FC236}">
                    <a16:creationId xmlns:a16="http://schemas.microsoft.com/office/drawing/2014/main" id="{A1780F7E-EA2D-4C05-9D31-E0E603FD54ED}"/>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201797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F9E1-85FC-44BD-8C77-C0354E5215B7}"/>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69A8E7-E980-4559-9487-4EB0876D2335}"/>
                  </a:ext>
                </a:extLst>
              </p:cNvPr>
              <p:cNvSpPr>
                <a:spLocks noGrp="1"/>
              </p:cNvSpPr>
              <p:nvPr>
                <p:ph idx="1"/>
              </p:nvPr>
            </p:nvSpPr>
            <p:spPr/>
            <p:txBody>
              <a:bodyPr/>
              <a:lstStyle/>
              <a:p>
                <a:r>
                  <a:rPr lang="en-US" dirty="0"/>
                  <a:t>Consider the 2.875% semiannual coupon payment US Treasury note that matures on 15 May 2028. Its yield-to-maturity is 2.849091%, and the settlement date is 13 July 2018, 59 days into a 184-day period.</a:t>
                </a:r>
              </a:p>
              <a:p>
                <a:r>
                  <a:rPr lang="en-US" dirty="0"/>
                  <a:t>PV</a:t>
                </a:r>
                <a:r>
                  <a:rPr lang="en-US" baseline="-25000" dirty="0"/>
                  <a:t>+</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1.4375</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0.02859091</m:t>
                                </m:r>
                              </m:num>
                              <m:den>
                                <m:r>
                                  <a:rPr lang="en-US" b="0" i="1" smtClean="0">
                                    <a:latin typeface="Cambria Math" panose="02040503050406030204" pitchFamily="18" charset="0"/>
                                  </a:rPr>
                                  <m:t>2</m:t>
                                </m:r>
                              </m:den>
                            </m:f>
                          </m:e>
                        </m:d>
                        <m:r>
                          <a:rPr lang="en-US" b="0" i="1" baseline="30000"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101.4375</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0.02859091</m:t>
                                </m:r>
                              </m:num>
                              <m:den>
                                <m:r>
                                  <a:rPr lang="en-US" b="0" i="1" smtClean="0">
                                    <a:latin typeface="Cambria Math" panose="02040503050406030204" pitchFamily="18" charset="0"/>
                                  </a:rPr>
                                  <m:t>2</m:t>
                                </m:r>
                              </m:den>
                            </m:f>
                          </m:e>
                        </m:d>
                        <m:r>
                          <a:rPr lang="en-US" b="0" i="1" baseline="30000" smtClean="0">
                            <a:latin typeface="Cambria Math" panose="02040503050406030204" pitchFamily="18" charset="0"/>
                          </a:rPr>
                          <m:t>20</m:t>
                        </m:r>
                      </m:den>
                    </m:f>
                  </m:oMath>
                </a14:m>
                <a:r>
                  <a:rPr lang="en-US" dirty="0"/>
                  <a:t>] * (1+</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0.02859091</m:t>
                        </m:r>
                      </m:num>
                      <m:den>
                        <m:r>
                          <a:rPr lang="en-US" b="0" i="1" smtClean="0">
                            <a:latin typeface="Cambria Math" panose="02040503050406030204" pitchFamily="18" charset="0"/>
                          </a:rPr>
                          <m:t>2</m:t>
                        </m:r>
                      </m:den>
                    </m:f>
                  </m:oMath>
                </a14:m>
                <a:r>
                  <a:rPr lang="en-US" dirty="0"/>
                  <a:t>) </a:t>
                </a:r>
                <a:r>
                  <a:rPr lang="en-US" baseline="30000" dirty="0"/>
                  <a:t>59/184 </a:t>
                </a:r>
                <a:r>
                  <a:rPr lang="en-US" dirty="0"/>
                  <a:t>= 100.594327</a:t>
                </a:r>
              </a:p>
              <a:p>
                <a:r>
                  <a:rPr lang="en-US" dirty="0"/>
                  <a:t>PV</a:t>
                </a:r>
                <a:r>
                  <a:rPr lang="en-US" baseline="-25000" dirty="0"/>
                  <a:t>-</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1.4375</m:t>
                        </m:r>
                      </m:num>
                      <m:den>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0.028</m:t>
                                </m:r>
                                <m:r>
                                  <a:rPr lang="en-US" b="0" i="1" smtClean="0">
                                    <a:latin typeface="Cambria Math" panose="02040503050406030204" pitchFamily="18" charset="0"/>
                                  </a:rPr>
                                  <m:t>3</m:t>
                                </m:r>
                                <m:r>
                                  <a:rPr lang="en-US" i="1">
                                    <a:latin typeface="Cambria Math" panose="02040503050406030204" pitchFamily="18" charset="0"/>
                                  </a:rPr>
                                  <m:t>9091</m:t>
                                </m:r>
                              </m:num>
                              <m:den>
                                <m:r>
                                  <a:rPr lang="en-US" i="1">
                                    <a:latin typeface="Cambria Math" panose="02040503050406030204" pitchFamily="18" charset="0"/>
                                  </a:rPr>
                                  <m:t>2</m:t>
                                </m:r>
                              </m:den>
                            </m:f>
                          </m:e>
                        </m:d>
                        <m:r>
                          <a:rPr lang="en-US" i="1" baseline="30000">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101.4375</m:t>
                        </m:r>
                      </m:num>
                      <m:den>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0.028</m:t>
                                </m:r>
                                <m:r>
                                  <a:rPr lang="en-US" b="0" i="1" smtClean="0">
                                    <a:latin typeface="Cambria Math" panose="02040503050406030204" pitchFamily="18" charset="0"/>
                                  </a:rPr>
                                  <m:t>3</m:t>
                                </m:r>
                                <m:r>
                                  <a:rPr lang="en-US" i="1">
                                    <a:latin typeface="Cambria Math" panose="02040503050406030204" pitchFamily="18" charset="0"/>
                                  </a:rPr>
                                  <m:t>9091</m:t>
                                </m:r>
                              </m:num>
                              <m:den>
                                <m:r>
                                  <a:rPr lang="en-US" i="1">
                                    <a:latin typeface="Cambria Math" panose="02040503050406030204" pitchFamily="18" charset="0"/>
                                  </a:rPr>
                                  <m:t>2</m:t>
                                </m:r>
                              </m:den>
                            </m:f>
                          </m:e>
                        </m:d>
                        <m:r>
                          <a:rPr lang="en-US" i="1" baseline="30000">
                            <a:latin typeface="Cambria Math" panose="02040503050406030204" pitchFamily="18" charset="0"/>
                          </a:rPr>
                          <m:t>20</m:t>
                        </m:r>
                      </m:den>
                    </m:f>
                  </m:oMath>
                </a14:m>
                <a:r>
                  <a:rPr lang="en-US" dirty="0"/>
                  <a:t>] *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0.028</m:t>
                        </m:r>
                        <m:r>
                          <a:rPr lang="en-US" b="0" i="1" smtClean="0">
                            <a:latin typeface="Cambria Math" panose="02040503050406030204" pitchFamily="18" charset="0"/>
                          </a:rPr>
                          <m:t>3</m:t>
                        </m:r>
                        <m:r>
                          <a:rPr lang="en-US" i="1">
                            <a:latin typeface="Cambria Math" panose="02040503050406030204" pitchFamily="18" charset="0"/>
                          </a:rPr>
                          <m:t>9091</m:t>
                        </m:r>
                      </m:num>
                      <m:den>
                        <m:r>
                          <a:rPr lang="en-US" i="1">
                            <a:latin typeface="Cambria Math" panose="02040503050406030204" pitchFamily="18" charset="0"/>
                          </a:rPr>
                          <m:t>2</m:t>
                        </m:r>
                      </m:den>
                    </m:f>
                  </m:oMath>
                </a14:m>
                <a:r>
                  <a:rPr lang="en-US" dirty="0"/>
                  <a:t>) </a:t>
                </a:r>
                <a:r>
                  <a:rPr lang="en-US" baseline="30000" dirty="0"/>
                  <a:t>59/184 </a:t>
                </a:r>
                <a:r>
                  <a:rPr lang="en-US" dirty="0"/>
                  <a:t>= 100.765123</a:t>
                </a:r>
              </a:p>
              <a:p>
                <a:r>
                  <a:rPr lang="en-US" dirty="0"/>
                  <a:t>PVBP = </a:t>
                </a:r>
                <a14:m>
                  <m:oMath xmlns:m="http://schemas.openxmlformats.org/officeDocument/2006/math">
                    <m:f>
                      <m:fPr>
                        <m:ctrlPr>
                          <a:rPr lang="en-US" i="1" smtClean="0">
                            <a:latin typeface="Cambria Math" panose="02040503050406030204" pitchFamily="18" charset="0"/>
                          </a:rPr>
                        </m:ctrlPr>
                      </m:fPr>
                      <m:num>
                        <m:r>
                          <m:rPr>
                            <m:nor/>
                          </m:rPr>
                          <a:rPr lang="en-US" dirty="0"/>
                          <m:t>100.765123−100.594327</m:t>
                        </m:r>
                      </m:num>
                      <m:den>
                        <m:r>
                          <a:rPr lang="en-US" b="0" i="1" smtClean="0">
                            <a:latin typeface="Cambria Math" panose="02040503050406030204" pitchFamily="18" charset="0"/>
                          </a:rPr>
                          <m:t>2</m:t>
                        </m:r>
                      </m:den>
                    </m:f>
                  </m:oMath>
                </a14:m>
                <a:r>
                  <a:rPr lang="en-US" dirty="0"/>
                  <a:t> = 0.0854</a:t>
                </a:r>
              </a:p>
              <a:p>
                <a:endParaRPr lang="en-US" dirty="0"/>
              </a:p>
            </p:txBody>
          </p:sp>
        </mc:Choice>
        <mc:Fallback xmlns="">
          <p:sp>
            <p:nvSpPr>
              <p:cNvPr id="3" name="Content Placeholder 2">
                <a:extLst>
                  <a:ext uri="{FF2B5EF4-FFF2-40B4-BE49-F238E27FC236}">
                    <a16:creationId xmlns:a16="http://schemas.microsoft.com/office/drawing/2014/main" id="{0A69A8E7-E980-4559-9487-4EB0876D2335}"/>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157094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AAC-4A93-4215-AF14-AAF9462FE67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B49FEB-CD43-40A1-91CC-D2EA226DC53F}"/>
                  </a:ext>
                </a:extLst>
              </p:cNvPr>
              <p:cNvSpPr>
                <a:spLocks noGrp="1"/>
              </p:cNvSpPr>
              <p:nvPr>
                <p:ph idx="1"/>
              </p:nvPr>
            </p:nvSpPr>
            <p:spPr/>
            <p:txBody>
              <a:bodyPr/>
              <a:lstStyle/>
              <a:p>
                <a:r>
                  <a:rPr lang="en-US" sz="2800" b="1" dirty="0">
                    <a:solidFill>
                      <a:srgbClr val="FF0000"/>
                    </a:solidFill>
                  </a:rPr>
                  <a:t>EFFECTIVE DURATION</a:t>
                </a:r>
              </a:p>
              <a:p>
                <a:r>
                  <a:rPr lang="en-US" dirty="0"/>
                  <a:t>The </a:t>
                </a:r>
                <a:r>
                  <a:rPr lang="en-US" dirty="0">
                    <a:solidFill>
                      <a:srgbClr val="FF0000"/>
                    </a:solidFill>
                  </a:rPr>
                  <a:t>effective duration </a:t>
                </a:r>
                <a:r>
                  <a:rPr lang="en-US" dirty="0"/>
                  <a:t>of a bond is the sensitivity of the bond’s price to a change in a benchmark yield curve.</a:t>
                </a:r>
              </a:p>
              <a:p>
                <a:r>
                  <a:rPr lang="en-US" dirty="0"/>
                  <a:t>EffDur = </a:t>
                </a:r>
                <a14:m>
                  <m:oMath xmlns:m="http://schemas.openxmlformats.org/officeDocument/2006/math">
                    <m:f>
                      <m:fPr>
                        <m:ctrlPr>
                          <a:rPr lang="en-US" i="1" smtClean="0">
                            <a:latin typeface="Cambria Math" panose="02040503050406030204" pitchFamily="18" charset="0"/>
                          </a:rPr>
                        </m:ctrlPr>
                      </m:fPr>
                      <m:num>
                        <m:r>
                          <m:rPr>
                            <m:nor/>
                          </m:rPr>
                          <a:rPr lang="en-US"/>
                          <m:t>( </m:t>
                        </m:r>
                        <m:r>
                          <m:rPr>
                            <m:nor/>
                          </m:rPr>
                          <a:rPr lang="en-US" i="1"/>
                          <m:t>P</m:t>
                        </m:r>
                        <m:r>
                          <m:rPr>
                            <m:nor/>
                          </m:rPr>
                          <a:rPr lang="en-US" i="1"/>
                          <m:t> </m:t>
                        </m:r>
                        <m:r>
                          <m:rPr>
                            <m:nor/>
                          </m:rPr>
                          <a:rPr lang="en-US" i="1"/>
                          <m:t>V</m:t>
                        </m:r>
                        <m:r>
                          <m:rPr>
                            <m:nor/>
                          </m:rPr>
                          <a:rPr lang="en-US" i="1"/>
                          <m:t> </m:t>
                        </m:r>
                        <m:r>
                          <m:rPr>
                            <m:nor/>
                          </m:rPr>
                          <a:rPr lang="en-US" baseline="-20000"/>
                          <m:t>−</m:t>
                        </m:r>
                        <m:r>
                          <m:rPr>
                            <m:nor/>
                          </m:rPr>
                          <a:rPr lang="en-US"/>
                          <m:t> ) − ( </m:t>
                        </m:r>
                        <m:r>
                          <m:rPr>
                            <m:nor/>
                          </m:rPr>
                          <a:rPr lang="en-US" i="1"/>
                          <m:t>P</m:t>
                        </m:r>
                        <m:r>
                          <m:rPr>
                            <m:nor/>
                          </m:rPr>
                          <a:rPr lang="en-US" i="1"/>
                          <m:t> </m:t>
                        </m:r>
                        <m:r>
                          <m:rPr>
                            <m:nor/>
                          </m:rPr>
                          <a:rPr lang="en-US" i="1"/>
                          <m:t>V</m:t>
                        </m:r>
                        <m:r>
                          <m:rPr>
                            <m:nor/>
                          </m:rPr>
                          <a:rPr lang="en-US" i="1"/>
                          <m:t> </m:t>
                        </m:r>
                        <m:r>
                          <m:rPr>
                            <m:nor/>
                          </m:rPr>
                          <a:rPr lang="en-US" baseline="-20000"/>
                          <m:t>+</m:t>
                        </m:r>
                        <m:r>
                          <m:rPr>
                            <m:nor/>
                          </m:rPr>
                          <a:rPr lang="en-US"/>
                          <m:t> ) </m:t>
                        </m:r>
                      </m:num>
                      <m:den>
                        <m:r>
                          <m:rPr>
                            <m:nor/>
                          </m:rPr>
                          <a:rPr lang="el-GR"/>
                          <m:t>2 × ( </m:t>
                        </m:r>
                        <m:r>
                          <m:rPr>
                            <m:nor/>
                          </m:rPr>
                          <a:rPr lang="el-GR" i="1"/>
                          <m:t>Δ</m:t>
                        </m:r>
                        <m:r>
                          <m:rPr>
                            <m:nor/>
                          </m:rPr>
                          <a:rPr lang="en-US"/>
                          <m:t>Curve</m:t>
                        </m:r>
                        <m:r>
                          <m:rPr>
                            <m:nor/>
                          </m:rPr>
                          <a:rPr lang="en-US"/>
                          <m:t> ) × ( </m:t>
                        </m:r>
                        <m:r>
                          <m:rPr>
                            <m:nor/>
                          </m:rPr>
                          <a:rPr lang="en-US" i="1"/>
                          <m:t>P</m:t>
                        </m:r>
                        <m:r>
                          <m:rPr>
                            <m:nor/>
                          </m:rPr>
                          <a:rPr lang="en-US" i="1"/>
                          <m:t> </m:t>
                        </m:r>
                        <m:r>
                          <m:rPr>
                            <m:nor/>
                          </m:rPr>
                          <a:rPr lang="en-US" i="1"/>
                          <m:t>V</m:t>
                        </m:r>
                        <m:r>
                          <m:rPr>
                            <m:nor/>
                          </m:rPr>
                          <a:rPr lang="en-US" i="1"/>
                          <m:t> </m:t>
                        </m:r>
                        <m:r>
                          <m:rPr>
                            <m:nor/>
                          </m:rPr>
                          <a:rPr lang="en-US" baseline="-20000"/>
                          <m:t>0</m:t>
                        </m:r>
                        <m:r>
                          <m:rPr>
                            <m:nor/>
                          </m:rPr>
                          <a:rPr lang="en-US"/>
                          <m:t> )</m:t>
                        </m:r>
                      </m:den>
                    </m:f>
                  </m:oMath>
                </a14:m>
                <a:endParaRPr lang="en-US" dirty="0"/>
              </a:p>
              <a:p>
                <a:r>
                  <a:rPr lang="en-US" dirty="0"/>
                  <a:t>Effective duration is essential to the measurement of the interest rate risk of a complex bond, such as a bond that contains an embedded call option.</a:t>
                </a:r>
              </a:p>
              <a:p>
                <a:r>
                  <a:rPr lang="en-US" dirty="0"/>
                  <a:t>Effective duration is a curve duration statistic in that it measures interest rate risk in terms of a parallel shift in the benchmark yield curve.</a:t>
                </a:r>
              </a:p>
            </p:txBody>
          </p:sp>
        </mc:Choice>
        <mc:Fallback xmlns="">
          <p:sp>
            <p:nvSpPr>
              <p:cNvPr id="3" name="Content Placeholder 2">
                <a:extLst>
                  <a:ext uri="{FF2B5EF4-FFF2-40B4-BE49-F238E27FC236}">
                    <a16:creationId xmlns:a16="http://schemas.microsoft.com/office/drawing/2014/main" id="{32B49FEB-CD43-40A1-91CC-D2EA226DC53F}"/>
                  </a:ext>
                </a:extLst>
              </p:cNvPr>
              <p:cNvSpPr>
                <a:spLocks noGrp="1" noRot="1" noChangeAspect="1" noMove="1" noResize="1" noEditPoints="1" noAdjustHandles="1" noChangeArrowheads="1" noChangeShapeType="1" noTextEdit="1"/>
              </p:cNvSpPr>
              <p:nvPr>
                <p:ph idx="1"/>
              </p:nvPr>
            </p:nvSpPr>
            <p:spPr>
              <a:blipFill>
                <a:blip r:embed="rId2"/>
                <a:stretch>
                  <a:fillRect l="-815" t="-2424" r="-1818"/>
                </a:stretch>
              </a:blipFill>
            </p:spPr>
            <p:txBody>
              <a:bodyPr/>
              <a:lstStyle/>
              <a:p>
                <a:r>
                  <a:rPr lang="en-US">
                    <a:noFill/>
                  </a:rPr>
                  <a:t> </a:t>
                </a:r>
              </a:p>
            </p:txBody>
          </p:sp>
        </mc:Fallback>
      </mc:AlternateContent>
    </p:spTree>
    <p:extLst>
      <p:ext uri="{BB962C8B-B14F-4D97-AF65-F5344CB8AC3E}">
        <p14:creationId xmlns:p14="http://schemas.microsoft.com/office/powerpoint/2010/main" val="9500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929E-8255-4ABF-B24B-7003FAF2E047}"/>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C60442-6AF7-4A71-9CDC-00D66F2CBCFD}"/>
                  </a:ext>
                </a:extLst>
              </p:cNvPr>
              <p:cNvSpPr>
                <a:spLocks noGrp="1"/>
              </p:cNvSpPr>
              <p:nvPr>
                <p:ph idx="1"/>
              </p:nvPr>
            </p:nvSpPr>
            <p:spPr/>
            <p:txBody>
              <a:bodyPr/>
              <a:lstStyle/>
              <a:p>
                <a:r>
                  <a:rPr lang="en-US" dirty="0"/>
                  <a:t>Suppose that the full price of a callable bond is 101.060489 per 100 of par value. Suppose that when the government par curve is raised and lowered by 25 bps, the new full prices for the callable bond from the model are 99.050120 and 102.890738, respectively.</a:t>
                </a:r>
              </a:p>
              <a:p>
                <a:r>
                  <a:rPr lang="en-US" dirty="0"/>
                  <a:t>EffDur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102.890738−99.050120</m:t>
                        </m:r>
                      </m:num>
                      <m:den>
                        <m:r>
                          <a:rPr lang="en-US" b="0" i="1" smtClean="0">
                            <a:latin typeface="Cambria Math" panose="02040503050406030204" pitchFamily="18" charset="0"/>
                          </a:rPr>
                          <m:t>2∗0.0025∗101.060489</m:t>
                        </m:r>
                      </m:den>
                    </m:f>
                  </m:oMath>
                </a14:m>
                <a:r>
                  <a:rPr lang="en-US" dirty="0"/>
                  <a:t> = 7.6006</a:t>
                </a:r>
              </a:p>
              <a:p>
                <a:endParaRPr lang="en-US" dirty="0"/>
              </a:p>
            </p:txBody>
          </p:sp>
        </mc:Choice>
        <mc:Fallback xmlns="">
          <p:sp>
            <p:nvSpPr>
              <p:cNvPr id="3" name="Content Placeholder 2">
                <a:extLst>
                  <a:ext uri="{FF2B5EF4-FFF2-40B4-BE49-F238E27FC236}">
                    <a16:creationId xmlns:a16="http://schemas.microsoft.com/office/drawing/2014/main" id="{19C60442-6AF7-4A71-9CDC-00D66F2CBCFD}"/>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207483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3F94-588F-4735-B10C-5C09F8280407}"/>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3528F-E3B0-4EC6-BC8D-AB2F907420A0}"/>
                  </a:ext>
                </a:extLst>
              </p:cNvPr>
              <p:cNvSpPr>
                <a:spLocks noGrp="1"/>
              </p:cNvSpPr>
              <p:nvPr>
                <p:ph idx="1"/>
              </p:nvPr>
            </p:nvSpPr>
            <p:spPr/>
            <p:txBody>
              <a:bodyPr>
                <a:normAutofit/>
              </a:bodyPr>
              <a:lstStyle/>
              <a:p>
                <a:r>
                  <a:rPr lang="en-US" sz="2800" b="1" dirty="0">
                    <a:solidFill>
                      <a:srgbClr val="FF0000"/>
                    </a:solidFill>
                  </a:rPr>
                  <a:t>Key Rate Duration</a:t>
                </a:r>
              </a:p>
              <a:p>
                <a:r>
                  <a:rPr lang="en-US" sz="2400" dirty="0"/>
                  <a:t>A key rate duration (or partial duration) is a measure of a bond’s sensitivity to a change in the benchmark yield at a specific maturity.</a:t>
                </a:r>
              </a:p>
              <a:p>
                <a:r>
                  <a:rPr lang="en-US" dirty="0"/>
                  <a:t>KeyRateDur</a:t>
                </a:r>
                <a:r>
                  <a:rPr lang="en-US" i="1" baseline="30000" dirty="0"/>
                  <a:t>k</a:t>
                </a:r>
                <a:r>
                  <a:rPr lang="en-US" i="1" dirty="0"/>
                  <a:t> = </a:t>
                </a:r>
                <a:r>
                  <a:rPr lang="pt-BR" i="1" dirty="0"/>
                  <a:t>- </a:t>
                </a:r>
                <a14:m>
                  <m:oMath xmlns:m="http://schemas.openxmlformats.org/officeDocument/2006/math">
                    <m:f>
                      <m:fPr>
                        <m:ctrlPr>
                          <a:rPr lang="pt-BR" i="1" smtClean="0">
                            <a:latin typeface="Cambria Math" panose="02040503050406030204" pitchFamily="18" charset="0"/>
                          </a:rPr>
                        </m:ctrlPr>
                      </m:fPr>
                      <m:num>
                        <m:f>
                          <m:fPr>
                            <m:ctrlPr>
                              <a:rPr lang="pt-BR" i="1" smtClean="0">
                                <a:latin typeface="Cambria Math" panose="02040503050406030204" pitchFamily="18" charset="0"/>
                              </a:rPr>
                            </m:ctrlPr>
                          </m:fPr>
                          <m:num>
                            <m:r>
                              <m:rPr>
                                <m:nor/>
                              </m:rPr>
                              <a:rPr lang="el-GR" i="1"/>
                              <m:t>Δ</m:t>
                            </m:r>
                            <m:r>
                              <m:rPr>
                                <m:nor/>
                              </m:rPr>
                              <a:rPr lang="en-US" i="1"/>
                              <m:t>PV</m:t>
                            </m:r>
                          </m:num>
                          <m:den>
                            <m:r>
                              <a:rPr lang="en-US" b="0" i="1" smtClean="0">
                                <a:latin typeface="Cambria Math" panose="02040503050406030204" pitchFamily="18" charset="0"/>
                              </a:rPr>
                              <m:t>𝑃𝑉</m:t>
                            </m:r>
                          </m:den>
                        </m:f>
                      </m:num>
                      <m:den>
                        <m:r>
                          <m:rPr>
                            <m:nor/>
                          </m:rPr>
                          <a:rPr lang="el-GR" i="1"/>
                          <m:t>Δ</m:t>
                        </m:r>
                        <m:r>
                          <m:rPr>
                            <m:nor/>
                          </m:rPr>
                          <a:rPr lang="en-US" b="0" i="1" smtClean="0"/>
                          <m:t>r</m:t>
                        </m:r>
                        <m:r>
                          <m:rPr>
                            <m:nor/>
                          </m:rPr>
                          <a:rPr lang="en-US" b="0" i="1" baseline="30000" smtClean="0"/>
                          <m:t>k</m:t>
                        </m:r>
                      </m:den>
                    </m:f>
                  </m:oMath>
                </a14:m>
                <a:endParaRPr lang="en-US" sz="2800" b="1" dirty="0">
                  <a:solidFill>
                    <a:srgbClr val="FF0000"/>
                  </a:solidFill>
                </a:endParaRPr>
              </a:p>
              <a:p>
                <a:r>
                  <a:rPr lang="en-US" dirty="0"/>
                  <a:t>∑ KeyRateDur</a:t>
                </a:r>
                <a:r>
                  <a:rPr lang="en-US" baseline="30000" dirty="0"/>
                  <a:t>k</a:t>
                </a:r>
                <a:r>
                  <a:rPr lang="en-US" dirty="0"/>
                  <a:t> = Eff Dur</a:t>
                </a:r>
              </a:p>
              <a:p>
                <a:r>
                  <a:rPr lang="en-US" dirty="0">
                    <a:solidFill>
                      <a:srgbClr val="FF0000"/>
                    </a:solidFill>
                  </a:rPr>
                  <a:t>Key rate durations </a:t>
                </a:r>
                <a:r>
                  <a:rPr lang="en-US" dirty="0"/>
                  <a:t>help identify “shaping risk” for a bond—that is, a bond’s sensitivity to changes in the shape of the benchmark yield curve (e.g., the yield curve becoming steeper or flatter)</a:t>
                </a:r>
              </a:p>
              <a:p>
                <a:endParaRPr lang="el-GR" dirty="0"/>
              </a:p>
            </p:txBody>
          </p:sp>
        </mc:Choice>
        <mc:Fallback>
          <p:sp>
            <p:nvSpPr>
              <p:cNvPr id="3" name="Content Placeholder 2">
                <a:extLst>
                  <a:ext uri="{FF2B5EF4-FFF2-40B4-BE49-F238E27FC236}">
                    <a16:creationId xmlns:a16="http://schemas.microsoft.com/office/drawing/2014/main" id="{9C13528F-E3B0-4EC6-BC8D-AB2F907420A0}"/>
                  </a:ext>
                </a:extLst>
              </p:cNvPr>
              <p:cNvSpPr>
                <a:spLocks noGrp="1" noRot="1" noChangeAspect="1" noMove="1" noResize="1" noEditPoints="1" noAdjustHandles="1" noChangeArrowheads="1" noChangeShapeType="1" noTextEdit="1"/>
              </p:cNvSpPr>
              <p:nvPr>
                <p:ph idx="1"/>
              </p:nvPr>
            </p:nvSpPr>
            <p:spPr>
              <a:blipFill>
                <a:blip r:embed="rId2"/>
                <a:stretch>
                  <a:fillRect l="-815" t="-2424" r="-2069"/>
                </a:stretch>
              </a:blipFill>
            </p:spPr>
            <p:txBody>
              <a:bodyPr/>
              <a:lstStyle/>
              <a:p>
                <a:r>
                  <a:rPr lang="en-US">
                    <a:noFill/>
                  </a:rPr>
                  <a:t> </a:t>
                </a:r>
              </a:p>
            </p:txBody>
          </p:sp>
        </mc:Fallback>
      </mc:AlternateContent>
    </p:spTree>
    <p:extLst>
      <p:ext uri="{BB962C8B-B14F-4D97-AF65-F5344CB8AC3E}">
        <p14:creationId xmlns:p14="http://schemas.microsoft.com/office/powerpoint/2010/main" val="172963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6B61-B61E-48DF-BD46-0EC6AB34EB45}"/>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2BD9A-0961-4211-BF61-479F63DF007A}"/>
                  </a:ext>
                </a:extLst>
              </p:cNvPr>
              <p:cNvSpPr>
                <a:spLocks noGrp="1"/>
              </p:cNvSpPr>
              <p:nvPr>
                <p:ph idx="1"/>
              </p:nvPr>
            </p:nvSpPr>
            <p:spPr>
              <a:xfrm>
                <a:off x="1024128" y="2285999"/>
                <a:ext cx="9720073" cy="4369633"/>
              </a:xfrm>
            </p:spPr>
            <p:txBody>
              <a:bodyPr>
                <a:normAutofit/>
              </a:bodyPr>
              <a:lstStyle/>
              <a:p>
                <a:r>
                  <a:rPr lang="en-US" sz="2400" b="1" dirty="0">
                    <a:solidFill>
                      <a:srgbClr val="FF0000"/>
                    </a:solidFill>
                  </a:rPr>
                  <a:t>DURATION OF A BOND PORTFOLIO</a:t>
                </a:r>
              </a:p>
              <a:p>
                <a:endParaRPr lang="en-US" dirty="0"/>
              </a:p>
              <a:p>
                <a:endParaRPr lang="en-US" dirty="0"/>
              </a:p>
              <a:p>
                <a:endParaRPr lang="en-US" dirty="0"/>
              </a:p>
              <a:p>
                <a:pPr marL="0" indent="0">
                  <a:buNone/>
                </a:pPr>
                <a:r>
                  <a:rPr lang="en-US" sz="2800" dirty="0"/>
                  <a:t>19,600,000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10,000,000</m:t>
                        </m:r>
                      </m:num>
                      <m:den>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𝑟</m:t>
                            </m:r>
                          </m:e>
                        </m:d>
                        <m:r>
                          <a:rPr lang="en-US" sz="2800" b="0" i="1" smtClean="0">
                            <a:latin typeface="Cambria Math" panose="02040503050406030204" pitchFamily="18" charset="0"/>
                          </a:rPr>
                          <m:t>^1</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100,000,000</m:t>
                        </m:r>
                      </m:num>
                      <m:den>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𝑟</m:t>
                            </m:r>
                          </m:e>
                        </m:d>
                        <m:r>
                          <a:rPr lang="en-US" sz="2800" b="0" i="1" smtClean="0">
                            <a:latin typeface="Cambria Math" panose="02040503050406030204" pitchFamily="18" charset="0"/>
                          </a:rPr>
                          <m:t>^30</m:t>
                        </m:r>
                      </m:den>
                    </m:f>
                  </m:oMath>
                </a14:m>
                <a:r>
                  <a:rPr lang="en-US" sz="2800" dirty="0"/>
                  <a:t>   r=0.078611</a:t>
                </a:r>
              </a:p>
              <a:p>
                <a:pPr marL="0" indent="0">
                  <a:buNone/>
                </a:pPr>
                <a:r>
                  <a:rPr lang="en-US" sz="2800" dirty="0"/>
                  <a:t>Mac D = </a:t>
                </a:r>
                <a14:m>
                  <m:oMath xmlns:m="http://schemas.openxmlformats.org/officeDocument/2006/math">
                    <m:f>
                      <m:fPr>
                        <m:ctrlPr>
                          <a:rPr lang="en-US" sz="2800" i="1" smtClean="0">
                            <a:latin typeface="Cambria Math" panose="02040503050406030204" pitchFamily="18" charset="0"/>
                          </a:rPr>
                        </m:ctrlPr>
                      </m:fPr>
                      <m:num>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10,000,000</m:t>
                            </m:r>
                          </m:num>
                          <m:den>
                            <m:r>
                              <a:rPr lang="en-US" sz="2800" b="0" i="1" smtClean="0">
                                <a:latin typeface="Cambria Math" panose="02040503050406030204" pitchFamily="18" charset="0"/>
                              </a:rPr>
                              <m:t>1.078611^1</m:t>
                            </m:r>
                          </m:den>
                        </m:f>
                        <m:r>
                          <a:rPr lang="en-US" sz="2800" b="0" i="1" smtClean="0">
                            <a:latin typeface="Cambria Math" panose="02040503050406030204" pitchFamily="18" charset="0"/>
                          </a:rPr>
                          <m:t>∗1+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100,000,000</m:t>
                            </m:r>
                          </m:num>
                          <m:den>
                            <m:r>
                              <a:rPr lang="en-US" sz="2800" b="0" i="1" smtClean="0">
                                <a:latin typeface="Cambria Math" panose="02040503050406030204" pitchFamily="18" charset="0"/>
                              </a:rPr>
                              <m:t>1.078611^30</m:t>
                            </m:r>
                          </m:den>
                        </m:f>
                        <m:r>
                          <a:rPr lang="en-US" sz="2800" b="0" i="1" smtClean="0">
                            <a:latin typeface="Cambria Math" panose="02040503050406030204" pitchFamily="18" charset="0"/>
                          </a:rPr>
                          <m:t>∗30</m:t>
                        </m:r>
                      </m:num>
                      <m:den>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10,000,000</m:t>
                            </m:r>
                          </m:num>
                          <m:den>
                            <m:r>
                              <a:rPr lang="en-US" sz="2800" b="0" i="1" smtClean="0">
                                <a:latin typeface="Cambria Math" panose="02040503050406030204" pitchFamily="18" charset="0"/>
                              </a:rPr>
                              <m:t>1.078611</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100,000,000</m:t>
                            </m:r>
                          </m:num>
                          <m:den>
                            <m:r>
                              <a:rPr lang="en-US" sz="2800" b="0" i="1" smtClean="0">
                                <a:latin typeface="Cambria Math" panose="02040503050406030204" pitchFamily="18" charset="0"/>
                              </a:rPr>
                              <m:t>1.078611^30</m:t>
                            </m:r>
                          </m:den>
                        </m:f>
                      </m:den>
                    </m:f>
                  </m:oMath>
                </a14:m>
                <a:r>
                  <a:rPr lang="en-US" sz="2800" dirty="0"/>
                  <a:t> = 16.2825</a:t>
                </a:r>
              </a:p>
              <a:p>
                <a:pPr marL="0" indent="0">
                  <a:buNone/>
                </a:pPr>
                <a:r>
                  <a:rPr lang="en-US" sz="2800" dirty="0"/>
                  <a:t>Mod D = 16.2825/(1+0.078611) = 15.0958</a:t>
                </a:r>
              </a:p>
            </p:txBody>
          </p:sp>
        </mc:Choice>
        <mc:Fallback>
          <p:sp>
            <p:nvSpPr>
              <p:cNvPr id="3" name="Content Placeholder 2">
                <a:extLst>
                  <a:ext uri="{FF2B5EF4-FFF2-40B4-BE49-F238E27FC236}">
                    <a16:creationId xmlns:a16="http://schemas.microsoft.com/office/drawing/2014/main" id="{9542BD9A-0961-4211-BF61-479F63DF007A}"/>
                  </a:ext>
                </a:extLst>
              </p:cNvPr>
              <p:cNvSpPr>
                <a:spLocks noGrp="1" noRot="1" noChangeAspect="1" noMove="1" noResize="1" noEditPoints="1" noAdjustHandles="1" noChangeArrowheads="1" noChangeShapeType="1" noTextEdit="1"/>
              </p:cNvSpPr>
              <p:nvPr>
                <p:ph idx="1"/>
              </p:nvPr>
            </p:nvSpPr>
            <p:spPr>
              <a:xfrm>
                <a:off x="1024128" y="2285999"/>
                <a:ext cx="9720073" cy="4369633"/>
              </a:xfrm>
              <a:blipFill>
                <a:blip r:embed="rId2"/>
                <a:stretch>
                  <a:fillRect l="-1755" t="-1953" b="-418"/>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CB0F2AF-B425-4CBC-A04D-A36C38D3041A}"/>
              </a:ext>
            </a:extLst>
          </p:cNvPr>
          <p:cNvGraphicFramePr>
            <a:graphicFrameLocks noGrp="1"/>
          </p:cNvGraphicFramePr>
          <p:nvPr>
            <p:extLst>
              <p:ext uri="{D42A27DB-BD31-4B8C-83A1-F6EECF244321}">
                <p14:modId xmlns:p14="http://schemas.microsoft.com/office/powerpoint/2010/main" val="3036271617"/>
              </p:ext>
            </p:extLst>
          </p:nvPr>
        </p:nvGraphicFramePr>
        <p:xfrm>
          <a:off x="1132590" y="2738120"/>
          <a:ext cx="8128001" cy="1381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902556873"/>
                    </a:ext>
                  </a:extLst>
                </a:gridCol>
                <a:gridCol w="884182">
                  <a:extLst>
                    <a:ext uri="{9D8B030D-6E8A-4147-A177-3AD203B41FA5}">
                      <a16:colId xmlns:a16="http://schemas.microsoft.com/office/drawing/2014/main" val="1445423896"/>
                    </a:ext>
                  </a:extLst>
                </a:gridCol>
                <a:gridCol w="1214203">
                  <a:extLst>
                    <a:ext uri="{9D8B030D-6E8A-4147-A177-3AD203B41FA5}">
                      <a16:colId xmlns:a16="http://schemas.microsoft.com/office/drawing/2014/main" val="423771752"/>
                    </a:ext>
                  </a:extLst>
                </a:gridCol>
                <a:gridCol w="1169233">
                  <a:extLst>
                    <a:ext uri="{9D8B030D-6E8A-4147-A177-3AD203B41FA5}">
                      <a16:colId xmlns:a16="http://schemas.microsoft.com/office/drawing/2014/main" val="2153895434"/>
                    </a:ext>
                  </a:extLst>
                </a:gridCol>
                <a:gridCol w="1154242">
                  <a:extLst>
                    <a:ext uri="{9D8B030D-6E8A-4147-A177-3AD203B41FA5}">
                      <a16:colId xmlns:a16="http://schemas.microsoft.com/office/drawing/2014/main" val="1790769960"/>
                    </a:ext>
                  </a:extLst>
                </a:gridCol>
                <a:gridCol w="1383855">
                  <a:extLst>
                    <a:ext uri="{9D8B030D-6E8A-4147-A177-3AD203B41FA5}">
                      <a16:colId xmlns:a16="http://schemas.microsoft.com/office/drawing/2014/main" val="4267160879"/>
                    </a:ext>
                  </a:extLst>
                </a:gridCol>
                <a:gridCol w="1161143">
                  <a:extLst>
                    <a:ext uri="{9D8B030D-6E8A-4147-A177-3AD203B41FA5}">
                      <a16:colId xmlns:a16="http://schemas.microsoft.com/office/drawing/2014/main" val="1589331817"/>
                    </a:ext>
                  </a:extLst>
                </a:gridCol>
              </a:tblGrid>
              <a:tr h="370840">
                <a:tc>
                  <a:txBody>
                    <a:bodyPr/>
                    <a:lstStyle/>
                    <a:p>
                      <a:r>
                        <a:rPr lang="en-US" dirty="0"/>
                        <a:t>Maturity</a:t>
                      </a:r>
                    </a:p>
                  </a:txBody>
                  <a:tcPr/>
                </a:tc>
                <a:tc>
                  <a:txBody>
                    <a:bodyPr/>
                    <a:lstStyle/>
                    <a:p>
                      <a:r>
                        <a:rPr lang="en-US" dirty="0"/>
                        <a:t>Price</a:t>
                      </a:r>
                    </a:p>
                  </a:txBody>
                  <a:tcPr/>
                </a:tc>
                <a:tc>
                  <a:txBody>
                    <a:bodyPr/>
                    <a:lstStyle/>
                    <a:p>
                      <a:r>
                        <a:rPr lang="en-US" dirty="0"/>
                        <a:t>Yield </a:t>
                      </a:r>
                    </a:p>
                  </a:txBody>
                  <a:tcPr/>
                </a:tc>
                <a:tc>
                  <a:txBody>
                    <a:bodyPr/>
                    <a:lstStyle/>
                    <a:p>
                      <a:r>
                        <a:rPr lang="en-US" dirty="0"/>
                        <a:t>Macaulay</a:t>
                      </a:r>
                    </a:p>
                    <a:p>
                      <a:r>
                        <a:rPr lang="en-US" dirty="0"/>
                        <a:t>Duration</a:t>
                      </a:r>
                    </a:p>
                  </a:txBody>
                  <a:tcPr/>
                </a:tc>
                <a:tc>
                  <a:txBody>
                    <a:bodyPr/>
                    <a:lstStyle/>
                    <a:p>
                      <a:r>
                        <a:rPr lang="en-US" dirty="0"/>
                        <a:t>Modified </a:t>
                      </a:r>
                    </a:p>
                    <a:p>
                      <a:r>
                        <a:rPr lang="en-US" dirty="0"/>
                        <a:t>Duration</a:t>
                      </a:r>
                    </a:p>
                  </a:txBody>
                  <a:tcPr/>
                </a:tc>
                <a:tc>
                  <a:txBody>
                    <a:bodyPr/>
                    <a:lstStyle/>
                    <a:p>
                      <a:r>
                        <a:rPr lang="en-US" dirty="0"/>
                        <a:t>Par value</a:t>
                      </a:r>
                    </a:p>
                  </a:txBody>
                  <a:tcPr/>
                </a:tc>
                <a:tc>
                  <a:txBody>
                    <a:bodyPr/>
                    <a:lstStyle/>
                    <a:p>
                      <a:r>
                        <a:rPr lang="en-US" dirty="0"/>
                        <a:t>Market value</a:t>
                      </a:r>
                    </a:p>
                  </a:txBody>
                  <a:tcPr/>
                </a:tc>
                <a:extLst>
                  <a:ext uri="{0D108BD9-81ED-4DB2-BD59-A6C34878D82A}">
                    <a16:rowId xmlns:a16="http://schemas.microsoft.com/office/drawing/2014/main" val="4185302117"/>
                  </a:ext>
                </a:extLst>
              </a:tr>
              <a:tr h="370840">
                <a:tc>
                  <a:txBody>
                    <a:bodyPr/>
                    <a:lstStyle/>
                    <a:p>
                      <a:r>
                        <a:rPr lang="en-US" dirty="0"/>
                        <a:t>1</a:t>
                      </a:r>
                    </a:p>
                  </a:txBody>
                  <a:tcPr/>
                </a:tc>
                <a:tc>
                  <a:txBody>
                    <a:bodyPr/>
                    <a:lstStyle/>
                    <a:p>
                      <a:r>
                        <a:rPr lang="en-US" dirty="0"/>
                        <a:t>98</a:t>
                      </a:r>
                    </a:p>
                  </a:txBody>
                  <a:tcPr/>
                </a:tc>
                <a:tc>
                  <a:txBody>
                    <a:bodyPr/>
                    <a:lstStyle/>
                    <a:p>
                      <a:r>
                        <a:rPr lang="en-US" dirty="0"/>
                        <a:t>2.0408%</a:t>
                      </a:r>
                    </a:p>
                  </a:txBody>
                  <a:tcPr/>
                </a:tc>
                <a:tc>
                  <a:txBody>
                    <a:bodyPr/>
                    <a:lstStyle/>
                    <a:p>
                      <a:r>
                        <a:rPr lang="en-US" dirty="0"/>
                        <a:t>1</a:t>
                      </a:r>
                    </a:p>
                  </a:txBody>
                  <a:tcPr/>
                </a:tc>
                <a:tc>
                  <a:txBody>
                    <a:bodyPr/>
                    <a:lstStyle/>
                    <a:p>
                      <a:r>
                        <a:rPr lang="en-US" dirty="0"/>
                        <a:t>0.98</a:t>
                      </a:r>
                    </a:p>
                  </a:txBody>
                  <a:tcPr/>
                </a:tc>
                <a:tc>
                  <a:txBody>
                    <a:bodyPr/>
                    <a:lstStyle/>
                    <a:p>
                      <a:r>
                        <a:rPr lang="en-US" dirty="0"/>
                        <a:t>10,000,000</a:t>
                      </a:r>
                    </a:p>
                  </a:txBody>
                  <a:tcPr/>
                </a:tc>
                <a:tc>
                  <a:txBody>
                    <a:bodyPr/>
                    <a:lstStyle/>
                    <a:p>
                      <a:r>
                        <a:rPr lang="en-US" dirty="0"/>
                        <a:t>9,800,000</a:t>
                      </a:r>
                    </a:p>
                  </a:txBody>
                  <a:tcPr/>
                </a:tc>
                <a:extLst>
                  <a:ext uri="{0D108BD9-81ED-4DB2-BD59-A6C34878D82A}">
                    <a16:rowId xmlns:a16="http://schemas.microsoft.com/office/drawing/2014/main" val="2848303501"/>
                  </a:ext>
                </a:extLst>
              </a:tr>
              <a:tr h="370840">
                <a:tc>
                  <a:txBody>
                    <a:bodyPr/>
                    <a:lstStyle/>
                    <a:p>
                      <a:r>
                        <a:rPr lang="en-US" dirty="0"/>
                        <a:t>30</a:t>
                      </a:r>
                    </a:p>
                  </a:txBody>
                  <a:tcPr/>
                </a:tc>
                <a:tc>
                  <a:txBody>
                    <a:bodyPr/>
                    <a:lstStyle/>
                    <a:p>
                      <a:r>
                        <a:rPr lang="en-US" dirty="0"/>
                        <a:t>9.8</a:t>
                      </a:r>
                    </a:p>
                  </a:txBody>
                  <a:tcPr/>
                </a:tc>
                <a:tc>
                  <a:txBody>
                    <a:bodyPr/>
                    <a:lstStyle/>
                    <a:p>
                      <a:r>
                        <a:rPr lang="en-US" dirty="0"/>
                        <a:t>8.0503%</a:t>
                      </a:r>
                    </a:p>
                  </a:txBody>
                  <a:tcPr/>
                </a:tc>
                <a:tc>
                  <a:txBody>
                    <a:bodyPr/>
                    <a:lstStyle/>
                    <a:p>
                      <a:r>
                        <a:rPr lang="en-US" dirty="0"/>
                        <a:t>30</a:t>
                      </a:r>
                    </a:p>
                  </a:txBody>
                  <a:tcPr/>
                </a:tc>
                <a:tc>
                  <a:txBody>
                    <a:bodyPr/>
                    <a:lstStyle/>
                    <a:p>
                      <a:r>
                        <a:rPr lang="en-US" dirty="0"/>
                        <a:t>27.765</a:t>
                      </a:r>
                    </a:p>
                  </a:txBody>
                  <a:tcPr/>
                </a:tc>
                <a:tc>
                  <a:txBody>
                    <a:bodyPr/>
                    <a:lstStyle/>
                    <a:p>
                      <a:r>
                        <a:rPr lang="en-US" dirty="0"/>
                        <a:t>100,000,000</a:t>
                      </a:r>
                    </a:p>
                  </a:txBody>
                  <a:tcPr/>
                </a:tc>
                <a:tc>
                  <a:txBody>
                    <a:bodyPr/>
                    <a:lstStyle/>
                    <a:p>
                      <a:r>
                        <a:rPr lang="en-US" dirty="0"/>
                        <a:t>9,800,000</a:t>
                      </a:r>
                    </a:p>
                  </a:txBody>
                  <a:tcPr/>
                </a:tc>
                <a:extLst>
                  <a:ext uri="{0D108BD9-81ED-4DB2-BD59-A6C34878D82A}">
                    <a16:rowId xmlns:a16="http://schemas.microsoft.com/office/drawing/2014/main" val="514488005"/>
                  </a:ext>
                </a:extLst>
              </a:tr>
            </a:tbl>
          </a:graphicData>
        </a:graphic>
      </p:graphicFrame>
      <p:sp>
        <p:nvSpPr>
          <p:cNvPr id="5" name="TextBox 4">
            <a:extLst>
              <a:ext uri="{FF2B5EF4-FFF2-40B4-BE49-F238E27FC236}">
                <a16:creationId xmlns:a16="http://schemas.microsoft.com/office/drawing/2014/main" id="{AFB3E867-73BB-4C53-A94F-5E15E22CFCDA}"/>
              </a:ext>
            </a:extLst>
          </p:cNvPr>
          <p:cNvSpPr txBox="1"/>
          <p:nvPr/>
        </p:nvSpPr>
        <p:spPr>
          <a:xfrm>
            <a:off x="5636301" y="296805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842951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11699</TotalTime>
  <Words>585</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Tw Cen MT</vt:lpstr>
      <vt:lpstr>Tw Cen MT Condensed</vt:lpstr>
      <vt:lpstr>Calibri</vt:lpstr>
      <vt:lpstr>Cambria Math</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195</cp:revision>
  <dcterms:created xsi:type="dcterms:W3CDTF">2023-02-20T01:14:47Z</dcterms:created>
  <dcterms:modified xsi:type="dcterms:W3CDTF">2023-04-18T07:08:11Z</dcterms:modified>
</cp:coreProperties>
</file>