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 id="308" r:id="rId50"/>
    <p:sldId id="309" r:id="rId51"/>
    <p:sldId id="310" r:id="rId52"/>
    <p:sldId id="311" r:id="rId53"/>
    <p:sldId id="318" r:id="rId54"/>
    <p:sldId id="312" r:id="rId55"/>
    <p:sldId id="313" r:id="rId56"/>
    <p:sldId id="314" r:id="rId57"/>
    <p:sldId id="319" r:id="rId58"/>
    <p:sldId id="315" r:id="rId59"/>
    <p:sldId id="316" r:id="rId60"/>
    <p:sldId id="31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21"/>
    <p:restoredTop sz="94737"/>
  </p:normalViewPr>
  <p:slideViewPr>
    <p:cSldViewPr snapToGrid="0">
      <p:cViewPr varScale="1">
        <p:scale>
          <a:sx n="68" d="100"/>
          <a:sy n="68" d="100"/>
        </p:scale>
        <p:origin x="1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solidFill>
                <a:srgbClr val="FF0000"/>
              </a:solidFill>
            </a:rPr>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6C296F77-763A-1B49-8F08-91BDF5A82BE2}" type="presOf" srcId="{E418CFBD-CBB0-47D4-90EA-7C86E66E0301}" destId="{CD36D044-47F6-BA4C-B7C5-E9DB54309CE0}" srcOrd="0" destOrd="0" presId="urn:microsoft.com/office/officeart/2005/8/layout/vList2"/>
    <dgm:cxn modelId="{3D0EFB57-CF8C-5744-A774-55319E05AA6E}" type="presOf" srcId="{5BA6EAC7-5FD8-4F9E-BFE8-CEDE7CEDDF86}" destId="{4E2EE375-77E8-344D-8FE3-6D408976901F}"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rgbClr val="FF0000"/>
              </a:solidFill>
            </a:rPr>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1725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The call protection period is:</a:t>
          </a:r>
        </a:p>
      </dsp:txBody>
      <dsp:txXfrm>
        <a:off x="24588" y="41845"/>
        <a:ext cx="7969095" cy="454509"/>
      </dsp:txXfrm>
    </dsp:sp>
    <dsp:sp modelId="{6E81FE26-0174-494F-A8AC-03518D01DF5A}">
      <dsp:nvSpPr>
        <dsp:cNvPr id="0" name=""/>
        <dsp:cNvSpPr/>
      </dsp:nvSpPr>
      <dsp:spPr>
        <a:xfrm>
          <a:off x="0" y="52094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10 years.</a:t>
          </a:r>
          <a:endParaRPr lang="en-US" sz="1600" kern="1200"/>
        </a:p>
        <a:p>
          <a:pPr marL="171450" lvl="1" indent="-171450" algn="l" defTabSz="711200">
            <a:lnSpc>
              <a:spcPct val="90000"/>
            </a:lnSpc>
            <a:spcBef>
              <a:spcPct val="0"/>
            </a:spcBef>
            <a:spcAft>
              <a:spcPct val="20000"/>
            </a:spcAft>
            <a:buChar char="•"/>
          </a:pPr>
          <a:r>
            <a:rPr lang="en-US" sz="1600" b="1" kern="1200"/>
            <a:t>11 years.</a:t>
          </a:r>
          <a:endParaRPr lang="en-US" sz="1600" kern="1200"/>
        </a:p>
        <a:p>
          <a:pPr marL="171450" lvl="1" indent="-171450" algn="l" defTabSz="711200">
            <a:lnSpc>
              <a:spcPct val="90000"/>
            </a:lnSpc>
            <a:spcBef>
              <a:spcPct val="0"/>
            </a:spcBef>
            <a:spcAft>
              <a:spcPct val="20000"/>
            </a:spcAft>
            <a:buChar char="•"/>
          </a:pPr>
          <a:r>
            <a:rPr lang="en-US" sz="1600" b="1" kern="1200"/>
            <a:t>20 years.</a:t>
          </a:r>
          <a:endParaRPr lang="en-US" sz="1600" kern="1200"/>
        </a:p>
      </dsp:txBody>
      <dsp:txXfrm>
        <a:off x="0" y="520942"/>
        <a:ext cx="8018271" cy="825930"/>
      </dsp:txXfrm>
    </dsp:sp>
    <dsp:sp modelId="{5077C554-23B0-B14D-871F-99A3D7E86E41}">
      <dsp:nvSpPr>
        <dsp:cNvPr id="0" name=""/>
        <dsp:cNvSpPr/>
      </dsp:nvSpPr>
      <dsp:spPr>
        <a:xfrm>
          <a:off x="0" y="1346872"/>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The call premium (per $1,000 in par value) in 2033 is closest to:</a:t>
          </a:r>
        </a:p>
      </dsp:txBody>
      <dsp:txXfrm>
        <a:off x="24588" y="1371460"/>
        <a:ext cx="7969095" cy="454509"/>
      </dsp:txXfrm>
    </dsp:sp>
    <dsp:sp modelId="{BC7A51D8-329D-4148-A3CC-5E08CD64BDFD}">
      <dsp:nvSpPr>
        <dsp:cNvPr id="0" name=""/>
        <dsp:cNvSpPr/>
      </dsp:nvSpPr>
      <dsp:spPr>
        <a:xfrm>
          <a:off x="0" y="1850557"/>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$2.32.</a:t>
          </a:r>
          <a:endParaRPr lang="en-US" sz="1600" kern="1200"/>
        </a:p>
        <a:p>
          <a:pPr marL="171450" lvl="1" indent="-171450" algn="l" defTabSz="711200">
            <a:lnSpc>
              <a:spcPct val="90000"/>
            </a:lnSpc>
            <a:spcBef>
              <a:spcPct val="0"/>
            </a:spcBef>
            <a:spcAft>
              <a:spcPct val="20000"/>
            </a:spcAft>
            <a:buChar char="•"/>
          </a:pPr>
          <a:r>
            <a:rPr lang="en-US" sz="1600" b="1" kern="1200"/>
            <a:t>$23.22.</a:t>
          </a:r>
          <a:endParaRPr lang="en-US" sz="1600" kern="1200"/>
        </a:p>
        <a:p>
          <a:pPr marL="171450" lvl="1" indent="-171450" algn="l" defTabSz="711200">
            <a:lnSpc>
              <a:spcPct val="90000"/>
            </a:lnSpc>
            <a:spcBef>
              <a:spcPct val="0"/>
            </a:spcBef>
            <a:spcAft>
              <a:spcPct val="20000"/>
            </a:spcAft>
            <a:buChar char="•"/>
          </a:pPr>
          <a:r>
            <a:rPr lang="en-US" sz="1600" b="1" kern="1200"/>
            <a:t>$45.14.</a:t>
          </a:r>
          <a:endParaRPr lang="en-US" sz="1600" kern="1200"/>
        </a:p>
      </dsp:txBody>
      <dsp:txXfrm>
        <a:off x="0" y="1850557"/>
        <a:ext cx="8018271" cy="825930"/>
      </dsp:txXfrm>
    </dsp:sp>
    <dsp:sp modelId="{BFAB45D7-86FF-2F4A-8BCB-FF9A2B3B2860}">
      <dsp:nvSpPr>
        <dsp:cNvPr id="0" name=""/>
        <dsp:cNvSpPr/>
      </dsp:nvSpPr>
      <dsp:spPr>
        <a:xfrm>
          <a:off x="0" y="267648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The call provision is </a:t>
          </a:r>
          <a:r>
            <a:rPr lang="en-US" sz="2100" i="1" kern="1200"/>
            <a:t>most likely</a:t>
          </a:r>
          <a:r>
            <a:rPr lang="en-US" sz="2100" kern="1200"/>
            <a:t>:</a:t>
          </a:r>
        </a:p>
      </dsp:txBody>
      <dsp:txXfrm>
        <a:off x="24588" y="2701075"/>
        <a:ext cx="7969095" cy="454509"/>
      </dsp:txXfrm>
    </dsp:sp>
    <dsp:sp modelId="{4E2EE375-77E8-344D-8FE3-6D408976901F}">
      <dsp:nvSpPr>
        <dsp:cNvPr id="0" name=""/>
        <dsp:cNvSpPr/>
      </dsp:nvSpPr>
      <dsp:spPr>
        <a:xfrm>
          <a:off x="0" y="318017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a Bermuda call.</a:t>
          </a:r>
          <a:endParaRPr lang="en-US" sz="1600" kern="1200"/>
        </a:p>
        <a:p>
          <a:pPr marL="171450" lvl="1" indent="-171450" algn="l" defTabSz="711200">
            <a:lnSpc>
              <a:spcPct val="90000"/>
            </a:lnSpc>
            <a:spcBef>
              <a:spcPct val="0"/>
            </a:spcBef>
            <a:spcAft>
              <a:spcPct val="20000"/>
            </a:spcAft>
            <a:buChar char="•"/>
          </a:pPr>
          <a:r>
            <a:rPr lang="en-US" sz="1600" b="1" kern="1200"/>
            <a:t>a European call.</a:t>
          </a:r>
          <a:endParaRPr lang="en-US" sz="1600" kern="1200"/>
        </a:p>
        <a:p>
          <a:pPr marL="171450" lvl="1" indent="-171450" algn="l" defTabSz="711200">
            <a:lnSpc>
              <a:spcPct val="90000"/>
            </a:lnSpc>
            <a:spcBef>
              <a:spcPct val="0"/>
            </a:spcBef>
            <a:spcAft>
              <a:spcPct val="20000"/>
            </a:spcAft>
            <a:buChar char="•"/>
          </a:pPr>
          <a:r>
            <a:rPr lang="en-US" sz="1600" b="1" kern="1200"/>
            <a:t>an American call.</a:t>
          </a:r>
          <a:endParaRPr lang="en-US" sz="1600" kern="1200"/>
        </a:p>
      </dsp:txBody>
      <dsp:txXfrm>
        <a:off x="0" y="3180172"/>
        <a:ext cx="8018271" cy="825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52</a:t>
            </a:fld>
            <a:endParaRPr lang="en-US"/>
          </a:p>
        </p:txBody>
      </p:sp>
    </p:spTree>
    <p:extLst>
      <p:ext uri="{BB962C8B-B14F-4D97-AF65-F5344CB8AC3E}">
        <p14:creationId xmlns:p14="http://schemas.microsoft.com/office/powerpoint/2010/main" val="2727169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11/11/2022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756112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range and blue numbers and graphs">
            <a:extLst>
              <a:ext uri="{FF2B5EF4-FFF2-40B4-BE49-F238E27FC236}">
                <a16:creationId xmlns:a16="http://schemas.microsoft.com/office/drawing/2014/main" id="{FD5F360A-5B46-9086-E806-6342A94CA25F}"/>
              </a:ext>
            </a:extLst>
          </p:cNvPr>
          <p:cNvPicPr>
            <a:picLocks noChangeAspect="1"/>
          </p:cNvPicPr>
          <p:nvPr/>
        </p:nvPicPr>
        <p:blipFill rotWithShape="1">
          <a:blip r:embed="rId2">
            <a:duotone>
              <a:schemeClr val="bg2">
                <a:shade val="45000"/>
                <a:satMod val="135000"/>
              </a:schemeClr>
              <a:prstClr val="white"/>
            </a:duotone>
            <a:alphaModFix amt="40000"/>
          </a:blip>
          <a:srcRect t="6568" b="1595"/>
          <a:stretch/>
        </p:blipFill>
        <p:spPr>
          <a:xfrm>
            <a:off x="20" y="10"/>
            <a:ext cx="12191980" cy="6857989"/>
          </a:xfrm>
          <a:prstGeom prst="rect">
            <a:avLst/>
          </a:prstGeom>
        </p:spPr>
      </p:pic>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a:xfrm>
            <a:off x="1024128" y="2286000"/>
            <a:ext cx="9720073" cy="4023360"/>
          </a:xfrm>
        </p:spPr>
        <p:txBody>
          <a:bodyPr>
            <a:normAutofit lnSpcReduction="10000"/>
          </a:bodyPr>
          <a:lstStyle/>
          <a:p>
            <a:r>
              <a:rPr lang="en-US" sz="2800" b="1" dirty="0">
                <a:solidFill>
                  <a:srgbClr val="FF0000"/>
                </a:solidFill>
              </a:rPr>
              <a:t>Convertible bond</a:t>
            </a:r>
          </a:p>
          <a:p>
            <a:r>
              <a:rPr lang="en-US" sz="2000" dirty="0"/>
              <a:t>It gives the bondholder the right to exchange the bond for a specified number of common shares in the issuing company.</a:t>
            </a:r>
          </a:p>
          <a:p>
            <a:r>
              <a:rPr lang="en-US" sz="2000" dirty="0"/>
              <a:t>The </a:t>
            </a:r>
            <a:r>
              <a:rPr lang="en-US" sz="2000" dirty="0">
                <a:solidFill>
                  <a:srgbClr val="FF0000"/>
                </a:solidFill>
              </a:rPr>
              <a:t>conversion price </a:t>
            </a:r>
            <a:r>
              <a:rPr lang="en-US" sz="2000" dirty="0"/>
              <a:t>is the price per share at which the convertible bond can be converted into shares.</a:t>
            </a:r>
          </a:p>
          <a:p>
            <a:r>
              <a:rPr lang="en-US" sz="2000" dirty="0"/>
              <a:t>The </a:t>
            </a:r>
            <a:r>
              <a:rPr lang="en-US" sz="2000" dirty="0">
                <a:solidFill>
                  <a:srgbClr val="FF0000"/>
                </a:solidFill>
              </a:rPr>
              <a:t>conversion ratio </a:t>
            </a:r>
            <a:r>
              <a:rPr lang="en-US" sz="2000" dirty="0"/>
              <a:t>is the number of common shares that each bond can be converted into.</a:t>
            </a:r>
          </a:p>
          <a:p>
            <a:r>
              <a:rPr lang="en-US" sz="2000" dirty="0"/>
              <a:t>The </a:t>
            </a:r>
            <a:r>
              <a:rPr lang="en-US" sz="2000" dirty="0">
                <a:solidFill>
                  <a:srgbClr val="FF0000"/>
                </a:solidFill>
              </a:rPr>
              <a:t>conversion value</a:t>
            </a:r>
            <a:r>
              <a:rPr lang="en-US" sz="2000" dirty="0"/>
              <a:t>, sometimes called the parity value, is the current share pric</a:t>
            </a:r>
            <a:r>
              <a:rPr lang="en-US" altLang="zh-CN" sz="2000" dirty="0"/>
              <a:t>e </a:t>
            </a:r>
            <a:r>
              <a:rPr lang="en-US" sz="2000" dirty="0"/>
              <a:t>multiplied by the conversion ratio.</a:t>
            </a:r>
          </a:p>
          <a:p>
            <a:r>
              <a:rPr lang="en-US" sz="2000" dirty="0"/>
              <a:t>The </a:t>
            </a:r>
            <a:r>
              <a:rPr lang="en-US" sz="2000" dirty="0">
                <a:solidFill>
                  <a:srgbClr val="FF0000"/>
                </a:solidFill>
              </a:rPr>
              <a:t>conversion premium </a:t>
            </a:r>
            <a:r>
              <a:rPr lang="en-US" sz="2000" dirty="0"/>
              <a:t>is the difference between the convertible bond’s price and its conversion value.  When the conversion value  is more than the price of convertible bond , the condition is above parity. In contrast, the condition is below parity.</a:t>
            </a:r>
          </a:p>
        </p:txBody>
      </p:sp>
    </p:spTree>
    <p:extLst>
      <p:ext uri="{BB962C8B-B14F-4D97-AF65-F5344CB8AC3E}">
        <p14:creationId xmlns:p14="http://schemas.microsoft.com/office/powerpoint/2010/main" val="96224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B242-0123-4ACB-85AC-1B46C9AA261E}"/>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B092DB2-FA57-4A6E-BD4D-7455F41103CC}"/>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Convertible bond</a:t>
            </a:r>
          </a:p>
          <a:p>
            <a:r>
              <a:rPr lang="en-US" dirty="0">
                <a:solidFill>
                  <a:srgbClr val="FF0000"/>
                </a:solidFill>
              </a:rPr>
              <a:t>Investor’s advantage</a:t>
            </a:r>
          </a:p>
          <a:p>
            <a:pPr>
              <a:buFont typeface="Wingdings" panose="05000000000000000000" pitchFamily="2" charset="2"/>
              <a:buChar char="§"/>
            </a:pPr>
            <a:r>
              <a:rPr lang="en-US" dirty="0"/>
              <a:t>Participate in the equity upside</a:t>
            </a:r>
          </a:p>
          <a:p>
            <a:pPr>
              <a:buFont typeface="Wingdings" panose="05000000000000000000" pitchFamily="2" charset="2"/>
              <a:buChar char="§"/>
            </a:pPr>
            <a:r>
              <a:rPr lang="en-US" dirty="0"/>
              <a:t>Receive downside protection</a:t>
            </a:r>
          </a:p>
          <a:p>
            <a:pPr>
              <a:buFont typeface="Wingdings" panose="05000000000000000000" pitchFamily="2" charset="2"/>
              <a:buChar char="§"/>
            </a:pPr>
            <a:r>
              <a:rPr lang="en-US" dirty="0"/>
              <a:t>Yield advantage</a:t>
            </a:r>
          </a:p>
          <a:p>
            <a:r>
              <a:rPr lang="en-US" dirty="0">
                <a:solidFill>
                  <a:srgbClr val="FF0000"/>
                </a:solidFill>
              </a:rPr>
              <a:t>Issuer’s advantage</a:t>
            </a:r>
          </a:p>
          <a:p>
            <a:pPr>
              <a:buFont typeface="Wingdings" panose="05000000000000000000" pitchFamily="2" charset="2"/>
              <a:buChar char="§"/>
            </a:pPr>
            <a:r>
              <a:rPr lang="en-US" dirty="0"/>
              <a:t>Reduce interest expense</a:t>
            </a:r>
          </a:p>
          <a:p>
            <a:pPr>
              <a:buFont typeface="Wingdings" panose="05000000000000000000" pitchFamily="2" charset="2"/>
              <a:buChar char="§"/>
            </a:pPr>
            <a:r>
              <a:rPr lang="en-US" dirty="0"/>
              <a:t>Elimination of debt if the conversion option is exercised</a:t>
            </a:r>
          </a:p>
          <a:p>
            <a:pPr marL="0" indent="0">
              <a:buNone/>
            </a:pPr>
            <a:r>
              <a:rPr lang="en-US" dirty="0"/>
              <a:t>Compare with option-free bond: </a:t>
            </a:r>
            <a:r>
              <a:rPr lang="en-US" dirty="0">
                <a:solidFill>
                  <a:srgbClr val="FF0000"/>
                </a:solidFill>
              </a:rPr>
              <a:t>higher price, lower yield</a:t>
            </a:r>
          </a:p>
          <a:p>
            <a:pPr>
              <a:buFont typeface="Wingdings" panose="05000000000000000000" pitchFamily="2" charset="2"/>
              <a:buChar char="§"/>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4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7BE-077D-4395-9A09-45783D2C2C2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F73ECBA-8747-4246-9071-D13B433E638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Convertible bond</a:t>
            </a:r>
          </a:p>
          <a:p>
            <a:r>
              <a:rPr lang="en-US" dirty="0"/>
              <a:t>A </a:t>
            </a:r>
            <a:r>
              <a:rPr lang="en-US" dirty="0">
                <a:solidFill>
                  <a:srgbClr val="FF0000"/>
                </a:solidFill>
              </a:rPr>
              <a:t>warrant</a:t>
            </a:r>
            <a:r>
              <a:rPr lang="en-US" dirty="0"/>
              <a:t> is an “</a:t>
            </a:r>
            <a:r>
              <a:rPr lang="en-US" dirty="0">
                <a:solidFill>
                  <a:srgbClr val="FF0000"/>
                </a:solidFill>
              </a:rPr>
              <a:t>attached</a:t>
            </a:r>
            <a:r>
              <a:rPr lang="en-US" dirty="0"/>
              <a:t>” rather than </a:t>
            </a:r>
            <a:r>
              <a:rPr lang="en-US" dirty="0">
                <a:solidFill>
                  <a:srgbClr val="FF0000"/>
                </a:solidFill>
              </a:rPr>
              <a:t>embedded option </a:t>
            </a:r>
            <a:r>
              <a:rPr lang="en-US" dirty="0"/>
              <a:t>entitling the holder to buy the underlying stock of the issuing company at a fixed exercise price until the expiration date.</a:t>
            </a:r>
          </a:p>
          <a:p>
            <a:r>
              <a:rPr lang="en-US" dirty="0">
                <a:solidFill>
                  <a:srgbClr val="FF0000"/>
                </a:solidFill>
              </a:rPr>
              <a:t>Contingent convertible bonds</a:t>
            </a:r>
            <a:r>
              <a:rPr lang="en-US" dirty="0"/>
              <a:t>, nicknamed “</a:t>
            </a:r>
            <a:r>
              <a:rPr lang="en-US" dirty="0" err="1">
                <a:solidFill>
                  <a:srgbClr val="FF0000"/>
                </a:solidFill>
              </a:rPr>
              <a:t>CoCos</a:t>
            </a:r>
            <a:r>
              <a:rPr lang="en-US" dirty="0"/>
              <a:t>,” are bonds with contingent </a:t>
            </a:r>
            <a:r>
              <a:rPr lang="en-US" dirty="0">
                <a:solidFill>
                  <a:srgbClr val="FF0000"/>
                </a:solidFill>
              </a:rPr>
              <a:t>write-down</a:t>
            </a:r>
            <a:r>
              <a:rPr lang="en-US" dirty="0"/>
              <a:t> provisions. In the case of </a:t>
            </a:r>
            <a:r>
              <a:rPr lang="en-US" dirty="0" err="1"/>
              <a:t>CoCos</a:t>
            </a:r>
            <a:r>
              <a:rPr lang="en-US" dirty="0"/>
              <a:t>, conversion is </a:t>
            </a:r>
            <a:r>
              <a:rPr lang="en-US" dirty="0">
                <a:solidFill>
                  <a:srgbClr val="FF0000"/>
                </a:solidFill>
              </a:rPr>
              <a:t>automatic</a:t>
            </a:r>
            <a:r>
              <a:rPr lang="en-US" dirty="0"/>
              <a:t> if a specified event occurs.</a:t>
            </a:r>
          </a:p>
          <a:p>
            <a:endParaRPr lang="en-US" b="1"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06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2BD37315-CDD1-473F-828E-3D3F1188866D}"/>
              </a:ext>
            </a:extLst>
          </p:cNvPr>
          <p:cNvPicPr>
            <a:picLocks noChangeAspect="1"/>
          </p:cNvPicPr>
          <p:nvPr/>
        </p:nvPicPr>
        <p:blipFill rotWithShape="1">
          <a:blip r:embed="rId2">
            <a:duotone>
              <a:schemeClr val="bg2">
                <a:shade val="45000"/>
                <a:satMod val="135000"/>
              </a:schemeClr>
              <a:prstClr val="white"/>
            </a:duotone>
            <a:alphaModFix amt="40000"/>
          </a:blip>
          <a:srcRect t="5645" b="3994"/>
          <a:stretch/>
        </p:blipFill>
        <p:spPr>
          <a:xfrm>
            <a:off x="20" y="10"/>
            <a:ext cx="12191980" cy="6857989"/>
          </a:xfrm>
          <a:prstGeom prst="rect">
            <a:avLst/>
          </a:prstGeom>
        </p:spPr>
      </p:pic>
      <p:sp>
        <p:nvSpPr>
          <p:cNvPr id="2" name="Title 1">
            <a:extLst>
              <a:ext uri="{FF2B5EF4-FFF2-40B4-BE49-F238E27FC236}">
                <a16:creationId xmlns:a16="http://schemas.microsoft.com/office/drawing/2014/main" id="{81905830-37A9-4652-BC7C-CBC05BEC972B}"/>
              </a:ext>
            </a:extLst>
          </p:cNvPr>
          <p:cNvSpPr>
            <a:spLocks noGrp="1"/>
          </p:cNvSpPr>
          <p:nvPr>
            <p:ph type="title"/>
          </p:nvPr>
        </p:nvSpPr>
        <p:spPr>
          <a:xfrm>
            <a:off x="1024128" y="585216"/>
            <a:ext cx="9720072" cy="1499616"/>
          </a:xfrm>
        </p:spPr>
        <p:txBody>
          <a:bodyPr>
            <a:normAutofit/>
          </a:bodyPr>
          <a:lstStyle/>
          <a:p>
            <a:r>
              <a:rPr lang="en-US" dirty="0"/>
              <a:t>Practices	</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577544-0C7A-46F6-B313-FDFD815EB0DC}"/>
              </a:ext>
            </a:extLst>
          </p:cNvPr>
          <p:cNvSpPr>
            <a:spLocks noGrp="1"/>
          </p:cNvSpPr>
          <p:nvPr>
            <p:ph idx="1"/>
          </p:nvPr>
        </p:nvSpPr>
        <p:spPr>
          <a:xfrm>
            <a:off x="1024128" y="2286000"/>
            <a:ext cx="9720073" cy="4023360"/>
          </a:xfrm>
        </p:spPr>
        <p:txBody>
          <a:bodyPr>
            <a:noAutofit/>
          </a:bodyPr>
          <a:lstStyle/>
          <a:p>
            <a:r>
              <a:rPr lang="en-US" sz="1400" dirty="0"/>
              <a:t>1. Which of the following is not an example of an embedded option?</a:t>
            </a:r>
          </a:p>
          <a:p>
            <a:pPr marL="457200" indent="-457200">
              <a:buFont typeface="+mj-lt"/>
              <a:buAutoNum type="alphaUcPeriod"/>
            </a:pPr>
            <a:r>
              <a:rPr lang="en-US" sz="1400" b="1" dirty="0"/>
              <a:t>Warrant</a:t>
            </a:r>
          </a:p>
          <a:p>
            <a:pPr marL="457200" indent="-457200">
              <a:buFont typeface="+mj-lt"/>
              <a:buAutoNum type="alphaUcPeriod"/>
            </a:pPr>
            <a:r>
              <a:rPr lang="en-US" sz="1400" b="1" dirty="0"/>
              <a:t>Call provision</a:t>
            </a:r>
          </a:p>
          <a:p>
            <a:pPr marL="457200" indent="-457200">
              <a:buFont typeface="+mj-lt"/>
              <a:buAutoNum type="alphaUcPeriod"/>
            </a:pPr>
            <a:r>
              <a:rPr lang="en-US" sz="1400" b="1" dirty="0"/>
              <a:t>Conversion provision</a:t>
            </a:r>
          </a:p>
          <a:p>
            <a:r>
              <a:rPr lang="en-US" sz="1400" dirty="0"/>
              <a:t>2. The type of bond with an embedded option that would most likely sell at a lower price than an otherwise similar bond without the embedded option is a:</a:t>
            </a:r>
          </a:p>
          <a:p>
            <a:pPr marL="457200" indent="-457200">
              <a:buFont typeface="+mj-lt"/>
              <a:buAutoNum type="alphaUcPeriod"/>
            </a:pPr>
            <a:r>
              <a:rPr lang="en-US" sz="1400" b="1" dirty="0"/>
              <a:t>putable bond.</a:t>
            </a:r>
          </a:p>
          <a:p>
            <a:pPr marL="457200" indent="-457200">
              <a:buFont typeface="+mj-lt"/>
              <a:buAutoNum type="alphaUcPeriod"/>
            </a:pPr>
            <a:r>
              <a:rPr lang="en-US" sz="1400" b="1" dirty="0"/>
              <a:t>callable bond.</a:t>
            </a:r>
          </a:p>
          <a:p>
            <a:pPr marL="457200" indent="-457200">
              <a:buFont typeface="+mj-lt"/>
              <a:buAutoNum type="alphaUcPeriod"/>
            </a:pPr>
            <a:r>
              <a:rPr lang="en-US" sz="1400" b="1" dirty="0"/>
              <a:t>convertible bond.</a:t>
            </a:r>
          </a:p>
          <a:p>
            <a:r>
              <a:rPr lang="en-US" sz="1400" dirty="0"/>
              <a:t>3. The additional risk inherent to a callable bond is best described as:</a:t>
            </a:r>
          </a:p>
          <a:p>
            <a:pPr marL="457200" indent="-457200">
              <a:buFont typeface="+mj-lt"/>
              <a:buAutoNum type="alphaUcPeriod"/>
            </a:pPr>
            <a:r>
              <a:rPr lang="en-US" sz="1400" b="1" dirty="0"/>
              <a:t>credit risk.</a:t>
            </a:r>
          </a:p>
          <a:p>
            <a:pPr marL="457200" indent="-457200">
              <a:buFont typeface="+mj-lt"/>
              <a:buAutoNum type="alphaUcPeriod"/>
            </a:pPr>
            <a:r>
              <a:rPr lang="en-US" sz="1400" b="1" dirty="0"/>
              <a:t>interest rate risk.</a:t>
            </a:r>
          </a:p>
          <a:p>
            <a:pPr marL="457200" indent="-457200">
              <a:buFont typeface="+mj-lt"/>
              <a:buAutoNum type="alphaUcPeriod"/>
            </a:pPr>
            <a:r>
              <a:rPr lang="en-US" sz="1400" b="1" dirty="0"/>
              <a:t>reinvestment risk.</a:t>
            </a:r>
          </a:p>
        </p:txBody>
      </p:sp>
    </p:spTree>
    <p:extLst>
      <p:ext uri="{BB962C8B-B14F-4D97-AF65-F5344CB8AC3E}">
        <p14:creationId xmlns:p14="http://schemas.microsoft.com/office/powerpoint/2010/main" val="3413262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AB8-6A3C-4EDD-BB3F-63C7AE75556D}"/>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9B441E61-4E39-4B64-8594-B93BD5420CC8}"/>
              </a:ext>
            </a:extLst>
          </p:cNvPr>
          <p:cNvSpPr>
            <a:spLocks noGrp="1"/>
          </p:cNvSpPr>
          <p:nvPr>
            <p:ph idx="1"/>
          </p:nvPr>
        </p:nvSpPr>
        <p:spPr>
          <a:xfrm>
            <a:off x="1024128" y="2286000"/>
            <a:ext cx="8018271" cy="4023360"/>
          </a:xfrm>
        </p:spPr>
        <p:txBody>
          <a:bodyPr>
            <a:normAutofit/>
          </a:bodyPr>
          <a:lstStyle/>
          <a:p>
            <a:r>
              <a:rPr lang="en-US" sz="1700"/>
              <a:t>4. The put provision of a putable bond:</a:t>
            </a:r>
          </a:p>
          <a:p>
            <a:pPr marL="457200" indent="-457200">
              <a:buFont typeface="+mj-lt"/>
              <a:buAutoNum type="alphaUcPeriod"/>
            </a:pPr>
            <a:r>
              <a:rPr lang="en-US" sz="1700" b="1"/>
              <a:t>limits the risk to the issuer.</a:t>
            </a:r>
          </a:p>
          <a:p>
            <a:pPr marL="457200" indent="-457200">
              <a:buFont typeface="+mj-lt"/>
              <a:buAutoNum type="alphaUcPeriod"/>
            </a:pPr>
            <a:r>
              <a:rPr lang="en-US" sz="1700" b="1"/>
              <a:t>limits the risk to the bondholder.</a:t>
            </a:r>
          </a:p>
          <a:p>
            <a:pPr marL="457200" indent="-457200">
              <a:buFont typeface="+mj-lt"/>
              <a:buAutoNum type="alphaUcPeriod"/>
            </a:pPr>
            <a:r>
              <a:rPr lang="en-US" sz="1700" b="1"/>
              <a:t>does not materially affect the risk of either the issuer or the bondholder.</a:t>
            </a:r>
          </a:p>
          <a:p>
            <a:r>
              <a:rPr lang="en-US" sz="1700"/>
              <a:t>5. Assume that a convertible bond issued in South Korea has a par value of ₩1,000,000 and is currently priced at ₩1,100,000. The underlying share price is ₩40,000, and the conversion ratio is 25:1. The conversion condition for this bond is:</a:t>
            </a:r>
          </a:p>
          <a:p>
            <a:pPr marL="457200" indent="-457200">
              <a:buFont typeface="+mj-lt"/>
              <a:buAutoNum type="alphaUcPeriod"/>
            </a:pPr>
            <a:r>
              <a:rPr lang="en-US" sz="1700" b="1"/>
              <a:t>parity.</a:t>
            </a:r>
          </a:p>
          <a:p>
            <a:pPr marL="457200" indent="-457200">
              <a:buFont typeface="+mj-lt"/>
              <a:buAutoNum type="alphaUcPeriod"/>
            </a:pPr>
            <a:r>
              <a:rPr lang="en-US" sz="1700" b="1"/>
              <a:t>above parity.</a:t>
            </a:r>
          </a:p>
          <a:p>
            <a:pPr marL="457200" indent="-457200">
              <a:buFont typeface="+mj-lt"/>
              <a:buAutoNum type="alphaUcPeriod"/>
            </a:pPr>
            <a:r>
              <a:rPr lang="en-US" sz="1700" b="1"/>
              <a:t>below parity.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305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3731724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343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719C-95D1-45C9-8195-4AF9CD0F937E}"/>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2B4840C-5F98-47C1-942F-3C147BA070D5}"/>
              </a:ext>
            </a:extLst>
          </p:cNvPr>
          <p:cNvSpPr>
            <a:spLocks noGrp="1"/>
          </p:cNvSpPr>
          <p:nvPr>
            <p:ph idx="1"/>
          </p:nvPr>
        </p:nvSpPr>
        <p:spPr/>
        <p:txBody>
          <a:bodyPr>
            <a:normAutofit/>
          </a:bodyPr>
          <a:lstStyle/>
          <a:p>
            <a:r>
              <a:rPr lang="en-US" sz="2800" b="1" dirty="0">
                <a:solidFill>
                  <a:srgbClr val="FF0000"/>
                </a:solidFill>
              </a:rPr>
              <a:t>Classification of fixed-income markets</a:t>
            </a:r>
          </a:p>
          <a:p>
            <a:pPr>
              <a:buFont typeface="Wingdings" panose="05000000000000000000" pitchFamily="2" charset="2"/>
              <a:buChar char="§"/>
            </a:pPr>
            <a:r>
              <a:rPr lang="en-US" sz="2000" dirty="0"/>
              <a:t>Classification by type of issuer</a:t>
            </a:r>
          </a:p>
          <a:p>
            <a:pPr>
              <a:buFont typeface="Wingdings" panose="05000000000000000000" pitchFamily="2" charset="2"/>
              <a:buChar char="§"/>
            </a:pPr>
            <a:r>
              <a:rPr lang="en-US" sz="2000" dirty="0"/>
              <a:t>Classification by credit quality</a:t>
            </a:r>
          </a:p>
          <a:p>
            <a:pPr>
              <a:buFont typeface="Wingdings" panose="05000000000000000000" pitchFamily="2" charset="2"/>
              <a:buChar char="§"/>
            </a:pPr>
            <a:r>
              <a:rPr lang="en-US" sz="2000" dirty="0"/>
              <a:t>Classification by maturity</a:t>
            </a:r>
          </a:p>
          <a:p>
            <a:pPr>
              <a:buFont typeface="Wingdings" panose="05000000000000000000" pitchFamily="2" charset="2"/>
              <a:buChar char="§"/>
            </a:pPr>
            <a:r>
              <a:rPr lang="en-US" sz="2000" dirty="0"/>
              <a:t>Classification by currency denomination</a:t>
            </a:r>
          </a:p>
          <a:p>
            <a:pPr>
              <a:buFont typeface="Wingdings" panose="05000000000000000000" pitchFamily="2" charset="2"/>
              <a:buChar char="§"/>
            </a:pPr>
            <a:r>
              <a:rPr lang="en-US" sz="2000" dirty="0"/>
              <a:t>Classification by type of coupon</a:t>
            </a:r>
          </a:p>
          <a:p>
            <a:pPr>
              <a:buFont typeface="Wingdings" panose="05000000000000000000" pitchFamily="2" charset="2"/>
              <a:buChar char="§"/>
            </a:pPr>
            <a:r>
              <a:rPr lang="en-US" sz="2000" dirty="0"/>
              <a:t>Classification by geography</a:t>
            </a:r>
          </a:p>
          <a:p>
            <a:pPr>
              <a:buFont typeface="Wingdings" panose="05000000000000000000" pitchFamily="2" charset="2"/>
              <a:buChar char="§"/>
            </a:pPr>
            <a:r>
              <a:rPr lang="en-US" sz="2000" dirty="0"/>
              <a:t>Other classifications of fixed-income markets</a:t>
            </a:r>
          </a:p>
        </p:txBody>
      </p:sp>
    </p:spTree>
    <p:extLst>
      <p:ext uri="{BB962C8B-B14F-4D97-AF65-F5344CB8AC3E}">
        <p14:creationId xmlns:p14="http://schemas.microsoft.com/office/powerpoint/2010/main" val="150330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52DB-7AC9-4150-AC06-9B42B8CE559F}"/>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E60E4F-0ADE-42FA-B1F7-39D4307767B3}"/>
              </a:ext>
            </a:extLst>
          </p:cNvPr>
          <p:cNvSpPr>
            <a:spLocks noGrp="1"/>
          </p:cNvSpPr>
          <p:nvPr>
            <p:ph idx="1"/>
          </p:nvPr>
        </p:nvSpPr>
        <p:spPr/>
        <p:txBody>
          <a:bodyPr/>
          <a:lstStyle/>
          <a:p>
            <a:r>
              <a:rPr lang="en-US" sz="2800" b="1" dirty="0">
                <a:solidFill>
                  <a:srgbClr val="FF0000"/>
                </a:solidFill>
              </a:rPr>
              <a:t>Classification by type of issuer(1/7)</a:t>
            </a:r>
          </a:p>
          <a:p>
            <a:r>
              <a:rPr lang="en-US" sz="2000" dirty="0"/>
              <a:t>Four bond market sectors: households, non-financial corporates, government and financial institutions</a:t>
            </a:r>
          </a:p>
          <a:p>
            <a:endParaRPr lang="en-US" dirty="0"/>
          </a:p>
        </p:txBody>
      </p:sp>
      <p:graphicFrame>
        <p:nvGraphicFramePr>
          <p:cNvPr id="4" name="Table 3">
            <a:extLst>
              <a:ext uri="{FF2B5EF4-FFF2-40B4-BE49-F238E27FC236}">
                <a16:creationId xmlns:a16="http://schemas.microsoft.com/office/drawing/2014/main" id="{0D48F85C-A480-40E2-94C4-2B1D4A60D68C}"/>
              </a:ext>
            </a:extLst>
          </p:cNvPr>
          <p:cNvGraphicFramePr>
            <a:graphicFrameLocks noGrp="1"/>
          </p:cNvGraphicFramePr>
          <p:nvPr>
            <p:extLst>
              <p:ext uri="{D42A27DB-BD31-4B8C-83A1-F6EECF244321}">
                <p14:modId xmlns:p14="http://schemas.microsoft.com/office/powerpoint/2010/main" val="4254373169"/>
              </p:ext>
            </p:extLst>
          </p:nvPr>
        </p:nvGraphicFramePr>
        <p:xfrm>
          <a:off x="1024128" y="3745254"/>
          <a:ext cx="8128000" cy="1752600"/>
        </p:xfrm>
        <a:graphic>
          <a:graphicData uri="http://schemas.openxmlformats.org/drawingml/2006/table">
            <a:tbl>
              <a:tblPr firstRow="1" bandRow="1">
                <a:tableStyleId>{5C22544A-7EE6-4342-B048-85BDC9FD1C3A}</a:tableStyleId>
              </a:tblPr>
              <a:tblGrid>
                <a:gridCol w="1490472">
                  <a:extLst>
                    <a:ext uri="{9D8B030D-6E8A-4147-A177-3AD203B41FA5}">
                      <a16:colId xmlns:a16="http://schemas.microsoft.com/office/drawing/2014/main" val="248823626"/>
                    </a:ext>
                  </a:extLst>
                </a:gridCol>
                <a:gridCol w="1760728">
                  <a:extLst>
                    <a:ext uri="{9D8B030D-6E8A-4147-A177-3AD203B41FA5}">
                      <a16:colId xmlns:a16="http://schemas.microsoft.com/office/drawing/2014/main" val="52392148"/>
                    </a:ext>
                  </a:extLst>
                </a:gridCol>
                <a:gridCol w="1625600">
                  <a:extLst>
                    <a:ext uri="{9D8B030D-6E8A-4147-A177-3AD203B41FA5}">
                      <a16:colId xmlns:a16="http://schemas.microsoft.com/office/drawing/2014/main" val="3067596100"/>
                    </a:ext>
                  </a:extLst>
                </a:gridCol>
                <a:gridCol w="1427719">
                  <a:extLst>
                    <a:ext uri="{9D8B030D-6E8A-4147-A177-3AD203B41FA5}">
                      <a16:colId xmlns:a16="http://schemas.microsoft.com/office/drawing/2014/main" val="1737152787"/>
                    </a:ext>
                  </a:extLst>
                </a:gridCol>
                <a:gridCol w="1823481">
                  <a:extLst>
                    <a:ext uri="{9D8B030D-6E8A-4147-A177-3AD203B41FA5}">
                      <a16:colId xmlns:a16="http://schemas.microsoft.com/office/drawing/2014/main" val="3618383935"/>
                    </a:ext>
                  </a:extLst>
                </a:gridCol>
              </a:tblGrid>
              <a:tr h="370840">
                <a:tc gridSpan="5">
                  <a:txBody>
                    <a:bodyPr/>
                    <a:lstStyle/>
                    <a:p>
                      <a:r>
                        <a:rPr lang="en-US" dirty="0"/>
                        <a:t>Global debt by sector at end of Q3 2019 in USD(USD TRILLION)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99436781"/>
                  </a:ext>
                </a:extLst>
              </a:tr>
              <a:tr h="370840">
                <a:tc>
                  <a:txBody>
                    <a:bodyPr/>
                    <a:lstStyle/>
                    <a:p>
                      <a:r>
                        <a:rPr lang="en-US" dirty="0"/>
                        <a:t>Households</a:t>
                      </a:r>
                    </a:p>
                  </a:txBody>
                  <a:tcPr/>
                </a:tc>
                <a:tc>
                  <a:txBody>
                    <a:bodyPr/>
                    <a:lstStyle/>
                    <a:p>
                      <a:r>
                        <a:rPr lang="en-US" dirty="0"/>
                        <a:t>Non-financial Corporates</a:t>
                      </a:r>
                    </a:p>
                  </a:txBody>
                  <a:tcPr/>
                </a:tc>
                <a:tc>
                  <a:txBody>
                    <a:bodyPr/>
                    <a:lstStyle/>
                    <a:p>
                      <a:r>
                        <a:rPr lang="en-US" dirty="0"/>
                        <a:t>Government</a:t>
                      </a:r>
                    </a:p>
                  </a:txBody>
                  <a:tcPr/>
                </a:tc>
                <a:tc>
                  <a:txBody>
                    <a:bodyPr/>
                    <a:lstStyle/>
                    <a:p>
                      <a:r>
                        <a:rPr lang="en-US" dirty="0"/>
                        <a:t>Financial Sector</a:t>
                      </a:r>
                    </a:p>
                  </a:txBody>
                  <a:tcPr/>
                </a:tc>
                <a:tc>
                  <a:txBody>
                    <a:bodyPr/>
                    <a:lstStyle/>
                    <a:p>
                      <a:r>
                        <a:rPr lang="en-US" dirty="0"/>
                        <a:t>Total</a:t>
                      </a:r>
                    </a:p>
                  </a:txBody>
                  <a:tcPr/>
                </a:tc>
                <a:extLst>
                  <a:ext uri="{0D108BD9-81ED-4DB2-BD59-A6C34878D82A}">
                    <a16:rowId xmlns:a16="http://schemas.microsoft.com/office/drawing/2014/main" val="4198217589"/>
                  </a:ext>
                </a:extLst>
              </a:tr>
              <a:tr h="370840">
                <a:tc>
                  <a:txBody>
                    <a:bodyPr/>
                    <a:lstStyle/>
                    <a:p>
                      <a:r>
                        <a:rPr lang="en-US" dirty="0"/>
                        <a:t>47.5</a:t>
                      </a:r>
                    </a:p>
                  </a:txBody>
                  <a:tcPr/>
                </a:tc>
                <a:tc>
                  <a:txBody>
                    <a:bodyPr/>
                    <a:lstStyle/>
                    <a:p>
                      <a:r>
                        <a:rPr lang="en-US" dirty="0"/>
                        <a:t>74.4</a:t>
                      </a:r>
                    </a:p>
                  </a:txBody>
                  <a:tcPr/>
                </a:tc>
                <a:tc>
                  <a:txBody>
                    <a:bodyPr/>
                    <a:lstStyle/>
                    <a:p>
                      <a:r>
                        <a:rPr lang="en-US" dirty="0"/>
                        <a:t>69.2</a:t>
                      </a:r>
                    </a:p>
                  </a:txBody>
                  <a:tcPr/>
                </a:tc>
                <a:tc>
                  <a:txBody>
                    <a:bodyPr/>
                    <a:lstStyle/>
                    <a:p>
                      <a:r>
                        <a:rPr lang="en-US" dirty="0"/>
                        <a:t>61.5</a:t>
                      </a:r>
                    </a:p>
                  </a:txBody>
                  <a:tcPr/>
                </a:tc>
                <a:tc>
                  <a:txBody>
                    <a:bodyPr/>
                    <a:lstStyle/>
                    <a:p>
                      <a:r>
                        <a:rPr lang="en-US" dirty="0"/>
                        <a:t>252.6</a:t>
                      </a:r>
                    </a:p>
                  </a:txBody>
                  <a:tcPr/>
                </a:tc>
                <a:extLst>
                  <a:ext uri="{0D108BD9-81ED-4DB2-BD59-A6C34878D82A}">
                    <a16:rowId xmlns:a16="http://schemas.microsoft.com/office/drawing/2014/main" val="328271208"/>
                  </a:ext>
                </a:extLst>
              </a:tr>
              <a:tr h="370840">
                <a:tc>
                  <a:txBody>
                    <a:bodyPr/>
                    <a:lstStyle/>
                    <a:p>
                      <a:r>
                        <a:rPr lang="en-US" dirty="0"/>
                        <a:t>18.8%</a:t>
                      </a:r>
                    </a:p>
                  </a:txBody>
                  <a:tcPr/>
                </a:tc>
                <a:tc>
                  <a:txBody>
                    <a:bodyPr/>
                    <a:lstStyle/>
                    <a:p>
                      <a:r>
                        <a:rPr lang="en-US" dirty="0"/>
                        <a:t>29.5%</a:t>
                      </a:r>
                    </a:p>
                  </a:txBody>
                  <a:tcPr/>
                </a:tc>
                <a:tc>
                  <a:txBody>
                    <a:bodyPr/>
                    <a:lstStyle/>
                    <a:p>
                      <a:r>
                        <a:rPr lang="en-US" dirty="0"/>
                        <a:t>27.4%</a:t>
                      </a:r>
                    </a:p>
                  </a:txBody>
                  <a:tcPr/>
                </a:tc>
                <a:tc>
                  <a:txBody>
                    <a:bodyPr/>
                    <a:lstStyle/>
                    <a:p>
                      <a:r>
                        <a:rPr lang="en-US" dirty="0"/>
                        <a:t>24.3%</a:t>
                      </a:r>
                    </a:p>
                  </a:txBody>
                  <a:tcPr/>
                </a:tc>
                <a:tc>
                  <a:txBody>
                    <a:bodyPr/>
                    <a:lstStyle/>
                    <a:p>
                      <a:r>
                        <a:rPr lang="en-US" dirty="0"/>
                        <a:t>100%</a:t>
                      </a:r>
                    </a:p>
                  </a:txBody>
                  <a:tcPr/>
                </a:tc>
                <a:extLst>
                  <a:ext uri="{0D108BD9-81ED-4DB2-BD59-A6C34878D82A}">
                    <a16:rowId xmlns:a16="http://schemas.microsoft.com/office/drawing/2014/main" val="704056687"/>
                  </a:ext>
                </a:extLst>
              </a:tr>
            </a:tbl>
          </a:graphicData>
        </a:graphic>
      </p:graphicFrame>
    </p:spTree>
    <p:extLst>
      <p:ext uri="{BB962C8B-B14F-4D97-AF65-F5344CB8AC3E}">
        <p14:creationId xmlns:p14="http://schemas.microsoft.com/office/powerpoint/2010/main" val="2496640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55DE-6274-43AB-BE4F-9F0A3D491C34}"/>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6685D902-6C21-4123-B82D-34DEB64838BC}"/>
              </a:ext>
            </a:extLst>
          </p:cNvPr>
          <p:cNvSpPr>
            <a:spLocks noGrp="1"/>
          </p:cNvSpPr>
          <p:nvPr>
            <p:ph idx="1"/>
          </p:nvPr>
        </p:nvSpPr>
        <p:spPr/>
        <p:txBody>
          <a:bodyPr>
            <a:normAutofit fontScale="92500" lnSpcReduction="20000"/>
          </a:bodyPr>
          <a:lstStyle/>
          <a:p>
            <a:r>
              <a:rPr lang="en-US" sz="3000" b="1" dirty="0">
                <a:solidFill>
                  <a:srgbClr val="FF0000"/>
                </a:solidFill>
              </a:rPr>
              <a:t>Classification by credit quality(2/7)</a:t>
            </a: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r>
              <a:rPr lang="en-US" sz="3000" b="1" dirty="0">
                <a:solidFill>
                  <a:srgbClr val="FF0000"/>
                </a:solidFill>
              </a:rPr>
              <a:t>Classification by maturity(3/7)</a:t>
            </a:r>
          </a:p>
          <a:p>
            <a:pPr>
              <a:buFont typeface="Wingdings" panose="05000000000000000000" pitchFamily="2" charset="2"/>
              <a:buChar char="§"/>
            </a:pPr>
            <a:r>
              <a:rPr lang="en-US" dirty="0"/>
              <a:t>Money market security: overnight to one year</a:t>
            </a:r>
          </a:p>
          <a:p>
            <a:pPr>
              <a:buFont typeface="Wingdings" panose="05000000000000000000" pitchFamily="2" charset="2"/>
              <a:buChar char="§"/>
            </a:pPr>
            <a:r>
              <a:rPr lang="en-US" dirty="0"/>
              <a:t>Capita market security: longer than one year</a:t>
            </a:r>
          </a:p>
          <a:p>
            <a:pPr marL="128016" lvl="1" indent="0">
              <a:buNone/>
            </a:pPr>
            <a:r>
              <a:rPr lang="en-US" dirty="0"/>
              <a:t>						</a:t>
            </a:r>
          </a:p>
          <a:p>
            <a:pPr lvl="6"/>
            <a:endParaRPr lang="en-US" dirty="0"/>
          </a:p>
        </p:txBody>
      </p:sp>
      <p:graphicFrame>
        <p:nvGraphicFramePr>
          <p:cNvPr id="4" name="Table 3">
            <a:extLst>
              <a:ext uri="{FF2B5EF4-FFF2-40B4-BE49-F238E27FC236}">
                <a16:creationId xmlns:a16="http://schemas.microsoft.com/office/drawing/2014/main" id="{266D2CCA-D7EE-40C0-B24E-F74FBBF04E8D}"/>
              </a:ext>
            </a:extLst>
          </p:cNvPr>
          <p:cNvGraphicFramePr>
            <a:graphicFrameLocks noGrp="1"/>
          </p:cNvGraphicFramePr>
          <p:nvPr>
            <p:extLst>
              <p:ext uri="{D42A27DB-BD31-4B8C-83A1-F6EECF244321}">
                <p14:modId xmlns:p14="http://schemas.microsoft.com/office/powerpoint/2010/main" val="1454917788"/>
              </p:ext>
            </p:extLst>
          </p:nvPr>
        </p:nvGraphicFramePr>
        <p:xfrm>
          <a:off x="1024128" y="2749176"/>
          <a:ext cx="8127999" cy="1656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22137417"/>
                    </a:ext>
                  </a:extLst>
                </a:gridCol>
                <a:gridCol w="2709333">
                  <a:extLst>
                    <a:ext uri="{9D8B030D-6E8A-4147-A177-3AD203B41FA5}">
                      <a16:colId xmlns:a16="http://schemas.microsoft.com/office/drawing/2014/main" val="3753428277"/>
                    </a:ext>
                  </a:extLst>
                </a:gridCol>
                <a:gridCol w="2709333">
                  <a:extLst>
                    <a:ext uri="{9D8B030D-6E8A-4147-A177-3AD203B41FA5}">
                      <a16:colId xmlns:a16="http://schemas.microsoft.com/office/drawing/2014/main" val="1846629712"/>
                    </a:ext>
                  </a:extLst>
                </a:gridCol>
              </a:tblGrid>
              <a:tr h="370840">
                <a:tc>
                  <a:txBody>
                    <a:bodyPr/>
                    <a:lstStyle/>
                    <a:p>
                      <a:endParaRPr lang="en-US" dirty="0"/>
                    </a:p>
                  </a:txBody>
                  <a:tcPr/>
                </a:tc>
                <a:tc>
                  <a:txBody>
                    <a:bodyPr/>
                    <a:lstStyle/>
                    <a:p>
                      <a:r>
                        <a:rPr lang="en-US" dirty="0"/>
                        <a:t>Moody</a:t>
                      </a:r>
                    </a:p>
                  </a:txBody>
                  <a:tcPr/>
                </a:tc>
                <a:tc>
                  <a:txBody>
                    <a:bodyPr/>
                    <a:lstStyle/>
                    <a:p>
                      <a:r>
                        <a:rPr lang="en-US" dirty="0"/>
                        <a:t>S&amp;P, Fitch</a:t>
                      </a:r>
                    </a:p>
                  </a:txBody>
                  <a:tcPr/>
                </a:tc>
                <a:extLst>
                  <a:ext uri="{0D108BD9-81ED-4DB2-BD59-A6C34878D82A}">
                    <a16:rowId xmlns:a16="http://schemas.microsoft.com/office/drawing/2014/main" val="4046324711"/>
                  </a:ext>
                </a:extLst>
              </a:tr>
              <a:tr h="370840">
                <a:tc>
                  <a:txBody>
                    <a:bodyPr/>
                    <a:lstStyle/>
                    <a:p>
                      <a:r>
                        <a:rPr lang="en-US" dirty="0"/>
                        <a:t>Investment grade</a:t>
                      </a:r>
                    </a:p>
                  </a:txBody>
                  <a:tcPr/>
                </a:tc>
                <a:tc>
                  <a:txBody>
                    <a:bodyPr/>
                    <a:lstStyle/>
                    <a:p>
                      <a:r>
                        <a:rPr lang="en-US" dirty="0"/>
                        <a:t>Baa3 or above</a:t>
                      </a:r>
                    </a:p>
                  </a:txBody>
                  <a:tcPr/>
                </a:tc>
                <a:tc>
                  <a:txBody>
                    <a:bodyPr/>
                    <a:lstStyle/>
                    <a:p>
                      <a:r>
                        <a:rPr lang="en-US" dirty="0"/>
                        <a:t>BBB- or above</a:t>
                      </a:r>
                    </a:p>
                  </a:txBody>
                  <a:tcPr/>
                </a:tc>
                <a:extLst>
                  <a:ext uri="{0D108BD9-81ED-4DB2-BD59-A6C34878D82A}">
                    <a16:rowId xmlns:a16="http://schemas.microsoft.com/office/drawing/2014/main" val="1068756194"/>
                  </a:ext>
                </a:extLst>
              </a:tr>
              <a:tr h="370840">
                <a:tc>
                  <a:txBody>
                    <a:bodyPr/>
                    <a:lstStyle/>
                    <a:p>
                      <a:r>
                        <a:rPr lang="en-US" dirty="0"/>
                        <a:t>Non-investment grade</a:t>
                      </a:r>
                    </a:p>
                    <a:p>
                      <a:r>
                        <a:rPr lang="en-US" dirty="0"/>
                        <a:t>(high yield, speculative, junk)</a:t>
                      </a:r>
                    </a:p>
                  </a:txBody>
                  <a:tcPr/>
                </a:tc>
                <a:tc>
                  <a:txBody>
                    <a:bodyPr/>
                    <a:lstStyle/>
                    <a:p>
                      <a:r>
                        <a:rPr lang="en-US" dirty="0"/>
                        <a:t>Below Baa3</a:t>
                      </a:r>
                    </a:p>
                  </a:txBody>
                  <a:tcPr/>
                </a:tc>
                <a:tc>
                  <a:txBody>
                    <a:bodyPr/>
                    <a:lstStyle/>
                    <a:p>
                      <a:r>
                        <a:rPr lang="en-US" dirty="0"/>
                        <a:t>Below BBB-</a:t>
                      </a:r>
                    </a:p>
                  </a:txBody>
                  <a:tcPr/>
                </a:tc>
                <a:extLst>
                  <a:ext uri="{0D108BD9-81ED-4DB2-BD59-A6C34878D82A}">
                    <a16:rowId xmlns:a16="http://schemas.microsoft.com/office/drawing/2014/main" val="579598874"/>
                  </a:ext>
                </a:extLst>
              </a:tr>
            </a:tbl>
          </a:graphicData>
        </a:graphic>
      </p:graphicFrame>
    </p:spTree>
    <p:extLst>
      <p:ext uri="{BB962C8B-B14F-4D97-AF65-F5344CB8AC3E}">
        <p14:creationId xmlns:p14="http://schemas.microsoft.com/office/powerpoint/2010/main" val="2171020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C9E2-6364-4966-BB04-45A18988F84C}"/>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graphicFrame>
        <p:nvGraphicFramePr>
          <p:cNvPr id="4" name="Content Placeholder 3">
            <a:extLst>
              <a:ext uri="{FF2B5EF4-FFF2-40B4-BE49-F238E27FC236}">
                <a16:creationId xmlns:a16="http://schemas.microsoft.com/office/drawing/2014/main" id="{56E33E43-A5F2-4863-838C-355FF76DAEFD}"/>
              </a:ext>
            </a:extLst>
          </p:cNvPr>
          <p:cNvGraphicFramePr>
            <a:graphicFrameLocks noGrp="1"/>
          </p:cNvGraphicFramePr>
          <p:nvPr>
            <p:ph idx="1"/>
            <p:extLst>
              <p:ext uri="{D42A27DB-BD31-4B8C-83A1-F6EECF244321}">
                <p14:modId xmlns:p14="http://schemas.microsoft.com/office/powerpoint/2010/main" val="3328083883"/>
              </p:ext>
            </p:extLst>
          </p:nvPr>
        </p:nvGraphicFramePr>
        <p:xfrm>
          <a:off x="1023938" y="2286000"/>
          <a:ext cx="9720261" cy="407924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510043102"/>
                    </a:ext>
                  </a:extLst>
                </a:gridCol>
                <a:gridCol w="3240087">
                  <a:extLst>
                    <a:ext uri="{9D8B030D-6E8A-4147-A177-3AD203B41FA5}">
                      <a16:colId xmlns:a16="http://schemas.microsoft.com/office/drawing/2014/main" val="3101958610"/>
                    </a:ext>
                  </a:extLst>
                </a:gridCol>
                <a:gridCol w="3240087">
                  <a:extLst>
                    <a:ext uri="{9D8B030D-6E8A-4147-A177-3AD203B41FA5}">
                      <a16:colId xmlns:a16="http://schemas.microsoft.com/office/drawing/2014/main" val="1349325990"/>
                    </a:ext>
                  </a:extLst>
                </a:gridCol>
              </a:tblGrid>
              <a:tr h="370840">
                <a:tc>
                  <a:txBody>
                    <a:bodyPr/>
                    <a:lstStyle/>
                    <a:p>
                      <a:endParaRPr lang="en-US" dirty="0"/>
                    </a:p>
                  </a:txBody>
                  <a:tcPr/>
                </a:tc>
                <a:tc>
                  <a:txBody>
                    <a:bodyPr/>
                    <a:lstStyle/>
                    <a:p>
                      <a:r>
                        <a:rPr lang="en-US" dirty="0"/>
                        <a:t>Moody</a:t>
                      </a:r>
                    </a:p>
                  </a:txBody>
                  <a:tcPr/>
                </a:tc>
                <a:tc>
                  <a:txBody>
                    <a:bodyPr/>
                    <a:lstStyle/>
                    <a:p>
                      <a:r>
                        <a:rPr lang="en-US" dirty="0"/>
                        <a:t>S&amp;P, Fitch</a:t>
                      </a:r>
                    </a:p>
                  </a:txBody>
                  <a:tcPr/>
                </a:tc>
                <a:extLst>
                  <a:ext uri="{0D108BD9-81ED-4DB2-BD59-A6C34878D82A}">
                    <a16:rowId xmlns:a16="http://schemas.microsoft.com/office/drawing/2014/main" val="1581286107"/>
                  </a:ext>
                </a:extLst>
              </a:tr>
              <a:tr h="370840">
                <a:tc>
                  <a:txBody>
                    <a:bodyPr/>
                    <a:lstStyle/>
                    <a:p>
                      <a:r>
                        <a:rPr lang="en-US" dirty="0"/>
                        <a:t>Investment</a:t>
                      </a:r>
                    </a:p>
                  </a:txBody>
                  <a:tcPr/>
                </a:tc>
                <a:tc>
                  <a:txBody>
                    <a:bodyPr/>
                    <a:lstStyle/>
                    <a:p>
                      <a:r>
                        <a:rPr lang="en-US" dirty="0" err="1"/>
                        <a:t>Aaa</a:t>
                      </a:r>
                      <a:endParaRPr lang="en-US" dirty="0"/>
                    </a:p>
                  </a:txBody>
                  <a:tcPr/>
                </a:tc>
                <a:tc>
                  <a:txBody>
                    <a:bodyPr/>
                    <a:lstStyle/>
                    <a:p>
                      <a:r>
                        <a:rPr lang="en-US" dirty="0"/>
                        <a:t>AAA</a:t>
                      </a:r>
                    </a:p>
                  </a:txBody>
                  <a:tcPr/>
                </a:tc>
                <a:extLst>
                  <a:ext uri="{0D108BD9-81ED-4DB2-BD59-A6C34878D82A}">
                    <a16:rowId xmlns:a16="http://schemas.microsoft.com/office/drawing/2014/main" val="3146699596"/>
                  </a:ext>
                </a:extLst>
              </a:tr>
              <a:tr h="370840">
                <a:tc>
                  <a:txBody>
                    <a:bodyPr/>
                    <a:lstStyle/>
                    <a:p>
                      <a:endParaRPr lang="en-US" dirty="0"/>
                    </a:p>
                  </a:txBody>
                  <a:tcPr/>
                </a:tc>
                <a:tc>
                  <a:txBody>
                    <a:bodyPr/>
                    <a:lstStyle/>
                    <a:p>
                      <a:r>
                        <a:rPr lang="en-US" dirty="0"/>
                        <a:t>Aa</a:t>
                      </a:r>
                    </a:p>
                  </a:txBody>
                  <a:tcPr/>
                </a:tc>
                <a:tc>
                  <a:txBody>
                    <a:bodyPr/>
                    <a:lstStyle/>
                    <a:p>
                      <a:r>
                        <a:rPr lang="en-US" dirty="0"/>
                        <a:t>AA</a:t>
                      </a:r>
                    </a:p>
                  </a:txBody>
                  <a:tcPr/>
                </a:tc>
                <a:extLst>
                  <a:ext uri="{0D108BD9-81ED-4DB2-BD59-A6C34878D82A}">
                    <a16:rowId xmlns:a16="http://schemas.microsoft.com/office/drawing/2014/main" val="2805878721"/>
                  </a:ext>
                </a:extLst>
              </a:tr>
              <a:tr h="370840">
                <a:tc>
                  <a:txBody>
                    <a:bodyPr/>
                    <a:lstStyle/>
                    <a:p>
                      <a:endParaRPr lang="en-US" dirty="0"/>
                    </a:p>
                  </a:txBody>
                  <a:tcPr/>
                </a:tc>
                <a:tc>
                  <a:txBody>
                    <a:bodyPr/>
                    <a:lstStyle/>
                    <a:p>
                      <a:r>
                        <a:rPr lang="en-US" dirty="0"/>
                        <a:t>A</a:t>
                      </a:r>
                    </a:p>
                  </a:txBody>
                  <a:tcPr/>
                </a:tc>
                <a:tc>
                  <a:txBody>
                    <a:bodyPr/>
                    <a:lstStyle/>
                    <a:p>
                      <a:r>
                        <a:rPr lang="en-US" dirty="0"/>
                        <a:t>A</a:t>
                      </a:r>
                    </a:p>
                  </a:txBody>
                  <a:tcPr/>
                </a:tc>
                <a:extLst>
                  <a:ext uri="{0D108BD9-81ED-4DB2-BD59-A6C34878D82A}">
                    <a16:rowId xmlns:a16="http://schemas.microsoft.com/office/drawing/2014/main" val="1500717763"/>
                  </a:ext>
                </a:extLst>
              </a:tr>
              <a:tr h="370840">
                <a:tc>
                  <a:txBody>
                    <a:bodyPr/>
                    <a:lstStyle/>
                    <a:p>
                      <a:endParaRPr lang="en-US" dirty="0"/>
                    </a:p>
                  </a:txBody>
                  <a:tcPr/>
                </a:tc>
                <a:tc>
                  <a:txBody>
                    <a:bodyPr/>
                    <a:lstStyle/>
                    <a:p>
                      <a:r>
                        <a:rPr lang="en-US" dirty="0"/>
                        <a:t>Baa</a:t>
                      </a:r>
                    </a:p>
                  </a:txBody>
                  <a:tcPr/>
                </a:tc>
                <a:tc>
                  <a:txBody>
                    <a:bodyPr/>
                    <a:lstStyle/>
                    <a:p>
                      <a:r>
                        <a:rPr lang="en-US" dirty="0"/>
                        <a:t>BBB</a:t>
                      </a:r>
                    </a:p>
                  </a:txBody>
                  <a:tcPr/>
                </a:tc>
                <a:extLst>
                  <a:ext uri="{0D108BD9-81ED-4DB2-BD59-A6C34878D82A}">
                    <a16:rowId xmlns:a16="http://schemas.microsoft.com/office/drawing/2014/main" val="3878922433"/>
                  </a:ext>
                </a:extLst>
              </a:tr>
              <a:tr h="370840">
                <a:tc>
                  <a:txBody>
                    <a:bodyPr/>
                    <a:lstStyle/>
                    <a:p>
                      <a:r>
                        <a:rPr lang="en-US" dirty="0"/>
                        <a:t>Speculative</a:t>
                      </a:r>
                    </a:p>
                  </a:txBody>
                  <a:tcPr/>
                </a:tc>
                <a:tc>
                  <a:txBody>
                    <a:bodyPr/>
                    <a:lstStyle/>
                    <a:p>
                      <a:r>
                        <a:rPr lang="en-US" dirty="0"/>
                        <a:t>Ba</a:t>
                      </a:r>
                    </a:p>
                  </a:txBody>
                  <a:tcPr/>
                </a:tc>
                <a:tc>
                  <a:txBody>
                    <a:bodyPr/>
                    <a:lstStyle/>
                    <a:p>
                      <a:r>
                        <a:rPr lang="en-US" dirty="0"/>
                        <a:t>BB</a:t>
                      </a:r>
                    </a:p>
                  </a:txBody>
                  <a:tcPr/>
                </a:tc>
                <a:extLst>
                  <a:ext uri="{0D108BD9-81ED-4DB2-BD59-A6C34878D82A}">
                    <a16:rowId xmlns:a16="http://schemas.microsoft.com/office/drawing/2014/main" val="576987141"/>
                  </a:ext>
                </a:extLst>
              </a:tr>
              <a:tr h="370840">
                <a:tc>
                  <a:txBody>
                    <a:bodyPr/>
                    <a:lstStyle/>
                    <a:p>
                      <a:endParaRPr lang="en-US"/>
                    </a:p>
                  </a:txBody>
                  <a:tcPr/>
                </a:tc>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644098417"/>
                  </a:ext>
                </a:extLst>
              </a:tr>
              <a:tr h="370840">
                <a:tc>
                  <a:txBody>
                    <a:bodyPr/>
                    <a:lstStyle/>
                    <a:p>
                      <a:endParaRPr lang="en-US"/>
                    </a:p>
                  </a:txBody>
                  <a:tcPr/>
                </a:tc>
                <a:tc>
                  <a:txBody>
                    <a:bodyPr/>
                    <a:lstStyle/>
                    <a:p>
                      <a:r>
                        <a:rPr lang="en-US" dirty="0" err="1"/>
                        <a:t>Caa</a:t>
                      </a:r>
                      <a:endParaRPr lang="en-US" dirty="0"/>
                    </a:p>
                  </a:txBody>
                  <a:tcPr/>
                </a:tc>
                <a:tc>
                  <a:txBody>
                    <a:bodyPr/>
                    <a:lstStyle/>
                    <a:p>
                      <a:r>
                        <a:rPr lang="en-US" dirty="0"/>
                        <a:t>CCC</a:t>
                      </a:r>
                    </a:p>
                  </a:txBody>
                  <a:tcPr/>
                </a:tc>
                <a:extLst>
                  <a:ext uri="{0D108BD9-81ED-4DB2-BD59-A6C34878D82A}">
                    <a16:rowId xmlns:a16="http://schemas.microsoft.com/office/drawing/2014/main" val="747649931"/>
                  </a:ext>
                </a:extLst>
              </a:tr>
              <a:tr h="370840">
                <a:tc>
                  <a:txBody>
                    <a:bodyPr/>
                    <a:lstStyle/>
                    <a:p>
                      <a:endParaRPr lang="en-US"/>
                    </a:p>
                  </a:txBody>
                  <a:tcPr/>
                </a:tc>
                <a:tc>
                  <a:txBody>
                    <a:bodyPr/>
                    <a:lstStyle/>
                    <a:p>
                      <a:r>
                        <a:rPr lang="en-US" dirty="0"/>
                        <a:t>Ca</a:t>
                      </a:r>
                    </a:p>
                  </a:txBody>
                  <a:tcPr/>
                </a:tc>
                <a:tc>
                  <a:txBody>
                    <a:bodyPr/>
                    <a:lstStyle/>
                    <a:p>
                      <a:r>
                        <a:rPr lang="en-US" dirty="0"/>
                        <a:t>CC</a:t>
                      </a:r>
                    </a:p>
                  </a:txBody>
                  <a:tcPr/>
                </a:tc>
                <a:extLst>
                  <a:ext uri="{0D108BD9-81ED-4DB2-BD59-A6C34878D82A}">
                    <a16:rowId xmlns:a16="http://schemas.microsoft.com/office/drawing/2014/main" val="1604727918"/>
                  </a:ext>
                </a:extLst>
              </a:tr>
              <a:tr h="370840">
                <a:tc>
                  <a:txBody>
                    <a:bodyPr/>
                    <a:lstStyle/>
                    <a:p>
                      <a:endParaRPr lang="en-US"/>
                    </a:p>
                  </a:txBody>
                  <a:tcPr/>
                </a:tc>
                <a:tc>
                  <a:txBody>
                    <a:bodyPr/>
                    <a:lstStyle/>
                    <a:p>
                      <a:r>
                        <a:rPr lang="en-US" dirty="0"/>
                        <a:t>C</a:t>
                      </a:r>
                    </a:p>
                  </a:txBody>
                  <a:tcPr/>
                </a:tc>
                <a:tc>
                  <a:txBody>
                    <a:bodyPr/>
                    <a:lstStyle/>
                    <a:p>
                      <a:r>
                        <a:rPr lang="en-US" dirty="0"/>
                        <a:t>C</a:t>
                      </a:r>
                    </a:p>
                  </a:txBody>
                  <a:tcPr/>
                </a:tc>
                <a:extLst>
                  <a:ext uri="{0D108BD9-81ED-4DB2-BD59-A6C34878D82A}">
                    <a16:rowId xmlns:a16="http://schemas.microsoft.com/office/drawing/2014/main" val="3079077078"/>
                  </a:ext>
                </a:extLst>
              </a:tr>
              <a:tr h="370840">
                <a:tc>
                  <a:txBody>
                    <a:bodyPr/>
                    <a:lstStyle/>
                    <a:p>
                      <a:endParaRPr lang="en-US"/>
                    </a:p>
                  </a:txBody>
                  <a:tcPr/>
                </a:tc>
                <a:tc>
                  <a:txBody>
                    <a:bodyPr/>
                    <a:lstStyle/>
                    <a:p>
                      <a:endParaRPr lang="en-US"/>
                    </a:p>
                  </a:txBody>
                  <a:tcPr/>
                </a:tc>
                <a:tc>
                  <a:txBody>
                    <a:bodyPr/>
                    <a:lstStyle/>
                    <a:p>
                      <a:r>
                        <a:rPr lang="en-US" dirty="0"/>
                        <a:t>D</a:t>
                      </a:r>
                    </a:p>
                  </a:txBody>
                  <a:tcPr/>
                </a:tc>
                <a:extLst>
                  <a:ext uri="{0D108BD9-81ED-4DB2-BD59-A6C34878D82A}">
                    <a16:rowId xmlns:a16="http://schemas.microsoft.com/office/drawing/2014/main" val="3656473821"/>
                  </a:ext>
                </a:extLst>
              </a:tr>
            </a:tbl>
          </a:graphicData>
        </a:graphic>
      </p:graphicFrame>
    </p:spTree>
    <p:extLst>
      <p:ext uri="{BB962C8B-B14F-4D97-AF65-F5344CB8AC3E}">
        <p14:creationId xmlns:p14="http://schemas.microsoft.com/office/powerpoint/2010/main" val="525347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1BC9-B3B3-4AB3-BF1A-16E87314080B}"/>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2DEDD7EA-1214-4744-A8CD-9598ED9C1049}"/>
              </a:ext>
            </a:extLst>
          </p:cNvPr>
          <p:cNvSpPr>
            <a:spLocks noGrp="1"/>
          </p:cNvSpPr>
          <p:nvPr>
            <p:ph idx="1"/>
          </p:nvPr>
        </p:nvSpPr>
        <p:spPr/>
        <p:txBody>
          <a:bodyPr/>
          <a:lstStyle/>
          <a:p>
            <a:r>
              <a:rPr lang="en-US" sz="2800" b="1" dirty="0">
                <a:solidFill>
                  <a:srgbClr val="FF0000"/>
                </a:solidFill>
              </a:rPr>
              <a:t>Classification by currency denomination(4/7)</a:t>
            </a:r>
          </a:p>
          <a:p>
            <a:pPr>
              <a:buFont typeface="Wingdings" panose="05000000000000000000" pitchFamily="2" charset="2"/>
              <a:buChar char="§"/>
            </a:pPr>
            <a:r>
              <a:rPr lang="en-US" dirty="0"/>
              <a:t>Local currency</a:t>
            </a:r>
          </a:p>
          <a:p>
            <a:pPr>
              <a:buFont typeface="Wingdings" panose="05000000000000000000" pitchFamily="2" charset="2"/>
              <a:buChar char="§"/>
            </a:pPr>
            <a:r>
              <a:rPr lang="en-US" dirty="0"/>
              <a:t>Foreign currency</a:t>
            </a:r>
          </a:p>
          <a:p>
            <a:r>
              <a:rPr lang="en-US" sz="2800" b="1" dirty="0">
                <a:solidFill>
                  <a:srgbClr val="FF0000"/>
                </a:solidFill>
              </a:rPr>
              <a:t>Classification by type of coupon(5/7)</a:t>
            </a:r>
          </a:p>
          <a:p>
            <a:pPr>
              <a:buFont typeface="Wingdings" panose="05000000000000000000" pitchFamily="2" charset="2"/>
              <a:buChar char="§"/>
            </a:pPr>
            <a:r>
              <a:rPr lang="en-US" dirty="0"/>
              <a:t>Fixed rate</a:t>
            </a:r>
          </a:p>
          <a:p>
            <a:pPr>
              <a:buFont typeface="Wingdings" panose="05000000000000000000" pitchFamily="2" charset="2"/>
              <a:buChar char="§"/>
            </a:pPr>
            <a:r>
              <a:rPr lang="en-US" dirty="0"/>
              <a:t>Floating rate(MRR + spread)</a:t>
            </a:r>
          </a:p>
          <a:p>
            <a:endParaRPr lang="en-US" dirty="0"/>
          </a:p>
        </p:txBody>
      </p:sp>
    </p:spTree>
    <p:extLst>
      <p:ext uri="{BB962C8B-B14F-4D97-AF65-F5344CB8AC3E}">
        <p14:creationId xmlns:p14="http://schemas.microsoft.com/office/powerpoint/2010/main" val="9954783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9721-514D-4C90-BD7F-EFB30026352A}"/>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4FADB322-E4A8-4227-B889-49CBF383619C}"/>
              </a:ext>
            </a:extLst>
          </p:cNvPr>
          <p:cNvSpPr>
            <a:spLocks noGrp="1"/>
          </p:cNvSpPr>
          <p:nvPr>
            <p:ph idx="1"/>
          </p:nvPr>
        </p:nvSpPr>
        <p:spPr/>
        <p:txBody>
          <a:bodyPr/>
          <a:lstStyle/>
          <a:p>
            <a:r>
              <a:rPr lang="en-US" sz="2800" b="1" dirty="0">
                <a:solidFill>
                  <a:srgbClr val="FF0000"/>
                </a:solidFill>
              </a:rPr>
              <a:t>Classification by geography(6/7)</a:t>
            </a:r>
          </a:p>
          <a:p>
            <a:pPr>
              <a:buFont typeface="Wingdings" panose="05000000000000000000" pitchFamily="2" charset="2"/>
              <a:buChar char="§"/>
            </a:pPr>
            <a:r>
              <a:rPr lang="en-US" dirty="0"/>
              <a:t>Domestic bond, foreign bond, Eurobond</a:t>
            </a:r>
          </a:p>
          <a:p>
            <a:pPr>
              <a:buFont typeface="Wingdings" panose="05000000000000000000" pitchFamily="2" charset="2"/>
              <a:buChar char="§"/>
            </a:pPr>
            <a:r>
              <a:rPr lang="en-US" dirty="0"/>
              <a:t>Developed market, emerging market</a:t>
            </a:r>
          </a:p>
          <a:p>
            <a:r>
              <a:rPr lang="en-US" sz="2800" b="1" dirty="0">
                <a:solidFill>
                  <a:srgbClr val="FF0000"/>
                </a:solidFill>
              </a:rPr>
              <a:t>Other classifications of fixed-income markets(7/7)</a:t>
            </a:r>
          </a:p>
          <a:p>
            <a:pPr>
              <a:buFont typeface="Wingdings" panose="05000000000000000000" pitchFamily="2" charset="2"/>
              <a:buChar char="§"/>
            </a:pPr>
            <a:r>
              <a:rPr lang="en-US" dirty="0"/>
              <a:t>Inflation-linked bond</a:t>
            </a:r>
          </a:p>
          <a:p>
            <a:pPr>
              <a:buFont typeface="Wingdings" panose="05000000000000000000" pitchFamily="2" charset="2"/>
              <a:buChar char="§"/>
            </a:pPr>
            <a:r>
              <a:rPr lang="en-US" dirty="0"/>
              <a:t>Tax-exempt bond</a:t>
            </a:r>
          </a:p>
          <a:p>
            <a:endParaRPr lang="en-US" dirty="0"/>
          </a:p>
        </p:txBody>
      </p:sp>
    </p:spTree>
    <p:extLst>
      <p:ext uri="{BB962C8B-B14F-4D97-AF65-F5344CB8AC3E}">
        <p14:creationId xmlns:p14="http://schemas.microsoft.com/office/powerpoint/2010/main" val="418851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5F09-FDB6-4690-AF0D-853C944AABC8}"/>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57AAC320-45E7-4D13-8426-BE8AF4F105AF}"/>
              </a:ext>
            </a:extLst>
          </p:cNvPr>
          <p:cNvSpPr>
            <a:spLocks noGrp="1"/>
          </p:cNvSpPr>
          <p:nvPr>
            <p:ph idx="1"/>
          </p:nvPr>
        </p:nvSpPr>
        <p:spPr/>
        <p:txBody>
          <a:bodyPr/>
          <a:lstStyle/>
          <a:p>
            <a:r>
              <a:rPr lang="en-US" sz="2800" b="1" dirty="0">
                <a:solidFill>
                  <a:srgbClr val="FF0000"/>
                </a:solidFill>
              </a:rPr>
              <a:t>Fixed-income indexes</a:t>
            </a:r>
          </a:p>
          <a:p>
            <a:pPr>
              <a:buFont typeface="Wingdings" panose="05000000000000000000" pitchFamily="2" charset="2"/>
              <a:buChar char="§"/>
            </a:pPr>
            <a:r>
              <a:rPr lang="en-US" dirty="0"/>
              <a:t>Bloomberg Barclays Global Aggregate Bond Index</a:t>
            </a:r>
          </a:p>
          <a:p>
            <a:pPr>
              <a:buFont typeface="Wingdings" panose="05000000000000000000" pitchFamily="2" charset="2"/>
              <a:buChar char="§"/>
            </a:pPr>
            <a:r>
              <a:rPr lang="en-US" dirty="0"/>
              <a:t>J.P. Morgan Emerging Market Bond Index (EMBI) Global</a:t>
            </a:r>
          </a:p>
          <a:p>
            <a:r>
              <a:rPr lang="en-US" sz="2800" b="1" dirty="0">
                <a:solidFill>
                  <a:srgbClr val="FF0000"/>
                </a:solidFill>
              </a:rPr>
              <a:t>Investors in fixed-income securities</a:t>
            </a:r>
          </a:p>
          <a:p>
            <a:pPr>
              <a:buFont typeface="Wingdings" panose="05000000000000000000" pitchFamily="2" charset="2"/>
              <a:buChar char="§"/>
            </a:pPr>
            <a:r>
              <a:rPr lang="en-US" dirty="0"/>
              <a:t>Central bank</a:t>
            </a:r>
          </a:p>
          <a:p>
            <a:pPr>
              <a:buFont typeface="Wingdings" panose="05000000000000000000" pitchFamily="2" charset="2"/>
              <a:buChar char="§"/>
            </a:pPr>
            <a:r>
              <a:rPr lang="en-US" dirty="0"/>
              <a:t>Institutional investor </a:t>
            </a:r>
          </a:p>
          <a:p>
            <a:pPr>
              <a:buFont typeface="Wingdings" panose="05000000000000000000" pitchFamily="2" charset="2"/>
              <a:buChar char="§"/>
            </a:pPr>
            <a:r>
              <a:rPr lang="en-US" dirty="0"/>
              <a:t>Retail investor</a:t>
            </a:r>
          </a:p>
        </p:txBody>
      </p:sp>
    </p:spTree>
    <p:extLst>
      <p:ext uri="{BB962C8B-B14F-4D97-AF65-F5344CB8AC3E}">
        <p14:creationId xmlns:p14="http://schemas.microsoft.com/office/powerpoint/2010/main" val="348819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4422</Words>
  <Application>Microsoft Office PowerPoint</Application>
  <PresentationFormat>Widescreen</PresentationFormat>
  <Paragraphs>660</Paragraphs>
  <Slides>60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MyriadPro</vt:lpstr>
      <vt:lpstr>Tw Cen MT</vt:lpstr>
      <vt:lpstr>Tw Cen MT Condensed</vt:lpstr>
      <vt:lpstr>WarnockPro</vt:lpstr>
      <vt:lpstr>华文仿宋</vt:lpstr>
      <vt:lpstr>等线</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Practices </vt:lpstr>
      <vt:lpstr>practices</vt:lpstr>
      <vt:lpstr>Fixed income</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22</cp:revision>
  <dcterms:created xsi:type="dcterms:W3CDTF">2022-11-07T11:52:37Z</dcterms:created>
  <dcterms:modified xsi:type="dcterms:W3CDTF">2022-11-11T09:08:46Z</dcterms:modified>
</cp:coreProperties>
</file>