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4386-87B2-473D-A9EA-075AE1C4C04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91EA2-C425-4E47-927B-38DAA67F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1EA2-C425-4E47-927B-38DAA67FB6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078-83ED-4431-BEA6-21B35D8A50B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2.</a:t>
            </a:r>
            <a:r>
              <a:rPr lang="en-US" sz="4000" dirty="0"/>
              <a:t> ROLES OF FIXED- </a:t>
            </a:r>
            <a:r>
              <a:rPr lang="en-US" sz="4000" dirty="0" smtClean="0"/>
              <a:t>INCOME SECURITIES IN PORTFOLIOS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2.1 </a:t>
            </a:r>
            <a:r>
              <a:rPr lang="en-US" dirty="0"/>
              <a:t>Diversification </a:t>
            </a:r>
            <a:r>
              <a:rPr lang="en-US" dirty="0" smtClean="0"/>
              <a:t>Benefits</a:t>
            </a:r>
          </a:p>
          <a:p>
            <a:r>
              <a:rPr lang="en-US" sz="2400" dirty="0"/>
              <a:t>The US bond market’s </a:t>
            </a:r>
            <a:r>
              <a:rPr lang="en-US" sz="2400" dirty="0" smtClean="0"/>
              <a:t>investment-grade </a:t>
            </a:r>
            <a:r>
              <a:rPr lang="en-US" sz="2400" dirty="0"/>
              <a:t>sub- sectors were highly correlated </a:t>
            </a:r>
            <a:r>
              <a:rPr lang="en-US" sz="2400" dirty="0" smtClean="0"/>
              <a:t>with each </a:t>
            </a:r>
            <a:r>
              <a:rPr lang="en-US" sz="2400" dirty="0"/>
              <a:t>other, as evidenced by the correlations ranging from 0.77 to 0.95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International </a:t>
            </a:r>
            <a:r>
              <a:rPr lang="en-US" sz="2400" dirty="0" smtClean="0"/>
              <a:t>investment-grade </a:t>
            </a:r>
            <a:r>
              <a:rPr lang="en-US" sz="2400" dirty="0"/>
              <a:t>bonds, which include US </a:t>
            </a:r>
            <a:r>
              <a:rPr lang="en-US" sz="2400" dirty="0" smtClean="0"/>
              <a:t>investment-grade bonds</a:t>
            </a:r>
            <a:r>
              <a:rPr lang="en-US" sz="2400" dirty="0"/>
              <a:t>, show a 0.54 correlation with the overall US investment- grade </a:t>
            </a:r>
            <a:r>
              <a:rPr lang="en-US" sz="2400" dirty="0" smtClean="0"/>
              <a:t>bond sector.</a:t>
            </a:r>
          </a:p>
          <a:p>
            <a:r>
              <a:rPr lang="en-US" sz="2400" dirty="0"/>
              <a:t>The US </a:t>
            </a:r>
            <a:r>
              <a:rPr lang="en-US" sz="2400" dirty="0" smtClean="0"/>
              <a:t>investment-grade </a:t>
            </a:r>
            <a:r>
              <a:rPr lang="en-US" sz="2400" dirty="0"/>
              <a:t>bond sub- sectors exhibited low (and in some </a:t>
            </a:r>
            <a:r>
              <a:rPr lang="en-US" sz="2400" dirty="0" smtClean="0"/>
              <a:t>cases, negative</a:t>
            </a:r>
            <a:r>
              <a:rPr lang="en-US" sz="2400" dirty="0"/>
              <a:t>) correlations with equities, US high- yield bonds, and emerging </a:t>
            </a:r>
            <a:r>
              <a:rPr lang="en-US" sz="2400" dirty="0" smtClean="0"/>
              <a:t>market bonds.</a:t>
            </a:r>
          </a:p>
          <a:p>
            <a:r>
              <a:rPr lang="en-US" sz="2400" dirty="0"/>
              <a:t>High- yield bonds, emerging market bonds, and equities exhibited positive </a:t>
            </a:r>
            <a:r>
              <a:rPr lang="en-US" sz="2400" dirty="0" smtClean="0"/>
              <a:t>correlations with </a:t>
            </a:r>
            <a:r>
              <a:rPr lang="en-US" sz="2400" dirty="0"/>
              <a:t>each other, ranging from 0.32 to 0.47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Importantly, these correlations are not constant over time.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59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79528"/>
              </p:ext>
            </p:extLst>
          </p:nvPr>
        </p:nvGraphicFramePr>
        <p:xfrm>
          <a:off x="457200" y="1143000"/>
          <a:ext cx="82296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209800"/>
                <a:gridCol w="2514600"/>
                <a:gridCol w="2286000"/>
              </a:tblGrid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management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benchmark return and risk as closely as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Modest outperformance (generally 20 bps to 30 bps) of benchmark while active risk is kept low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(typically around 50 bps or lower)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outperformance (generally around 50 bps or more) of benchmark and higher active risk levels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Portfolio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Ideally the same as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 or only slight mismatches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deviations from underlying 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 deviations from underlying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factors are matched exactly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primary risk factors are closely matched (in particular, duration)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risk factor deviations from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 (in particular, duration)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Turnover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 to underlying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Slightly higher than underlying 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Considerably higher turnover than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underlying benchmark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50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Fixed- income securities vary greatly in their </a:t>
            </a:r>
            <a:r>
              <a:rPr lang="en-US" sz="2400" dirty="0" smtClean="0"/>
              <a:t>liquidity.</a:t>
            </a:r>
          </a:p>
          <a:p>
            <a:r>
              <a:rPr lang="en-US" sz="2400" dirty="0"/>
              <a:t>Recently issued “on- </a:t>
            </a:r>
            <a:r>
              <a:rPr lang="en-US" sz="2400" dirty="0" smtClean="0"/>
              <a:t>the run” sovereign </a:t>
            </a:r>
            <a:r>
              <a:rPr lang="en-US" sz="2400" dirty="0"/>
              <a:t>government bonds may be very liquid and trade frequently at </a:t>
            </a:r>
            <a:r>
              <a:rPr lang="en-US" sz="2400" dirty="0" smtClean="0"/>
              <a:t>narrow bid–ask </a:t>
            </a:r>
            <a:r>
              <a:rPr lang="en-US" sz="2400" dirty="0"/>
              <a:t>spreads. Other bonds, such as corporate and non- sovereign </a:t>
            </a:r>
            <a:r>
              <a:rPr lang="en-US" sz="2400" dirty="0" smtClean="0"/>
              <a:t>government bonds</a:t>
            </a:r>
            <a:r>
              <a:rPr lang="en-US" sz="2400" dirty="0"/>
              <a:t>, may be very illiquid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Compared with equities, fixed- income markets are generally less liquid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Bond liquidity is typically highest right after issuance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Liquidity typically affects bond yields. Bond investors require higher yields </a:t>
            </a:r>
            <a:r>
              <a:rPr lang="en-US" sz="2400" dirty="0" smtClean="0"/>
              <a:t>for investing </a:t>
            </a:r>
            <a:r>
              <a:rPr lang="en-US" sz="2400" dirty="0"/>
              <a:t>in illiquid securities relative to otherwise identical securities that are </a:t>
            </a:r>
            <a:r>
              <a:rPr lang="en-US" sz="2400" dirty="0" smtClean="0"/>
              <a:t>more liquid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73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4.1 </a:t>
            </a:r>
            <a:r>
              <a:rPr lang="en-US" sz="2800" dirty="0"/>
              <a:t>Liquidity among Bond Market Sub- </a:t>
            </a:r>
            <a:r>
              <a:rPr lang="en-US" sz="2800" dirty="0" smtClean="0"/>
              <a:t>Sectors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80996"/>
              </p:ext>
            </p:extLst>
          </p:nvPr>
        </p:nvGraphicFramePr>
        <p:xfrm>
          <a:off x="685800" y="2286000"/>
          <a:ext cx="7086600" cy="315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518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liquid</a:t>
                      </a:r>
                      <a:endParaRPr lang="en-US" dirty="0"/>
                    </a:p>
                  </a:txBody>
                  <a:tcPr/>
                </a:tc>
              </a:tr>
              <a:tr h="1081652">
                <a:tc>
                  <a:txBody>
                    <a:bodyPr/>
                    <a:lstStyle/>
                    <a:p>
                      <a:r>
                        <a:rPr lang="en-US" dirty="0" smtClean="0"/>
                        <a:t>Issuer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Sovereign government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and non-Sovereign government bonds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credit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credit quality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dirty="0" smtClean="0"/>
                        <a:t>Issue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r>
                        <a:rPr lang="en-US" baseline="0" dirty="0" smtClean="0"/>
                        <a:t> issue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dirty="0" smtClean="0"/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nearer- term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longer maturities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4.2 The Effects of Liquidity on Fixed- Income </a:t>
            </a:r>
            <a:r>
              <a:rPr lang="en-US" sz="2400" b="1" dirty="0" smtClean="0"/>
              <a:t>Portfolio Management</a:t>
            </a:r>
          </a:p>
          <a:p>
            <a:r>
              <a:rPr lang="en-US" sz="2400" b="1" dirty="0"/>
              <a:t>4.2.1 </a:t>
            </a:r>
            <a:r>
              <a:rPr lang="en-US" sz="2400" b="1" dirty="0" smtClean="0"/>
              <a:t>Pricing</a:t>
            </a:r>
          </a:p>
          <a:p>
            <a:r>
              <a:rPr lang="en-US" sz="2400" dirty="0"/>
              <a:t>For bonds that trade infrequently, a common investor approach is matrix </a:t>
            </a:r>
            <a:r>
              <a:rPr lang="en-US" sz="2400" dirty="0" smtClean="0"/>
              <a:t>pricing. Matrix </a:t>
            </a:r>
            <a:r>
              <a:rPr lang="en-US" sz="2400" dirty="0"/>
              <a:t>pricing uses the recent transaction prices of comparable bonds to </a:t>
            </a:r>
            <a:r>
              <a:rPr lang="en-US" sz="2400" dirty="0" smtClean="0"/>
              <a:t>estimate the </a:t>
            </a:r>
            <a:r>
              <a:rPr lang="en-US" sz="2400" dirty="0"/>
              <a:t>market discount rate or required rate of return on less frequently traded bonds.</a:t>
            </a:r>
          </a:p>
          <a:p>
            <a:r>
              <a:rPr lang="en-US" sz="2400" dirty="0"/>
              <a:t>The comparable bonds have similar features such as credit quality, time to </a:t>
            </a:r>
            <a:r>
              <a:rPr lang="en-US" sz="2400" dirty="0" smtClean="0"/>
              <a:t>maturity, and </a:t>
            </a:r>
            <a:r>
              <a:rPr lang="en-US" sz="2400" dirty="0"/>
              <a:t>coupon rate to the illiquid bond.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benefit of matrix pricing is that it does </a:t>
            </a:r>
            <a:r>
              <a:rPr lang="en-US" sz="2400" dirty="0" smtClean="0"/>
              <a:t>not require </a:t>
            </a:r>
            <a:r>
              <a:rPr lang="en-US" sz="2400" dirty="0"/>
              <a:t>sophisticated financial modeling of bond market characteristics such as </a:t>
            </a:r>
            <a:r>
              <a:rPr lang="en-US" sz="2400" dirty="0" smtClean="0"/>
              <a:t>term structure </a:t>
            </a:r>
            <a:r>
              <a:rPr lang="en-US" sz="2400" dirty="0"/>
              <a:t>and credit spreads.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disadvantage is that some </a:t>
            </a:r>
            <a:r>
              <a:rPr lang="en-US" sz="2400" dirty="0" smtClean="0"/>
              <a:t>value-relevant features between </a:t>
            </a:r>
            <a:r>
              <a:rPr lang="en-US" sz="2400" dirty="0"/>
              <a:t>different bonds (for example, call features) may be ignored.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62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4.2.2 Portfolio </a:t>
            </a:r>
            <a:r>
              <a:rPr lang="en-US" sz="2400" b="1" dirty="0" smtClean="0"/>
              <a:t>Construction</a:t>
            </a:r>
          </a:p>
          <a:p>
            <a:r>
              <a:rPr lang="en-US" sz="2400" dirty="0"/>
              <a:t>In constructing </a:t>
            </a:r>
            <a:r>
              <a:rPr lang="en-US" sz="2400" dirty="0" smtClean="0"/>
              <a:t>a portfolio</a:t>
            </a:r>
            <a:r>
              <a:rPr lang="en-US" sz="2400" dirty="0"/>
              <a:t>, investors must consider an important </a:t>
            </a:r>
            <a:r>
              <a:rPr lang="en-US" sz="2400" dirty="0" smtClean="0"/>
              <a:t>trade-off </a:t>
            </a:r>
            <a:r>
              <a:rPr lang="en-US" sz="2400" dirty="0"/>
              <a:t>between yield and liquidity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number </a:t>
            </a:r>
            <a:r>
              <a:rPr lang="en-US" sz="2400" dirty="0"/>
              <a:t>of different factors determine the bid–ask spread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4735"/>
              </p:ext>
            </p:extLst>
          </p:nvPr>
        </p:nvGraphicFramePr>
        <p:xfrm>
          <a:off x="1371600" y="3429000"/>
          <a:ext cx="6400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Higher bid-ask spread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bid-ask spread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Illiquidity bond(riskier bond)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 or structured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instruments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government bonds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 with non- standard or complex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Conventional (plain vanilla)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smaller, less creditworthy companies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Bonds of large, high- credit- quality corporations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4.2.3 Alternatives to Direct Investment in </a:t>
            </a:r>
            <a:r>
              <a:rPr lang="en-US" sz="2400" b="1" dirty="0" smtClean="0"/>
              <a:t>Bonds</a:t>
            </a:r>
          </a:p>
          <a:p>
            <a:r>
              <a:rPr lang="en-US" sz="2400" dirty="0"/>
              <a:t>As we have discussed, transacting in fixed- income securities may present </a:t>
            </a:r>
            <a:r>
              <a:rPr lang="en-US" sz="2400" dirty="0" smtClean="0"/>
              <a:t>challenges because </a:t>
            </a:r>
            <a:r>
              <a:rPr lang="en-US" sz="2400" dirty="0"/>
              <a:t>of low liquidity in many global bond markets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As an alternative, </a:t>
            </a:r>
            <a:r>
              <a:rPr lang="en-US" sz="2400" dirty="0" smtClean="0"/>
              <a:t>investors can </a:t>
            </a:r>
            <a:r>
              <a:rPr lang="en-US" sz="2400" dirty="0"/>
              <a:t>use fixed- income derivatives, which are often more liquid than their </a:t>
            </a:r>
            <a:r>
              <a:rPr lang="en-US" sz="2400" dirty="0" smtClean="0"/>
              <a:t>underlying bonds</a:t>
            </a:r>
            <a:r>
              <a:rPr lang="en-US" sz="2400" dirty="0"/>
              <a:t>. Such fixed- income derivatives include those traded on an exchange (for </a:t>
            </a:r>
            <a:r>
              <a:rPr lang="en-US" sz="2400" dirty="0" smtClean="0"/>
              <a:t>example, futures </a:t>
            </a:r>
            <a:r>
              <a:rPr lang="en-US" sz="2400" dirty="0"/>
              <a:t>and options on futures) and those traded over the counter (for </a:t>
            </a:r>
            <a:r>
              <a:rPr lang="en-US" sz="2400" dirty="0" smtClean="0"/>
              <a:t>example, interest </a:t>
            </a:r>
            <a:r>
              <a:rPr lang="en-US" sz="2400" dirty="0"/>
              <a:t>rate swaps and credit default swaps). </a:t>
            </a:r>
            <a:endParaRPr lang="en-US" sz="2400" dirty="0" smtClean="0"/>
          </a:p>
          <a:p>
            <a:r>
              <a:rPr lang="en-US" sz="2400" dirty="0"/>
              <a:t>Fixed- income exchange- traded funds (ETFs) and pooled investment vehicles (</a:t>
            </a:r>
            <a:r>
              <a:rPr lang="en-US" sz="2400" dirty="0" smtClean="0"/>
              <a:t>such as </a:t>
            </a:r>
            <a:r>
              <a:rPr lang="en-US" sz="2400" dirty="0"/>
              <a:t>mutual funds) have emerged as another alternative to transacting in </a:t>
            </a:r>
            <a:r>
              <a:rPr lang="en-US" sz="2400" dirty="0" smtClean="0"/>
              <a:t>individual bonds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3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</a:t>
            </a:r>
            <a:r>
              <a:rPr lang="en-US" sz="3600" dirty="0"/>
              <a:t> A MODEL FOR FIXED- INCOME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5.1 </a:t>
            </a:r>
            <a:r>
              <a:rPr lang="en-US" dirty="0"/>
              <a:t>Decomposing Expected </a:t>
            </a:r>
            <a:r>
              <a:rPr lang="en-US" dirty="0" smtClean="0"/>
              <a:t>Returns</a:t>
            </a:r>
          </a:p>
          <a:p>
            <a:r>
              <a:rPr lang="en-US" dirty="0" smtClean="0"/>
              <a:t>Yield income</a:t>
            </a:r>
          </a:p>
          <a:p>
            <a:r>
              <a:rPr lang="en-US" dirty="0" smtClean="0"/>
              <a:t>Roll down return</a:t>
            </a:r>
          </a:p>
          <a:p>
            <a:r>
              <a:rPr lang="en-US" dirty="0" smtClean="0"/>
              <a:t>Rolling yield=yield income + roll down return</a:t>
            </a:r>
          </a:p>
          <a:p>
            <a:r>
              <a:rPr lang="en-US" dirty="0"/>
              <a:t>E(Change in price based on investor’s views of yields and yield spreads</a:t>
            </a:r>
            <a:r>
              <a:rPr lang="en-US" dirty="0" smtClean="0"/>
              <a:t>)</a:t>
            </a:r>
          </a:p>
          <a:p>
            <a:r>
              <a:rPr lang="en-US" dirty="0"/>
              <a:t>Expected credit </a:t>
            </a:r>
            <a:r>
              <a:rPr lang="en-US" dirty="0" smtClean="0"/>
              <a:t>losses</a:t>
            </a:r>
          </a:p>
          <a:p>
            <a:r>
              <a:rPr lang="en-US" dirty="0"/>
              <a:t>E</a:t>
            </a:r>
            <a:r>
              <a:rPr lang="en-US" dirty="0" smtClean="0"/>
              <a:t>xpected </a:t>
            </a:r>
            <a:r>
              <a:rPr lang="en-US" dirty="0"/>
              <a:t>currency gains or losses</a:t>
            </a:r>
          </a:p>
        </p:txBody>
      </p:sp>
    </p:spTree>
    <p:extLst>
      <p:ext uri="{BB962C8B-B14F-4D97-AF65-F5344CB8AC3E}">
        <p14:creationId xmlns:p14="http://schemas.microsoft.com/office/powerpoint/2010/main" val="348440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A MODEL FOR FIXED- INCOME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Notional </a:t>
            </a:r>
            <a:r>
              <a:rPr lang="en-US" dirty="0"/>
              <a:t>principal of portfolio (in millions) €200</a:t>
            </a:r>
          </a:p>
          <a:p>
            <a:r>
              <a:rPr lang="en-US" dirty="0"/>
              <a:t>Average bond coupon payment (per €100 par value) €2.25</a:t>
            </a:r>
          </a:p>
          <a:p>
            <a:r>
              <a:rPr lang="en-US" dirty="0"/>
              <a:t>Coupon frequency Annual</a:t>
            </a:r>
          </a:p>
          <a:p>
            <a:r>
              <a:rPr lang="en-US" dirty="0"/>
              <a:t>Current average bond price €98.45</a:t>
            </a:r>
          </a:p>
          <a:p>
            <a:r>
              <a:rPr lang="en-US" dirty="0"/>
              <a:t>Expected average bond price in one year (assuming an unchanged </a:t>
            </a:r>
            <a:r>
              <a:rPr lang="en-US" dirty="0" smtClean="0"/>
              <a:t>yield curve)€</a:t>
            </a:r>
            <a:r>
              <a:rPr lang="en-US" dirty="0"/>
              <a:t>98.62</a:t>
            </a:r>
          </a:p>
          <a:p>
            <a:r>
              <a:rPr lang="en-US" dirty="0"/>
              <a:t>Average bond convexity 22</a:t>
            </a:r>
          </a:p>
          <a:p>
            <a:r>
              <a:rPr lang="en-US" dirty="0"/>
              <a:t>Average bond modified duration 5.19</a:t>
            </a:r>
          </a:p>
          <a:p>
            <a:r>
              <a:rPr lang="en-US" dirty="0"/>
              <a:t>Expected average yield and yield spread change 0.15%</a:t>
            </a:r>
          </a:p>
          <a:p>
            <a:r>
              <a:rPr lang="en-US" dirty="0"/>
              <a:t>Expected credit losses 0.13%</a:t>
            </a:r>
          </a:p>
          <a:p>
            <a:r>
              <a:rPr lang="en-US" dirty="0"/>
              <a:t>Expected currency gains (€ appreciation vs. $) 0.65%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6. </a:t>
            </a:r>
            <a:r>
              <a:rPr lang="en-US" sz="4000" dirty="0"/>
              <a:t>LEVERAGE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6.1 </a:t>
                </a:r>
                <a:r>
                  <a:rPr lang="en-US" dirty="0"/>
                  <a:t>Using </a:t>
                </a:r>
                <a:r>
                  <a:rPr lang="en-US" dirty="0" smtClean="0"/>
                  <a:t>Leverage</a:t>
                </a:r>
              </a:p>
              <a:p>
                <a:r>
                  <a:rPr lang="en-US" dirty="0" err="1"/>
                  <a:t>R</a:t>
                </a:r>
                <a:r>
                  <a:rPr lang="en-US" dirty="0" err="1" smtClean="0"/>
                  <a:t>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𝑝𝑜𝑟𝑡𝑓𝑜𝑙𝑖𝑜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𝑟𝑒𝑡𝑢𝑟𝑛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𝑝𝑜𝑟𝑡𝑓𝑜𝑙𝑖𝑜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𝑒𝑞𝑢𝑖𝑡𝑦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𝑅𝑖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−(</m:t>
                        </m:r>
                        <m:r>
                          <a:rPr lang="en-US" b="0" i="1" smtClean="0">
                            <a:latin typeface="Cambria Math"/>
                          </a:rPr>
                          <m:t>𝑉𝑏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𝑟𝐵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𝑉𝑒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Value of portfolio’s equity (millions) $94.33</a:t>
                </a:r>
              </a:p>
              <a:p>
                <a:r>
                  <a:rPr lang="en-US" dirty="0"/>
                  <a:t>Value of borrowed funds (millions) $42.00</a:t>
                </a:r>
              </a:p>
              <a:p>
                <a:r>
                  <a:rPr lang="en-US" dirty="0"/>
                  <a:t>Borrowing rate 2.80%</a:t>
                </a:r>
              </a:p>
              <a:p>
                <a:r>
                  <a:rPr lang="en-US" dirty="0"/>
                  <a:t>Return on invested funds 6.20%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6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6.2 Methods for Leveraging Fixed- Income </a:t>
                </a:r>
                <a:r>
                  <a:rPr lang="en-US" b="1" dirty="0" smtClean="0"/>
                  <a:t>Portfolios</a:t>
                </a:r>
              </a:p>
              <a:p>
                <a:r>
                  <a:rPr lang="en-US" b="1" dirty="0"/>
                  <a:t>6.2.1 </a:t>
                </a:r>
                <a:r>
                  <a:rPr lang="en-US" b="1" i="1" dirty="0"/>
                  <a:t>Futures </a:t>
                </a:r>
                <a:r>
                  <a:rPr lang="en-US" b="1" i="1" dirty="0" smtClean="0"/>
                  <a:t>Contracts</a:t>
                </a:r>
              </a:p>
              <a:p>
                <a:r>
                  <a:rPr lang="en-US" dirty="0"/>
                  <a:t>Leverage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Notional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value</m:t>
                        </m:r>
                        <m:r>
                          <m:rPr>
                            <m:nor/>
                          </m:rPr>
                          <a:rPr lang="en-US"/>
                          <m:t> −</m:t>
                        </m:r>
                        <m:r>
                          <m:rPr>
                            <m:nor/>
                          </m:rPr>
                          <a:rPr lang="en-US"/>
                          <m:t>Margin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Margin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/>
                  <a:t>6.2.2 </a:t>
                </a:r>
                <a:r>
                  <a:rPr lang="en-US" b="1" i="1" dirty="0"/>
                  <a:t>Swap </a:t>
                </a:r>
                <a:r>
                  <a:rPr lang="en-US" b="1" i="1" dirty="0" smtClean="0"/>
                  <a:t>Agreements</a:t>
                </a:r>
              </a:p>
              <a:p>
                <a:r>
                  <a:rPr lang="en-US" dirty="0"/>
                  <a:t>Because interest rate swaps are economically equivalent to a long–short </a:t>
                </a:r>
                <a:r>
                  <a:rPr lang="en-US" dirty="0" smtClean="0"/>
                  <a:t>bond portfolio</a:t>
                </a:r>
                <a:r>
                  <a:rPr lang="en-US" dirty="0"/>
                  <a:t>, they provide leveraged exposure to bonds; the only capital required </a:t>
                </a:r>
                <a:r>
                  <a:rPr lang="en-US" dirty="0" smtClean="0"/>
                  <a:t>to enter </a:t>
                </a:r>
                <a:r>
                  <a:rPr lang="en-US" dirty="0"/>
                  <a:t>into swap agreements is collateral required by the counterparties.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18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ROLES OF FIXED- INCOME SECURITIES IN 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2.2 </a:t>
            </a:r>
            <a:r>
              <a:rPr lang="en-US" sz="3000" dirty="0"/>
              <a:t>Benefits of Regular Cash </a:t>
            </a:r>
            <a:r>
              <a:rPr lang="en-US" sz="3000" dirty="0" smtClean="0"/>
              <a:t>Flows</a:t>
            </a:r>
          </a:p>
          <a:p>
            <a:r>
              <a:rPr lang="en-US" sz="2400" dirty="0" smtClean="0"/>
              <a:t>Regular cash </a:t>
            </a:r>
            <a:r>
              <a:rPr lang="en-US" sz="2400" dirty="0"/>
              <a:t>flows allow investors—both individual and institutional—to plan how to </a:t>
            </a:r>
            <a:r>
              <a:rPr lang="en-US" sz="2400" dirty="0" smtClean="0"/>
              <a:t>meet, with </a:t>
            </a:r>
            <a:r>
              <a:rPr lang="en-US" sz="2400" dirty="0"/>
              <a:t>some degree of predictability, known future obligations such as tuition </a:t>
            </a:r>
            <a:r>
              <a:rPr lang="en-US" sz="2400" dirty="0" smtClean="0"/>
              <a:t>payments, pension </a:t>
            </a:r>
            <a:r>
              <a:rPr lang="en-US" sz="2400" dirty="0"/>
              <a:t>obligations, or payouts on life insurance policies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important to note that reliance on regular cash flows assumes that no </a:t>
            </a:r>
            <a:r>
              <a:rPr lang="en-US" sz="2400" dirty="0" smtClean="0"/>
              <a:t>credit event or other market </a:t>
            </a:r>
            <a:r>
              <a:rPr lang="en-US" sz="2400" dirty="0"/>
              <a:t>event (such as a decrease in interest rates increasing prepayments of </a:t>
            </a:r>
            <a:r>
              <a:rPr lang="en-US" sz="2400" dirty="0" smtClean="0"/>
              <a:t>mortgages underlying </a:t>
            </a:r>
            <a:r>
              <a:rPr lang="en-US" sz="2400" dirty="0"/>
              <a:t>mortgage- backed securities) will occur</a:t>
            </a:r>
          </a:p>
        </p:txBody>
      </p:sp>
    </p:spTree>
    <p:extLst>
      <p:ext uri="{BB962C8B-B14F-4D97-AF65-F5344CB8AC3E}">
        <p14:creationId xmlns:p14="http://schemas.microsoft.com/office/powerpoint/2010/main" val="414409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6.2.3 </a:t>
            </a:r>
            <a:r>
              <a:rPr lang="en-US" b="1" i="1" dirty="0"/>
              <a:t>Structured Financial </a:t>
            </a:r>
            <a:r>
              <a:rPr lang="en-US" b="1" i="1" dirty="0" smtClean="0"/>
              <a:t>Instruments</a:t>
            </a:r>
          </a:p>
          <a:p>
            <a:r>
              <a:rPr lang="en-US" sz="2400" dirty="0"/>
              <a:t>An inverse floater’s defining feature is that its </a:t>
            </a:r>
            <a:r>
              <a:rPr lang="en-US" sz="2400" dirty="0" smtClean="0"/>
              <a:t>coupon has </a:t>
            </a:r>
            <a:r>
              <a:rPr lang="en-US" sz="2400" dirty="0"/>
              <a:t>an inverse relationship to a market interest rate such as </a:t>
            </a:r>
            <a:r>
              <a:rPr lang="en-US" sz="2400" dirty="0" smtClean="0"/>
              <a:t>Libor.</a:t>
            </a:r>
            <a:endParaRPr lang="en-US" sz="2400" b="1" i="1" dirty="0" smtClean="0"/>
          </a:p>
          <a:p>
            <a:r>
              <a:rPr lang="en-US" dirty="0"/>
              <a:t>Coupon rate = 15% – (1.5 </a:t>
            </a:r>
            <a:r>
              <a:rPr lang="en-US" dirty="0" smtClean="0"/>
              <a:t>* </a:t>
            </a:r>
            <a:r>
              <a:rPr lang="en-US" dirty="0"/>
              <a:t>Libor3- month</a:t>
            </a:r>
            <a:r>
              <a:rPr lang="en-US" dirty="0" smtClean="0"/>
              <a:t>)</a:t>
            </a:r>
          </a:p>
          <a:p>
            <a:r>
              <a:rPr lang="en-US" dirty="0"/>
              <a:t>The inverse floater exacerbates the magnitude of the inverse relationship </a:t>
            </a:r>
            <a:r>
              <a:rPr lang="en-US" dirty="0" smtClean="0"/>
              <a:t>between bond </a:t>
            </a:r>
            <a:r>
              <a:rPr lang="en-US" dirty="0"/>
              <a:t>prices and interest rates.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4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6.2.4 </a:t>
            </a:r>
            <a:r>
              <a:rPr lang="en-US" b="1" i="1" dirty="0"/>
              <a:t>Repurchase </a:t>
            </a:r>
            <a:r>
              <a:rPr lang="en-US" b="1" i="1" dirty="0" smtClean="0"/>
              <a:t>Agreements</a:t>
            </a:r>
          </a:p>
          <a:p>
            <a:r>
              <a:rPr lang="en-US" dirty="0"/>
              <a:t>In a </a:t>
            </a:r>
            <a:r>
              <a:rPr lang="en-US" dirty="0" smtClean="0"/>
              <a:t>repurchase agreement</a:t>
            </a:r>
            <a:r>
              <a:rPr lang="en-US" dirty="0"/>
              <a:t>, a security owner agrees to sell a security for a specific cash amount </a:t>
            </a:r>
            <a:r>
              <a:rPr lang="en-US" dirty="0" smtClean="0"/>
              <a:t>while simultaneously </a:t>
            </a:r>
            <a:r>
              <a:rPr lang="en-US" dirty="0"/>
              <a:t>agreeing to repurchase the security at a specified future date (</a:t>
            </a:r>
            <a:r>
              <a:rPr lang="en-US" dirty="0" smtClean="0"/>
              <a:t>typically one </a:t>
            </a:r>
            <a:r>
              <a:rPr lang="en-US" dirty="0"/>
              <a:t>day later) and price.</a:t>
            </a:r>
            <a:endParaRPr lang="en-US" b="1" i="1" dirty="0" smtClean="0"/>
          </a:p>
          <a:p>
            <a:r>
              <a:rPr lang="en-US" b="1" dirty="0"/>
              <a:t>6.2.5 </a:t>
            </a:r>
            <a:r>
              <a:rPr lang="en-US" b="1" i="1" dirty="0"/>
              <a:t>Securities </a:t>
            </a:r>
            <a:r>
              <a:rPr lang="en-US" b="1" i="1" dirty="0" smtClean="0"/>
              <a:t>Lending</a:t>
            </a:r>
          </a:p>
          <a:p>
            <a:r>
              <a:rPr lang="en-US" dirty="0"/>
              <a:t>The primary motive of securities lending transactions is to </a:t>
            </a:r>
            <a:r>
              <a:rPr lang="en-US" dirty="0" smtClean="0"/>
              <a:t>facilitate short </a:t>
            </a:r>
            <a:r>
              <a:rPr lang="en-US" dirty="0"/>
              <a:t>sales, which involve the sale of securities the seller does not </a:t>
            </a:r>
            <a:r>
              <a:rPr lang="en-US" dirty="0" smtClean="0"/>
              <a:t>own. </a:t>
            </a:r>
          </a:p>
          <a:p>
            <a:r>
              <a:rPr lang="en-US" dirty="0"/>
              <a:t>Another motive for securities lending transactions is financing, </a:t>
            </a:r>
            <a:r>
              <a:rPr lang="en-US" dirty="0" smtClean="0"/>
              <a:t>or collateralized </a:t>
            </a:r>
            <a:r>
              <a:rPr lang="en-US" dirty="0"/>
              <a:t>borrowing.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9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6.3 </a:t>
            </a:r>
            <a:r>
              <a:rPr lang="en-US" dirty="0"/>
              <a:t>Risks of Leverage</a:t>
            </a:r>
            <a:endParaRPr lang="en-US" dirty="0" smtClean="0"/>
          </a:p>
          <a:p>
            <a:r>
              <a:rPr lang="en-US" dirty="0" smtClean="0"/>
              <a:t>Leverage </a:t>
            </a:r>
            <a:r>
              <a:rPr lang="en-US" dirty="0"/>
              <a:t>alters the risk–return properties of an investment portfolio.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heavily </a:t>
            </a:r>
            <a:r>
              <a:rPr lang="en-US" dirty="0" smtClean="0"/>
              <a:t>leveraged portfolio </a:t>
            </a:r>
            <a:r>
              <a:rPr lang="en-US" dirty="0"/>
              <a:t>may incur significant losses even when portfolio assets suffer </a:t>
            </a:r>
            <a:r>
              <a:rPr lang="en-US" dirty="0" smtClean="0"/>
              <a:t>only moderate </a:t>
            </a:r>
            <a:r>
              <a:rPr lang="en-US" dirty="0"/>
              <a:t>valuation </a:t>
            </a:r>
            <a:r>
              <a:rPr lang="en-US" dirty="0" smtClean="0"/>
              <a:t>declines. Leverage </a:t>
            </a:r>
            <a:r>
              <a:rPr lang="en-US" dirty="0"/>
              <a:t>can lead to forced liquidations. </a:t>
            </a:r>
          </a:p>
        </p:txBody>
      </p:sp>
    </p:spTree>
    <p:extLst>
      <p:ext uri="{BB962C8B-B14F-4D97-AF65-F5344CB8AC3E}">
        <p14:creationId xmlns:p14="http://schemas.microsoft.com/office/powerpoint/2010/main" val="181937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7.</a:t>
            </a:r>
            <a:r>
              <a:rPr lang="en-US" sz="3600" dirty="0"/>
              <a:t> FIXED- INCOME PORTFOLIO 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7.1 </a:t>
            </a:r>
            <a:r>
              <a:rPr lang="en-US" dirty="0"/>
              <a:t>Principles of Fixed- Income </a:t>
            </a:r>
            <a:r>
              <a:rPr lang="en-US" dirty="0" smtClean="0"/>
              <a:t>Taxation</a:t>
            </a:r>
          </a:p>
          <a:p>
            <a:r>
              <a:rPr lang="en-US" dirty="0"/>
              <a:t>The two primary sources of investment income that affect taxes for </a:t>
            </a:r>
            <a:r>
              <a:rPr lang="en-US" dirty="0" smtClean="0"/>
              <a:t>fixed income securities </a:t>
            </a:r>
            <a:r>
              <a:rPr lang="en-US" dirty="0"/>
              <a:t>are coupon payments (interest income) and capital gains </a:t>
            </a:r>
            <a:r>
              <a:rPr lang="en-US" dirty="0" smtClean="0"/>
              <a:t>or losses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general, tax is payable only on capital gains and interest income that </a:t>
            </a:r>
            <a:r>
              <a:rPr lang="en-US" dirty="0" smtClean="0"/>
              <a:t>have actually </a:t>
            </a:r>
            <a:r>
              <a:rPr lang="en-US" dirty="0"/>
              <a:t>been received</a:t>
            </a:r>
            <a:r>
              <a:rPr lang="en-US" dirty="0" smtClean="0"/>
              <a:t>.</a:t>
            </a:r>
          </a:p>
          <a:p>
            <a:r>
              <a:rPr lang="en-US" dirty="0"/>
              <a:t>Capital gains are frequently taxed at a lower effective tax rate than </a:t>
            </a:r>
            <a:r>
              <a:rPr lang="en-US" dirty="0" smtClean="0"/>
              <a:t>interest income</a:t>
            </a:r>
            <a:r>
              <a:rPr lang="en-US" dirty="0"/>
              <a:t>.</a:t>
            </a:r>
          </a:p>
          <a:p>
            <a:r>
              <a:rPr lang="en-US" dirty="0" smtClean="0"/>
              <a:t>Capital </a:t>
            </a:r>
            <a:r>
              <a:rPr lang="en-US" dirty="0"/>
              <a:t>losses generally cannot be used to reduce sources of income other </a:t>
            </a:r>
            <a:r>
              <a:rPr lang="en-US" dirty="0" smtClean="0"/>
              <a:t>than capital </a:t>
            </a:r>
            <a:r>
              <a:rPr lang="en-US" dirty="0"/>
              <a:t>gains.</a:t>
            </a:r>
          </a:p>
        </p:txBody>
      </p:sp>
    </p:spTree>
    <p:extLst>
      <p:ext uri="{BB962C8B-B14F-4D97-AF65-F5344CB8AC3E}">
        <p14:creationId xmlns:p14="http://schemas.microsoft.com/office/powerpoint/2010/main" val="173340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 FIXED- INCOME PORTFOLIO 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7.2 Investment Vehicles and Taxes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a pooled investment vehicle (sometimes referred to as a </a:t>
            </a:r>
            <a:r>
              <a:rPr lang="en-US" dirty="0" smtClean="0"/>
              <a:t>collective investment </a:t>
            </a:r>
            <a:r>
              <a:rPr lang="en-US" dirty="0"/>
              <a:t>scheme) such as a mutual fund, interest income is generally taxed at </a:t>
            </a:r>
            <a:r>
              <a:rPr lang="en-US" dirty="0" smtClean="0"/>
              <a:t>the final </a:t>
            </a:r>
            <a:r>
              <a:rPr lang="en-US" dirty="0"/>
              <a:t>investor level when it occurs—regardless of whether the fund reinvests </a:t>
            </a:r>
            <a:r>
              <a:rPr lang="en-US" dirty="0" smtClean="0"/>
              <a:t>interest income </a:t>
            </a:r>
            <a:r>
              <a:rPr lang="en-US" dirty="0"/>
              <a:t>or pays it out to investors</a:t>
            </a:r>
            <a:r>
              <a:rPr lang="en-US" dirty="0" smtClean="0"/>
              <a:t>.</a:t>
            </a:r>
          </a:p>
          <a:p>
            <a:r>
              <a:rPr lang="en-US" dirty="0"/>
              <a:t>In a separately managed account, an investor typically pays tax on realized </a:t>
            </a:r>
            <a:r>
              <a:rPr lang="en-US" dirty="0" smtClean="0"/>
              <a:t>gains in </a:t>
            </a:r>
            <a:r>
              <a:rPr lang="en-US" dirty="0"/>
              <a:t>the underlying securities at the time they occur.</a:t>
            </a:r>
          </a:p>
        </p:txBody>
      </p:sp>
    </p:spTree>
    <p:extLst>
      <p:ext uri="{BB962C8B-B14F-4D97-AF65-F5344CB8AC3E}">
        <p14:creationId xmlns:p14="http://schemas.microsoft.com/office/powerpoint/2010/main" val="24473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ROLES OF FIXED- INCOME SECURITIES IN 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2.3 </a:t>
            </a:r>
            <a:r>
              <a:rPr lang="en-US" dirty="0" smtClean="0"/>
              <a:t>Inflation </a:t>
            </a:r>
            <a:r>
              <a:rPr lang="en-US" dirty="0"/>
              <a:t>Hedging </a:t>
            </a:r>
            <a:r>
              <a:rPr lang="en-US" dirty="0" smtClean="0"/>
              <a:t>Potential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57810"/>
              </p:ext>
            </p:extLst>
          </p:nvPr>
        </p:nvGraphicFramePr>
        <p:xfrm>
          <a:off x="1066800" y="2552553"/>
          <a:ext cx="6477000" cy="1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79600"/>
                <a:gridCol w="2159000"/>
              </a:tblGrid>
              <a:tr h="449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Principal</a:t>
                      </a:r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coupon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coupon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linked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7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/>
              <a:t>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Fixed- income mandates can be broadly classified into liability- </a:t>
            </a:r>
            <a:r>
              <a:rPr lang="en-US" dirty="0" smtClean="0"/>
              <a:t>based mandates </a:t>
            </a:r>
            <a:r>
              <a:rPr lang="en-US" dirty="0"/>
              <a:t>and total return mandates. </a:t>
            </a:r>
            <a:endParaRPr lang="en-US" dirty="0" smtClean="0"/>
          </a:p>
          <a:p>
            <a:r>
              <a:rPr lang="en-US" dirty="0" smtClean="0"/>
              <a:t>Liability- </a:t>
            </a:r>
            <a:r>
              <a:rPr lang="en-US" dirty="0"/>
              <a:t>based mandates are managed to </a:t>
            </a:r>
            <a:r>
              <a:rPr lang="en-US" dirty="0" smtClean="0"/>
              <a:t>match or </a:t>
            </a:r>
            <a:r>
              <a:rPr lang="en-US" dirty="0"/>
              <a:t>cover expected liability payments with future projected cash inflows</a:t>
            </a:r>
            <a:r>
              <a:rPr lang="en-US" dirty="0" smtClean="0"/>
              <a:t>.</a:t>
            </a:r>
          </a:p>
          <a:p>
            <a:r>
              <a:rPr lang="en-US" dirty="0"/>
              <a:t>Total return mandates are generally managed in an attempt to either track or </a:t>
            </a:r>
            <a:r>
              <a:rPr lang="en-US" dirty="0" smtClean="0"/>
              <a:t>outperform a </a:t>
            </a:r>
            <a:r>
              <a:rPr lang="en-US" dirty="0"/>
              <a:t>market- weighted fixed- income benchmark such as the Bloomberg </a:t>
            </a:r>
            <a:r>
              <a:rPr lang="en-US" dirty="0" smtClean="0"/>
              <a:t>Barclays Global </a:t>
            </a:r>
            <a:r>
              <a:rPr lang="en-US" dirty="0"/>
              <a:t>Aggregate Index.</a:t>
            </a:r>
          </a:p>
        </p:txBody>
      </p:sp>
    </p:spTree>
    <p:extLst>
      <p:ext uri="{BB962C8B-B14F-4D97-AF65-F5344CB8AC3E}">
        <p14:creationId xmlns:p14="http://schemas.microsoft.com/office/powerpoint/2010/main" val="899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FIXED- INCOME MANDATES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3.1 </a:t>
            </a:r>
            <a:r>
              <a:rPr lang="en-US" sz="3500" dirty="0"/>
              <a:t>Liability- Based </a:t>
            </a:r>
            <a:r>
              <a:rPr lang="en-US" sz="3500" dirty="0" smtClean="0"/>
              <a:t>Mandates</a:t>
            </a:r>
          </a:p>
          <a:p>
            <a:r>
              <a:rPr lang="en-US" dirty="0"/>
              <a:t>3.1.1 Cash Flow </a:t>
            </a:r>
            <a:r>
              <a:rPr lang="en-US" dirty="0" smtClean="0"/>
              <a:t>Matching</a:t>
            </a:r>
          </a:p>
          <a:p>
            <a:r>
              <a:rPr lang="en-US" sz="2400" dirty="0"/>
              <a:t>Cash </a:t>
            </a:r>
            <a:r>
              <a:rPr lang="en-US" sz="2400" dirty="0" smtClean="0"/>
              <a:t>flow matching </a:t>
            </a:r>
            <a:r>
              <a:rPr lang="en-US" sz="2400" dirty="0"/>
              <a:t>attempts to ensure that all future liability payouts are matched </a:t>
            </a:r>
            <a:r>
              <a:rPr lang="en-US" sz="2400" dirty="0" smtClean="0"/>
              <a:t>precisely by </a:t>
            </a:r>
            <a:r>
              <a:rPr lang="en-US" sz="2400" dirty="0"/>
              <a:t>cash flows from bonds or fixed- income derivatives, such as interest rate </a:t>
            </a:r>
            <a:r>
              <a:rPr lang="en-US" sz="2400" dirty="0" smtClean="0"/>
              <a:t>futures, options</a:t>
            </a:r>
            <a:r>
              <a:rPr lang="en-US" sz="2400" dirty="0"/>
              <a:t>, or swaps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6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FIXED- INCOME MANDATES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3.1.2 Duration Matching</a:t>
            </a:r>
          </a:p>
          <a:p>
            <a:r>
              <a:rPr lang="en-US" sz="2000" dirty="0"/>
              <a:t>Conditions that need to be satisfied to achieve immunization using duration matching include the following: (1) A bond portfolio’s duration must equal the duration of the liability portfolio; and (2) the present value of the bond portfolio’s assets must equal the present value of the liabilities at current interest rate levels.</a:t>
            </a:r>
          </a:p>
          <a:p>
            <a:r>
              <a:rPr lang="en-US" sz="2000" dirty="0" smtClean="0"/>
              <a:t>A crucial </a:t>
            </a:r>
            <a:r>
              <a:rPr lang="en-US" sz="2000" dirty="0"/>
              <a:t>limitation of immunization is that it protects against only a parallel change </a:t>
            </a:r>
            <a:r>
              <a:rPr lang="en-US" sz="2000" dirty="0" smtClean="0"/>
              <a:t>in the </a:t>
            </a:r>
            <a:r>
              <a:rPr lang="en-US" sz="2000" dirty="0"/>
              <a:t>yield curve—that is, the same yield change across the entire maturity spectrum </a:t>
            </a:r>
            <a:r>
              <a:rPr lang="en-US" sz="2000" dirty="0" smtClean="0"/>
              <a:t>of the </a:t>
            </a:r>
            <a:r>
              <a:rPr lang="en-US" sz="2000" dirty="0"/>
              <a:t>yield curve.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interest </a:t>
            </a:r>
            <a:r>
              <a:rPr lang="en-US" sz="2000" dirty="0" smtClean="0"/>
              <a:t>rates decrease</a:t>
            </a:r>
            <a:r>
              <a:rPr lang="en-US" sz="2000" dirty="0"/>
              <a:t>, reduced reinvestment income is offset by an increase in bond prices. If </a:t>
            </a:r>
            <a:r>
              <a:rPr lang="en-US" sz="2000" dirty="0" smtClean="0"/>
              <a:t>interest rates </a:t>
            </a:r>
            <a:r>
              <a:rPr lang="en-US" sz="2000" dirty="0"/>
              <a:t>increase, higher reinvestment income offsets the decrease in bond prices.</a:t>
            </a:r>
          </a:p>
        </p:txBody>
      </p:sp>
    </p:spTree>
    <p:extLst>
      <p:ext uri="{BB962C8B-B14F-4D97-AF65-F5344CB8AC3E}">
        <p14:creationId xmlns:p14="http://schemas.microsoft.com/office/powerpoint/2010/main" val="258656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 is important to note </a:t>
            </a:r>
            <a:r>
              <a:rPr lang="en-US" sz="2000" b="1" dirty="0" smtClean="0"/>
              <a:t>other </a:t>
            </a:r>
            <a:r>
              <a:rPr lang="en-US" sz="2000" b="1" dirty="0"/>
              <a:t>considerations for an immunized portfolio</a:t>
            </a:r>
            <a:r>
              <a:rPr lang="en-US" sz="2000" b="1" dirty="0" smtClean="0"/>
              <a:t>:</a:t>
            </a:r>
          </a:p>
          <a:p>
            <a:r>
              <a:rPr lang="en-US" sz="2000" dirty="0"/>
              <a:t>A portfolio is an immunized portfolio only at a given point in time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need to rebalance makes liquidity considerations important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Rebalancing and the need to liquidate positions can result in high </a:t>
            </a:r>
            <a:r>
              <a:rPr lang="en-US" sz="2000" dirty="0" smtClean="0"/>
              <a:t>portfolio turnover.</a:t>
            </a:r>
          </a:p>
          <a:p>
            <a:r>
              <a:rPr lang="en-US" sz="2000" dirty="0"/>
              <a:t>Immunization assumes that bond issuers do not </a:t>
            </a:r>
            <a:r>
              <a:rPr lang="en-US" sz="2000" dirty="0" smtClean="0"/>
              <a:t>default.</a:t>
            </a:r>
          </a:p>
          <a:p>
            <a:r>
              <a:rPr lang="en-US" sz="2000" dirty="0"/>
              <a:t>Immunization can accommodate bonds with embedded options </a:t>
            </a:r>
            <a:r>
              <a:rPr lang="en-US" sz="2000" dirty="0" smtClean="0"/>
              <a:t>to </a:t>
            </a:r>
            <a:r>
              <a:rPr lang="en-US" sz="2000" dirty="0"/>
              <a:t>the extent that a </a:t>
            </a:r>
            <a:r>
              <a:rPr lang="en-US" sz="2000" dirty="0" smtClean="0"/>
              <a:t>bond’s duration </a:t>
            </a:r>
            <a:r>
              <a:rPr lang="en-US" sz="2000" dirty="0"/>
              <a:t>is replaced by its effective duration as an input to the methodology.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59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3.1.3 </a:t>
            </a:r>
            <a:r>
              <a:rPr lang="en-US" i="1" dirty="0"/>
              <a:t>Contingent </a:t>
            </a:r>
            <a:r>
              <a:rPr lang="en-US" i="1" dirty="0" smtClean="0"/>
              <a:t>Immunization</a:t>
            </a:r>
          </a:p>
          <a:p>
            <a:r>
              <a:rPr lang="en-US" sz="2400" dirty="0"/>
              <a:t>A </a:t>
            </a:r>
            <a:r>
              <a:rPr lang="en-US" sz="2400" dirty="0" smtClean="0"/>
              <a:t>commonly used </a:t>
            </a:r>
            <a:r>
              <a:rPr lang="en-US" sz="2400" dirty="0"/>
              <a:t>hybrid approach is known as </a:t>
            </a:r>
            <a:r>
              <a:rPr lang="en-US" sz="2400" b="1" dirty="0"/>
              <a:t>contingent immunization</a:t>
            </a:r>
            <a:r>
              <a:rPr lang="en-US" sz="2400" dirty="0"/>
              <a:t>, which </a:t>
            </a:r>
            <a:r>
              <a:rPr lang="en-US" sz="2400" dirty="0" smtClean="0"/>
              <a:t>combines immunization </a:t>
            </a:r>
            <a:r>
              <a:rPr lang="en-US" sz="2400" dirty="0"/>
              <a:t>with an active management approach when the asset portfolio’s </a:t>
            </a:r>
            <a:r>
              <a:rPr lang="en-US" sz="2400" dirty="0" smtClean="0"/>
              <a:t>value exceeds </a:t>
            </a:r>
            <a:r>
              <a:rPr lang="en-US" sz="2400" dirty="0"/>
              <a:t>the present value of the liability portfolio.</a:t>
            </a:r>
            <a:endParaRPr lang="en-US" sz="2400" i="1" dirty="0" smtClean="0"/>
          </a:p>
          <a:p>
            <a:r>
              <a:rPr lang="en-US" dirty="0"/>
              <a:t>3.1.4 </a:t>
            </a:r>
            <a:r>
              <a:rPr lang="en-US" i="1" dirty="0"/>
              <a:t>Horizon </a:t>
            </a:r>
            <a:r>
              <a:rPr lang="en-US" i="1" dirty="0" smtClean="0"/>
              <a:t>Matching</a:t>
            </a:r>
          </a:p>
          <a:p>
            <a:r>
              <a:rPr lang="en-US" sz="2600" dirty="0"/>
              <a:t>Another hybrid approach, </a:t>
            </a:r>
            <a:r>
              <a:rPr lang="en-US" sz="2600" b="1" dirty="0"/>
              <a:t>horizon matching</a:t>
            </a:r>
            <a:r>
              <a:rPr lang="en-US" sz="2600" dirty="0"/>
              <a:t>, combines cash flow and </a:t>
            </a:r>
            <a:r>
              <a:rPr lang="en-US" sz="2600" dirty="0" smtClean="0"/>
              <a:t>duration matching approaches. </a:t>
            </a:r>
            <a:r>
              <a:rPr lang="en-US" sz="2600" dirty="0"/>
              <a:t>The short- term liability portion (usually liabilities up to </a:t>
            </a:r>
            <a:r>
              <a:rPr lang="en-US" sz="2600" dirty="0" smtClean="0"/>
              <a:t>about </a:t>
            </a:r>
            <a:r>
              <a:rPr lang="en-US" sz="2600" dirty="0"/>
              <a:t>four or five years) is covered by a cash flow matching approach, whereas the </a:t>
            </a:r>
            <a:r>
              <a:rPr lang="en-US" sz="2600" dirty="0" smtClean="0"/>
              <a:t>long term liabilities </a:t>
            </a:r>
            <a:r>
              <a:rPr lang="en-US" sz="2600" dirty="0"/>
              <a:t>are covered by a duration matching approach.</a:t>
            </a:r>
          </a:p>
        </p:txBody>
      </p:sp>
    </p:spTree>
    <p:extLst>
      <p:ext uri="{BB962C8B-B14F-4D97-AF65-F5344CB8AC3E}">
        <p14:creationId xmlns:p14="http://schemas.microsoft.com/office/powerpoint/2010/main" val="26202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3.2 </a:t>
            </a:r>
            <a:r>
              <a:rPr lang="en-US" dirty="0"/>
              <a:t>Total Return </a:t>
            </a:r>
            <a:r>
              <a:rPr lang="en-US" dirty="0" smtClean="0"/>
              <a:t>Mandates</a:t>
            </a:r>
          </a:p>
          <a:p>
            <a:r>
              <a:rPr lang="en-US" sz="2400" dirty="0"/>
              <a:t>Total return mandates can establish objectives based on a </a:t>
            </a:r>
            <a:r>
              <a:rPr lang="en-US" sz="2400" dirty="0" smtClean="0"/>
              <a:t>specified absolute </a:t>
            </a:r>
            <a:r>
              <a:rPr lang="en-US" sz="2400" dirty="0"/>
              <a:t>return or a relative return. Generally structured to either track or </a:t>
            </a:r>
            <a:r>
              <a:rPr lang="en-US" sz="2400" dirty="0" smtClean="0"/>
              <a:t>outperform a </a:t>
            </a:r>
            <a:r>
              <a:rPr lang="en-US" sz="2400" dirty="0"/>
              <a:t>specified bond index, total return mandates are the </a:t>
            </a:r>
            <a:r>
              <a:rPr lang="en-US" sz="2400" dirty="0" smtClean="0"/>
              <a:t>focus </a:t>
            </a:r>
            <a:r>
              <a:rPr lang="en-US" sz="2400" dirty="0"/>
              <a:t>of this discussion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Approaches range from a pure </a:t>
            </a:r>
            <a:r>
              <a:rPr lang="en-US" sz="2400" dirty="0" smtClean="0"/>
              <a:t>indexing approach </a:t>
            </a:r>
            <a:r>
              <a:rPr lang="en-US" sz="2400" dirty="0"/>
              <a:t>that has targeted active return and active risk (tracking error) of zero </a:t>
            </a:r>
            <a:r>
              <a:rPr lang="en-US" sz="2400" dirty="0" smtClean="0"/>
              <a:t>to fully </a:t>
            </a:r>
            <a:r>
              <a:rPr lang="en-US" sz="2400" dirty="0"/>
              <a:t>active approaches that substantially deviate from the benchmarks and </a:t>
            </a:r>
            <a:r>
              <a:rPr lang="en-US" sz="2400" dirty="0" smtClean="0"/>
              <a:t>attempt to </a:t>
            </a:r>
            <a:r>
              <a:rPr lang="en-US" sz="2400" dirty="0"/>
              <a:t>generate significant excess (or active) returns.</a:t>
            </a:r>
          </a:p>
        </p:txBody>
      </p:sp>
    </p:spTree>
    <p:extLst>
      <p:ext uri="{BB962C8B-B14F-4D97-AF65-F5344CB8AC3E}">
        <p14:creationId xmlns:p14="http://schemas.microsoft.com/office/powerpoint/2010/main" val="20646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1998</Words>
  <Application>Microsoft Office PowerPoint</Application>
  <PresentationFormat>On-screen Show (4:3)</PresentationFormat>
  <Paragraphs>188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2. ROLES OF FIXED- INCOME SECURITIES IN PORTFOLIOS</vt:lpstr>
      <vt:lpstr>2. ROLES OF FIXED- INCOME SECURITIES IN PORTFOLIOS</vt:lpstr>
      <vt:lpstr>2. ROLES OF FIXED- INCOME SECURITIES IN PORTFOLIOS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4. BOND MARKET LIQUIDITY</vt:lpstr>
      <vt:lpstr>4. BOND MARKET LIQUIDITY</vt:lpstr>
      <vt:lpstr>4. BOND MARKET LIQUIDITY</vt:lpstr>
      <vt:lpstr>4. BOND MARKET LIQUIDITY</vt:lpstr>
      <vt:lpstr>4. BOND MARKET LIQUIDITY</vt:lpstr>
      <vt:lpstr>5. A MODEL FOR FIXED- INCOME RETURNS</vt:lpstr>
      <vt:lpstr>5. A MODEL FOR FIXED- INCOME RETURNS</vt:lpstr>
      <vt:lpstr>6. LEVERAGE</vt:lpstr>
      <vt:lpstr>6. LEVERAGE</vt:lpstr>
      <vt:lpstr>6. LEVERAGE</vt:lpstr>
      <vt:lpstr>6. LEVERAGE</vt:lpstr>
      <vt:lpstr>6. LEVERAGE</vt:lpstr>
      <vt:lpstr>7. FIXED- INCOME PORTFOLIO TAXATION</vt:lpstr>
      <vt:lpstr>7. FIXED- INCOME PORTFOLIO TAXATION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ROLES OF FIXED- INCOME SECURITIES IN PORTFOLIOS</dc:title>
  <dc:creator>秦玮杰</dc:creator>
  <cp:lastModifiedBy>秦玮杰</cp:lastModifiedBy>
  <cp:revision>47</cp:revision>
  <dcterms:created xsi:type="dcterms:W3CDTF">2020-10-13T01:23:03Z</dcterms:created>
  <dcterms:modified xsi:type="dcterms:W3CDTF">2020-10-16T05:53:44Z</dcterms:modified>
</cp:coreProperties>
</file>