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270" r:id="rId6"/>
    <p:sldId id="261" r:id="rId7"/>
    <p:sldId id="263" r:id="rId8"/>
    <p:sldId id="264" r:id="rId9"/>
    <p:sldId id="316" r:id="rId10"/>
    <p:sldId id="271" r:id="rId11"/>
    <p:sldId id="265" r:id="rId12"/>
    <p:sldId id="273" r:id="rId13"/>
    <p:sldId id="272" r:id="rId14"/>
    <p:sldId id="267" r:id="rId15"/>
    <p:sldId id="268" r:id="rId16"/>
    <p:sldId id="317" r:id="rId17"/>
    <p:sldId id="269"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2" r:id="rId43"/>
    <p:sldId id="303" r:id="rId44"/>
    <p:sldId id="298" r:id="rId45"/>
    <p:sldId id="299" r:id="rId46"/>
    <p:sldId id="301" r:id="rId47"/>
    <p:sldId id="300" r:id="rId48"/>
    <p:sldId id="304" r:id="rId49"/>
    <p:sldId id="305" r:id="rId50"/>
    <p:sldId id="306" r:id="rId51"/>
    <p:sldId id="307" r:id="rId52"/>
    <p:sldId id="308" r:id="rId53"/>
    <p:sldId id="309" r:id="rId54"/>
    <p:sldId id="310" r:id="rId55"/>
    <p:sldId id="311" r:id="rId56"/>
    <p:sldId id="312" r:id="rId57"/>
    <p:sldId id="31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5" id="{348F82F4-F16C-4145-B9F4-DB5DE3A5162B}">
          <p14:sldIdLst>
            <p14:sldId id="315"/>
          </p14:sldIdLst>
        </p14:section>
        <p14:section name="objective and definition" id="{77AB60C5-F4CF-4D52-ACDA-EFBFFE2A5B6F}">
          <p14:sldIdLst>
            <p14:sldId id="257"/>
            <p14:sldId id="259"/>
          </p14:sldIdLst>
        </p14:section>
        <p14:section name="type of derivatives" id="{B74288DA-37E7-41FE-B048-DBECE349D372}">
          <p14:sldIdLst>
            <p14:sldId id="260"/>
          </p14:sldIdLst>
        </p14:section>
        <p14:section name="Forward" id="{A348F803-1053-4D88-ABBE-115895454312}">
          <p14:sldIdLst>
            <p14:sldId id="270"/>
            <p14:sldId id="261"/>
            <p14:sldId id="263"/>
            <p14:sldId id="264"/>
          </p14:sldIdLst>
        </p14:section>
        <p14:section name="Futures" id="{9C038C63-4C16-4EA1-8C07-C65F6FC04218}">
          <p14:sldIdLst>
            <p14:sldId id="316"/>
            <p14:sldId id="271"/>
            <p14:sldId id="265"/>
            <p14:sldId id="273"/>
            <p14:sldId id="272"/>
            <p14:sldId id="267"/>
            <p14:sldId id="268"/>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Lst>
        </p14:section>
        <p14:section name="classification of derivatives" id="{591468FC-0187-4848-8A3C-8CAE8D503BDD}">
          <p14:sldIdLst>
            <p14:sldId id="302"/>
            <p14:sldId id="303"/>
            <p14:sldId id="298"/>
            <p14:sldId id="299"/>
          </p14:sldIdLst>
        </p14:section>
        <p14:section name="purpose and benefit" id="{DFCD8F40-C5FF-4F2A-85AB-0D1F29166946}">
          <p14:sldIdLst>
            <p14:sldId id="301"/>
            <p14:sldId id="300"/>
          </p14:sldIdLst>
        </p14:section>
        <p14:section name="criticism" id="{0FACB368-7460-48E2-A811-7504E01E4768}">
          <p14:sldIdLst>
            <p14:sldId id="304"/>
            <p14:sldId id="305"/>
            <p14:sldId id="306"/>
            <p14:sldId id="307"/>
          </p14:sldIdLst>
        </p14:section>
        <p14:section name="principles of pricing" id="{C566820F-18DA-4089-994A-C84560A4E417}">
          <p14:sldIdLst>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varScale="1">
        <p:scale>
          <a:sx n="61" d="100"/>
          <a:sy n="61" d="100"/>
        </p:scale>
        <p:origin x="102"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2400" dirty="0"/>
              <a:t>Reading 45</a:t>
            </a:r>
          </a:p>
          <a:p>
            <a:pPr lvl="1"/>
            <a:r>
              <a:rPr lang="en-US" sz="2200" u="sng" dirty="0">
                <a:solidFill>
                  <a:srgbClr val="FF0000"/>
                </a:solidFill>
              </a:rPr>
              <a:t>Derivative Markets and Instruments</a:t>
            </a:r>
          </a:p>
          <a:p>
            <a:r>
              <a:rPr lang="en-US" sz="2400" dirty="0"/>
              <a:t>Reading 46</a:t>
            </a:r>
          </a:p>
          <a:p>
            <a:pPr lvl="1"/>
            <a:r>
              <a:rPr lang="en-US" sz="2200" dirty="0"/>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a:t>
            </a:r>
            <a:r>
              <a:rPr lang="en-US" sz="2000" dirty="0">
                <a:highlight>
                  <a:srgbClr val="FFFF00"/>
                </a:highlight>
              </a:rPr>
              <a:t>two parties agree that one party, the buyer, will purchase an underlying asset from the other party, the seller, at a later date and at a price agreed on by the two parties when the contract is initiated</a:t>
            </a:r>
            <a:r>
              <a:rPr lang="en-US" sz="2000" dirty="0"/>
              <a:t>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lnSpcReduction="10000"/>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dirty="0"/>
              <a:t>Futures exchanges </a:t>
            </a:r>
            <a:r>
              <a:rPr lang="en-US" dirty="0">
                <a:solidFill>
                  <a:srgbClr val="FF0000"/>
                </a:solidFill>
              </a:rPr>
              <a:t>are highly regulated </a:t>
            </a:r>
            <a:r>
              <a:rPr lang="en-US" dirty="0"/>
              <a:t>at the national level in all countries.</a:t>
            </a:r>
            <a:endParaRPr lang="en-US" sz="1600" dirty="0"/>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930400"/>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3996455907"/>
              </p:ext>
            </p:extLst>
          </p:nvPr>
        </p:nvGraphicFramePr>
        <p:xfrm>
          <a:off x="677334"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r>
              <a:rPr lang="en-US" dirty="0">
                <a:solidFill>
                  <a:schemeClr val="tx1"/>
                </a:solidFill>
              </a:rPr>
              <a:t>This required margin is typically </a:t>
            </a:r>
            <a:r>
              <a:rPr lang="en-US" dirty="0">
                <a:solidFill>
                  <a:srgbClr val="FF0000"/>
                </a:solidFill>
              </a:rPr>
              <a:t>less than 10% </a:t>
            </a:r>
            <a:r>
              <a:rPr lang="en-US" dirty="0">
                <a:solidFill>
                  <a:schemeClr val="tx1"/>
                </a:solidFill>
              </a:rPr>
              <a:t>of the futures price, which is considerably less than in equity margin trading.</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dirty="0"/>
              <a:t>Definition: </a:t>
            </a:r>
            <a:r>
              <a:rPr lang="en-US" i="1" dirty="0"/>
              <a:t>A swap is an over- the- counter derivative contract in which two parties agree to </a:t>
            </a:r>
            <a:r>
              <a:rPr lang="en-US" i="1" dirty="0">
                <a:solidFill>
                  <a:srgbClr val="FF0000"/>
                </a:solidFill>
              </a:rPr>
              <a:t>exchange a series of cash flows </a:t>
            </a:r>
            <a:r>
              <a:rPr lang="en-US" i="1" dirty="0"/>
              <a:t>whereby one party </a:t>
            </a:r>
            <a:r>
              <a:rPr lang="en-US" i="1" dirty="0">
                <a:solidFill>
                  <a:srgbClr val="FF0000"/>
                </a:solidFill>
              </a:rPr>
              <a:t>pays a variable series that will be determined by an underlying asset or rate </a:t>
            </a:r>
            <a:r>
              <a:rPr lang="en-US" i="1" dirty="0"/>
              <a:t>and the other party pays </a:t>
            </a:r>
            <a:r>
              <a:rPr lang="en-US" i="1" dirty="0">
                <a:solidFill>
                  <a:srgbClr val="FF0000"/>
                </a:solidFill>
              </a:rPr>
              <a:t>either (1) a variable series determined by a different underlying asset or rate or (2) a fixed series</a:t>
            </a:r>
            <a:r>
              <a:rPr lang="en-US"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dirty="0"/>
              <a:t>Plain vanilla swap: the most common swap is the </a:t>
            </a:r>
            <a:r>
              <a:rPr lang="en-US" b="1" dirty="0"/>
              <a:t>fixed- for- floating interest rate swap</a:t>
            </a:r>
            <a:r>
              <a:rPr lang="en-US"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dirty="0"/>
              <a:t>R</a:t>
            </a:r>
            <a:r>
              <a:rPr lang="en-US" altLang="zh-CN" dirty="0"/>
              <a:t>eading 45</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lstStyle/>
          <a:p>
            <a:r>
              <a:rPr lang="en-US" dirty="0"/>
              <a:t>Which of the following occurs in the daily settlement of futures contracts?</a:t>
            </a:r>
          </a:p>
          <a:p>
            <a:pPr lvl="1"/>
            <a:r>
              <a:rPr lang="en-US" b="1" dirty="0"/>
              <a:t>A </a:t>
            </a:r>
            <a:r>
              <a:rPr lang="en-US" dirty="0"/>
              <a:t>Initial margin deposits are refunded to the two parties.</a:t>
            </a:r>
          </a:p>
          <a:p>
            <a:pPr lvl="1"/>
            <a:r>
              <a:rPr lang="en-US" b="1" dirty="0"/>
              <a:t>B </a:t>
            </a:r>
            <a:r>
              <a:rPr lang="en-US" dirty="0"/>
              <a:t>Gains and losses are reported to other market participants.</a:t>
            </a:r>
          </a:p>
          <a:p>
            <a:pPr lvl="1"/>
            <a:r>
              <a:rPr lang="en-US" b="1" dirty="0"/>
              <a:t>C </a:t>
            </a:r>
            <a:r>
              <a:rPr lang="en-US"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p:txBody>
          <a:bodyPr>
            <a:normAutofit lnSpcReduction="10000"/>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t>Long</a:t>
            </a:r>
            <a:r>
              <a:rPr lang="zh-CN" altLang="en-US" dirty="0"/>
              <a:t> </a:t>
            </a:r>
            <a:r>
              <a:rPr lang="en-US" altLang="zh-CN" dirty="0"/>
              <a:t>call:</a:t>
            </a:r>
            <a:r>
              <a:rPr lang="zh-CN" altLang="en-US" dirty="0"/>
              <a:t>花钱（吃饭洗桑拿）买入一个买资产（买可乐）的权力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the “strike,”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2775969039"/>
              </p:ext>
            </p:extLst>
          </p:nvPr>
        </p:nvGraphicFramePr>
        <p:xfrm>
          <a:off x="1015999" y="3283857"/>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altLang="zh-CN" dirty="0"/>
                        <a:t>option</a:t>
                      </a:r>
                      <a:endParaRPr lang="en-US" dirty="0"/>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893498755"/>
              </p:ext>
            </p:extLst>
          </p:nvPr>
        </p:nvGraphicFramePr>
        <p:xfrm>
          <a:off x="1041072" y="354471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altLang="zh-CN" dirty="0"/>
                        <a:t>Option</a:t>
                      </a:r>
                      <a:endParaRPr lang="en-US" dirty="0"/>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a:bodyPr>
          <a:lstStyle/>
          <a:p>
            <a:r>
              <a:rPr lang="en-US" sz="4000" dirty="0"/>
              <a:t>Definition </a:t>
            </a:r>
            <a:r>
              <a:rPr lang="en-US" altLang="zh-CN" sz="4000" dirty="0"/>
              <a:t>of derivatives</a:t>
            </a:r>
            <a:endParaRPr lang="en-US" sz="4000"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sz="2000" dirty="0"/>
              <a:t>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insurance.</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923330"/>
          </a:xfrm>
          <a:prstGeom prst="rect">
            <a:avLst/>
          </a:prstGeom>
          <a:noFill/>
        </p:spPr>
        <p:txBody>
          <a:bodyPr wrap="square" rtlCol="0">
            <a:spAutoFit/>
          </a:bodyPr>
          <a:lstStyle/>
          <a:p>
            <a:r>
              <a:rPr lang="en-US" dirty="0">
                <a:solidFill>
                  <a:srgbClr val="FF0000"/>
                </a:solidFill>
              </a:rPr>
              <a:t>In the money</a:t>
            </a:r>
            <a:r>
              <a:rPr lang="en-US" dirty="0"/>
              <a:t>: when the option payoff is positive to the buyer</a:t>
            </a:r>
          </a:p>
          <a:p>
            <a:r>
              <a:rPr lang="en-US" dirty="0">
                <a:solidFill>
                  <a:srgbClr val="FF0000"/>
                </a:solidFill>
              </a:rPr>
              <a:t>Out of the money </a:t>
            </a:r>
            <a:r>
              <a:rPr lang="en-US" dirty="0"/>
              <a:t>: when the option payoff is negative to the buyer</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dirty="0"/>
              <a:t>Definition : A credit derivative is a class of derivative contracts between two parties, a credit protection buyer and a credit protection seller, in which the latter provides protection to the former against a specific credit loss.</a:t>
            </a:r>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lstStyle/>
          <a:p>
            <a:r>
              <a:rPr lang="en-US" dirty="0"/>
              <a:t>TYPES OF DERIVATIVES</a:t>
            </a:r>
            <a:br>
              <a:rPr lang="en-US" dirty="0"/>
            </a:br>
            <a:r>
              <a:rPr lang="en-US"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dirty="0"/>
              <a:t>Classification </a:t>
            </a:r>
            <a:r>
              <a:rPr lang="en-US"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dirty="0"/>
              <a:t>Forward commitments</a:t>
            </a:r>
          </a:p>
          <a:p>
            <a:pPr lvl="1"/>
            <a:r>
              <a:rPr lang="en-US" dirty="0">
                <a:solidFill>
                  <a:schemeClr val="tx1"/>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dirty="0"/>
              <a:t>Over-the-counter market</a:t>
            </a:r>
          </a:p>
          <a:p>
            <a:pPr lvl="1"/>
            <a:r>
              <a:rPr lang="en-US" dirty="0"/>
              <a:t>Forward</a:t>
            </a:r>
          </a:p>
          <a:p>
            <a:pPr lvl="1"/>
            <a:r>
              <a:rPr lang="en-US" dirty="0"/>
              <a:t>Swap</a:t>
            </a:r>
          </a:p>
          <a:p>
            <a:pPr lvl="1"/>
            <a:r>
              <a:rPr lang="en-US" dirty="0"/>
              <a:t>Option</a:t>
            </a:r>
          </a:p>
          <a:p>
            <a:r>
              <a:rPr lang="en-US" dirty="0"/>
              <a:t>Exchange-traded market</a:t>
            </a:r>
          </a:p>
          <a:p>
            <a:pPr lvl="1"/>
            <a:r>
              <a:rPr lang="en-US" dirty="0"/>
              <a:t>Futures</a:t>
            </a:r>
          </a:p>
          <a:p>
            <a:pPr lvl="1"/>
            <a:r>
              <a:rPr lang="en-US"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dirty="0"/>
              <a:t>Over-the-counter derivative market</a:t>
            </a:r>
          </a:p>
          <a:p>
            <a:r>
              <a:rPr lang="en-US" dirty="0"/>
              <a:t>characteristics</a:t>
            </a:r>
          </a:p>
          <a:p>
            <a:pPr lvl="1"/>
            <a:r>
              <a:rPr lang="en-US" dirty="0"/>
              <a:t>Customization</a:t>
            </a:r>
          </a:p>
          <a:p>
            <a:pPr lvl="1"/>
            <a:r>
              <a:rPr lang="en-US" dirty="0"/>
              <a:t>Lower degree of regulation</a:t>
            </a:r>
          </a:p>
          <a:p>
            <a:pPr lvl="1"/>
            <a:r>
              <a:rPr lang="en-US" dirty="0"/>
              <a:t>Retain a degree of privacy with lower transparency</a:t>
            </a:r>
          </a:p>
          <a:p>
            <a:pPr lvl="1"/>
            <a:r>
              <a:rPr lang="en-US" dirty="0"/>
              <a:t>More flexible</a:t>
            </a:r>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lstStyle/>
          <a:p>
            <a:r>
              <a:rPr lang="en-US" dirty="0"/>
              <a:t>Criticisms and misuses of derivatives</a:t>
            </a:r>
            <a:br>
              <a:rPr lang="en-US" dirty="0"/>
            </a:br>
            <a:r>
              <a:rPr lang="en-US" dirty="0"/>
              <a:t>S</a:t>
            </a:r>
            <a:r>
              <a:rPr lang="en-US" altLang="zh-CN" dirty="0"/>
              <a:t>peculation and gambling</a:t>
            </a:r>
            <a:endParaRPr lang="en-US"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lstStyle/>
          <a:p>
            <a:r>
              <a:rPr lang="en-US" dirty="0"/>
              <a:t>Criticisms and misuses of derivatives</a:t>
            </a:r>
            <a:br>
              <a:rPr lang="en-US" dirty="0"/>
            </a:br>
            <a:r>
              <a:rPr lang="en-US"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u="sng" dirty="0">
                <a:solidFill>
                  <a:srgbClr val="FF0000"/>
                </a:solidFill>
              </a:rPr>
              <a:t>Forward</a:t>
            </a:r>
          </a:p>
          <a:p>
            <a:pPr lvl="1"/>
            <a:r>
              <a:rPr lang="en-US" sz="2800" dirty="0"/>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 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 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3 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lstStyle/>
          <a:p>
            <a:r>
              <a:rPr lang="en-US"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lstStyle/>
          <a:p>
            <a:r>
              <a:rPr lang="en-US"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lstStyle/>
          <a:p>
            <a:r>
              <a:rPr lang="en-US"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lstStyle/>
          <a:p>
            <a:r>
              <a:rPr lang="en-US"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000" i="1" dirty="0"/>
              <a:t>Definition: A forward contract is an </a:t>
            </a:r>
            <a:r>
              <a:rPr lang="en-US" sz="2000" i="1" dirty="0">
                <a:solidFill>
                  <a:srgbClr val="FF0000"/>
                </a:solidFill>
              </a:rPr>
              <a:t>over- the- counter </a:t>
            </a:r>
            <a:r>
              <a:rPr lang="en-US" sz="2000" i="1" dirty="0"/>
              <a:t>derivative contract in which two parties agree that one party, the </a:t>
            </a:r>
            <a:r>
              <a:rPr lang="en-US" sz="2000" i="1" dirty="0">
                <a:solidFill>
                  <a:srgbClr val="FF0000"/>
                </a:solidFill>
              </a:rPr>
              <a:t>buyer</a:t>
            </a:r>
            <a:r>
              <a:rPr lang="en-US" sz="2000" i="1" dirty="0"/>
              <a:t>, will purchase an </a:t>
            </a:r>
            <a:r>
              <a:rPr lang="en-US" sz="2000" i="1" dirty="0">
                <a:solidFill>
                  <a:srgbClr val="FF0000"/>
                </a:solidFill>
              </a:rPr>
              <a:t>underlying asset </a:t>
            </a:r>
            <a:r>
              <a:rPr lang="en-US" sz="2000" i="1" dirty="0"/>
              <a:t>from the other party, the </a:t>
            </a:r>
            <a:r>
              <a:rPr lang="en-US" sz="2000" i="1" dirty="0">
                <a:solidFill>
                  <a:srgbClr val="FF0000"/>
                </a:solidFill>
              </a:rPr>
              <a:t>seller</a:t>
            </a:r>
            <a:r>
              <a:rPr lang="en-US" sz="2000" i="1" dirty="0"/>
              <a:t>, at </a:t>
            </a:r>
            <a:r>
              <a:rPr lang="en-US" sz="2000" i="1" dirty="0">
                <a:solidFill>
                  <a:srgbClr val="FF0000"/>
                </a:solidFill>
              </a:rPr>
              <a:t>a</a:t>
            </a:r>
            <a:r>
              <a:rPr lang="en-US" sz="2000" i="1" dirty="0"/>
              <a:t> </a:t>
            </a:r>
            <a:r>
              <a:rPr lang="en-US" sz="2000" i="1" dirty="0">
                <a:solidFill>
                  <a:srgbClr val="FF0000"/>
                </a:solidFill>
              </a:rPr>
              <a:t>later date </a:t>
            </a:r>
            <a:r>
              <a:rPr lang="en-US" sz="2000" i="1" dirty="0"/>
              <a:t>at a </a:t>
            </a:r>
            <a:r>
              <a:rPr lang="en-US" sz="2000" i="1" dirty="0">
                <a:solidFill>
                  <a:srgbClr val="FF0000"/>
                </a:solidFill>
              </a:rPr>
              <a:t>fixed price </a:t>
            </a:r>
            <a:r>
              <a:rPr lang="en-US" sz="2000" i="1" dirty="0"/>
              <a:t>they agree on when the contract is signed.</a:t>
            </a:r>
          </a:p>
          <a:p>
            <a:r>
              <a:rPr lang="en-US" sz="2000" dirty="0"/>
              <a:t>At time </a:t>
            </a:r>
            <a:r>
              <a:rPr lang="en-US" sz="2000" i="1" dirty="0"/>
              <a:t>t </a:t>
            </a:r>
            <a:r>
              <a:rPr lang="en-US" sz="2000" dirty="0"/>
              <a:t>= 0, the </a:t>
            </a:r>
            <a:r>
              <a:rPr lang="en-US" sz="2000" dirty="0">
                <a:solidFill>
                  <a:srgbClr val="FF0000"/>
                </a:solidFill>
              </a:rPr>
              <a:t>long</a:t>
            </a:r>
            <a:r>
              <a:rPr lang="en-US" sz="2000" dirty="0"/>
              <a:t> and the </a:t>
            </a:r>
            <a:r>
              <a:rPr lang="en-US" sz="2000" dirty="0">
                <a:solidFill>
                  <a:srgbClr val="FF0000"/>
                </a:solidFill>
              </a:rPr>
              <a:t>short</a:t>
            </a:r>
            <a:r>
              <a:rPr lang="en-US" sz="2000" dirty="0"/>
              <a:t> agree that the short will deliver the asset to the long at time </a:t>
            </a:r>
            <a:r>
              <a:rPr lang="en-US" sz="2000" i="1" dirty="0"/>
              <a:t>T </a:t>
            </a:r>
            <a:r>
              <a:rPr lang="en-US" sz="2000" dirty="0"/>
              <a:t>for a price of </a:t>
            </a:r>
            <a:r>
              <a:rPr lang="en-US" sz="2000" i="1" dirty="0"/>
              <a:t>F</a:t>
            </a:r>
            <a:r>
              <a:rPr lang="en-US" sz="2000" baseline="-25000" dirty="0"/>
              <a:t>0</a:t>
            </a:r>
            <a:r>
              <a:rPr lang="en-US" sz="2000" dirty="0"/>
              <a:t>(</a:t>
            </a:r>
            <a:r>
              <a:rPr lang="en-US" sz="2000" i="1" dirty="0"/>
              <a:t>T</a:t>
            </a:r>
            <a:r>
              <a:rPr lang="en-US" sz="2000" dirty="0"/>
              <a:t>).</a:t>
            </a:r>
          </a:p>
          <a:p>
            <a:r>
              <a:rPr lang="en-US" sz="2000" dirty="0"/>
              <a:t>Now, let us roll forward to time </a:t>
            </a:r>
            <a:r>
              <a:rPr lang="en-US" sz="2000" i="1" dirty="0"/>
              <a:t>T</a:t>
            </a:r>
            <a:r>
              <a:rPr lang="en-US" sz="2000" dirty="0"/>
              <a:t>, when the price of the underlying is </a:t>
            </a:r>
            <a:r>
              <a:rPr lang="en-US" sz="2000" i="1" dirty="0"/>
              <a:t>S</a:t>
            </a:r>
            <a:r>
              <a:rPr lang="en-US" sz="2000" i="1" baseline="-25000" dirty="0"/>
              <a:t>T</a:t>
            </a:r>
            <a:r>
              <a:rPr lang="en-US" sz="2000" dirty="0"/>
              <a:t>.</a:t>
            </a:r>
          </a:p>
          <a:p>
            <a:r>
              <a:rPr lang="en-US" sz="2000" dirty="0"/>
              <a:t>These contracts have </a:t>
            </a:r>
            <a:r>
              <a:rPr lang="en-US" altLang="zh-CN" sz="2000" dirty="0"/>
              <a:t>customized</a:t>
            </a:r>
            <a:r>
              <a:rPr lang="en-US" sz="2000" dirty="0"/>
              <a:t> </a:t>
            </a:r>
            <a:r>
              <a:rPr lang="en-US" sz="2000" dirty="0">
                <a:solidFill>
                  <a:srgbClr val="FF0000"/>
                </a:solidFill>
              </a:rPr>
              <a:t>underlying assets, times to expiration, delivery and settlement conditions, and quantities.</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u="sng" dirty="0">
                <a:solidFill>
                  <a:srgbClr val="FF0000"/>
                </a:solidFill>
              </a:rPr>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1800058910"/>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69928</TotalTime>
  <Words>3151</Words>
  <Application>Microsoft Office PowerPoint</Application>
  <PresentationFormat>Widescreen</PresentationFormat>
  <Paragraphs>374</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华文新魏</vt:lpstr>
      <vt:lpstr>方正姚体</vt:lpstr>
      <vt:lpstr>Arial</vt:lpstr>
      <vt:lpstr>Trebuchet MS</vt:lpstr>
      <vt:lpstr>Wingdings 3</vt:lpstr>
      <vt:lpstr>Facet</vt:lpstr>
      <vt:lpstr>Study session 15 Derivatives</vt:lpstr>
      <vt:lpstr>Reading 45 Derivative Markets and Instruments</vt:lpstr>
      <vt:lpstr>Definition of derivatives</vt:lpstr>
      <vt:lpstr>TYPES OF DERIVATIVES</vt:lpstr>
      <vt:lpstr>Forward Contracts</vt:lpstr>
      <vt:lpstr>Forward Contracts </vt:lpstr>
      <vt:lpstr>Forward Contracts</vt:lpstr>
      <vt:lpstr>Forward Contracts</vt:lpstr>
      <vt:lpstr>Futures Contracts</vt:lpstr>
      <vt:lpstr>Futures Contracts</vt:lpstr>
      <vt:lpstr>Futures Contracts</vt:lpstr>
      <vt:lpstr>Futures Contracts</vt:lpstr>
      <vt:lpstr>Futures Contracts</vt:lpstr>
      <vt:lpstr>Futures Contracts</vt:lpstr>
      <vt:lpstr>Futures Contracts</vt:lpstr>
      <vt:lpstr>Swap Contracts</vt:lpstr>
      <vt:lpstr>Swap Contracts</vt:lpstr>
      <vt:lpstr>Swap Contracts</vt:lpstr>
      <vt:lpstr>Swap Contracts</vt:lpstr>
      <vt:lpstr>Practices </vt:lpstr>
      <vt:lpstr>Practices</vt:lpstr>
      <vt:lpstr>TYPES OF DERIVATIVES Option Contracts</vt:lpstr>
      <vt:lpstr>TYPES OF DERIVATIVES Option Contracts</vt:lpstr>
      <vt:lpstr>TYPES OF DERIVATIVES Option Contracts</vt:lpstr>
      <vt:lpstr>TYPES OF DERIVATIVES Option Contracts</vt:lpstr>
      <vt:lpstr>Practices </vt:lpstr>
      <vt:lpstr>TYPES OF DERIVATIVES Option Contracts</vt:lpstr>
      <vt:lpstr>TYPES OF DERIVATIVES Option Contracts</vt:lpstr>
      <vt:lpstr>TYPES OF DERIVATIVES Option Contracts</vt:lpstr>
      <vt:lpstr>Practices</vt:lpstr>
      <vt:lpstr>TYPES OF DERIVATIVES Option Contracts</vt:lpstr>
      <vt:lpstr>TYPES OF DERIVATIVES Option Contracts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Asset-backed securities</vt:lpstr>
      <vt:lpstr>TYPES OF DERIVATIVES Asset-backed securities</vt:lpstr>
      <vt:lpstr>TYPES OF DERIVATIVES 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The purposes and benefits of derivatives</vt:lpstr>
      <vt:lpstr>The purposes and benefits of derivatives</vt:lpstr>
      <vt:lpstr>Criticisms and misuses of derivatives Speculation and gambling</vt:lpstr>
      <vt:lpstr>Criticisms and misuses of derivatives Destabilization and Systemic Risk</vt:lpstr>
      <vt:lpstr>Practices</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201</cp:revision>
  <dcterms:created xsi:type="dcterms:W3CDTF">2021-07-05T01:04:15Z</dcterms:created>
  <dcterms:modified xsi:type="dcterms:W3CDTF">2021-12-09T02:42:30Z</dcterms:modified>
</cp:coreProperties>
</file>