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 id="330" r:id="rId71"/>
    <p:sldId id="331" r:id="rId72"/>
    <p:sldId id="332" r:id="rId73"/>
    <p:sldId id="333" r:id="rId74"/>
    <p:sldId id="334" r:id="rId75"/>
    <p:sldId id="336" r:id="rId76"/>
    <p:sldId id="337" r:id="rId77"/>
    <p:sldId id="338" r:id="rId78"/>
    <p:sldId id="339" r:id="rId79"/>
    <p:sldId id="340"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11/24/2023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70</a:t>
            </a:fld>
            <a:endParaRPr lang="en-US" dirty="0"/>
          </a:p>
        </p:txBody>
      </p:sp>
    </p:spTree>
    <p:extLst>
      <p:ext uri="{BB962C8B-B14F-4D97-AF65-F5344CB8AC3E}">
        <p14:creationId xmlns:p14="http://schemas.microsoft.com/office/powerpoint/2010/main" val="32813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71</a:t>
            </a:fld>
            <a:endParaRPr lang="en-US" dirty="0"/>
          </a:p>
        </p:txBody>
      </p:sp>
    </p:spTree>
    <p:extLst>
      <p:ext uri="{BB962C8B-B14F-4D97-AF65-F5344CB8AC3E}">
        <p14:creationId xmlns:p14="http://schemas.microsoft.com/office/powerpoint/2010/main" val="281017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79</a:t>
            </a:fld>
            <a:endParaRPr lang="en-US" dirty="0"/>
          </a:p>
        </p:txBody>
      </p:sp>
    </p:spTree>
    <p:extLst>
      <p:ext uri="{BB962C8B-B14F-4D97-AF65-F5344CB8AC3E}">
        <p14:creationId xmlns:p14="http://schemas.microsoft.com/office/powerpoint/2010/main" val="177379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1873184117"/>
              </p:ext>
            </p:extLst>
          </p:nvPr>
        </p:nvGraphicFramePr>
        <p:xfrm>
          <a:off x="1528063" y="2738120"/>
          <a:ext cx="8712201" cy="4119880"/>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686633070"/>
                    </a:ext>
                  </a:extLst>
                </a:gridCol>
                <a:gridCol w="2904067">
                  <a:extLst>
                    <a:ext uri="{9D8B030D-6E8A-4147-A177-3AD203B41FA5}">
                      <a16:colId xmlns:a16="http://schemas.microsoft.com/office/drawing/2014/main" val="4142872996"/>
                    </a:ext>
                  </a:extLst>
                </a:gridCol>
                <a:gridCol w="2904067">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pPr marL="285750" indent="-285750">
                        <a:buFont typeface="Arial" panose="020B0604020202020204" pitchFamily="34" charset="0"/>
                        <a:buChar char="•"/>
                      </a:pPr>
                      <a:r>
                        <a:rPr lang="en-US" dirty="0"/>
                        <a:t>Sole ownership</a:t>
                      </a:r>
                    </a:p>
                    <a:p>
                      <a:pPr marL="285750" indent="-285750">
                        <a:buFont typeface="Arial" panose="020B0604020202020204" pitchFamily="34" charset="0"/>
                        <a:buChar char="•"/>
                      </a:pPr>
                      <a:r>
                        <a:rPr lang="en-US" dirty="0"/>
                        <a:t>Joint ventures</a:t>
                      </a:r>
                    </a:p>
                    <a:p>
                      <a:pPr marL="285750" indent="-285750">
                        <a:buFont typeface="Arial" panose="020B0604020202020204" pitchFamily="34" charset="0"/>
                        <a:buChar char="•"/>
                      </a:pPr>
                      <a:r>
                        <a:rPr lang="en-US" dirty="0"/>
                        <a:t>Limited partnerships</a:t>
                      </a:r>
                    </a:p>
                    <a:p>
                      <a:r>
                        <a:rPr lang="en-US" b="1" dirty="0"/>
                        <a:t>Indirect ownership</a:t>
                      </a:r>
                    </a:p>
                    <a:p>
                      <a:pPr marL="285750" indent="-285750">
                        <a:buFont typeface="Arial" panose="020B0604020202020204" pitchFamily="34" charset="0"/>
                        <a:buChar char="•"/>
                      </a:pPr>
                      <a:r>
                        <a:rPr lang="en-US" dirty="0"/>
                        <a:t>Real estate funds</a:t>
                      </a:r>
                    </a:p>
                    <a:p>
                      <a:pPr marL="285750" indent="-285750">
                        <a:buFont typeface="Arial" panose="020B0604020202020204" pitchFamily="34" charset="0"/>
                        <a:buChar char="•"/>
                      </a:pPr>
                      <a:r>
                        <a:rPr lang="en-US" dirty="0"/>
                        <a:t>Private REITs</a:t>
                      </a:r>
                    </a:p>
                  </a:txBody>
                  <a:tcPr/>
                </a:tc>
                <a:tc>
                  <a:txBody>
                    <a:bodyPr/>
                    <a:lstStyle/>
                    <a:p>
                      <a:pPr marL="285750" indent="-285750">
                        <a:buFont typeface="Arial" panose="020B0604020202020204" pitchFamily="34" charset="0"/>
                        <a:buChar char="•"/>
                      </a:pPr>
                      <a:r>
                        <a:rPr lang="en-US" dirty="0"/>
                        <a:t>Mortgage debt</a:t>
                      </a:r>
                    </a:p>
                    <a:p>
                      <a:pPr marL="285750" indent="-285750">
                        <a:buFont typeface="Arial" panose="020B0604020202020204" pitchFamily="34" charset="0"/>
                        <a:buChar char="•"/>
                      </a:pPr>
                      <a:r>
                        <a:rPr lang="en-US" dirty="0"/>
                        <a:t>Construction loans</a:t>
                      </a:r>
                    </a:p>
                    <a:p>
                      <a:pPr marL="285750" indent="-285750">
                        <a:buFont typeface="Arial" panose="020B0604020202020204" pitchFamily="34" charset="0"/>
                        <a:buChar char="•"/>
                      </a:pPr>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pPr marL="285750" indent="-285750">
                        <a:buFont typeface="Arial" panose="020B0604020202020204" pitchFamily="34" charset="0"/>
                        <a:buChar char="•"/>
                      </a:pPr>
                      <a:r>
                        <a:rPr lang="en-US" dirty="0"/>
                        <a:t>Construction</a:t>
                      </a:r>
                    </a:p>
                    <a:p>
                      <a:pPr marL="285750" indent="-285750">
                        <a:buFont typeface="Arial" panose="020B0604020202020204" pitchFamily="34" charset="0"/>
                        <a:buChar char="•"/>
                      </a:pPr>
                      <a:r>
                        <a:rPr lang="en-US" dirty="0"/>
                        <a:t>Operating</a:t>
                      </a:r>
                    </a:p>
                    <a:p>
                      <a:pPr marL="285750" indent="-285750">
                        <a:buFont typeface="Arial" panose="020B0604020202020204" pitchFamily="34" charset="0"/>
                        <a:buChar char="•"/>
                      </a:pPr>
                      <a:r>
                        <a:rPr lang="en-US" dirty="0"/>
                        <a:t>Development</a:t>
                      </a:r>
                    </a:p>
                    <a:p>
                      <a:pPr marL="285750" indent="-285750">
                        <a:buFont typeface="Arial" panose="020B0604020202020204" pitchFamily="34" charset="0"/>
                        <a:buChar char="•"/>
                      </a:pPr>
                      <a:r>
                        <a:rPr lang="en-US" dirty="0"/>
                        <a:t>Public REITs</a:t>
                      </a:r>
                    </a:p>
                    <a:p>
                      <a:pPr marL="285750" indent="-285750">
                        <a:buFont typeface="Arial" panose="020B0604020202020204" pitchFamily="34" charset="0"/>
                        <a:buChar char="•"/>
                      </a:pPr>
                      <a:r>
                        <a:rPr lang="en-US" dirty="0"/>
                        <a:t>UCITS/Mutual fund</a:t>
                      </a:r>
                      <a:r>
                        <a:rPr lang="en-US" altLang="zh-CN" dirty="0"/>
                        <a:t>s</a:t>
                      </a:r>
                      <a:r>
                        <a:rPr lang="en-US" dirty="0"/>
                        <a:t>/ETFs</a:t>
                      </a:r>
                    </a:p>
                  </a:txBody>
                  <a:tcPr/>
                </a:tc>
                <a:tc>
                  <a:txBody>
                    <a:bodyPr/>
                    <a:lstStyle/>
                    <a:p>
                      <a:pPr marL="285750" indent="-285750">
                        <a:buFont typeface="Arial" panose="020B0604020202020204" pitchFamily="34" charset="0"/>
                        <a:buChar char="•"/>
                      </a:pPr>
                      <a:r>
                        <a:rPr lang="en-US" dirty="0"/>
                        <a:t>MBS/CMBS/CMOs</a:t>
                      </a:r>
                    </a:p>
                    <a:p>
                      <a:pPr marL="285750" indent="-285750">
                        <a:buFont typeface="Arial" panose="020B0604020202020204" pitchFamily="34" charset="0"/>
                        <a:buChar char="•"/>
                      </a:pPr>
                      <a:r>
                        <a:rPr lang="en-US" dirty="0"/>
                        <a:t>Covered bonds</a:t>
                      </a:r>
                    </a:p>
                    <a:p>
                      <a:pPr marL="285750" indent="-285750">
                        <a:buFont typeface="Arial" panose="020B0604020202020204" pitchFamily="34" charset="0"/>
                        <a:buChar char="•"/>
                      </a:pPr>
                      <a:r>
                        <a:rPr lang="en-US" dirty="0"/>
                        <a:t>Mortgage REITs</a:t>
                      </a:r>
                    </a:p>
                    <a:p>
                      <a:pPr marL="285750" indent="-285750">
                        <a:buFont typeface="Arial" panose="020B0604020202020204" pitchFamily="34" charset="0"/>
                        <a:buChar char="•"/>
                      </a:pPr>
                      <a:r>
                        <a:rPr lang="en-US" dirty="0"/>
                        <a:t>Mortgage ETFs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3139663897"/>
              </p:ext>
            </p:extLst>
          </p:nvPr>
        </p:nvGraphicFramePr>
        <p:xfrm>
          <a:off x="1023938" y="1938528"/>
          <a:ext cx="10143933" cy="3022600"/>
        </p:xfrm>
        <a:graphic>
          <a:graphicData uri="http://schemas.openxmlformats.org/drawingml/2006/table">
            <a:tbl>
              <a:tblPr firstRow="1" bandRow="1">
                <a:tableStyleId>{5C22544A-7EE6-4342-B048-85BDC9FD1C3A}</a:tableStyleId>
              </a:tblPr>
              <a:tblGrid>
                <a:gridCol w="3083367">
                  <a:extLst>
                    <a:ext uri="{9D8B030D-6E8A-4147-A177-3AD203B41FA5}">
                      <a16:colId xmlns:a16="http://schemas.microsoft.com/office/drawing/2014/main" val="1387830149"/>
                    </a:ext>
                  </a:extLst>
                </a:gridCol>
                <a:gridCol w="3492708">
                  <a:extLst>
                    <a:ext uri="{9D8B030D-6E8A-4147-A177-3AD203B41FA5}">
                      <a16:colId xmlns:a16="http://schemas.microsoft.com/office/drawing/2014/main" val="978980553"/>
                    </a:ext>
                  </a:extLst>
                </a:gridCol>
                <a:gridCol w="3567858">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Tax benefits(non cash property depreciation expense, tax deductible interest expense)</a:t>
                      </a:r>
                    </a:p>
                    <a:p>
                      <a:pPr marL="285750" indent="-285750">
                        <a:buFont typeface="Arial" panose="020B0604020202020204" pitchFamily="34" charset="0"/>
                        <a:buChar char="•"/>
                      </a:pPr>
                      <a:r>
                        <a:rPr lang="en-US" dirty="0"/>
                        <a:t>Diversification</a:t>
                      </a:r>
                    </a:p>
                  </a:txBody>
                  <a:tcPr/>
                </a:tc>
                <a:tc>
                  <a:txBody>
                    <a:bodyPr/>
                    <a:lstStyle/>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Need for specialized knowledge</a:t>
                      </a:r>
                    </a:p>
                    <a:p>
                      <a:pPr marL="285750" indent="-285750">
                        <a:buFont typeface="Arial" panose="020B0604020202020204" pitchFamily="34" charset="0"/>
                        <a:buChar char="•"/>
                      </a:pPr>
                      <a:r>
                        <a:rPr lang="en-US" altLang="zh-CN" dirty="0"/>
                        <a:t>Significant capital needs</a:t>
                      </a:r>
                      <a:endParaRPr lang="en-US" dirty="0"/>
                    </a:p>
                    <a:p>
                      <a:pPr marL="285750" indent="-285750">
                        <a:buFont typeface="Arial" panose="020B0604020202020204" pitchFamily="34" charset="0"/>
                        <a:buChar char="•"/>
                      </a:pPr>
                      <a:r>
                        <a:rPr lang="en-US" dirty="0"/>
                        <a:t>Concentration risk</a:t>
                      </a:r>
                    </a:p>
                    <a:p>
                      <a:pPr marL="285750" indent="-285750">
                        <a:buFont typeface="Arial" panose="020B0604020202020204" pitchFamily="34" charset="0"/>
                        <a:buChar char="•"/>
                      </a:pPr>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pPr marL="285750" indent="-285750">
                        <a:buFont typeface="Arial" panose="020B0604020202020204" pitchFamily="34" charset="0"/>
                        <a:buChar char="•"/>
                      </a:pPr>
                      <a:r>
                        <a:rPr lang="en-US" dirty="0"/>
                        <a:t>Elimination of double corporate taxation</a:t>
                      </a:r>
                    </a:p>
                    <a:p>
                      <a:pPr marL="285750" indent="-285750">
                        <a:buFont typeface="Arial" panose="020B0604020202020204" pitchFamily="34" charset="0"/>
                        <a:buChar char="•"/>
                      </a:pPr>
                      <a:r>
                        <a:rPr lang="en-US" dirty="0"/>
                        <a:t>Greater transparency</a:t>
                      </a:r>
                    </a:p>
                    <a:p>
                      <a:pPr marL="285750" indent="-285750">
                        <a:buFont typeface="Arial" panose="020B0604020202020204" pitchFamily="34" charset="0"/>
                        <a:buChar char="•"/>
                      </a:pPr>
                      <a:r>
                        <a:rPr lang="en-US" dirty="0"/>
                        <a:t>Buy or sell REITs shares</a:t>
                      </a:r>
                    </a:p>
                  </a:txBody>
                  <a:tcPr/>
                </a:tc>
                <a:tc>
                  <a:txBody>
                    <a:bodyPr/>
                    <a:lstStyle/>
                    <a:p>
                      <a:pPr marL="285750" indent="-285750">
                        <a:buFont typeface="Arial" panose="020B0604020202020204" pitchFamily="34" charset="0"/>
                        <a:buChar char="•"/>
                      </a:pPr>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287" y="1796170"/>
            <a:ext cx="7929426" cy="5061830"/>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1A8E7-1077-47B8-93DB-637C888D406B}"/>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BE5FE620-5C80-42CE-B4D0-53CA7D0A769D}"/>
              </a:ext>
            </a:extLst>
          </p:cNvPr>
          <p:cNvSpPr>
            <a:spLocks noGrp="1"/>
          </p:cNvSpPr>
          <p:nvPr>
            <p:ph idx="1"/>
          </p:nvPr>
        </p:nvSpPr>
        <p:spPr/>
        <p:txBody>
          <a:bodyPr/>
          <a:lstStyle/>
          <a:p>
            <a:r>
              <a:rPr lang="en-US" sz="2800" b="1" dirty="0"/>
              <a:t>Categories of Infrastructure Investments</a:t>
            </a:r>
          </a:p>
          <a:p>
            <a:endParaRPr lang="en-US" dirty="0"/>
          </a:p>
        </p:txBody>
      </p:sp>
      <p:graphicFrame>
        <p:nvGraphicFramePr>
          <p:cNvPr id="5" name="表格 4">
            <a:extLst>
              <a:ext uri="{FF2B5EF4-FFF2-40B4-BE49-F238E27FC236}">
                <a16:creationId xmlns:a16="http://schemas.microsoft.com/office/drawing/2014/main" id="{87953B9B-1777-4570-A3CE-DF09CE182E96}"/>
              </a:ext>
            </a:extLst>
          </p:cNvPr>
          <p:cNvGraphicFramePr>
            <a:graphicFrameLocks noGrp="1"/>
          </p:cNvGraphicFramePr>
          <p:nvPr>
            <p:extLst>
              <p:ext uri="{D42A27DB-BD31-4B8C-83A1-F6EECF244321}">
                <p14:modId xmlns:p14="http://schemas.microsoft.com/office/powerpoint/2010/main" val="227318490"/>
              </p:ext>
            </p:extLst>
          </p:nvPr>
        </p:nvGraphicFramePr>
        <p:xfrm>
          <a:off x="1628930" y="2756829"/>
          <a:ext cx="8934139" cy="4023360"/>
        </p:xfrm>
        <a:graphic>
          <a:graphicData uri="http://schemas.openxmlformats.org/drawingml/2006/table">
            <a:tbl>
              <a:tblPr firstRow="1" bandRow="1">
                <a:tableStyleId>{5C22544A-7EE6-4342-B048-85BDC9FD1C3A}</a:tableStyleId>
              </a:tblPr>
              <a:tblGrid>
                <a:gridCol w="1838428">
                  <a:extLst>
                    <a:ext uri="{9D8B030D-6E8A-4147-A177-3AD203B41FA5}">
                      <a16:colId xmlns:a16="http://schemas.microsoft.com/office/drawing/2014/main" val="3535725105"/>
                    </a:ext>
                  </a:extLst>
                </a:gridCol>
                <a:gridCol w="2628641">
                  <a:extLst>
                    <a:ext uri="{9D8B030D-6E8A-4147-A177-3AD203B41FA5}">
                      <a16:colId xmlns:a16="http://schemas.microsoft.com/office/drawing/2014/main" val="2716506849"/>
                    </a:ext>
                  </a:extLst>
                </a:gridCol>
                <a:gridCol w="2233535">
                  <a:extLst>
                    <a:ext uri="{9D8B030D-6E8A-4147-A177-3AD203B41FA5}">
                      <a16:colId xmlns:a16="http://schemas.microsoft.com/office/drawing/2014/main" val="3980007559"/>
                    </a:ext>
                  </a:extLst>
                </a:gridCol>
                <a:gridCol w="2233535">
                  <a:extLst>
                    <a:ext uri="{9D8B030D-6E8A-4147-A177-3AD203B41FA5}">
                      <a16:colId xmlns:a16="http://schemas.microsoft.com/office/drawing/2014/main" val="2856518012"/>
                    </a:ext>
                  </a:extLst>
                </a:gridCol>
              </a:tblGrid>
              <a:tr h="957943">
                <a:tc gridSpan="3">
                  <a:txBody>
                    <a:bodyPr/>
                    <a:lstStyle/>
                    <a:p>
                      <a:r>
                        <a:rPr lang="en-US" altLang="zh-CN" dirty="0"/>
                        <a:t>Economic </a:t>
                      </a:r>
                    </a:p>
                    <a:p>
                      <a:r>
                        <a:rPr lang="en-US" altLang="zh-CN" dirty="0"/>
                        <a:t>infrastructure </a:t>
                      </a:r>
                    </a:p>
                    <a:p>
                      <a:r>
                        <a:rPr lang="en-US" altLang="zh-CN" dirty="0"/>
                        <a:t>investment</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altLang="zh-CN" dirty="0"/>
                        <a:t>Social </a:t>
                      </a:r>
                    </a:p>
                    <a:p>
                      <a:r>
                        <a:rPr lang="en-US" altLang="zh-CN" dirty="0"/>
                        <a:t>infrastructure investment</a:t>
                      </a:r>
                      <a:endParaRPr lang="en-US" dirty="0"/>
                    </a:p>
                  </a:txBody>
                  <a:tcPr/>
                </a:tc>
                <a:extLst>
                  <a:ext uri="{0D108BD9-81ED-4DB2-BD59-A6C34878D82A}">
                    <a16:rowId xmlns:a16="http://schemas.microsoft.com/office/drawing/2014/main" val="3271172821"/>
                  </a:ext>
                </a:extLst>
              </a:tr>
              <a:tr h="957943">
                <a:tc>
                  <a:txBody>
                    <a:bodyPr/>
                    <a:lstStyle/>
                    <a:p>
                      <a:r>
                        <a:rPr lang="en-US" altLang="zh-CN" dirty="0"/>
                        <a:t>Transportation</a:t>
                      </a:r>
                    </a:p>
                    <a:p>
                      <a:r>
                        <a:rPr lang="en-US" dirty="0"/>
                        <a:t>Assets</a:t>
                      </a:r>
                    </a:p>
                  </a:txBody>
                  <a:tcPr/>
                </a:tc>
                <a:tc>
                  <a:txBody>
                    <a:bodyPr/>
                    <a:lstStyle/>
                    <a:p>
                      <a:r>
                        <a:rPr lang="en-US" dirty="0"/>
                        <a:t>Information and communication technology assets</a:t>
                      </a:r>
                    </a:p>
                  </a:txBody>
                  <a:tcPr/>
                </a:tc>
                <a:tc>
                  <a:txBody>
                    <a:bodyPr/>
                    <a:lstStyle/>
                    <a:p>
                      <a:r>
                        <a:rPr lang="en-US" dirty="0"/>
                        <a:t>Utility and energy assets</a:t>
                      </a:r>
                    </a:p>
                  </a:txBody>
                  <a:tcPr/>
                </a:tc>
                <a:tc>
                  <a:txBody>
                    <a:bodyPr/>
                    <a:lstStyle/>
                    <a:p>
                      <a:endParaRPr lang="en-US" dirty="0"/>
                    </a:p>
                  </a:txBody>
                  <a:tcPr/>
                </a:tc>
                <a:extLst>
                  <a:ext uri="{0D108BD9-81ED-4DB2-BD59-A6C34878D82A}">
                    <a16:rowId xmlns:a16="http://schemas.microsoft.com/office/drawing/2014/main" val="908472670"/>
                  </a:ext>
                </a:extLst>
              </a:tr>
              <a:tr h="2107474">
                <a:tc>
                  <a:txBody>
                    <a:bodyPr/>
                    <a:lstStyle/>
                    <a:p>
                      <a:pPr marL="285750" indent="-285750">
                        <a:buFont typeface="Arial" panose="020B0604020202020204" pitchFamily="34" charset="0"/>
                        <a:buChar char="•"/>
                      </a:pPr>
                      <a:r>
                        <a:rPr lang="en-US" dirty="0"/>
                        <a:t>Roads</a:t>
                      </a:r>
                    </a:p>
                    <a:p>
                      <a:pPr marL="285750" indent="-285750">
                        <a:buFont typeface="Arial" panose="020B0604020202020204" pitchFamily="34" charset="0"/>
                        <a:buChar char="•"/>
                      </a:pPr>
                      <a:r>
                        <a:rPr lang="en-US" dirty="0"/>
                        <a:t>Bridges</a:t>
                      </a:r>
                    </a:p>
                    <a:p>
                      <a:pPr marL="285750" indent="-285750">
                        <a:buFont typeface="Arial" panose="020B0604020202020204" pitchFamily="34" charset="0"/>
                        <a:buChar char="•"/>
                      </a:pPr>
                      <a:r>
                        <a:rPr lang="en-US" dirty="0"/>
                        <a:t>Tunnels</a:t>
                      </a:r>
                    </a:p>
                    <a:p>
                      <a:pPr marL="285750" indent="-285750">
                        <a:buFont typeface="Arial" panose="020B0604020202020204" pitchFamily="34" charset="0"/>
                        <a:buChar char="•"/>
                      </a:pPr>
                      <a:r>
                        <a:rPr lang="en-US" dirty="0"/>
                        <a:t>Airports</a:t>
                      </a:r>
                    </a:p>
                    <a:p>
                      <a:pPr marL="285750" indent="-285750">
                        <a:buFont typeface="Arial" panose="020B0604020202020204" pitchFamily="34" charset="0"/>
                        <a:buChar char="•"/>
                      </a:pPr>
                      <a:r>
                        <a:rPr lang="en-US" dirty="0"/>
                        <a:t>Seaports</a:t>
                      </a:r>
                    </a:p>
                    <a:p>
                      <a:pPr marL="285750" indent="-285750">
                        <a:buFont typeface="Arial" panose="020B0604020202020204" pitchFamily="34" charset="0"/>
                        <a:buChar char="•"/>
                      </a:pPr>
                      <a:r>
                        <a:rPr lang="en-US" dirty="0"/>
                        <a:t>Railway</a:t>
                      </a:r>
                    </a:p>
                  </a:txBody>
                  <a:tcPr/>
                </a:tc>
                <a:tc>
                  <a:txBody>
                    <a:bodyPr/>
                    <a:lstStyle/>
                    <a:p>
                      <a:pPr marL="285750" indent="-285750">
                        <a:buFont typeface="Arial" panose="020B0604020202020204" pitchFamily="34" charset="0"/>
                        <a:buChar char="•"/>
                      </a:pPr>
                      <a:r>
                        <a:rPr lang="en-US" dirty="0"/>
                        <a:t>Telecommunication Towers</a:t>
                      </a:r>
                    </a:p>
                    <a:p>
                      <a:pPr marL="285750" indent="-285750">
                        <a:buFont typeface="Arial" panose="020B0604020202020204" pitchFamily="34" charset="0"/>
                        <a:buChar char="•"/>
                      </a:pPr>
                      <a:r>
                        <a:rPr lang="en-US" dirty="0"/>
                        <a:t>Data centers</a:t>
                      </a:r>
                    </a:p>
                  </a:txBody>
                  <a:tcPr/>
                </a:tc>
                <a:tc>
                  <a:txBody>
                    <a:bodyPr/>
                    <a:lstStyle/>
                    <a:p>
                      <a:pPr marL="285750" indent="-285750">
                        <a:buFont typeface="Arial" panose="020B0604020202020204" pitchFamily="34" charset="0"/>
                        <a:buChar char="•"/>
                      </a:pPr>
                      <a:r>
                        <a:rPr lang="en-US" dirty="0"/>
                        <a:t>Electrical grid</a:t>
                      </a:r>
                    </a:p>
                    <a:p>
                      <a:pPr marL="285750" indent="-285750">
                        <a:buFont typeface="Arial" panose="020B0604020202020204" pitchFamily="34" charset="0"/>
                        <a:buChar char="•"/>
                      </a:pPr>
                      <a:r>
                        <a:rPr lang="en-US" dirty="0"/>
                        <a:t>Potable water production</a:t>
                      </a:r>
                    </a:p>
                    <a:p>
                      <a:pPr marL="285750" indent="-285750">
                        <a:buFont typeface="Arial" panose="020B0604020202020204" pitchFamily="34" charset="0"/>
                        <a:buChar char="•"/>
                      </a:pPr>
                      <a:r>
                        <a:rPr lang="en-US" dirty="0"/>
                        <a:t>Gas storage and distribution</a:t>
                      </a:r>
                    </a:p>
                    <a:p>
                      <a:pPr marL="285750" indent="-285750">
                        <a:buFont typeface="Arial" panose="020B0604020202020204" pitchFamily="34" charset="0"/>
                        <a:buChar char="•"/>
                      </a:pPr>
                      <a:r>
                        <a:rPr lang="en-US" dirty="0"/>
                        <a:t>Oil and gas infrastructure</a:t>
                      </a:r>
                    </a:p>
                  </a:txBody>
                  <a:tcPr/>
                </a:tc>
                <a:tc>
                  <a:txBody>
                    <a:bodyPr/>
                    <a:lstStyle/>
                    <a:p>
                      <a:pPr marL="285750" indent="-285750">
                        <a:buFont typeface="Arial" panose="020B0604020202020204" pitchFamily="34" charset="0"/>
                        <a:buChar char="•"/>
                      </a:pPr>
                      <a:r>
                        <a:rPr lang="en-US" dirty="0"/>
                        <a:t>Educational assets</a:t>
                      </a:r>
                    </a:p>
                    <a:p>
                      <a:pPr marL="285750" indent="-285750">
                        <a:buFont typeface="Arial" panose="020B0604020202020204" pitchFamily="34" charset="0"/>
                        <a:buChar char="•"/>
                      </a:pPr>
                      <a:r>
                        <a:rPr lang="en-US" dirty="0"/>
                        <a:t>Health care assets</a:t>
                      </a:r>
                    </a:p>
                    <a:p>
                      <a:pPr marL="285750" indent="-285750">
                        <a:buFont typeface="Arial" panose="020B0604020202020204" pitchFamily="34" charset="0"/>
                        <a:buChar char="•"/>
                      </a:pPr>
                      <a:r>
                        <a:rPr lang="en-US" dirty="0"/>
                        <a:t>Social housing</a:t>
                      </a:r>
                    </a:p>
                    <a:p>
                      <a:pPr marL="285750" indent="-285750">
                        <a:buFont typeface="Arial" panose="020B0604020202020204" pitchFamily="34" charset="0"/>
                        <a:buChar char="•"/>
                      </a:pPr>
                      <a:r>
                        <a:rPr lang="en-US" dirty="0"/>
                        <a:t>Government/</a:t>
                      </a:r>
                    </a:p>
                    <a:p>
                      <a:r>
                        <a:rPr lang="en-US" dirty="0"/>
                        <a:t>municipal building</a:t>
                      </a:r>
                    </a:p>
                  </a:txBody>
                  <a:tcPr/>
                </a:tc>
                <a:extLst>
                  <a:ext uri="{0D108BD9-81ED-4DB2-BD59-A6C34878D82A}">
                    <a16:rowId xmlns:a16="http://schemas.microsoft.com/office/drawing/2014/main" val="37473093"/>
                  </a:ext>
                </a:extLst>
              </a:tr>
            </a:tbl>
          </a:graphicData>
        </a:graphic>
      </p:graphicFrame>
    </p:spTree>
    <p:extLst>
      <p:ext uri="{BB962C8B-B14F-4D97-AF65-F5344CB8AC3E}">
        <p14:creationId xmlns:p14="http://schemas.microsoft.com/office/powerpoint/2010/main" val="69145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AE59-F12C-43F6-99F0-03B5045B7C51}"/>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8FF859C4-A901-4845-AF23-BF253DFBCA87}"/>
              </a:ext>
            </a:extLst>
          </p:cNvPr>
          <p:cNvSpPr>
            <a:spLocks noGrp="1"/>
          </p:cNvSpPr>
          <p:nvPr>
            <p:ph idx="1"/>
          </p:nvPr>
        </p:nvSpPr>
        <p:spPr/>
        <p:txBody>
          <a:bodyPr>
            <a:normAutofit lnSpcReduction="10000"/>
          </a:bodyPr>
          <a:lstStyle/>
          <a:p>
            <a:r>
              <a:rPr lang="en-US" sz="2800" b="1" dirty="0"/>
              <a:t>Stages of Infrastructure Development</a:t>
            </a:r>
          </a:p>
          <a:p>
            <a:r>
              <a:rPr lang="en-US" dirty="0"/>
              <a:t>Infrastructure investments can also be categorized by the underlying assets’ stage of development. Typically, we distinguish among </a:t>
            </a:r>
            <a:r>
              <a:rPr lang="en-US" dirty="0">
                <a:solidFill>
                  <a:srgbClr val="FF0000"/>
                </a:solidFill>
              </a:rPr>
              <a:t>greenfield investments, secondary-stage investments, and brownfield investments</a:t>
            </a:r>
            <a:r>
              <a:rPr lang="en-US" dirty="0"/>
              <a:t>.</a:t>
            </a:r>
          </a:p>
          <a:p>
            <a:r>
              <a:rPr lang="en-US" dirty="0">
                <a:solidFill>
                  <a:srgbClr val="FF0000"/>
                </a:solidFill>
              </a:rPr>
              <a:t>Greenfield investments</a:t>
            </a:r>
            <a:r>
              <a:rPr lang="en-US" dirty="0"/>
              <a:t>, developing new assets and new infrastructure, are opportunistic investments.</a:t>
            </a:r>
          </a:p>
          <a:p>
            <a:r>
              <a:rPr lang="en-US" dirty="0">
                <a:solidFill>
                  <a:srgbClr val="FF0000"/>
                </a:solidFill>
              </a:rPr>
              <a:t>Brownfield investments </a:t>
            </a:r>
            <a:r>
              <a:rPr lang="en-US" dirty="0"/>
              <a:t>expand existing facilities and may involve privatization of public assets or a sale leaseback of completed greenfield projects.</a:t>
            </a:r>
          </a:p>
          <a:p>
            <a:r>
              <a:rPr lang="en-US" dirty="0">
                <a:solidFill>
                  <a:srgbClr val="FF0000"/>
                </a:solidFill>
              </a:rPr>
              <a:t>Secondary-stage investments </a:t>
            </a:r>
            <a:r>
              <a:rPr lang="en-US" dirty="0"/>
              <a:t>invest in existing infrastructure facilities or fully operational assets that do not require further investment or development over the investment horizon.</a:t>
            </a:r>
          </a:p>
        </p:txBody>
      </p:sp>
    </p:spTree>
    <p:extLst>
      <p:ext uri="{BB962C8B-B14F-4D97-AF65-F5344CB8AC3E}">
        <p14:creationId xmlns:p14="http://schemas.microsoft.com/office/powerpoint/2010/main" val="724283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81CF0-EEC0-452F-B6CA-34EAE4BDE936}"/>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6E07A1BF-315D-4C64-A51B-736F211BA226}"/>
              </a:ext>
            </a:extLst>
          </p:cNvPr>
          <p:cNvSpPr>
            <a:spLocks noGrp="1"/>
          </p:cNvSpPr>
          <p:nvPr>
            <p:ph idx="1"/>
          </p:nvPr>
        </p:nvSpPr>
        <p:spPr/>
        <p:txBody>
          <a:bodyPr/>
          <a:lstStyle/>
          <a:p>
            <a:r>
              <a:rPr lang="en-US" sz="2800" b="1" dirty="0"/>
              <a:t>Forms of Infrastructure Investment</a:t>
            </a:r>
          </a:p>
          <a:p>
            <a:r>
              <a:rPr lang="en-US" dirty="0"/>
              <a:t>Infrastructure investments can be </a:t>
            </a:r>
            <a:r>
              <a:rPr lang="en-US" dirty="0">
                <a:solidFill>
                  <a:srgbClr val="FF0000"/>
                </a:solidFill>
              </a:rPr>
              <a:t>direct or indirect</a:t>
            </a:r>
            <a:r>
              <a:rPr lang="en-US" dirty="0"/>
              <a:t>.</a:t>
            </a:r>
          </a:p>
          <a:p>
            <a:r>
              <a:rPr lang="en-US" dirty="0"/>
              <a:t>It requires a large investment and results in both </a:t>
            </a:r>
            <a:r>
              <a:rPr lang="en-US" dirty="0">
                <a:solidFill>
                  <a:srgbClr val="FF0000"/>
                </a:solidFill>
              </a:rPr>
              <a:t>concentration and liquidity risks </a:t>
            </a:r>
            <a:r>
              <a:rPr lang="en-US" dirty="0"/>
              <a:t>while the assets are managed and operated.</a:t>
            </a:r>
          </a:p>
          <a:p>
            <a:r>
              <a:rPr lang="en-US" dirty="0"/>
              <a:t>Investors concerned about liquidity and diversification may choose publicly traded infrastructure securities.</a:t>
            </a:r>
          </a:p>
        </p:txBody>
      </p:sp>
    </p:spTree>
    <p:extLst>
      <p:ext uri="{BB962C8B-B14F-4D97-AF65-F5344CB8AC3E}">
        <p14:creationId xmlns:p14="http://schemas.microsoft.com/office/powerpoint/2010/main" val="2837703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BD9CC-5A44-45C5-BBE2-2EACB5A7872A}"/>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3F7A38FD-6B90-4083-B857-BC93889C0315}"/>
              </a:ext>
            </a:extLst>
          </p:cNvPr>
          <p:cNvSpPr>
            <a:spLocks noGrp="1"/>
          </p:cNvSpPr>
          <p:nvPr>
            <p:ph idx="1"/>
          </p:nvPr>
        </p:nvSpPr>
        <p:spPr/>
        <p:txBody>
          <a:bodyPr/>
          <a:lstStyle/>
          <a:p>
            <a:r>
              <a:rPr lang="en-US" sz="2800" b="1" dirty="0">
                <a:solidFill>
                  <a:srgbClr val="FF0000"/>
                </a:solidFill>
              </a:rPr>
              <a:t>Infrastructure cash flows </a:t>
            </a:r>
            <a:r>
              <a:rPr lang="en-US" sz="2800" b="1" dirty="0"/>
              <a:t>in most cases arise from </a:t>
            </a:r>
            <a:r>
              <a:rPr lang="en-US" sz="2800" b="1" dirty="0">
                <a:solidFill>
                  <a:srgbClr val="FF0000"/>
                </a:solidFill>
              </a:rPr>
              <a:t>contractual</a:t>
            </a:r>
            <a:r>
              <a:rPr lang="en-US" sz="2800" b="1" dirty="0"/>
              <a:t> </a:t>
            </a:r>
            <a:r>
              <a:rPr lang="en-US" sz="2800" b="1" dirty="0">
                <a:solidFill>
                  <a:srgbClr val="FF0000"/>
                </a:solidFill>
              </a:rPr>
              <a:t>payments</a:t>
            </a:r>
            <a:r>
              <a:rPr lang="en-US" sz="2800" b="1" dirty="0"/>
              <a:t>, such as the following</a:t>
            </a:r>
            <a:r>
              <a:rPr lang="en-US" sz="2800" dirty="0"/>
              <a:t>:</a:t>
            </a:r>
          </a:p>
          <a:p>
            <a:r>
              <a:rPr lang="en-US" sz="2000" dirty="0">
                <a:solidFill>
                  <a:srgbClr val="FF0000"/>
                </a:solidFill>
              </a:rPr>
              <a:t>Availability payments</a:t>
            </a:r>
            <a:r>
              <a:rPr lang="en-US" sz="2000" dirty="0"/>
              <a:t>, which are payments are received to make the facility available</a:t>
            </a:r>
          </a:p>
          <a:p>
            <a:r>
              <a:rPr lang="en-US" sz="2000" dirty="0">
                <a:solidFill>
                  <a:srgbClr val="FF0000"/>
                </a:solidFill>
              </a:rPr>
              <a:t>Usage-based payments</a:t>
            </a:r>
            <a:r>
              <a:rPr lang="en-US" sz="2000" dirty="0"/>
              <a:t>, such as tolls and fees for using the facilities</a:t>
            </a:r>
          </a:p>
          <a:p>
            <a:r>
              <a:rPr lang="en-US" sz="2000" dirty="0"/>
              <a:t>“</a:t>
            </a:r>
            <a:r>
              <a:rPr lang="en-US" sz="2000" dirty="0">
                <a:solidFill>
                  <a:srgbClr val="FF0000"/>
                </a:solidFill>
              </a:rPr>
              <a:t>Take-or-pay” arrangements</a:t>
            </a:r>
            <a:r>
              <a:rPr lang="en-US" sz="2000" dirty="0"/>
              <a:t>, which obligate buyers to pay a minimum purchase price to sellers for a pre-agreed volume.</a:t>
            </a:r>
          </a:p>
        </p:txBody>
      </p:sp>
    </p:spTree>
    <p:extLst>
      <p:ext uri="{BB962C8B-B14F-4D97-AF65-F5344CB8AC3E}">
        <p14:creationId xmlns:p14="http://schemas.microsoft.com/office/powerpoint/2010/main" val="2592533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pic>
        <p:nvPicPr>
          <p:cNvPr id="5" name="内容占位符 4">
            <a:extLst>
              <a:ext uri="{FF2B5EF4-FFF2-40B4-BE49-F238E27FC236}">
                <a16:creationId xmlns:a16="http://schemas.microsoft.com/office/drawing/2014/main" id="{91E71C8D-2C9D-4A42-BF17-AFC24F0E6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737" y="2084832"/>
            <a:ext cx="7502526" cy="4729416"/>
          </a:xfrm>
        </p:spPr>
      </p:pic>
    </p:spTree>
    <p:extLst>
      <p:ext uri="{BB962C8B-B14F-4D97-AF65-F5344CB8AC3E}">
        <p14:creationId xmlns:p14="http://schemas.microsoft.com/office/powerpoint/2010/main" val="2351558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sp>
        <p:nvSpPr>
          <p:cNvPr id="4" name="内容占位符 3">
            <a:extLst>
              <a:ext uri="{FF2B5EF4-FFF2-40B4-BE49-F238E27FC236}">
                <a16:creationId xmlns:a16="http://schemas.microsoft.com/office/drawing/2014/main" id="{BF4D15CB-A6B8-4B4B-8247-1BC26E315C5E}"/>
              </a:ext>
            </a:extLst>
          </p:cNvPr>
          <p:cNvSpPr>
            <a:spLocks noGrp="1"/>
          </p:cNvSpPr>
          <p:nvPr>
            <p:ph idx="1"/>
          </p:nvPr>
        </p:nvSpPr>
        <p:spPr/>
        <p:txBody>
          <a:bodyPr>
            <a:normAutofit/>
          </a:bodyPr>
          <a:lstStyle/>
          <a:p>
            <a:r>
              <a:rPr lang="en-US" sz="2800" b="1" dirty="0"/>
              <a:t>Infrastructure Diversification Benefits</a:t>
            </a:r>
          </a:p>
          <a:p>
            <a:endParaRPr lang="en-US" sz="2800" dirty="0"/>
          </a:p>
        </p:txBody>
      </p:sp>
      <p:graphicFrame>
        <p:nvGraphicFramePr>
          <p:cNvPr id="6" name="表格 5">
            <a:extLst>
              <a:ext uri="{FF2B5EF4-FFF2-40B4-BE49-F238E27FC236}">
                <a16:creationId xmlns:a16="http://schemas.microsoft.com/office/drawing/2014/main" id="{B5E6E6E4-DD27-46DA-A759-14B50B5B50AF}"/>
              </a:ext>
            </a:extLst>
          </p:cNvPr>
          <p:cNvGraphicFramePr>
            <a:graphicFrameLocks noGrp="1"/>
          </p:cNvGraphicFramePr>
          <p:nvPr>
            <p:extLst>
              <p:ext uri="{D42A27DB-BD31-4B8C-83A1-F6EECF244321}">
                <p14:modId xmlns:p14="http://schemas.microsoft.com/office/powerpoint/2010/main" val="1444592427"/>
              </p:ext>
            </p:extLst>
          </p:nvPr>
        </p:nvGraphicFramePr>
        <p:xfrm>
          <a:off x="1024128" y="2968190"/>
          <a:ext cx="8128000" cy="2026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9725262"/>
                    </a:ext>
                  </a:extLst>
                </a:gridCol>
                <a:gridCol w="1625600">
                  <a:extLst>
                    <a:ext uri="{9D8B030D-6E8A-4147-A177-3AD203B41FA5}">
                      <a16:colId xmlns:a16="http://schemas.microsoft.com/office/drawing/2014/main" val="3757271104"/>
                    </a:ext>
                  </a:extLst>
                </a:gridCol>
                <a:gridCol w="1625600">
                  <a:extLst>
                    <a:ext uri="{9D8B030D-6E8A-4147-A177-3AD203B41FA5}">
                      <a16:colId xmlns:a16="http://schemas.microsoft.com/office/drawing/2014/main" val="652505886"/>
                    </a:ext>
                  </a:extLst>
                </a:gridCol>
                <a:gridCol w="1625600">
                  <a:extLst>
                    <a:ext uri="{9D8B030D-6E8A-4147-A177-3AD203B41FA5}">
                      <a16:colId xmlns:a16="http://schemas.microsoft.com/office/drawing/2014/main" val="523864664"/>
                    </a:ext>
                  </a:extLst>
                </a:gridCol>
                <a:gridCol w="1625600">
                  <a:extLst>
                    <a:ext uri="{9D8B030D-6E8A-4147-A177-3AD203B41FA5}">
                      <a16:colId xmlns:a16="http://schemas.microsoft.com/office/drawing/2014/main" val="3796720976"/>
                    </a:ext>
                  </a:extLst>
                </a:gridCol>
              </a:tblGrid>
              <a:tr h="370840">
                <a:tc>
                  <a:txBody>
                    <a:bodyPr/>
                    <a:lstStyle/>
                    <a:p>
                      <a:r>
                        <a:rPr lang="en-US" altLang="zh-CN" dirty="0"/>
                        <a:t>Correlation</a:t>
                      </a:r>
                      <a:endParaRPr lang="en-US" dirty="0"/>
                    </a:p>
                  </a:txBody>
                  <a:tcPr/>
                </a:tc>
                <a:tc>
                  <a:txBody>
                    <a:bodyPr/>
                    <a:lstStyle/>
                    <a:p>
                      <a:r>
                        <a:rPr lang="en-US" sz="1800" b="1" i="0" u="none" strike="noStrike" kern="1200" baseline="0" dirty="0">
                          <a:solidFill>
                            <a:schemeClr val="lt1"/>
                          </a:solidFill>
                          <a:latin typeface="+mn-lt"/>
                          <a:ea typeface="+mn-ea"/>
                          <a:cs typeface="+mn-cs"/>
                        </a:rPr>
                        <a:t>S&amp;P 500</a:t>
                      </a:r>
                    </a:p>
                    <a:p>
                      <a:r>
                        <a:rPr lang="en-US" sz="1800" b="1" i="0" u="none" strike="noStrike" kern="1200" baseline="0" dirty="0">
                          <a:solidFill>
                            <a:schemeClr val="lt1"/>
                          </a:solidFill>
                          <a:latin typeface="+mn-lt"/>
                          <a:ea typeface="+mn-ea"/>
                          <a:cs typeface="+mn-cs"/>
                        </a:rPr>
                        <a:t>Total</a:t>
                      </a:r>
                    </a:p>
                    <a:p>
                      <a:r>
                        <a:rPr lang="en-US" sz="1800" b="1" i="0" u="none" strike="noStrike" kern="1200" baseline="0" dirty="0">
                          <a:solidFill>
                            <a:schemeClr val="lt1"/>
                          </a:solidFill>
                          <a:latin typeface="+mn-lt"/>
                          <a:ea typeface="+mn-ea"/>
                          <a:cs typeface="+mn-cs"/>
                        </a:rPr>
                        <a:t>Return</a:t>
                      </a:r>
                      <a:endParaRPr lang="en-US" dirty="0"/>
                    </a:p>
                  </a:txBody>
                  <a:tcPr/>
                </a:tc>
                <a:tc>
                  <a:txBody>
                    <a:bodyPr/>
                    <a:lstStyle/>
                    <a:p>
                      <a:r>
                        <a:rPr lang="en-US" sz="1800" b="1" i="0" u="none" strike="noStrike" kern="1200" baseline="0" dirty="0">
                          <a:solidFill>
                            <a:schemeClr val="lt1"/>
                          </a:solidFill>
                          <a:latin typeface="+mn-lt"/>
                          <a:ea typeface="+mn-ea"/>
                          <a:cs typeface="+mn-cs"/>
                        </a:rPr>
                        <a:t>S&amp;P</a:t>
                      </a:r>
                    </a:p>
                    <a:p>
                      <a:r>
                        <a:rPr lang="en-US" sz="1800" b="1" i="0" u="none" strike="noStrike" kern="1200" baseline="0" dirty="0">
                          <a:solidFill>
                            <a:schemeClr val="lt1"/>
                          </a:solidFill>
                          <a:latin typeface="+mn-lt"/>
                          <a:ea typeface="+mn-ea"/>
                          <a:cs typeface="+mn-cs"/>
                        </a:rPr>
                        <a:t>Infrastructure</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US REIT</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World</a:t>
                      </a:r>
                    </a:p>
                    <a:p>
                      <a:r>
                        <a:rPr lang="en-US" sz="1800" b="1" i="0" u="none" strike="noStrike" kern="1200" baseline="0" dirty="0">
                          <a:solidFill>
                            <a:schemeClr val="lt1"/>
                          </a:solidFill>
                          <a:latin typeface="+mn-lt"/>
                          <a:ea typeface="+mn-ea"/>
                          <a:cs typeface="+mn-cs"/>
                        </a:rPr>
                        <a:t>Total Return</a:t>
                      </a:r>
                      <a:endParaRPr lang="en-US" dirty="0"/>
                    </a:p>
                  </a:txBody>
                  <a:tcPr/>
                </a:tc>
                <a:extLst>
                  <a:ext uri="{0D108BD9-81ED-4DB2-BD59-A6C34878D82A}">
                    <a16:rowId xmlns:a16="http://schemas.microsoft.com/office/drawing/2014/main" val="1754510055"/>
                  </a:ext>
                </a:extLst>
              </a:tr>
              <a:tr h="370840">
                <a:tc>
                  <a:txBody>
                    <a:bodyPr/>
                    <a:lstStyle/>
                    <a:p>
                      <a:r>
                        <a:rPr lang="en-US" dirty="0"/>
                        <a:t>Infrastructure</a:t>
                      </a:r>
                    </a:p>
                  </a:txBody>
                  <a:tcPr/>
                </a:tc>
                <a:tc>
                  <a:txBody>
                    <a:bodyPr/>
                    <a:lstStyle/>
                    <a:p>
                      <a:r>
                        <a:rPr lang="en-US" dirty="0"/>
                        <a:t>0.12</a:t>
                      </a:r>
                    </a:p>
                  </a:txBody>
                  <a:tcPr/>
                </a:tc>
                <a:tc>
                  <a:txBody>
                    <a:bodyPr/>
                    <a:lstStyle/>
                    <a:p>
                      <a:r>
                        <a:rPr lang="en-US" dirty="0"/>
                        <a:t>0.14</a:t>
                      </a:r>
                    </a:p>
                  </a:txBody>
                  <a:tcPr/>
                </a:tc>
                <a:tc>
                  <a:txBody>
                    <a:bodyPr/>
                    <a:lstStyle/>
                    <a:p>
                      <a:r>
                        <a:rPr lang="en-US" dirty="0"/>
                        <a:t>0.33</a:t>
                      </a:r>
                    </a:p>
                  </a:txBody>
                  <a:tcPr/>
                </a:tc>
                <a:tc>
                  <a:txBody>
                    <a:bodyPr/>
                    <a:lstStyle/>
                    <a:p>
                      <a:r>
                        <a:rPr lang="en-US" dirty="0"/>
                        <a:t>0.08</a:t>
                      </a:r>
                    </a:p>
                  </a:txBody>
                  <a:tcPr/>
                </a:tc>
                <a:extLst>
                  <a:ext uri="{0D108BD9-81ED-4DB2-BD59-A6C34878D82A}">
                    <a16:rowId xmlns:a16="http://schemas.microsoft.com/office/drawing/2014/main" val="1279008064"/>
                  </a:ext>
                </a:extLst>
              </a:tr>
              <a:tr h="370840">
                <a:tc>
                  <a:txBody>
                    <a:bodyPr/>
                    <a:lstStyle/>
                    <a:p>
                      <a:r>
                        <a:rPr lang="en-US" dirty="0"/>
                        <a:t>Real estate</a:t>
                      </a:r>
                    </a:p>
                  </a:txBody>
                  <a:tcPr/>
                </a:tc>
                <a:tc>
                  <a:txBody>
                    <a:bodyPr/>
                    <a:lstStyle/>
                    <a:p>
                      <a:r>
                        <a:rPr lang="en-US" dirty="0"/>
                        <a:t>0.51</a:t>
                      </a:r>
                    </a:p>
                  </a:txBody>
                  <a:tcPr/>
                </a:tc>
                <a:tc>
                  <a:txBody>
                    <a:bodyPr/>
                    <a:lstStyle/>
                    <a:p>
                      <a:r>
                        <a:rPr lang="en-US" dirty="0"/>
                        <a:t>0.39</a:t>
                      </a:r>
                    </a:p>
                  </a:txBody>
                  <a:tcPr/>
                </a:tc>
                <a:tc>
                  <a:txBody>
                    <a:bodyPr/>
                    <a:lstStyle/>
                    <a:p>
                      <a:r>
                        <a:rPr lang="en-US" dirty="0"/>
                        <a:t>0.49</a:t>
                      </a:r>
                    </a:p>
                  </a:txBody>
                  <a:tcPr/>
                </a:tc>
                <a:tc>
                  <a:txBody>
                    <a:bodyPr/>
                    <a:lstStyle/>
                    <a:p>
                      <a:r>
                        <a:rPr lang="en-US" dirty="0"/>
                        <a:t>0.46</a:t>
                      </a:r>
                    </a:p>
                  </a:txBody>
                  <a:tcPr/>
                </a:tc>
                <a:extLst>
                  <a:ext uri="{0D108BD9-81ED-4DB2-BD59-A6C34878D82A}">
                    <a16:rowId xmlns:a16="http://schemas.microsoft.com/office/drawing/2014/main" val="3698331117"/>
                  </a:ext>
                </a:extLst>
              </a:tr>
              <a:tr h="370840">
                <a:tc>
                  <a:txBody>
                    <a:bodyPr/>
                    <a:lstStyle/>
                    <a:p>
                      <a:r>
                        <a:rPr lang="en-US" dirty="0"/>
                        <a:t>Natural source</a:t>
                      </a:r>
                    </a:p>
                  </a:txBody>
                  <a:tcPr/>
                </a:tc>
                <a:tc>
                  <a:txBody>
                    <a:bodyPr/>
                    <a:lstStyle/>
                    <a:p>
                      <a:r>
                        <a:rPr lang="en-US" dirty="0"/>
                        <a:t>0.68</a:t>
                      </a:r>
                    </a:p>
                  </a:txBody>
                  <a:tcPr/>
                </a:tc>
                <a:tc>
                  <a:txBody>
                    <a:bodyPr/>
                    <a:lstStyle/>
                    <a:p>
                      <a:r>
                        <a:rPr lang="en-US" dirty="0"/>
                        <a:t>0.67</a:t>
                      </a:r>
                    </a:p>
                  </a:txBody>
                  <a:tcPr/>
                </a:tc>
                <a:tc>
                  <a:txBody>
                    <a:bodyPr/>
                    <a:lstStyle/>
                    <a:p>
                      <a:r>
                        <a:rPr lang="en-US" dirty="0"/>
                        <a:t>0.61</a:t>
                      </a:r>
                    </a:p>
                  </a:txBody>
                  <a:tcPr/>
                </a:tc>
                <a:tc>
                  <a:txBody>
                    <a:bodyPr/>
                    <a:lstStyle/>
                    <a:p>
                      <a:r>
                        <a:rPr lang="en-US" dirty="0"/>
                        <a:t>0.68</a:t>
                      </a:r>
                    </a:p>
                  </a:txBody>
                  <a:tcPr/>
                </a:tc>
                <a:extLst>
                  <a:ext uri="{0D108BD9-81ED-4DB2-BD59-A6C34878D82A}">
                    <a16:rowId xmlns:a16="http://schemas.microsoft.com/office/drawing/2014/main" val="3014392454"/>
                  </a:ext>
                </a:extLst>
              </a:tr>
            </a:tbl>
          </a:graphicData>
        </a:graphic>
      </p:graphicFrame>
      <p:sp>
        <p:nvSpPr>
          <p:cNvPr id="7" name="矩形 6">
            <a:extLst>
              <a:ext uri="{FF2B5EF4-FFF2-40B4-BE49-F238E27FC236}">
                <a16:creationId xmlns:a16="http://schemas.microsoft.com/office/drawing/2014/main" id="{84B96261-9394-492A-A978-E169C2C1308B}"/>
              </a:ext>
            </a:extLst>
          </p:cNvPr>
          <p:cNvSpPr/>
          <p:nvPr/>
        </p:nvSpPr>
        <p:spPr>
          <a:xfrm>
            <a:off x="1024127" y="4995110"/>
            <a:ext cx="9720071" cy="1631216"/>
          </a:xfrm>
          <a:prstGeom prst="rect">
            <a:avLst/>
          </a:prstGeom>
        </p:spPr>
        <p:txBody>
          <a:bodyPr wrap="square">
            <a:spAutoFit/>
          </a:bodyPr>
          <a:lstStyle/>
          <a:p>
            <a:r>
              <a:rPr lang="en-US" sz="2000" dirty="0"/>
              <a:t>Infrastructure investors expect the assets to primarily generate </a:t>
            </a:r>
            <a:r>
              <a:rPr lang="en-US" sz="2000" dirty="0">
                <a:solidFill>
                  <a:srgbClr val="FF0000"/>
                </a:solidFill>
              </a:rPr>
              <a:t>stable long-term cash flows </a:t>
            </a:r>
            <a:r>
              <a:rPr lang="en-US" sz="2000" dirty="0"/>
              <a:t>that also adjust for economic growth and inflation and secondarily </a:t>
            </a:r>
            <a:r>
              <a:rPr lang="en-US" sz="2000" dirty="0">
                <a:solidFill>
                  <a:srgbClr val="FF0000"/>
                </a:solidFill>
              </a:rPr>
              <a:t>expect capital appreciation</a:t>
            </a:r>
            <a:r>
              <a:rPr lang="en-US" sz="2000" dirty="0"/>
              <a:t>, depending on the type and timing of their investment. Because infrastructure investments typically support services that face inelastic demand and/or benefit from high barriers to entry, generate steady cash returns, and have a longer life cycle.</a:t>
            </a:r>
          </a:p>
        </p:txBody>
      </p:sp>
    </p:spTree>
    <p:extLst>
      <p:ext uri="{BB962C8B-B14F-4D97-AF65-F5344CB8AC3E}">
        <p14:creationId xmlns:p14="http://schemas.microsoft.com/office/powerpoint/2010/main" val="3804179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A9859-57A1-49F4-9EFD-D74BEC84F28C}"/>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E702EB6C-92AE-4418-9C4B-7528D0CB1BFE}"/>
              </a:ext>
            </a:extLst>
          </p:cNvPr>
          <p:cNvSpPr>
            <a:spLocks noGrp="1"/>
          </p:cNvSpPr>
          <p:nvPr>
            <p:ph idx="1"/>
          </p:nvPr>
        </p:nvSpPr>
        <p:spPr/>
        <p:txBody>
          <a:bodyPr>
            <a:normAutofit/>
          </a:bodyPr>
          <a:lstStyle/>
          <a:p>
            <a:pPr>
              <a:buFont typeface="Wingdings" panose="05000000000000000000" pitchFamily="2" charset="2"/>
              <a:buChar char="Ø"/>
            </a:pPr>
            <a:r>
              <a:rPr lang="en-US" sz="2800" dirty="0"/>
              <a:t>Plants and animals (soft commodities); </a:t>
            </a:r>
          </a:p>
          <a:p>
            <a:pPr>
              <a:buFont typeface="Wingdings" panose="05000000000000000000" pitchFamily="2" charset="2"/>
              <a:buChar char="Ø"/>
            </a:pPr>
            <a:r>
              <a:rPr lang="en-US" sz="2800" dirty="0"/>
              <a:t>Energy and minerals (hard commodities);</a:t>
            </a:r>
          </a:p>
          <a:p>
            <a:pPr>
              <a:buFont typeface="Wingdings" panose="05000000000000000000" pitchFamily="2" charset="2"/>
              <a:buChar char="Ø"/>
            </a:pPr>
            <a:r>
              <a:rPr lang="en-US" sz="2800" dirty="0"/>
              <a:t>Farmland, timberland, and raw land</a:t>
            </a:r>
          </a:p>
        </p:txBody>
      </p:sp>
    </p:spTree>
    <p:extLst>
      <p:ext uri="{BB962C8B-B14F-4D97-AF65-F5344CB8AC3E}">
        <p14:creationId xmlns:p14="http://schemas.microsoft.com/office/powerpoint/2010/main" val="3331474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FE0B6-C546-4C2A-AD8E-94980620BFE3}"/>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5D68EC5A-D027-4447-B4B7-0B9F3D627383}"/>
              </a:ext>
            </a:extLst>
          </p:cNvPr>
          <p:cNvSpPr>
            <a:spLocks noGrp="1"/>
          </p:cNvSpPr>
          <p:nvPr>
            <p:ph idx="1"/>
          </p:nvPr>
        </p:nvSpPr>
        <p:spPr/>
        <p:txBody>
          <a:bodyPr>
            <a:normAutofit/>
          </a:bodyPr>
          <a:lstStyle/>
          <a:p>
            <a:r>
              <a:rPr lang="en-US" dirty="0"/>
              <a:t>Sources of return include expected </a:t>
            </a:r>
            <a:r>
              <a:rPr lang="en-US" dirty="0">
                <a:solidFill>
                  <a:srgbClr val="FF0000"/>
                </a:solidFill>
              </a:rPr>
              <a:t>price appreciation </a:t>
            </a:r>
            <a:r>
              <a:rPr lang="en-US" dirty="0"/>
              <a:t>over time and </a:t>
            </a:r>
            <a:r>
              <a:rPr lang="en-US" dirty="0">
                <a:solidFill>
                  <a:srgbClr val="FF0000"/>
                </a:solidFill>
              </a:rPr>
              <a:t>cash flows</a:t>
            </a:r>
            <a:r>
              <a:rPr lang="en-US" dirty="0"/>
              <a:t>, such as farm lease payments (for an owner), farm operating income (owner-operator), farm timberland income, and mineral and drilling royalties.</a:t>
            </a:r>
          </a:p>
          <a:p>
            <a:r>
              <a:rPr lang="en-US" dirty="0"/>
              <a:t>Farmland, timberland, and raw land are </a:t>
            </a:r>
            <a:r>
              <a:rPr lang="en-US" dirty="0">
                <a:solidFill>
                  <a:srgbClr val="FF0000"/>
                </a:solidFill>
              </a:rPr>
              <a:t>similar</a:t>
            </a:r>
            <a:r>
              <a:rPr lang="en-US" dirty="0"/>
              <a:t> to real estate investments in that they are </a:t>
            </a:r>
            <a:r>
              <a:rPr lang="en-US" dirty="0">
                <a:solidFill>
                  <a:srgbClr val="FF0000"/>
                </a:solidFill>
              </a:rPr>
              <a:t>unique, illiquid assets </a:t>
            </a:r>
            <a:r>
              <a:rPr lang="en-US" dirty="0"/>
              <a:t>with distinct geographic location and features.</a:t>
            </a:r>
          </a:p>
          <a:p>
            <a:r>
              <a:rPr lang="en-US" dirty="0"/>
              <a:t>The first difference is that unlike real estate, there is </a:t>
            </a:r>
            <a:r>
              <a:rPr lang="en-US" dirty="0">
                <a:solidFill>
                  <a:srgbClr val="FF0000"/>
                </a:solidFill>
              </a:rPr>
              <a:t>limited or no focus on the physical improvements to the land</a:t>
            </a:r>
            <a:r>
              <a:rPr lang="en-US" dirty="0"/>
              <a:t>. </a:t>
            </a:r>
          </a:p>
          <a:p>
            <a:r>
              <a:rPr lang="en-US" dirty="0"/>
              <a:t>Many large institutional investors that do not have this expertise rely on </a:t>
            </a:r>
            <a:r>
              <a:rPr lang="en-US" b="1" dirty="0">
                <a:solidFill>
                  <a:srgbClr val="FF0000"/>
                </a:solidFill>
              </a:rPr>
              <a:t>timberland investment management organizations</a:t>
            </a:r>
            <a:r>
              <a:rPr lang="en-US" b="1" dirty="0"/>
              <a:t> </a:t>
            </a:r>
            <a:r>
              <a:rPr lang="en-US" dirty="0"/>
              <a:t>(TIMOs), entities that support institutional investors by managing their investments in timberland by analyzing and acquiring suitable timberland holdings.</a:t>
            </a:r>
          </a:p>
          <a:p>
            <a:endParaRPr lang="en-US" dirty="0"/>
          </a:p>
        </p:txBody>
      </p:sp>
    </p:spTree>
    <p:extLst>
      <p:ext uri="{BB962C8B-B14F-4D97-AF65-F5344CB8AC3E}">
        <p14:creationId xmlns:p14="http://schemas.microsoft.com/office/powerpoint/2010/main" val="1837460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10F10-9CB2-47D3-87DF-873CF4BB285E}"/>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4FAFBDB5-6C25-4519-AB90-CD9C7C826C60}"/>
              </a:ext>
            </a:extLst>
          </p:cNvPr>
          <p:cNvSpPr>
            <a:spLocks noGrp="1"/>
          </p:cNvSpPr>
          <p:nvPr>
            <p:ph idx="1"/>
          </p:nvPr>
        </p:nvSpPr>
        <p:spPr/>
        <p:txBody>
          <a:bodyPr/>
          <a:lstStyle/>
          <a:p>
            <a:r>
              <a:rPr lang="en-US" dirty="0"/>
              <a:t>There are </a:t>
            </a:r>
            <a:r>
              <a:rPr lang="en-US" dirty="0">
                <a:solidFill>
                  <a:srgbClr val="FF0000"/>
                </a:solidFill>
              </a:rPr>
              <a:t>fewer financing alternatives </a:t>
            </a:r>
            <a:r>
              <a:rPr lang="en-US" dirty="0"/>
              <a:t>for farmland, timberland, and raw land. Often these investments are financed through bank loans or direct, private debt investment.</a:t>
            </a:r>
          </a:p>
          <a:p>
            <a:r>
              <a:rPr lang="en-US" dirty="0"/>
              <a:t>Finally, these are illiquid assets that have a </a:t>
            </a:r>
            <a:r>
              <a:rPr lang="en-US" dirty="0">
                <a:solidFill>
                  <a:srgbClr val="FF0000"/>
                </a:solidFill>
              </a:rPr>
              <a:t>limited number of potential buyers and sellers </a:t>
            </a:r>
            <a:r>
              <a:rPr lang="en-US" dirty="0"/>
              <a:t>due to the specialized knowledge and capital needed for these transactions.</a:t>
            </a:r>
          </a:p>
        </p:txBody>
      </p:sp>
    </p:spTree>
    <p:extLst>
      <p:ext uri="{BB962C8B-B14F-4D97-AF65-F5344CB8AC3E}">
        <p14:creationId xmlns:p14="http://schemas.microsoft.com/office/powerpoint/2010/main" val="10032626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81A5D-3A6D-47C7-ACFC-8D435616B0F2}"/>
              </a:ext>
            </a:extLst>
          </p:cNvPr>
          <p:cNvSpPr>
            <a:spLocks noGrp="1"/>
          </p:cNvSpPr>
          <p:nvPr>
            <p:ph type="title"/>
          </p:nvPr>
        </p:nvSpPr>
        <p:spPr/>
        <p:txBody>
          <a:bodyPr/>
          <a:lstStyle/>
          <a:p>
            <a:endParaRPr lang="en-US"/>
          </a:p>
        </p:txBody>
      </p:sp>
      <p:graphicFrame>
        <p:nvGraphicFramePr>
          <p:cNvPr id="4" name="内容占位符 3">
            <a:extLst>
              <a:ext uri="{FF2B5EF4-FFF2-40B4-BE49-F238E27FC236}">
                <a16:creationId xmlns:a16="http://schemas.microsoft.com/office/drawing/2014/main" id="{4D2920D0-40A8-4043-A084-C118353834C3}"/>
              </a:ext>
            </a:extLst>
          </p:cNvPr>
          <p:cNvGraphicFramePr>
            <a:graphicFrameLocks noGrp="1"/>
          </p:cNvGraphicFramePr>
          <p:nvPr>
            <p:ph idx="1"/>
            <p:extLst>
              <p:ext uri="{D42A27DB-BD31-4B8C-83A1-F6EECF244321}">
                <p14:modId xmlns:p14="http://schemas.microsoft.com/office/powerpoint/2010/main" val="4284692772"/>
              </p:ext>
            </p:extLst>
          </p:nvPr>
        </p:nvGraphicFramePr>
        <p:xfrm>
          <a:off x="1023938" y="2286000"/>
          <a:ext cx="9720264" cy="61315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343780563"/>
                    </a:ext>
                  </a:extLst>
                </a:gridCol>
                <a:gridCol w="2430066">
                  <a:extLst>
                    <a:ext uri="{9D8B030D-6E8A-4147-A177-3AD203B41FA5}">
                      <a16:colId xmlns:a16="http://schemas.microsoft.com/office/drawing/2014/main" val="2290608410"/>
                    </a:ext>
                  </a:extLst>
                </a:gridCol>
                <a:gridCol w="2430066">
                  <a:extLst>
                    <a:ext uri="{9D8B030D-6E8A-4147-A177-3AD203B41FA5}">
                      <a16:colId xmlns:a16="http://schemas.microsoft.com/office/drawing/2014/main" val="3063885106"/>
                    </a:ext>
                  </a:extLst>
                </a:gridCol>
                <a:gridCol w="2430066">
                  <a:extLst>
                    <a:ext uri="{9D8B030D-6E8A-4147-A177-3AD203B41FA5}">
                      <a16:colId xmlns:a16="http://schemas.microsoft.com/office/drawing/2014/main" val="3997333862"/>
                    </a:ext>
                  </a:extLst>
                </a:gridCol>
              </a:tblGrid>
              <a:tr h="370840">
                <a:tc>
                  <a:txBody>
                    <a:bodyPr/>
                    <a:lstStyle/>
                    <a:p>
                      <a:endParaRPr lang="en-US" dirty="0"/>
                    </a:p>
                  </a:txBody>
                  <a:tcPr/>
                </a:tc>
                <a:tc>
                  <a:txBody>
                    <a:bodyPr/>
                    <a:lstStyle/>
                    <a:p>
                      <a:r>
                        <a:rPr lang="en-US" dirty="0"/>
                        <a:t>Raw land</a:t>
                      </a:r>
                    </a:p>
                  </a:txBody>
                  <a:tcPr/>
                </a:tc>
                <a:tc>
                  <a:txBody>
                    <a:bodyPr/>
                    <a:lstStyle/>
                    <a:p>
                      <a:r>
                        <a:rPr lang="en-US" dirty="0"/>
                        <a:t>Farmland</a:t>
                      </a:r>
                    </a:p>
                  </a:txBody>
                  <a:tcPr/>
                </a:tc>
                <a:tc>
                  <a:txBody>
                    <a:bodyPr/>
                    <a:lstStyle/>
                    <a:p>
                      <a:r>
                        <a:rPr lang="en-US" dirty="0"/>
                        <a:t>Timberland</a:t>
                      </a:r>
                    </a:p>
                  </a:txBody>
                  <a:tcPr/>
                </a:tc>
                <a:extLst>
                  <a:ext uri="{0D108BD9-81ED-4DB2-BD59-A6C34878D82A}">
                    <a16:rowId xmlns:a16="http://schemas.microsoft.com/office/drawing/2014/main" val="3595328885"/>
                  </a:ext>
                </a:extLst>
              </a:tr>
              <a:tr h="370840">
                <a:tc>
                  <a:txBody>
                    <a:bodyPr/>
                    <a:lstStyle/>
                    <a:p>
                      <a:r>
                        <a:rPr lang="en-US" dirty="0"/>
                        <a:t>Return drivers</a:t>
                      </a:r>
                    </a:p>
                  </a:txBody>
                  <a:tcPr/>
                </a:tc>
                <a:tc>
                  <a:txBody>
                    <a:bodyPr/>
                    <a:lstStyle/>
                    <a:p>
                      <a:r>
                        <a:rPr lang="en-US" dirty="0"/>
                        <a:t>Price of land</a:t>
                      </a:r>
                    </a:p>
                  </a:txBody>
                  <a:tcPr/>
                </a:tc>
                <a:tc>
                  <a:txBody>
                    <a:bodyPr/>
                    <a:lstStyle/>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Commodity prices</a:t>
                      </a:r>
                    </a:p>
                    <a:p>
                      <a:r>
                        <a:rPr lang="en-US" sz="1800" b="0" i="0" u="none" strike="noStrike" kern="1200" baseline="0" dirty="0">
                          <a:solidFill>
                            <a:schemeClr val="dk1"/>
                          </a:solidFill>
                          <a:latin typeface="+mn-lt"/>
                          <a:ea typeface="+mn-ea"/>
                          <a:cs typeface="+mn-cs"/>
                        </a:rPr>
                        <a:t>Price of land</a:t>
                      </a:r>
                      <a:endParaRPr lang="en-US" dirty="0"/>
                    </a:p>
                  </a:txBody>
                  <a:tcPr/>
                </a:tc>
                <a:tc>
                  <a:txBody>
                    <a:bodyPr/>
                    <a:lstStyle/>
                    <a:p>
                      <a:r>
                        <a:rPr lang="en-US" sz="1800" b="0" i="0" u="none" strike="noStrike" kern="1200" baseline="0" dirty="0">
                          <a:solidFill>
                            <a:schemeClr val="dk1"/>
                          </a:solidFill>
                          <a:latin typeface="+mn-lt"/>
                          <a:ea typeface="+mn-ea"/>
                          <a:cs typeface="+mn-cs"/>
                        </a:rPr>
                        <a:t>Biological growth</a:t>
                      </a:r>
                    </a:p>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Lumber prices</a:t>
                      </a:r>
                    </a:p>
                    <a:p>
                      <a:r>
                        <a:rPr lang="en-US" sz="1800" b="0" i="0" u="none" strike="noStrike" kern="1200" baseline="0" dirty="0">
                          <a:solidFill>
                            <a:schemeClr val="dk1"/>
                          </a:solidFill>
                          <a:latin typeface="+mn-lt"/>
                          <a:ea typeface="+mn-ea"/>
                          <a:cs typeface="+mn-cs"/>
                        </a:rPr>
                        <a:t>Price of land</a:t>
                      </a:r>
                      <a:endParaRPr lang="en-US" dirty="0"/>
                    </a:p>
                  </a:txBody>
                  <a:tcPr/>
                </a:tc>
                <a:extLst>
                  <a:ext uri="{0D108BD9-81ED-4DB2-BD59-A6C34878D82A}">
                    <a16:rowId xmlns:a16="http://schemas.microsoft.com/office/drawing/2014/main" val="622033201"/>
                  </a:ext>
                </a:extLst>
              </a:tr>
              <a:tr h="370840">
                <a:tc>
                  <a:txBody>
                    <a:bodyPr/>
                    <a:lstStyle/>
                    <a:p>
                      <a:r>
                        <a:rPr lang="en-US" dirty="0"/>
                        <a:t>Source of direct revenue</a:t>
                      </a:r>
                    </a:p>
                  </a:txBody>
                  <a:tcPr/>
                </a:tc>
                <a:tc>
                  <a:txBody>
                    <a:bodyPr/>
                    <a:lstStyle/>
                    <a:p>
                      <a:r>
                        <a:rPr lang="en-US" dirty="0"/>
                        <a:t>Price appreciation </a:t>
                      </a:r>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crops and other</a:t>
                      </a:r>
                    </a:p>
                    <a:p>
                      <a:r>
                        <a:rPr lang="en-US" sz="1800" b="0" i="0" u="none" strike="noStrike" kern="1200" baseline="0" dirty="0">
                          <a:solidFill>
                            <a:schemeClr val="dk1"/>
                          </a:solidFill>
                          <a:latin typeface="+mn-lt"/>
                          <a:ea typeface="+mn-ea"/>
                          <a:cs typeface="+mn-cs"/>
                        </a:rPr>
                        <a:t>agricultural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trees, wood, and</a:t>
                      </a:r>
                    </a:p>
                    <a:p>
                      <a:r>
                        <a:rPr lang="en-US" sz="1800" b="0" i="0" u="none" strike="noStrike" kern="1200" baseline="0" dirty="0">
                          <a:solidFill>
                            <a:schemeClr val="dk1"/>
                          </a:solidFill>
                          <a:latin typeface="+mn-lt"/>
                          <a:ea typeface="+mn-ea"/>
                          <a:cs typeface="+mn-cs"/>
                        </a:rPr>
                        <a:t>other timber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extLst>
                  <a:ext uri="{0D108BD9-81ED-4DB2-BD59-A6C34878D82A}">
                    <a16:rowId xmlns:a16="http://schemas.microsoft.com/office/drawing/2014/main" val="626433170"/>
                  </a:ext>
                </a:extLst>
              </a:tr>
              <a:tr h="370840">
                <a:tc>
                  <a:txBody>
                    <a:bodyPr/>
                    <a:lstStyle/>
                    <a:p>
                      <a:r>
                        <a:rPr lang="en-US" dirty="0"/>
                        <a:t>Value</a:t>
                      </a:r>
                    </a:p>
                  </a:txBody>
                  <a:tcPr/>
                </a:tc>
                <a:tc>
                  <a:txBody>
                    <a:bodyPr/>
                    <a:lstStyle/>
                    <a:p>
                      <a:r>
                        <a:rPr lang="en-US" sz="1800" b="0" i="0" u="none" strike="noStrike" kern="1200" baseline="0" dirty="0">
                          <a:solidFill>
                            <a:schemeClr val="dk1"/>
                          </a:solidFill>
                          <a:latin typeface="+mn-lt"/>
                          <a:ea typeface="+mn-ea"/>
                          <a:cs typeface="+mn-cs"/>
                        </a:rPr>
                        <a:t>Physical location</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Growth cycle</a:t>
                      </a:r>
                    </a:p>
                    <a:p>
                      <a:r>
                        <a:rPr lang="en-US" sz="1800" b="0" i="0" u="none" strike="noStrike" kern="1200" baseline="0" dirty="0">
                          <a:solidFill>
                            <a:schemeClr val="dk1"/>
                          </a:solidFill>
                          <a:latin typeface="+mn-lt"/>
                          <a:ea typeface="+mn-ea"/>
                          <a:cs typeface="+mn-cs"/>
                        </a:rPr>
                        <a:t>Soil quality</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Quality of timber</a:t>
                      </a:r>
                    </a:p>
                    <a:p>
                      <a:r>
                        <a:rPr lang="en-US" sz="1800" b="0" i="0" u="none" strike="noStrike" kern="1200" baseline="0" dirty="0">
                          <a:solidFill>
                            <a:schemeClr val="dk1"/>
                          </a:solidFill>
                          <a:latin typeface="+mn-lt"/>
                          <a:ea typeface="+mn-ea"/>
                          <a:cs typeface="+mn-cs"/>
                        </a:rPr>
                        <a:t>Phase in timber</a:t>
                      </a:r>
                    </a:p>
                    <a:p>
                      <a:r>
                        <a:rPr lang="en-US" sz="1800" b="0" i="0" u="none" strike="noStrike" kern="1200" baseline="0" dirty="0">
                          <a:solidFill>
                            <a:schemeClr val="dk1"/>
                          </a:solidFill>
                          <a:latin typeface="+mn-lt"/>
                          <a:ea typeface="+mn-ea"/>
                          <a:cs typeface="+mn-cs"/>
                        </a:rPr>
                        <a:t>production</a:t>
                      </a:r>
                      <a:endParaRPr lang="en-US" dirty="0"/>
                    </a:p>
                  </a:txBody>
                  <a:tcPr/>
                </a:tc>
                <a:extLst>
                  <a:ext uri="{0D108BD9-81ED-4DB2-BD59-A6C34878D82A}">
                    <a16:rowId xmlns:a16="http://schemas.microsoft.com/office/drawing/2014/main" val="1297544883"/>
                  </a:ext>
                </a:extLst>
              </a:tr>
              <a:tr h="370840">
                <a:tc>
                  <a:txBody>
                    <a:bodyPr/>
                    <a:lstStyle/>
                    <a:p>
                      <a:r>
                        <a:rPr lang="en-US" dirty="0"/>
                        <a:t>Main risk</a:t>
                      </a:r>
                    </a:p>
                  </a:txBody>
                  <a:tcPr/>
                </a:tc>
                <a:tc>
                  <a:txBody>
                    <a:bodyPr/>
                    <a:lstStyle/>
                    <a:p>
                      <a:r>
                        <a:rPr lang="en-US" sz="1800" b="0" i="0" u="none" strike="noStrike" kern="1200" baseline="0" dirty="0">
                          <a:solidFill>
                            <a:schemeClr val="dk1"/>
                          </a:solidFill>
                          <a:latin typeface="+mn-lt"/>
                          <a:ea typeface="+mn-ea"/>
                          <a:cs typeface="+mn-cs"/>
                        </a:rPr>
                        <a:t>Best alternative use</a:t>
                      </a:r>
                      <a:endParaRPr lang="en-US" dirty="0"/>
                    </a:p>
                  </a:txBody>
                  <a:tcPr/>
                </a:tc>
                <a:tc gridSpan="2">
                  <a:txBody>
                    <a:bodyPr/>
                    <a:lstStyle/>
                    <a:p>
                      <a:r>
                        <a:rPr lang="en-US" sz="1800" b="0" i="0" u="none" strike="noStrike" kern="1200" baseline="0" dirty="0">
                          <a:solidFill>
                            <a:schemeClr val="dk1"/>
                          </a:solidFill>
                          <a:latin typeface="+mn-lt"/>
                          <a:ea typeface="+mn-ea"/>
                          <a:cs typeface="+mn-cs"/>
                        </a:rPr>
                        <a:t>Weather factors and climate change</a:t>
                      </a:r>
                    </a:p>
                    <a:p>
                      <a:r>
                        <a:rPr lang="en-US" sz="1800" b="0" i="0" u="none" strike="noStrike" kern="1200" baseline="0" dirty="0">
                          <a:solidFill>
                            <a:schemeClr val="dk1"/>
                          </a:solidFill>
                          <a:latin typeface="+mn-lt"/>
                          <a:ea typeface="+mn-ea"/>
                          <a:cs typeface="+mn-cs"/>
                        </a:rPr>
                        <a:t>Biological factors, diseases</a:t>
                      </a:r>
                      <a:endParaRPr lang="en-US" dirty="0"/>
                    </a:p>
                  </a:txBody>
                  <a:tcPr/>
                </a:tc>
                <a:tc hMerge="1">
                  <a:txBody>
                    <a:bodyPr/>
                    <a:lstStyle/>
                    <a:p>
                      <a:endParaRPr lang="en-US" dirty="0"/>
                    </a:p>
                  </a:txBody>
                  <a:tcPr/>
                </a:tc>
                <a:extLst>
                  <a:ext uri="{0D108BD9-81ED-4DB2-BD59-A6C34878D82A}">
                    <a16:rowId xmlns:a16="http://schemas.microsoft.com/office/drawing/2014/main" val="4003098300"/>
                  </a:ext>
                </a:extLst>
              </a:tr>
              <a:tr h="370840">
                <a:tc>
                  <a:txBody>
                    <a:bodyPr/>
                    <a:lstStyle/>
                    <a:p>
                      <a:r>
                        <a:rPr lang="en-US" dirty="0"/>
                        <a:t>Owners</a:t>
                      </a:r>
                    </a:p>
                  </a:txBody>
                  <a:tcPr/>
                </a:tc>
                <a:tc>
                  <a:txBody>
                    <a:bodyPr/>
                    <a:lstStyle/>
                    <a:p>
                      <a:r>
                        <a:rPr lang="en-US" sz="1800" b="0" i="0" u="none" strike="noStrike" kern="1200" baseline="0" dirty="0">
                          <a:solidFill>
                            <a:schemeClr val="dk1"/>
                          </a:solidFill>
                          <a:latin typeface="+mn-lt"/>
                          <a:ea typeface="+mn-ea"/>
                          <a:cs typeface="+mn-cs"/>
                        </a:rPr>
                        <a:t>Mostly</a:t>
                      </a:r>
                    </a:p>
                    <a:p>
                      <a:r>
                        <a:rPr lang="en-US" sz="1800" b="0" i="0" u="none" strike="noStrike" kern="1200" baseline="0" dirty="0">
                          <a:solidFill>
                            <a:schemeClr val="dk1"/>
                          </a:solidFill>
                          <a:latin typeface="+mn-lt"/>
                          <a:ea typeface="+mn-ea"/>
                          <a:cs typeface="+mn-cs"/>
                        </a:rPr>
                        <a:t>institutional, some</a:t>
                      </a:r>
                    </a:p>
                    <a:p>
                      <a:r>
                        <a:rPr lang="en-US" sz="1800" b="0" i="0" u="none" strike="noStrike" kern="1200" baseline="0" dirty="0">
                          <a:solidFill>
                            <a:schemeClr val="dk1"/>
                          </a:solidFill>
                          <a:latin typeface="+mn-lt"/>
                          <a:ea typeface="+mn-ea"/>
                          <a:cs typeface="+mn-cs"/>
                        </a:rPr>
                        <a:t>individual</a:t>
                      </a:r>
                      <a:endParaRPr lang="en-US" dirty="0"/>
                    </a:p>
                  </a:txBody>
                  <a:tcPr/>
                </a:tc>
                <a:tc>
                  <a:txBody>
                    <a:bodyPr/>
                    <a:lstStyle/>
                    <a:p>
                      <a:r>
                        <a:rPr lang="en-US" sz="1800" b="0" i="0" u="none" strike="noStrike" kern="1200" baseline="0" dirty="0">
                          <a:solidFill>
                            <a:schemeClr val="dk1"/>
                          </a:solidFill>
                          <a:latin typeface="+mn-lt"/>
                          <a:ea typeface="+mn-ea"/>
                          <a:cs typeface="+mn-cs"/>
                        </a:rPr>
                        <a:t>Mostly individuals,</a:t>
                      </a:r>
                    </a:p>
                    <a:p>
                      <a:r>
                        <a:rPr lang="en-US" sz="1800" b="0" i="0" u="none" strike="noStrike" kern="1200" baseline="0" dirty="0">
                          <a:solidFill>
                            <a:schemeClr val="dk1"/>
                          </a:solidFill>
                          <a:latin typeface="+mn-lt"/>
                          <a:ea typeface="+mn-ea"/>
                          <a:cs typeface="+mn-cs"/>
                        </a:rPr>
                        <a:t>some institutional</a:t>
                      </a:r>
                      <a:endParaRPr lang="en-US" dirty="0"/>
                    </a:p>
                  </a:txBody>
                  <a:tcPr/>
                </a:tc>
                <a:tc>
                  <a:txBody>
                    <a:bodyPr/>
                    <a:lstStyle/>
                    <a:p>
                      <a:r>
                        <a:rPr lang="en-US" sz="1800" b="0" i="0" u="none" strike="noStrike" kern="1200" baseline="0" dirty="0">
                          <a:solidFill>
                            <a:schemeClr val="dk1"/>
                          </a:solidFill>
                          <a:latin typeface="+mn-lt"/>
                          <a:ea typeface="+mn-ea"/>
                          <a:cs typeface="+mn-cs"/>
                        </a:rPr>
                        <a:t>Mostly institutional,</a:t>
                      </a:r>
                    </a:p>
                    <a:p>
                      <a:r>
                        <a:rPr lang="en-US" sz="1800" b="0" i="0" u="none" strike="noStrike" kern="1200" baseline="0" dirty="0">
                          <a:solidFill>
                            <a:schemeClr val="dk1"/>
                          </a:solidFill>
                          <a:latin typeface="+mn-lt"/>
                          <a:ea typeface="+mn-ea"/>
                          <a:cs typeface="+mn-cs"/>
                        </a:rPr>
                        <a:t>some individual</a:t>
                      </a:r>
                      <a:endParaRPr lang="en-US" dirty="0"/>
                    </a:p>
                  </a:txBody>
                  <a:tcPr/>
                </a:tc>
                <a:extLst>
                  <a:ext uri="{0D108BD9-81ED-4DB2-BD59-A6C34878D82A}">
                    <a16:rowId xmlns:a16="http://schemas.microsoft.com/office/drawing/2014/main" val="3144383548"/>
                  </a:ext>
                </a:extLst>
              </a:tr>
              <a:tr h="370840">
                <a:tc>
                  <a:txBody>
                    <a:bodyPr/>
                    <a:lstStyle/>
                    <a:p>
                      <a:r>
                        <a:rPr lang="en-US" dirty="0"/>
                        <a:t>Ownership structure</a:t>
                      </a:r>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 TIMO</a:t>
                      </a:r>
                      <a:endParaRPr lang="en-US" dirty="0"/>
                    </a:p>
                  </a:txBody>
                  <a:tcPr/>
                </a:tc>
                <a:extLst>
                  <a:ext uri="{0D108BD9-81ED-4DB2-BD59-A6C34878D82A}">
                    <a16:rowId xmlns:a16="http://schemas.microsoft.com/office/drawing/2014/main" val="4195179"/>
                  </a:ext>
                </a:extLst>
              </a:tr>
            </a:tbl>
          </a:graphicData>
        </a:graphic>
      </p:graphicFrame>
    </p:spTree>
    <p:extLst>
      <p:ext uri="{BB962C8B-B14F-4D97-AF65-F5344CB8AC3E}">
        <p14:creationId xmlns:p14="http://schemas.microsoft.com/office/powerpoint/2010/main" val="207801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18147</TotalTime>
  <Words>5720</Words>
  <Application>Microsoft Office PowerPoint</Application>
  <PresentationFormat>宽屏</PresentationFormat>
  <Paragraphs>621</Paragraphs>
  <Slides>79</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79</vt:i4>
      </vt:variant>
    </vt:vector>
  </HeadingPairs>
  <TitlesOfParts>
    <vt:vector size="89" baseType="lpstr">
      <vt:lpstr>Tw Cen MT</vt:lpstr>
      <vt:lpstr>Tw Cen MT Condensed</vt:lpstr>
      <vt:lpstr>华文仿宋</vt:lpstr>
      <vt:lpstr>等线</vt:lpstr>
      <vt:lpstr>Arial</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INFRASTRUCTURE INVESTMENT FEATURES</vt:lpstr>
      <vt:lpstr>INFRASTRUCTURE INVESTMENT FEATURES</vt:lpstr>
      <vt:lpstr>INFRASTRUCTURE INVESTMENT FEATURES</vt:lpstr>
      <vt:lpstr>INFRASTRUCTURE INVESTMENT FEATURES</vt:lpstr>
      <vt:lpstr>INFRASTRUCTURE INVESTMENT CHARACTERISTICS</vt:lpstr>
      <vt:lpstr>INFRASTRUCTURE INVESTMENT CHARACTERISTICS</vt:lpstr>
      <vt:lpstr>NATURAL RESOURCES INVESTMENT FEATURES</vt:lpstr>
      <vt:lpstr>NATURAL RESOURCES INVESTMENT FEATURES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225</cp:revision>
  <dcterms:created xsi:type="dcterms:W3CDTF">2023-09-14T01:47:58Z</dcterms:created>
  <dcterms:modified xsi:type="dcterms:W3CDTF">2023-11-24T03:22:58Z</dcterms:modified>
</cp:coreProperties>
</file>