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2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5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3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6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9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2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0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5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4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6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22BE3-6F57-4AC9-B65B-4C9318E4CE4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6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1.Synthetic forward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combination of a long call and a short put with identical strike price and expiration, traded at the same time on the same underlying, is equivalent to a </a:t>
            </a:r>
            <a:r>
              <a:rPr lang="en-US" sz="2400" dirty="0" smtClean="0">
                <a:solidFill>
                  <a:srgbClr val="FF0000"/>
                </a:solidFill>
              </a:rPr>
              <a:t>synthetic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long forward position.</a:t>
            </a:r>
          </a:p>
          <a:p>
            <a:r>
              <a:rPr lang="en-US" sz="2400" dirty="0" smtClean="0"/>
              <a:t>Instead, the trader can create a </a:t>
            </a:r>
            <a:r>
              <a:rPr lang="en-US" sz="2400" dirty="0" smtClean="0">
                <a:solidFill>
                  <a:srgbClr val="FF0000"/>
                </a:solidFill>
              </a:rPr>
              <a:t>synthetic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short forward position </a:t>
            </a:r>
            <a:r>
              <a:rPr lang="en-US" sz="2400" dirty="0" smtClean="0"/>
              <a:t>by selling a call and buying a put at the same strike price and maturity.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1599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6.Bear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6.2 call </a:t>
            </a:r>
            <a:r>
              <a:rPr lang="en-US" dirty="0"/>
              <a:t>bear spread</a:t>
            </a:r>
          </a:p>
          <a:p>
            <a:r>
              <a:rPr lang="en-US" dirty="0"/>
              <a:t>Profit= +</a:t>
            </a:r>
            <a:r>
              <a:rPr lang="en-US" dirty="0" smtClean="0"/>
              <a:t>CL-max(St-XL,0)-</a:t>
            </a:r>
            <a:r>
              <a:rPr lang="en-US" dirty="0" err="1" smtClean="0"/>
              <a:t>CH+max</a:t>
            </a:r>
            <a:r>
              <a:rPr lang="en-US" dirty="0" smtClean="0"/>
              <a:t>(St-XH,0</a:t>
            </a:r>
            <a:r>
              <a:rPr lang="en-US" dirty="0"/>
              <a:t>)</a:t>
            </a:r>
          </a:p>
          <a:p>
            <a:r>
              <a:rPr lang="en-US" dirty="0"/>
              <a:t>St&gt;XH: </a:t>
            </a:r>
            <a:r>
              <a:rPr lang="en-US" dirty="0" smtClean="0"/>
              <a:t>+CL+XL-CH-XH</a:t>
            </a:r>
            <a:endParaRPr lang="en-US" dirty="0"/>
          </a:p>
          <a:p>
            <a:r>
              <a:rPr lang="en-US" dirty="0"/>
              <a:t>XH&gt;St&gt;XL: </a:t>
            </a:r>
            <a:r>
              <a:rPr lang="en-US" dirty="0" smtClean="0"/>
              <a:t>+</a:t>
            </a:r>
            <a:r>
              <a:rPr lang="en-US" dirty="0" err="1" smtClean="0"/>
              <a:t>CL-St+XL-CH</a:t>
            </a:r>
            <a:endParaRPr lang="en-US" dirty="0"/>
          </a:p>
          <a:p>
            <a:r>
              <a:rPr lang="en-US" dirty="0"/>
              <a:t>XL&gt;St: </a:t>
            </a:r>
            <a:r>
              <a:rPr lang="en-US" dirty="0" smtClean="0"/>
              <a:t>+CL-CH</a:t>
            </a:r>
            <a:endParaRPr lang="en-US" dirty="0"/>
          </a:p>
          <a:p>
            <a:r>
              <a:rPr lang="en-US" dirty="0"/>
              <a:t>Max profit</a:t>
            </a:r>
            <a:r>
              <a:rPr lang="en-US" dirty="0" smtClean="0"/>
              <a:t>:+CL-CH</a:t>
            </a:r>
          </a:p>
          <a:p>
            <a:r>
              <a:rPr lang="en-US" dirty="0" smtClean="0"/>
              <a:t>Max loss: +CL+XL-CH-XH</a:t>
            </a:r>
          </a:p>
          <a:p>
            <a:r>
              <a:rPr lang="en-US" dirty="0" smtClean="0"/>
              <a:t>Breakeven </a:t>
            </a:r>
            <a:r>
              <a:rPr lang="en-US" dirty="0" err="1"/>
              <a:t>price:CL+XL-CH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3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7.Straddle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7.1 long straddle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long </a:t>
            </a:r>
            <a:r>
              <a:rPr lang="en-US" sz="2400" b="1" dirty="0"/>
              <a:t>straddle </a:t>
            </a:r>
            <a:r>
              <a:rPr lang="en-US" sz="2400" dirty="0"/>
              <a:t>is an option combination in which one buys </a:t>
            </a:r>
            <a:r>
              <a:rPr lang="en-US" sz="2400" i="1" dirty="0"/>
              <a:t>both </a:t>
            </a:r>
            <a:r>
              <a:rPr lang="en-US" sz="2400" dirty="0"/>
              <a:t>puts and calls, </a:t>
            </a:r>
            <a:r>
              <a:rPr lang="en-US" sz="2400" dirty="0" smtClean="0"/>
              <a:t>with the </a:t>
            </a:r>
            <a:r>
              <a:rPr lang="en-US" sz="2400" dirty="0"/>
              <a:t>same exercise price and same expiration date, on the same underlying asset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long straddle is a bet that increased volatility </a:t>
            </a:r>
            <a:r>
              <a:rPr lang="en-US" sz="2400" dirty="0" smtClean="0"/>
              <a:t>will move </a:t>
            </a:r>
            <a:r>
              <a:rPr lang="en-US" sz="2400" dirty="0"/>
              <a:t>the </a:t>
            </a:r>
            <a:r>
              <a:rPr lang="en-US" sz="2400" dirty="0" smtClean="0"/>
              <a:t>stock </a:t>
            </a:r>
            <a:r>
              <a:rPr lang="en-US" sz="2400" dirty="0"/>
              <a:t>price strongly above or below the strike </a:t>
            </a:r>
            <a:r>
              <a:rPr lang="en-US" sz="2400" dirty="0" smtClean="0"/>
              <a:t>price</a:t>
            </a:r>
          </a:p>
          <a:p>
            <a:endParaRPr lang="en-US" sz="2400" dirty="0"/>
          </a:p>
          <a:p>
            <a:r>
              <a:rPr lang="en-US" sz="2400" dirty="0" smtClean="0"/>
              <a:t>Profit= -</a:t>
            </a:r>
            <a:r>
              <a:rPr lang="en-US" sz="2400" dirty="0" err="1" smtClean="0"/>
              <a:t>p+max</a:t>
            </a:r>
            <a:r>
              <a:rPr lang="en-US" sz="2400" dirty="0" smtClean="0"/>
              <a:t>(X-St,0)-</a:t>
            </a:r>
            <a:r>
              <a:rPr lang="en-US" sz="2400" dirty="0" err="1" smtClean="0"/>
              <a:t>c+max</a:t>
            </a:r>
            <a:r>
              <a:rPr lang="en-US" sz="2400" dirty="0" smtClean="0"/>
              <a:t>(St-X,0)</a:t>
            </a:r>
          </a:p>
          <a:p>
            <a:r>
              <a:rPr lang="en-US" sz="2400" dirty="0" smtClean="0"/>
              <a:t>St&gt;X: –</a:t>
            </a:r>
            <a:r>
              <a:rPr lang="en-US" sz="2400" dirty="0" err="1" smtClean="0"/>
              <a:t>p-c+St-X</a:t>
            </a:r>
            <a:endParaRPr lang="en-US" sz="2400" dirty="0" smtClean="0"/>
          </a:p>
          <a:p>
            <a:r>
              <a:rPr lang="en-US" sz="2400" dirty="0" smtClean="0"/>
              <a:t>St&lt;x: –</a:t>
            </a:r>
            <a:r>
              <a:rPr lang="en-US" sz="2400" dirty="0" err="1" smtClean="0"/>
              <a:t>p-c+X-St</a:t>
            </a:r>
            <a:endParaRPr lang="en-US" sz="2400" dirty="0" smtClean="0"/>
          </a:p>
          <a:p>
            <a:r>
              <a:rPr lang="en-US" sz="2400" dirty="0" smtClean="0"/>
              <a:t>Max profit: unlimited</a:t>
            </a:r>
          </a:p>
          <a:p>
            <a:r>
              <a:rPr lang="en-US" sz="2400" dirty="0" smtClean="0"/>
              <a:t>Max loss: -p-c</a:t>
            </a:r>
          </a:p>
          <a:p>
            <a:r>
              <a:rPr lang="en-US" sz="2400" dirty="0" smtClean="0"/>
              <a:t>Breakeven price: X+P+C or X-P-C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23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7.Straddle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7.2 short straddle</a:t>
            </a:r>
          </a:p>
          <a:p>
            <a:r>
              <a:rPr lang="en-US" dirty="0" smtClean="0"/>
              <a:t>If someone </a:t>
            </a:r>
            <a:r>
              <a:rPr lang="en-US" i="1" dirty="0"/>
              <a:t>writes </a:t>
            </a:r>
            <a:r>
              <a:rPr lang="en-US" dirty="0"/>
              <a:t>both </a:t>
            </a:r>
            <a:r>
              <a:rPr lang="en-US" dirty="0" smtClean="0"/>
              <a:t>call and put options, with </a:t>
            </a:r>
            <a:r>
              <a:rPr lang="en-US" dirty="0"/>
              <a:t>the same exercise price and </a:t>
            </a:r>
            <a:r>
              <a:rPr lang="en-US" dirty="0" smtClean="0"/>
              <a:t>same expiration </a:t>
            </a:r>
            <a:r>
              <a:rPr lang="en-US" dirty="0"/>
              <a:t>date, on the same underlying </a:t>
            </a:r>
            <a:r>
              <a:rPr lang="en-US" dirty="0" smtClean="0"/>
              <a:t>asset, it </a:t>
            </a:r>
            <a:r>
              <a:rPr lang="en-US" dirty="0"/>
              <a:t>is a short straddle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Profit= </a:t>
            </a:r>
            <a:r>
              <a:rPr lang="en-US" dirty="0" smtClean="0"/>
              <a:t>+p-max(X-St,0)+c-max(St-X,0</a:t>
            </a:r>
            <a:r>
              <a:rPr lang="en-US" dirty="0"/>
              <a:t>)</a:t>
            </a:r>
          </a:p>
          <a:p>
            <a:r>
              <a:rPr lang="en-US" dirty="0" smtClean="0"/>
              <a:t>St&gt;X: +</a:t>
            </a:r>
            <a:r>
              <a:rPr lang="en-US" dirty="0" err="1" smtClean="0"/>
              <a:t>p+c-St+X</a:t>
            </a:r>
            <a:endParaRPr lang="en-US" dirty="0"/>
          </a:p>
          <a:p>
            <a:r>
              <a:rPr lang="en-US" dirty="0" smtClean="0"/>
              <a:t>St&lt;x: +</a:t>
            </a:r>
            <a:r>
              <a:rPr lang="en-US" dirty="0" err="1" smtClean="0"/>
              <a:t>p+c-X+St</a:t>
            </a:r>
            <a:endParaRPr lang="en-US" dirty="0"/>
          </a:p>
          <a:p>
            <a:r>
              <a:rPr lang="en-US" dirty="0"/>
              <a:t>Max profit: </a:t>
            </a:r>
            <a:r>
              <a:rPr lang="en-US" dirty="0" err="1" smtClean="0"/>
              <a:t>p+c</a:t>
            </a:r>
            <a:endParaRPr lang="en-US" dirty="0"/>
          </a:p>
          <a:p>
            <a:r>
              <a:rPr lang="en-US" dirty="0"/>
              <a:t>Max loss: </a:t>
            </a:r>
            <a:r>
              <a:rPr lang="en-US" dirty="0" smtClean="0"/>
              <a:t>unlimited</a:t>
            </a:r>
            <a:endParaRPr lang="en-US" dirty="0"/>
          </a:p>
          <a:p>
            <a:r>
              <a:rPr lang="en-US" dirty="0"/>
              <a:t>Breakeven price: X+P+C or X-P-C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5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.collars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collar </a:t>
            </a:r>
            <a:r>
              <a:rPr lang="en-US" sz="2400" dirty="0"/>
              <a:t>is an option position in which the investor is long shares of stock and </a:t>
            </a:r>
            <a:r>
              <a:rPr lang="en-US" sz="2400" dirty="0" smtClean="0"/>
              <a:t>then buys </a:t>
            </a:r>
            <a:r>
              <a:rPr lang="en-US" sz="2400" dirty="0"/>
              <a:t>a put with an exercise price below the current stock price and writes a call </a:t>
            </a:r>
            <a:r>
              <a:rPr lang="en-US" sz="2400" dirty="0" smtClean="0"/>
              <a:t>with an </a:t>
            </a:r>
            <a:r>
              <a:rPr lang="en-US" sz="2400" dirty="0"/>
              <a:t>exercise price above the current stock price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Collars allow a shareholder to </a:t>
            </a:r>
            <a:r>
              <a:rPr lang="en-US" sz="2400" dirty="0" smtClean="0"/>
              <a:t>acquire downside </a:t>
            </a:r>
            <a:r>
              <a:rPr lang="en-US" sz="2400" dirty="0"/>
              <a:t>protection through a protective put but reduce the cash outlay </a:t>
            </a:r>
            <a:r>
              <a:rPr lang="en-US" sz="2400"/>
              <a:t>by </a:t>
            </a:r>
            <a:r>
              <a:rPr lang="en-US" sz="2400" smtClean="0"/>
              <a:t>writing a </a:t>
            </a:r>
            <a:r>
              <a:rPr lang="en-US" sz="2400" dirty="0"/>
              <a:t>covered call.</a:t>
            </a:r>
          </a:p>
        </p:txBody>
      </p:sp>
    </p:spTree>
    <p:extLst>
      <p:ext uri="{BB962C8B-B14F-4D97-AF65-F5344CB8AC3E}">
        <p14:creationId xmlns:p14="http://schemas.microsoft.com/office/powerpoint/2010/main" val="301188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8.collars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Profit: St-S0-p+max(XL-St,0)+c-max(St-XH,0)</a:t>
            </a:r>
          </a:p>
          <a:p>
            <a:r>
              <a:rPr lang="en-US" dirty="0" smtClean="0"/>
              <a:t>St&gt;XH: -S0-p+c+XH</a:t>
            </a:r>
          </a:p>
          <a:p>
            <a:r>
              <a:rPr lang="en-US" dirty="0" smtClean="0"/>
              <a:t>XH&gt;St&gt;XL: St-S0-p+c</a:t>
            </a:r>
          </a:p>
          <a:p>
            <a:r>
              <a:rPr lang="en-US" dirty="0" smtClean="0"/>
              <a:t>St&lt;XL: -S0-p+XL+c</a:t>
            </a:r>
          </a:p>
          <a:p>
            <a:r>
              <a:rPr lang="en-US" dirty="0" smtClean="0"/>
              <a:t>Max profit: </a:t>
            </a:r>
            <a:r>
              <a:rPr lang="en-US" dirty="0"/>
              <a:t>-</a:t>
            </a:r>
            <a:r>
              <a:rPr lang="en-US" dirty="0" smtClean="0"/>
              <a:t>S0-p+c+XH</a:t>
            </a:r>
          </a:p>
          <a:p>
            <a:r>
              <a:rPr lang="en-US" dirty="0" smtClean="0"/>
              <a:t>Max loss: </a:t>
            </a:r>
            <a:r>
              <a:rPr lang="en-US" dirty="0"/>
              <a:t>-</a:t>
            </a:r>
            <a:r>
              <a:rPr lang="en-US" dirty="0" smtClean="0"/>
              <a:t>S0-p+XL+c</a:t>
            </a:r>
          </a:p>
          <a:p>
            <a:r>
              <a:rPr lang="en-US" dirty="0" smtClean="0"/>
              <a:t>Breakeven price: S0+p-c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26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9.Calendar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strategy in which one sells an option and buys the same type of option but </a:t>
            </a:r>
            <a:r>
              <a:rPr lang="en-US" dirty="0" smtClean="0"/>
              <a:t>with different </a:t>
            </a:r>
            <a:r>
              <a:rPr lang="en-US" dirty="0"/>
              <a:t>expiration dates, on the same underlying asset and with the same strike, </a:t>
            </a:r>
            <a:r>
              <a:rPr lang="en-US" dirty="0" smtClean="0"/>
              <a:t>is commonly </a:t>
            </a:r>
            <a:r>
              <a:rPr lang="en-US" dirty="0"/>
              <a:t>referred to as a </a:t>
            </a:r>
            <a:r>
              <a:rPr lang="en-US" b="1" dirty="0"/>
              <a:t>calendar spread</a:t>
            </a:r>
            <a:r>
              <a:rPr lang="en-US" dirty="0" smtClean="0"/>
              <a:t>.</a:t>
            </a:r>
          </a:p>
          <a:p>
            <a:r>
              <a:rPr lang="en-US" dirty="0"/>
              <a:t>When the investor buys the more </a:t>
            </a:r>
            <a:r>
              <a:rPr lang="en-US" dirty="0" smtClean="0"/>
              <a:t>distant call </a:t>
            </a:r>
            <a:r>
              <a:rPr lang="en-US" dirty="0"/>
              <a:t>and sells the </a:t>
            </a:r>
            <a:r>
              <a:rPr lang="en-US" dirty="0" smtClean="0"/>
              <a:t>near-term call</a:t>
            </a:r>
            <a:r>
              <a:rPr lang="en-US" dirty="0"/>
              <a:t>, it is a </a:t>
            </a:r>
            <a:r>
              <a:rPr lang="en-US" b="1" dirty="0"/>
              <a:t>long </a:t>
            </a:r>
            <a:r>
              <a:rPr lang="en-US" b="1" dirty="0" smtClean="0"/>
              <a:t>calendar spread</a:t>
            </a:r>
            <a:r>
              <a:rPr lang="en-US" dirty="0"/>
              <a:t>. The investor could </a:t>
            </a:r>
            <a:r>
              <a:rPr lang="en-US" dirty="0" smtClean="0"/>
              <a:t>also buy </a:t>
            </a:r>
            <a:r>
              <a:rPr lang="en-US" dirty="0"/>
              <a:t>a </a:t>
            </a:r>
            <a:r>
              <a:rPr lang="en-US" dirty="0" smtClean="0"/>
              <a:t>near-term call </a:t>
            </a:r>
            <a:r>
              <a:rPr lang="en-US" dirty="0"/>
              <a:t>and sell a </a:t>
            </a:r>
            <a:r>
              <a:rPr lang="en-US" dirty="0" smtClean="0"/>
              <a:t>longer-dated one</a:t>
            </a:r>
            <a:r>
              <a:rPr lang="en-US" dirty="0"/>
              <a:t>, known as a</a:t>
            </a:r>
            <a:r>
              <a:rPr lang="en-US" b="1" dirty="0"/>
              <a:t> short calendar spread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6861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9.Calendar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big move in the underlying market or a decrease in implied </a:t>
            </a:r>
            <a:r>
              <a:rPr lang="en-US" dirty="0" smtClean="0"/>
              <a:t>volatility will </a:t>
            </a:r>
            <a:r>
              <a:rPr lang="en-US" dirty="0"/>
              <a:t>help a </a:t>
            </a:r>
            <a:r>
              <a:rPr lang="en-US" b="1" dirty="0"/>
              <a:t>short calendar spread</a:t>
            </a:r>
            <a:r>
              <a:rPr lang="en-US" dirty="0"/>
              <a:t>, whereas a stable market or an increase in </a:t>
            </a:r>
            <a:r>
              <a:rPr lang="en-US" dirty="0" smtClean="0"/>
              <a:t>implied volatility </a:t>
            </a:r>
            <a:r>
              <a:rPr lang="en-US" dirty="0"/>
              <a:t>will help a </a:t>
            </a:r>
            <a:r>
              <a:rPr lang="en-US" b="1" dirty="0"/>
              <a:t>long calendar spread.</a:t>
            </a:r>
          </a:p>
        </p:txBody>
      </p:sp>
    </p:spTree>
    <p:extLst>
      <p:ext uri="{BB962C8B-B14F-4D97-AF65-F5344CB8AC3E}">
        <p14:creationId xmlns:p14="http://schemas.microsoft.com/office/powerpoint/2010/main" val="550038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10.</a:t>
            </a:r>
            <a:r>
              <a:rPr lang="en-US" dirty="0"/>
              <a:t> IMPLIED VOLATILITY AND VOLATILITY SKEW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Implied volatility is not </a:t>
                </a:r>
                <a:r>
                  <a:rPr lang="en-US" dirty="0"/>
                  <a:t>observable per se, but it is derived from an option pricing model—such as </a:t>
                </a:r>
                <a:r>
                  <a:rPr lang="en-US" dirty="0" smtClean="0"/>
                  <a:t>the Black–Scholes–Merton </a:t>
                </a:r>
                <a:r>
                  <a:rPr lang="en-US" dirty="0"/>
                  <a:t>(BSM) model—and it is value that equates the model price </a:t>
                </a:r>
                <a:r>
                  <a:rPr lang="en-US" dirty="0" smtClean="0"/>
                  <a:t>of an </a:t>
                </a:r>
                <a:r>
                  <a:rPr lang="en-US" dirty="0"/>
                  <a:t>option to its market price</a:t>
                </a:r>
                <a:r>
                  <a:rPr lang="en-US" dirty="0" smtClean="0"/>
                  <a:t>.</a:t>
                </a:r>
              </a:p>
              <a:p>
                <a:r>
                  <a:rPr lang="en-US" i="1" dirty="0"/>
                  <a:t>Annual </a:t>
                </a:r>
                <a:r>
                  <a:rPr lang="en-US" dirty="0"/>
                  <a:t>(%) = </a:t>
                </a:r>
                <a:r>
                  <a:rPr lang="en-US" i="1" dirty="0"/>
                  <a:t>Monthly </a:t>
                </a:r>
                <a:r>
                  <a:rPr lang="en-US" dirty="0"/>
                  <a:t>(%) </a:t>
                </a:r>
                <a:r>
                  <a:rPr lang="en-US" dirty="0" smtClean="0"/>
                  <a:t>*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252/21</m:t>
                        </m:r>
                      </m:e>
                    </m:rad>
                  </m:oMath>
                </a14:m>
                <a:endParaRPr lang="en-US" dirty="0" smtClean="0"/>
              </a:p>
              <a:p>
                <a:r>
                  <a:rPr lang="en-US" i="1" dirty="0"/>
                  <a:t>Monthly </a:t>
                </a:r>
                <a:r>
                  <a:rPr lang="en-US" dirty="0"/>
                  <a:t>(%) = </a:t>
                </a:r>
                <a:r>
                  <a:rPr lang="en-US" i="1" dirty="0"/>
                  <a:t>Annual </a:t>
                </a:r>
                <a:r>
                  <a:rPr lang="en-US" dirty="0"/>
                  <a:t>(%) </a:t>
                </a:r>
                <a:r>
                  <a:rPr lang="en-US" dirty="0" smtClean="0"/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252/21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74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10. IMPLIED VOLATILITY AND VOLATILITY SKEW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When the implied volatilities priced into both OTM puts and calls trade at a </a:t>
            </a:r>
            <a:r>
              <a:rPr lang="en-US" sz="2000" dirty="0" smtClean="0"/>
              <a:t>premium to </a:t>
            </a:r>
            <a:r>
              <a:rPr lang="en-US" sz="2000" dirty="0"/>
              <a:t>implied volatilities of ATM options (those with strike price at 19,000), the curve </a:t>
            </a:r>
            <a:r>
              <a:rPr lang="en-US" sz="2000" dirty="0" smtClean="0"/>
              <a:t>is U-shaped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is called a </a:t>
            </a:r>
            <a:r>
              <a:rPr lang="en-US" sz="2000" b="1" dirty="0"/>
              <a:t>volatility smile</a:t>
            </a:r>
            <a:r>
              <a:rPr lang="en-US" sz="2000" dirty="0"/>
              <a:t>, because it resembles the shape of a </a:t>
            </a:r>
            <a:r>
              <a:rPr lang="en-US" sz="2000" dirty="0" smtClean="0"/>
              <a:t>smile. The </a:t>
            </a:r>
            <a:r>
              <a:rPr lang="en-US" sz="2000" dirty="0"/>
              <a:t>more common shape of the implied volatility curve, however, is a </a:t>
            </a:r>
            <a:r>
              <a:rPr lang="en-US" sz="2000" b="1" dirty="0" smtClean="0"/>
              <a:t>volatility skew</a:t>
            </a:r>
            <a:r>
              <a:rPr lang="en-US" sz="2000" dirty="0"/>
              <a:t>, where the implied volatility increases for OTM puts and decreases for </a:t>
            </a:r>
            <a:r>
              <a:rPr lang="en-US" sz="2000" dirty="0" smtClean="0"/>
              <a:t>OTM calls</a:t>
            </a:r>
            <a:r>
              <a:rPr lang="en-US" sz="2000" dirty="0"/>
              <a:t>, as the strike price moves away from the current price.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733801"/>
            <a:ext cx="739740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00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10. IMPLIED VOLATILITY AND VOLATILITY SKEW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Reasons for volatility skew:</a:t>
            </a:r>
          </a:p>
          <a:p>
            <a:r>
              <a:rPr lang="en-US" sz="2400" dirty="0" smtClean="0"/>
              <a:t>Investors </a:t>
            </a:r>
            <a:r>
              <a:rPr lang="en-US" sz="2400" dirty="0"/>
              <a:t>have generally less interest in </a:t>
            </a:r>
            <a:r>
              <a:rPr lang="en-US" sz="2400" dirty="0" smtClean="0"/>
              <a:t>OTM calls </a:t>
            </a:r>
            <a:r>
              <a:rPr lang="en-US" sz="2400" dirty="0"/>
              <a:t>whereas OTM put options have found universal demand as portfolio </a:t>
            </a:r>
            <a:r>
              <a:rPr lang="en-US" sz="2400" dirty="0" smtClean="0"/>
              <a:t>insurance against </a:t>
            </a:r>
            <a:r>
              <a:rPr lang="en-US" sz="2400" dirty="0"/>
              <a:t>a market sell-off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 fact, when investors are looking to hedge the underlying asset, </a:t>
            </a:r>
            <a:r>
              <a:rPr lang="en-US" sz="2400" dirty="0" smtClean="0"/>
              <a:t>the demand </a:t>
            </a:r>
            <a:r>
              <a:rPr lang="en-US" sz="2400" dirty="0"/>
              <a:t>for put options exceeds that for call options. Option traders, who meet </a:t>
            </a:r>
            <a:r>
              <a:rPr lang="en-US" sz="2400" dirty="0" smtClean="0"/>
              <a:t>this excess </a:t>
            </a:r>
            <a:r>
              <a:rPr lang="en-US" sz="2400" dirty="0"/>
              <a:t>demand by selling puts, increase the relative price of these options, </a:t>
            </a:r>
            <a:r>
              <a:rPr lang="en-US" sz="2400" dirty="0" smtClean="0"/>
              <a:t>thereby raising </a:t>
            </a:r>
            <a:r>
              <a:rPr lang="en-US" sz="2400" dirty="0"/>
              <a:t>the implied volatility.</a:t>
            </a:r>
          </a:p>
        </p:txBody>
      </p:sp>
    </p:spTree>
    <p:extLst>
      <p:ext uri="{BB962C8B-B14F-4D97-AF65-F5344CB8AC3E}">
        <p14:creationId xmlns:p14="http://schemas.microsoft.com/office/powerpoint/2010/main" val="362983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2.Synthetic put and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symmetric payoff of a short stock position can become asymmetrical if the investor transforms it into a </a:t>
            </a:r>
            <a:r>
              <a:rPr lang="en-US" sz="2400" dirty="0" smtClean="0">
                <a:solidFill>
                  <a:srgbClr val="FF0000"/>
                </a:solidFill>
              </a:rPr>
              <a:t>synthetic long put position</a:t>
            </a:r>
            <a:r>
              <a:rPr lang="en-US" sz="2400" dirty="0" smtClean="0"/>
              <a:t> by buying a call.</a:t>
            </a:r>
          </a:p>
          <a:p>
            <a:r>
              <a:rPr lang="en-US" sz="2400" dirty="0" smtClean="0"/>
              <a:t>An investor with a long stock position can change his payoff and risk profile into that of </a:t>
            </a:r>
            <a:r>
              <a:rPr lang="en-US" sz="2400" dirty="0" smtClean="0">
                <a:solidFill>
                  <a:srgbClr val="FF0000"/>
                </a:solidFill>
              </a:rPr>
              <a:t>a long call </a:t>
            </a:r>
            <a:r>
              <a:rPr lang="en-US" sz="2400" dirty="0" smtClean="0"/>
              <a:t>by purchasing a put.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247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11.Choosing </a:t>
            </a:r>
            <a:r>
              <a:rPr lang="en-US" sz="3200" dirty="0"/>
              <a:t>Options Strategies Based on Direction and </a:t>
            </a:r>
            <a:r>
              <a:rPr lang="en-US" sz="3200" dirty="0" smtClean="0"/>
              <a:t>Volatility of </a:t>
            </a:r>
            <a:r>
              <a:rPr lang="en-US" sz="3200" dirty="0"/>
              <a:t>the Underlying Asset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Options, like all derivatives, should always be used in connection with a </a:t>
            </a:r>
            <a:r>
              <a:rPr lang="en-US" sz="2400" dirty="0" smtClean="0"/>
              <a:t>well-defined investment </a:t>
            </a:r>
            <a:r>
              <a:rPr lang="en-US" sz="2400" dirty="0"/>
              <a:t>objective. When using options strategies, it is important </a:t>
            </a:r>
            <a:r>
              <a:rPr lang="en-US" sz="2400" dirty="0" smtClean="0"/>
              <a:t>to have </a:t>
            </a:r>
            <a:r>
              <a:rPr lang="en-US" sz="2400" dirty="0"/>
              <a:t>a view on the expected change in </a:t>
            </a:r>
            <a:r>
              <a:rPr lang="en-US" sz="2400" b="1" dirty="0"/>
              <a:t>implied volatility </a:t>
            </a:r>
            <a:r>
              <a:rPr lang="en-US" sz="2400" dirty="0"/>
              <a:t>and the </a:t>
            </a:r>
            <a:r>
              <a:rPr lang="en-US" sz="2400" b="1" dirty="0"/>
              <a:t>direction </a:t>
            </a:r>
            <a:r>
              <a:rPr lang="en-US" sz="2400" b="1" dirty="0" smtClean="0"/>
              <a:t>of movement</a:t>
            </a:r>
            <a:r>
              <a:rPr lang="en-US" sz="2400" dirty="0" smtClean="0"/>
              <a:t> </a:t>
            </a:r>
            <a:r>
              <a:rPr lang="en-US" sz="2400" dirty="0"/>
              <a:t>of the underlying asset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strategies identified are most profitable given the expected change </a:t>
            </a:r>
            <a:r>
              <a:rPr lang="en-US" sz="2400" dirty="0" smtClean="0"/>
              <a:t>in implied </a:t>
            </a:r>
            <a:r>
              <a:rPr lang="en-US" sz="2400" dirty="0"/>
              <a:t>volatility and the outlook for the direction of movement of the underlying asset.</a:t>
            </a:r>
          </a:p>
        </p:txBody>
      </p:sp>
    </p:spTree>
    <p:extLst>
      <p:ext uri="{BB962C8B-B14F-4D97-AF65-F5344CB8AC3E}">
        <p14:creationId xmlns:p14="http://schemas.microsoft.com/office/powerpoint/2010/main" val="1014814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11.Choosing Options Strategies Based on Direction and Volatility of the Underlying Asset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7620000" cy="3048000"/>
          </a:xfrm>
        </p:spPr>
      </p:pic>
    </p:spTree>
    <p:extLst>
      <p:ext uri="{BB962C8B-B14F-4D97-AF65-F5344CB8AC3E}">
        <p14:creationId xmlns:p14="http://schemas.microsoft.com/office/powerpoint/2010/main" val="1865693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11.Choosing Options Strategies Based on Direction and Volatility of the Underlying Asset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Consider an investor who is </a:t>
            </a:r>
            <a:r>
              <a:rPr lang="en-US" sz="2400" b="1" dirty="0"/>
              <a:t>bearish</a:t>
            </a:r>
            <a:r>
              <a:rPr lang="en-US" sz="2400" dirty="0"/>
              <a:t> about a market. If he expects that </a:t>
            </a:r>
            <a:r>
              <a:rPr lang="en-US" sz="2400" b="1" dirty="0" smtClean="0"/>
              <a:t>implied volatility </a:t>
            </a:r>
            <a:r>
              <a:rPr lang="en-US" sz="2400" dirty="0"/>
              <a:t>will </a:t>
            </a:r>
            <a:r>
              <a:rPr lang="en-US" sz="2400" b="1" dirty="0"/>
              <a:t>increase</a:t>
            </a:r>
            <a:r>
              <a:rPr lang="en-US" sz="2400" dirty="0"/>
              <a:t> as the market sells off, then he will </a:t>
            </a:r>
            <a:r>
              <a:rPr lang="en-US" sz="2400" b="1" dirty="0"/>
              <a:t>buy a put </a:t>
            </a:r>
            <a:r>
              <a:rPr lang="en-US" sz="2400" dirty="0"/>
              <a:t>to protect </a:t>
            </a:r>
            <a:r>
              <a:rPr lang="en-US" sz="2400" dirty="0" smtClean="0"/>
              <a:t>his investments</a:t>
            </a:r>
            <a:r>
              <a:rPr lang="en-US" sz="2400" dirty="0"/>
              <a:t>. If instead he believes that </a:t>
            </a:r>
            <a:r>
              <a:rPr lang="en-US" sz="2400" b="1" dirty="0"/>
              <a:t>volatilities</a:t>
            </a:r>
            <a:r>
              <a:rPr lang="en-US" sz="2400" dirty="0"/>
              <a:t> are expected to </a:t>
            </a:r>
            <a:r>
              <a:rPr lang="en-US" sz="2400" b="1" dirty="0"/>
              <a:t>fall</a:t>
            </a:r>
            <a:r>
              <a:rPr lang="en-US" sz="2400" dirty="0"/>
              <a:t>, </a:t>
            </a:r>
            <a:r>
              <a:rPr lang="en-US" sz="2400" b="1" dirty="0"/>
              <a:t>writing a </a:t>
            </a:r>
            <a:r>
              <a:rPr lang="en-US" sz="2400" b="1" dirty="0" smtClean="0"/>
              <a:t>call </a:t>
            </a:r>
            <a:r>
              <a:rPr lang="en-US" sz="2400" dirty="0" smtClean="0"/>
              <a:t>would </a:t>
            </a:r>
            <a:r>
              <a:rPr lang="en-US" sz="2400" dirty="0"/>
              <a:t>likely be a profitable strategy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Now consider an investor who has a </a:t>
            </a:r>
            <a:r>
              <a:rPr lang="en-US" sz="2400" b="1" dirty="0"/>
              <a:t>bullish</a:t>
            </a:r>
            <a:r>
              <a:rPr lang="en-US" sz="2400" dirty="0"/>
              <a:t> view. </a:t>
            </a:r>
            <a:r>
              <a:rPr lang="en-US" sz="2400" b="1" dirty="0"/>
              <a:t>Buying calls </a:t>
            </a:r>
            <a:r>
              <a:rPr lang="en-US" sz="2400" dirty="0"/>
              <a:t>is an option </a:t>
            </a:r>
            <a:r>
              <a:rPr lang="en-US" sz="2400" dirty="0" smtClean="0"/>
              <a:t>strategy that </a:t>
            </a:r>
            <a:r>
              <a:rPr lang="en-US" sz="2400" dirty="0"/>
              <a:t>will allow the investor to benefit if her outlook is correct and </a:t>
            </a:r>
            <a:r>
              <a:rPr lang="en-US" sz="2400" b="1" dirty="0"/>
              <a:t>implied </a:t>
            </a:r>
            <a:r>
              <a:rPr lang="en-US" sz="2400" b="1" dirty="0" smtClean="0"/>
              <a:t>volatility increases</a:t>
            </a:r>
            <a:r>
              <a:rPr lang="en-US" sz="2400" dirty="0"/>
              <a:t>. When implied volatilities are expected to </a:t>
            </a:r>
            <a:r>
              <a:rPr lang="en-US" sz="2400" b="1" dirty="0"/>
              <a:t>fall</a:t>
            </a:r>
            <a:r>
              <a:rPr lang="en-US" sz="2400" dirty="0"/>
              <a:t>, </a:t>
            </a:r>
            <a:r>
              <a:rPr lang="en-US" sz="2400" b="1" dirty="0"/>
              <a:t>writing a put </a:t>
            </a:r>
            <a:r>
              <a:rPr lang="en-US" sz="2400" dirty="0"/>
              <a:t>represents </a:t>
            </a:r>
            <a:r>
              <a:rPr lang="en-US" sz="2400" dirty="0" smtClean="0"/>
              <a:t>an alternative </a:t>
            </a:r>
            <a:r>
              <a:rPr lang="en-US" sz="2400" dirty="0"/>
              <a:t>strategy to take advantage of a bullish market view with declining volatility.</a:t>
            </a:r>
          </a:p>
        </p:txBody>
      </p:sp>
    </p:spTree>
    <p:extLst>
      <p:ext uri="{BB962C8B-B14F-4D97-AF65-F5344CB8AC3E}">
        <p14:creationId xmlns:p14="http://schemas.microsoft.com/office/powerpoint/2010/main" val="415557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3.Investment objectives of covered calls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3.1 Yield enhancement</a:t>
            </a:r>
          </a:p>
          <a:p>
            <a:r>
              <a:rPr lang="en-US" sz="2400" dirty="0" smtClean="0"/>
              <a:t>The most common motivation for writing covered calls is cash generation in anticipation of limited upside moves in the underlying.</a:t>
            </a:r>
          </a:p>
          <a:p>
            <a:r>
              <a:rPr lang="en-US" sz="2400" dirty="0" smtClean="0"/>
              <a:t>It is important </a:t>
            </a:r>
            <a:r>
              <a:rPr lang="en-US" sz="2400" dirty="0"/>
              <a:t>to remember that the call writer has given up an important benefit of </a:t>
            </a:r>
            <a:r>
              <a:rPr lang="en-US" sz="2400" dirty="0" smtClean="0"/>
              <a:t>stock ownership</a:t>
            </a:r>
            <a:r>
              <a:rPr lang="en-US" sz="2400" dirty="0"/>
              <a:t>: capital gains above the strike </a:t>
            </a:r>
            <a:r>
              <a:rPr lang="en-US" sz="2400" dirty="0" smtClean="0"/>
              <a:t>price.</a:t>
            </a:r>
          </a:p>
          <a:p>
            <a:r>
              <a:rPr lang="en-US" sz="2400" dirty="0" smtClean="0"/>
              <a:t>Risk: realized price lower than the current market price.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350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3.Investment objectives of covered calls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3.2 Reducing a position at a favorable price</a:t>
            </a:r>
          </a:p>
          <a:p>
            <a:r>
              <a:rPr lang="en-US" sz="2400" dirty="0" smtClean="0"/>
              <a:t>Investor expect the price of stock to remain relatively stable over short term periods.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3.3 Target price realization</a:t>
            </a:r>
          </a:p>
          <a:p>
            <a:r>
              <a:rPr lang="en-US" sz="2400" dirty="0" smtClean="0"/>
              <a:t>The research team believes the stock would be only slightly higher than its current price.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788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3.Investment objectives of covered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3.4 Profit </a:t>
            </a:r>
            <a:r>
              <a:rPr lang="en-US" sz="2400" dirty="0"/>
              <a:t>and loss at </a:t>
            </a:r>
            <a:r>
              <a:rPr lang="en-US" sz="2400" dirty="0" smtClean="0"/>
              <a:t>expiration</a:t>
            </a:r>
          </a:p>
          <a:p>
            <a:endParaRPr lang="en-US" sz="2400" dirty="0" smtClean="0"/>
          </a:p>
          <a:p>
            <a:r>
              <a:rPr lang="en-US" sz="2400" dirty="0" smtClean="0"/>
              <a:t>Profit=(S</a:t>
            </a:r>
            <a:r>
              <a:rPr lang="en-US" sz="2000" dirty="0" smtClean="0"/>
              <a:t>t</a:t>
            </a:r>
            <a:r>
              <a:rPr lang="en-US" sz="2400" dirty="0" smtClean="0"/>
              <a:t>-S</a:t>
            </a:r>
            <a:r>
              <a:rPr lang="en-US" sz="2000" dirty="0" smtClean="0"/>
              <a:t>0</a:t>
            </a:r>
            <a:r>
              <a:rPr lang="en-US" sz="2400" dirty="0" smtClean="0"/>
              <a:t>)+C</a:t>
            </a:r>
            <a:r>
              <a:rPr lang="en-US" sz="2000" dirty="0" smtClean="0"/>
              <a:t>0</a:t>
            </a:r>
            <a:r>
              <a:rPr lang="en-US" sz="2400" dirty="0" smtClean="0"/>
              <a:t>-max(S</a:t>
            </a:r>
            <a:r>
              <a:rPr lang="en-US" sz="2000" dirty="0" smtClean="0"/>
              <a:t>t</a:t>
            </a:r>
            <a:r>
              <a:rPr lang="en-US" sz="2400" dirty="0" smtClean="0"/>
              <a:t>-X,0)</a:t>
            </a:r>
          </a:p>
          <a:p>
            <a:r>
              <a:rPr lang="en-US" sz="2400" dirty="0" smtClean="0"/>
              <a:t>S</a:t>
            </a:r>
            <a:r>
              <a:rPr lang="en-US" sz="2000" dirty="0" smtClean="0"/>
              <a:t>t</a:t>
            </a:r>
            <a:r>
              <a:rPr lang="en-US" sz="2400" dirty="0" smtClean="0"/>
              <a:t>&gt;X: -S</a:t>
            </a:r>
            <a:r>
              <a:rPr lang="en-US" sz="2000" dirty="0" smtClean="0"/>
              <a:t>0</a:t>
            </a:r>
            <a:r>
              <a:rPr lang="en-US" sz="2400" dirty="0" smtClean="0"/>
              <a:t>+C</a:t>
            </a:r>
            <a:r>
              <a:rPr lang="en-US" sz="2000" dirty="0" smtClean="0"/>
              <a:t>0</a:t>
            </a:r>
            <a:r>
              <a:rPr lang="en-US" sz="2400" dirty="0" smtClean="0"/>
              <a:t>+X</a:t>
            </a:r>
          </a:p>
          <a:p>
            <a:r>
              <a:rPr lang="en-US" sz="2400" dirty="0" smtClean="0"/>
              <a:t>S</a:t>
            </a:r>
            <a:r>
              <a:rPr lang="en-US" sz="2000" dirty="0" smtClean="0"/>
              <a:t>t</a:t>
            </a:r>
            <a:r>
              <a:rPr lang="en-US" sz="2400" dirty="0" smtClean="0"/>
              <a:t>&lt;X: S</a:t>
            </a:r>
            <a:r>
              <a:rPr lang="en-US" sz="2000" dirty="0" smtClean="0"/>
              <a:t>t</a:t>
            </a:r>
            <a:r>
              <a:rPr lang="en-US" sz="2400" dirty="0" smtClean="0"/>
              <a:t>-S</a:t>
            </a:r>
            <a:r>
              <a:rPr lang="en-US" sz="2000" dirty="0" smtClean="0"/>
              <a:t>0</a:t>
            </a:r>
            <a:r>
              <a:rPr lang="en-US" sz="2400" dirty="0" smtClean="0"/>
              <a:t>+C</a:t>
            </a:r>
            <a:r>
              <a:rPr lang="en-US" sz="2000" dirty="0" smtClean="0"/>
              <a:t>0</a:t>
            </a:r>
          </a:p>
          <a:p>
            <a:r>
              <a:rPr lang="en-US" sz="2400" dirty="0" smtClean="0"/>
              <a:t>Max profit: -S</a:t>
            </a:r>
            <a:r>
              <a:rPr lang="en-US" sz="2000" dirty="0" smtClean="0"/>
              <a:t>0</a:t>
            </a:r>
            <a:r>
              <a:rPr lang="en-US" sz="2400" dirty="0" smtClean="0"/>
              <a:t>+C</a:t>
            </a:r>
            <a:r>
              <a:rPr lang="en-US" sz="2000" dirty="0" smtClean="0"/>
              <a:t>0</a:t>
            </a:r>
            <a:r>
              <a:rPr lang="en-US" sz="2400" dirty="0" smtClean="0"/>
              <a:t>+X</a:t>
            </a:r>
          </a:p>
          <a:p>
            <a:r>
              <a:rPr lang="en-US" sz="2400" dirty="0" smtClean="0"/>
              <a:t>Max loss: -S</a:t>
            </a:r>
            <a:r>
              <a:rPr lang="en-US" sz="2000" dirty="0" smtClean="0"/>
              <a:t>0</a:t>
            </a:r>
            <a:r>
              <a:rPr lang="en-US" sz="2400" dirty="0" smtClean="0"/>
              <a:t>+C</a:t>
            </a:r>
            <a:r>
              <a:rPr lang="en-US" sz="2000" dirty="0" smtClean="0"/>
              <a:t>0</a:t>
            </a:r>
          </a:p>
          <a:p>
            <a:r>
              <a:rPr lang="en-US" sz="2400" dirty="0" smtClean="0"/>
              <a:t>Breakeven price: S</a:t>
            </a:r>
            <a:r>
              <a:rPr lang="en-US" sz="2000" dirty="0" smtClean="0"/>
              <a:t>0</a:t>
            </a:r>
            <a:r>
              <a:rPr lang="en-US" sz="2400" dirty="0" smtClean="0"/>
              <a:t>-C</a:t>
            </a:r>
            <a:r>
              <a:rPr lang="en-US" sz="2000" dirty="0" smtClean="0"/>
              <a:t>0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1800" dirty="0" smtClean="0">
                <a:solidFill>
                  <a:srgbClr val="FF0000"/>
                </a:solidFill>
              </a:rPr>
              <a:t>0=</a:t>
            </a:r>
            <a:r>
              <a:rPr lang="en-US" sz="2400" dirty="0" smtClean="0">
                <a:solidFill>
                  <a:srgbClr val="FF0000"/>
                </a:solidFill>
              </a:rPr>
              <a:t>stock price when option position opened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2000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=stock price at option expiration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X=option strike price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</a:t>
            </a:r>
            <a:r>
              <a:rPr lang="en-US" sz="2000" dirty="0" smtClean="0">
                <a:solidFill>
                  <a:srgbClr val="FF0000"/>
                </a:solidFill>
              </a:rPr>
              <a:t>0=</a:t>
            </a:r>
            <a:r>
              <a:rPr lang="en-US" sz="2400" dirty="0" smtClean="0">
                <a:solidFill>
                  <a:srgbClr val="FF0000"/>
                </a:solidFill>
              </a:rPr>
              <a:t>call premium received or paid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5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4.Investment objectives of protective put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4.1 loss protection and upside preservation</a:t>
            </a:r>
          </a:p>
          <a:p>
            <a:r>
              <a:rPr lang="en-US" sz="2600" dirty="0" smtClean="0"/>
              <a:t>A protective put can appear to be a great transaction with no drawbacks, because it provides downside protection with upside potential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800" dirty="0" smtClean="0"/>
              <a:t>4.2 Profit </a:t>
            </a:r>
            <a:r>
              <a:rPr lang="en-US" sz="2800" dirty="0"/>
              <a:t>and loss at </a:t>
            </a:r>
            <a:r>
              <a:rPr lang="en-US" sz="2800" dirty="0" smtClean="0"/>
              <a:t>expiration</a:t>
            </a:r>
          </a:p>
          <a:p>
            <a:r>
              <a:rPr lang="en-US" sz="2800" dirty="0"/>
              <a:t>Profit=(</a:t>
            </a:r>
            <a:r>
              <a:rPr lang="en-US" sz="2800" dirty="0" smtClean="0"/>
              <a:t>S</a:t>
            </a:r>
            <a:r>
              <a:rPr lang="en-US" sz="2400" dirty="0" smtClean="0"/>
              <a:t>t</a:t>
            </a:r>
            <a:r>
              <a:rPr lang="en-US" sz="2800" dirty="0" smtClean="0"/>
              <a:t>-S</a:t>
            </a:r>
            <a:r>
              <a:rPr lang="en-US" sz="2400" dirty="0" smtClean="0"/>
              <a:t>0</a:t>
            </a:r>
            <a:r>
              <a:rPr lang="en-US" sz="2800" dirty="0" smtClean="0"/>
              <a:t>)-P</a:t>
            </a:r>
            <a:r>
              <a:rPr lang="en-US" sz="2400" dirty="0" smtClean="0"/>
              <a:t>0</a:t>
            </a:r>
            <a:r>
              <a:rPr lang="en-US" sz="2800" dirty="0" smtClean="0"/>
              <a:t>+max(X-S</a:t>
            </a:r>
            <a:r>
              <a:rPr lang="en-US" sz="2400" dirty="0" smtClean="0"/>
              <a:t>t</a:t>
            </a:r>
            <a:r>
              <a:rPr lang="en-US" sz="2800" dirty="0" smtClean="0"/>
              <a:t>,0</a:t>
            </a:r>
            <a:r>
              <a:rPr lang="en-US" sz="2800" dirty="0"/>
              <a:t>)</a:t>
            </a:r>
          </a:p>
          <a:p>
            <a:r>
              <a:rPr lang="en-US" sz="2800" dirty="0"/>
              <a:t>S</a:t>
            </a:r>
            <a:r>
              <a:rPr lang="en-US" sz="2400" dirty="0"/>
              <a:t>t</a:t>
            </a:r>
            <a:r>
              <a:rPr lang="en-US" sz="2800" dirty="0"/>
              <a:t>&gt;X: -</a:t>
            </a:r>
            <a:r>
              <a:rPr lang="en-US" sz="2800" dirty="0" smtClean="0"/>
              <a:t>S</a:t>
            </a:r>
            <a:r>
              <a:rPr lang="en-US" sz="2400" dirty="0" smtClean="0"/>
              <a:t>0</a:t>
            </a:r>
            <a:r>
              <a:rPr lang="en-US" sz="2800" dirty="0" smtClean="0"/>
              <a:t>+St-P</a:t>
            </a:r>
            <a:r>
              <a:rPr lang="en-US" sz="2600" dirty="0" smtClean="0"/>
              <a:t>0</a:t>
            </a:r>
            <a:endParaRPr lang="en-US" sz="2600" dirty="0"/>
          </a:p>
          <a:p>
            <a:r>
              <a:rPr lang="en-US" sz="2800" dirty="0"/>
              <a:t>S</a:t>
            </a:r>
            <a:r>
              <a:rPr lang="en-US" sz="2400" dirty="0"/>
              <a:t>t</a:t>
            </a:r>
            <a:r>
              <a:rPr lang="en-US" sz="2800" dirty="0"/>
              <a:t>&lt;X: </a:t>
            </a:r>
            <a:r>
              <a:rPr lang="en-US" sz="2800" dirty="0" smtClean="0"/>
              <a:t>-S</a:t>
            </a:r>
            <a:r>
              <a:rPr lang="en-US" sz="2400" dirty="0" smtClean="0"/>
              <a:t>0</a:t>
            </a:r>
            <a:r>
              <a:rPr lang="en-US" sz="2800" dirty="0" smtClean="0"/>
              <a:t>-P</a:t>
            </a:r>
            <a:r>
              <a:rPr lang="en-US" sz="2400" dirty="0" smtClean="0"/>
              <a:t>0+X</a:t>
            </a:r>
            <a:endParaRPr lang="en-US" sz="2400" dirty="0"/>
          </a:p>
          <a:p>
            <a:r>
              <a:rPr lang="en-US" sz="2800" dirty="0"/>
              <a:t>Max profit: </a:t>
            </a:r>
            <a:r>
              <a:rPr lang="en-US" sz="2800" dirty="0" smtClean="0"/>
              <a:t>unlimited</a:t>
            </a:r>
            <a:endParaRPr lang="en-US" sz="2800" dirty="0"/>
          </a:p>
          <a:p>
            <a:r>
              <a:rPr lang="en-US" sz="2800" dirty="0"/>
              <a:t>Max loss: -</a:t>
            </a:r>
            <a:r>
              <a:rPr lang="en-US" sz="2800" dirty="0" smtClean="0"/>
              <a:t>S</a:t>
            </a:r>
            <a:r>
              <a:rPr lang="en-US" sz="2400" dirty="0" smtClean="0"/>
              <a:t>0</a:t>
            </a:r>
            <a:r>
              <a:rPr lang="en-US" sz="2800" dirty="0" smtClean="0"/>
              <a:t>-P</a:t>
            </a:r>
            <a:r>
              <a:rPr lang="en-US" sz="2400" dirty="0" smtClean="0"/>
              <a:t>0+X</a:t>
            </a:r>
            <a:endParaRPr lang="en-US" sz="2400" dirty="0"/>
          </a:p>
          <a:p>
            <a:r>
              <a:rPr lang="en-US" sz="2800" dirty="0"/>
              <a:t>Breakeven price: </a:t>
            </a:r>
            <a:r>
              <a:rPr lang="en-US" sz="2800" dirty="0" smtClean="0"/>
              <a:t>S</a:t>
            </a:r>
            <a:r>
              <a:rPr lang="en-US" sz="2400" dirty="0" smtClean="0"/>
              <a:t>0</a:t>
            </a:r>
            <a:r>
              <a:rPr lang="en-US" sz="2800" dirty="0"/>
              <a:t>+</a:t>
            </a:r>
            <a:r>
              <a:rPr lang="en-US" sz="2800" dirty="0" smtClean="0"/>
              <a:t>P</a:t>
            </a:r>
            <a:r>
              <a:rPr lang="en-US" sz="2400" dirty="0" smtClean="0"/>
              <a:t>0</a:t>
            </a:r>
            <a:endParaRPr lang="en-US" sz="2400" dirty="0"/>
          </a:p>
          <a:p>
            <a:endParaRPr lang="en-US" sz="2800" dirty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4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5.Bull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For a </a:t>
            </a:r>
            <a:r>
              <a:rPr lang="en-US" sz="2400" dirty="0" smtClean="0"/>
              <a:t>bull </a:t>
            </a:r>
            <a:r>
              <a:rPr lang="en-US" sz="2400" dirty="0"/>
              <a:t>spread, the investor buys the low strike option (struck at </a:t>
            </a:r>
            <a:r>
              <a:rPr lang="en-US" sz="2400" i="1" dirty="0"/>
              <a:t>XL</a:t>
            </a:r>
            <a:r>
              <a:rPr lang="en-US" sz="2400" dirty="0"/>
              <a:t>) and </a:t>
            </a:r>
            <a:r>
              <a:rPr lang="en-US" sz="2400" dirty="0" smtClean="0"/>
              <a:t>sells the </a:t>
            </a:r>
            <a:r>
              <a:rPr lang="en-US" sz="2400" dirty="0"/>
              <a:t>high strike option (struck at </a:t>
            </a:r>
            <a:r>
              <a:rPr lang="en-US" sz="2400" i="1" dirty="0"/>
              <a:t>XH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5.1 Call bull spread</a:t>
            </a:r>
            <a:endParaRPr lang="en-US" sz="2400" dirty="0"/>
          </a:p>
          <a:p>
            <a:r>
              <a:rPr lang="en-US" sz="2400" dirty="0" smtClean="0"/>
              <a:t>Profit= -</a:t>
            </a:r>
            <a:r>
              <a:rPr lang="en-US" sz="2400" dirty="0" err="1" smtClean="0"/>
              <a:t>CL+max</a:t>
            </a:r>
            <a:r>
              <a:rPr lang="en-US" sz="2400" dirty="0" smtClean="0"/>
              <a:t>(St-XL,0)+CH-max(St-XH,0)</a:t>
            </a:r>
          </a:p>
          <a:p>
            <a:r>
              <a:rPr lang="en-US" sz="2400" dirty="0" smtClean="0"/>
              <a:t>St&gt;XH: -CL-XL+CH+XH</a:t>
            </a:r>
          </a:p>
          <a:p>
            <a:r>
              <a:rPr lang="en-US" sz="2400" dirty="0" smtClean="0"/>
              <a:t>XH&gt;St&gt;XL:</a:t>
            </a:r>
            <a:r>
              <a:rPr lang="en-US" sz="2400" dirty="0"/>
              <a:t> -</a:t>
            </a:r>
            <a:r>
              <a:rPr lang="en-US" sz="2400" dirty="0" err="1" smtClean="0"/>
              <a:t>CL+St-XL+CH</a:t>
            </a:r>
            <a:endParaRPr lang="en-US" sz="2400" dirty="0" smtClean="0"/>
          </a:p>
          <a:p>
            <a:r>
              <a:rPr lang="en-US" sz="2400" dirty="0" smtClean="0"/>
              <a:t>XL&gt;St: </a:t>
            </a:r>
            <a:r>
              <a:rPr lang="en-US" sz="2400" dirty="0"/>
              <a:t>-</a:t>
            </a:r>
            <a:r>
              <a:rPr lang="en-US" sz="2400" dirty="0" smtClean="0"/>
              <a:t>CL+CH</a:t>
            </a:r>
          </a:p>
          <a:p>
            <a:r>
              <a:rPr lang="en-US" sz="2400" dirty="0" smtClean="0"/>
              <a:t>Max profit:</a:t>
            </a:r>
            <a:r>
              <a:rPr lang="en-US" sz="2400" dirty="0"/>
              <a:t>-CL-XL+CH+XH</a:t>
            </a:r>
          </a:p>
          <a:p>
            <a:r>
              <a:rPr lang="en-US" sz="2400" dirty="0" smtClean="0"/>
              <a:t>Max loss:</a:t>
            </a:r>
            <a:r>
              <a:rPr lang="en-US" sz="2400" dirty="0"/>
              <a:t> -</a:t>
            </a:r>
            <a:r>
              <a:rPr lang="en-US" sz="2400" dirty="0" smtClean="0"/>
              <a:t>CL+CH</a:t>
            </a:r>
          </a:p>
          <a:p>
            <a:r>
              <a:rPr lang="en-US" sz="2400" dirty="0" smtClean="0"/>
              <a:t>Breakeven </a:t>
            </a:r>
            <a:r>
              <a:rPr lang="en-US" sz="2400" dirty="0" err="1" smtClean="0"/>
              <a:t>price:CL+XL-CH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834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5.Bull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5.2 Put </a:t>
            </a:r>
            <a:r>
              <a:rPr lang="en-US" dirty="0"/>
              <a:t>bull </a:t>
            </a:r>
            <a:r>
              <a:rPr lang="en-US" dirty="0" smtClean="0"/>
              <a:t>spread</a:t>
            </a:r>
          </a:p>
          <a:p>
            <a:endParaRPr lang="en-US" dirty="0"/>
          </a:p>
          <a:p>
            <a:r>
              <a:rPr lang="en-US" dirty="0"/>
              <a:t>Profit= </a:t>
            </a:r>
            <a:r>
              <a:rPr lang="en-US" dirty="0" smtClean="0"/>
              <a:t>-</a:t>
            </a:r>
            <a:r>
              <a:rPr lang="en-US" dirty="0" err="1" smtClean="0"/>
              <a:t>PL+max</a:t>
            </a:r>
            <a:r>
              <a:rPr lang="en-US" dirty="0" smtClean="0"/>
              <a:t>(XL-St,0)+PH-max(XH-St,0</a:t>
            </a:r>
            <a:r>
              <a:rPr lang="en-US" dirty="0"/>
              <a:t>)</a:t>
            </a:r>
          </a:p>
          <a:p>
            <a:r>
              <a:rPr lang="en-US" dirty="0"/>
              <a:t>St&gt;XH: </a:t>
            </a:r>
            <a:r>
              <a:rPr lang="en-US" dirty="0" smtClean="0"/>
              <a:t>-PL+PH</a:t>
            </a:r>
            <a:endParaRPr lang="en-US" dirty="0"/>
          </a:p>
          <a:p>
            <a:r>
              <a:rPr lang="en-US" dirty="0"/>
              <a:t>XH&gt;St&gt;XL: </a:t>
            </a:r>
            <a:r>
              <a:rPr lang="en-US" dirty="0" smtClean="0"/>
              <a:t>-</a:t>
            </a:r>
            <a:r>
              <a:rPr lang="en-US" dirty="0" err="1" smtClean="0"/>
              <a:t>PL+St-XH+PH</a:t>
            </a:r>
            <a:endParaRPr lang="en-US" dirty="0"/>
          </a:p>
          <a:p>
            <a:r>
              <a:rPr lang="en-US" dirty="0"/>
              <a:t>XL&gt;St: </a:t>
            </a:r>
            <a:r>
              <a:rPr lang="en-US" dirty="0" smtClean="0"/>
              <a:t>-PL+XL-XH+PH</a:t>
            </a:r>
            <a:endParaRPr lang="en-US" dirty="0"/>
          </a:p>
          <a:p>
            <a:r>
              <a:rPr lang="en-US" dirty="0"/>
              <a:t>Max </a:t>
            </a:r>
            <a:r>
              <a:rPr lang="en-US" dirty="0" smtClean="0"/>
              <a:t>profit:-</a:t>
            </a:r>
            <a:r>
              <a:rPr lang="en-US" dirty="0"/>
              <a:t>PL+PH</a:t>
            </a:r>
          </a:p>
          <a:p>
            <a:r>
              <a:rPr lang="en-US" dirty="0" smtClean="0"/>
              <a:t>Max </a:t>
            </a:r>
            <a:r>
              <a:rPr lang="en-US" dirty="0"/>
              <a:t>loss: -PL+XL-XH+PH </a:t>
            </a:r>
            <a:endParaRPr lang="en-US" dirty="0" smtClean="0"/>
          </a:p>
          <a:p>
            <a:r>
              <a:rPr lang="en-US" dirty="0" smtClean="0"/>
              <a:t>Breakeven </a:t>
            </a:r>
            <a:r>
              <a:rPr lang="en-US" dirty="0"/>
              <a:t>price</a:t>
            </a:r>
            <a:r>
              <a:rPr lang="en-US" dirty="0" smtClean="0"/>
              <a:t>: PL+XH-PH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05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6.Bear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With a bull spread, the investor buys the lower exercise price and writes the </a:t>
            </a:r>
            <a:r>
              <a:rPr lang="en-US" sz="2400" dirty="0" smtClean="0"/>
              <a:t>higher exercise </a:t>
            </a:r>
            <a:r>
              <a:rPr lang="en-US" sz="2400" dirty="0"/>
              <a:t>price</a:t>
            </a:r>
            <a:r>
              <a:rPr lang="en-US" sz="2400" dirty="0" smtClean="0"/>
              <a:t>. It is opposite with a bear spread: buy the higher exercise price and sell the lower.</a:t>
            </a:r>
          </a:p>
          <a:p>
            <a:endParaRPr lang="en-US" sz="2400" dirty="0"/>
          </a:p>
          <a:p>
            <a:r>
              <a:rPr lang="en-US" sz="2400" dirty="0" smtClean="0"/>
              <a:t>6.1 put bear spread</a:t>
            </a:r>
          </a:p>
          <a:p>
            <a:r>
              <a:rPr lang="en-US" sz="2400" dirty="0"/>
              <a:t>Profit= </a:t>
            </a:r>
            <a:r>
              <a:rPr lang="en-US" sz="2400" dirty="0" smtClean="0"/>
              <a:t>+PL-max(XL-St,0)-</a:t>
            </a:r>
            <a:r>
              <a:rPr lang="en-US" sz="2400" dirty="0" err="1" smtClean="0"/>
              <a:t>PH+max</a:t>
            </a:r>
            <a:r>
              <a:rPr lang="en-US" sz="2400" dirty="0" smtClean="0"/>
              <a:t>(XH-St,0</a:t>
            </a:r>
            <a:r>
              <a:rPr lang="en-US" sz="2400" dirty="0"/>
              <a:t>)</a:t>
            </a:r>
          </a:p>
          <a:p>
            <a:r>
              <a:rPr lang="en-US" sz="2400" dirty="0"/>
              <a:t>St&gt;XH: </a:t>
            </a:r>
            <a:r>
              <a:rPr lang="en-US" sz="2400" dirty="0" smtClean="0"/>
              <a:t>+PL-PH</a:t>
            </a:r>
            <a:endParaRPr lang="en-US" sz="2400" dirty="0"/>
          </a:p>
          <a:p>
            <a:r>
              <a:rPr lang="en-US" sz="2400" dirty="0"/>
              <a:t>XH&gt;St&gt;XL: </a:t>
            </a:r>
            <a:r>
              <a:rPr lang="en-US" sz="2400" dirty="0" smtClean="0"/>
              <a:t>+</a:t>
            </a:r>
            <a:r>
              <a:rPr lang="en-US" sz="2400" dirty="0" err="1" smtClean="0"/>
              <a:t>PL-St+XH-PH</a:t>
            </a:r>
            <a:endParaRPr lang="en-US" sz="2400" dirty="0"/>
          </a:p>
          <a:p>
            <a:r>
              <a:rPr lang="en-US" sz="2400" dirty="0"/>
              <a:t>XL&gt;St: </a:t>
            </a:r>
            <a:r>
              <a:rPr lang="en-US" sz="2400" dirty="0" smtClean="0"/>
              <a:t>+PL-XL+XH-PH</a:t>
            </a:r>
            <a:endParaRPr lang="en-US" sz="2400" dirty="0"/>
          </a:p>
          <a:p>
            <a:r>
              <a:rPr lang="en-US" sz="2400" dirty="0"/>
              <a:t>Max profit</a:t>
            </a:r>
            <a:r>
              <a:rPr lang="en-US" sz="2400" dirty="0" smtClean="0"/>
              <a:t>:+</a:t>
            </a:r>
            <a:r>
              <a:rPr lang="en-US" sz="2400" dirty="0"/>
              <a:t>PL-XL+XH-PH</a:t>
            </a:r>
          </a:p>
          <a:p>
            <a:r>
              <a:rPr lang="en-US" sz="2400" dirty="0"/>
              <a:t>Max loss: +</a:t>
            </a:r>
            <a:r>
              <a:rPr lang="en-US" sz="2400" dirty="0" smtClean="0"/>
              <a:t>PL-PH </a:t>
            </a:r>
          </a:p>
          <a:p>
            <a:r>
              <a:rPr lang="en-US" sz="2400" dirty="0" smtClean="0"/>
              <a:t>Breakeven price: PL+XH-PH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4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1420</Words>
  <Application>Microsoft Office PowerPoint</Application>
  <PresentationFormat>On-screen Show (4:3)</PresentationFormat>
  <Paragraphs>139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1.Synthetic forward position</vt:lpstr>
      <vt:lpstr>2.Synthetic put and call</vt:lpstr>
      <vt:lpstr>3.Investment objectives of covered calls</vt:lpstr>
      <vt:lpstr>3.Investment objectives of covered calls</vt:lpstr>
      <vt:lpstr>3.Investment objectives of covered calls</vt:lpstr>
      <vt:lpstr>4.Investment objectives of protective put</vt:lpstr>
      <vt:lpstr>5.Bull spread</vt:lpstr>
      <vt:lpstr>5.Bull spread</vt:lpstr>
      <vt:lpstr>6.Bear spread</vt:lpstr>
      <vt:lpstr>6.Bear spread</vt:lpstr>
      <vt:lpstr>7.Straddle</vt:lpstr>
      <vt:lpstr>7.Straddle</vt:lpstr>
      <vt:lpstr>8.collars</vt:lpstr>
      <vt:lpstr>8.collars</vt:lpstr>
      <vt:lpstr>9.Calendar spread</vt:lpstr>
      <vt:lpstr>9.Calendar spread</vt:lpstr>
      <vt:lpstr>10. IMPLIED VOLATILITY AND VOLATILITY SKEW</vt:lpstr>
      <vt:lpstr>10. IMPLIED VOLATILITY AND VOLATILITY SKEW</vt:lpstr>
      <vt:lpstr>10. IMPLIED VOLATILITY AND VOLATILITY SKEW</vt:lpstr>
      <vt:lpstr>11.Choosing Options Strategies Based on Direction and Volatility of the Underlying Asset</vt:lpstr>
      <vt:lpstr>11.Choosing Options Strategies Based on Direction and Volatility of the Underlying Asset</vt:lpstr>
      <vt:lpstr>11.Choosing Options Strategies Based on Direction and Volatility of the Underlying Asset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forward position</dc:title>
  <dc:creator>秦玮杰</dc:creator>
  <cp:lastModifiedBy>秦玮杰</cp:lastModifiedBy>
  <cp:revision>62</cp:revision>
  <dcterms:created xsi:type="dcterms:W3CDTF">2020-06-30T02:06:36Z</dcterms:created>
  <dcterms:modified xsi:type="dcterms:W3CDTF">2020-07-09T02:29:37Z</dcterms:modified>
</cp:coreProperties>
</file>