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278" r:id="rId34"/>
    <p:sldId id="318" r:id="rId35"/>
    <p:sldId id="349" r:id="rId36"/>
    <p:sldId id="350" r:id="rId37"/>
    <p:sldId id="351" r:id="rId38"/>
    <p:sldId id="283" r:id="rId39"/>
    <p:sldId id="284" r:id="rId40"/>
    <p:sldId id="285" r:id="rId41"/>
    <p:sldId id="286" r:id="rId42"/>
    <p:sldId id="287" r:id="rId43"/>
    <p:sldId id="288" r:id="rId44"/>
    <p:sldId id="319" r:id="rId45"/>
    <p:sldId id="320" r:id="rId46"/>
    <p:sldId id="289" r:id="rId47"/>
    <p:sldId id="290" r:id="rId48"/>
    <p:sldId id="291" r:id="rId49"/>
    <p:sldId id="292" r:id="rId50"/>
    <p:sldId id="293" r:id="rId51"/>
    <p:sldId id="294" r:id="rId52"/>
    <p:sldId id="321" r:id="rId53"/>
    <p:sldId id="295" r:id="rId54"/>
    <p:sldId id="296" r:id="rId55"/>
    <p:sldId id="297" r:id="rId56"/>
    <p:sldId id="302" r:id="rId57"/>
    <p:sldId id="303" r:id="rId58"/>
    <p:sldId id="298" r:id="rId59"/>
    <p:sldId id="299" r:id="rId60"/>
    <p:sldId id="322" r:id="rId61"/>
    <p:sldId id="323" r:id="rId62"/>
    <p:sldId id="324" r:id="rId63"/>
    <p:sldId id="301" r:id="rId64"/>
    <p:sldId id="300" r:id="rId65"/>
    <p:sldId id="306" r:id="rId66"/>
    <p:sldId id="304" r:id="rId67"/>
    <p:sldId id="305" r:id="rId68"/>
    <p:sldId id="307" r:id="rId69"/>
    <p:sldId id="308" r:id="rId70"/>
    <p:sldId id="309" r:id="rId71"/>
    <p:sldId id="310" r:id="rId72"/>
    <p:sldId id="325" r:id="rId73"/>
    <p:sldId id="326" r:id="rId74"/>
    <p:sldId id="327" r:id="rId75"/>
    <p:sldId id="311" r:id="rId76"/>
    <p:sldId id="312" r:id="rId77"/>
    <p:sldId id="313"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Pricing and valuation of option" id="{66889FBA-4C85-4D8B-B06E-EDB115D0C581}">
          <p14:sldIdLst>
            <p14:sldId id="278"/>
            <p14:sldId id="318"/>
            <p14:sldId id="349"/>
            <p14:sldId id="350"/>
            <p14:sldId id="351"/>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2" autoAdjust="0"/>
    <p:restoredTop sz="94660"/>
  </p:normalViewPr>
  <p:slideViewPr>
    <p:cSldViewPr snapToGrid="0">
      <p:cViewPr varScale="1">
        <p:scale>
          <a:sx n="57" d="100"/>
          <a:sy n="57" d="100"/>
        </p:scale>
        <p:origin x="9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Pricing and Valuation of Option</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Option</a:t>
            </a:r>
            <a:br>
              <a:rPr lang="en-US" sz="4000" dirty="0"/>
            </a:br>
            <a:r>
              <a:rPr lang="en-US" dirty="0"/>
              <a:t>European Option</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Value of a European option at expiration</a:t>
            </a:r>
          </a:p>
          <a:p>
            <a:r>
              <a:rPr lang="en-US" sz="2800" dirty="0" err="1"/>
              <a:t>cT</a:t>
            </a:r>
            <a:r>
              <a:rPr lang="en-US" sz="2800" dirty="0"/>
              <a:t> = Max(0,ST – X)</a:t>
            </a:r>
          </a:p>
          <a:p>
            <a:r>
              <a:rPr lang="en-US" sz="2800" dirty="0" err="1"/>
              <a:t>pT</a:t>
            </a:r>
            <a:r>
              <a:rPr lang="en-US" sz="2800" dirty="0"/>
              <a:t> = Max(0,X – ST)</a:t>
            </a:r>
          </a:p>
          <a:p>
            <a:r>
              <a:rPr lang="en-US" sz="2800" dirty="0"/>
              <a:t>This formula is also sometimes referred to as the </a:t>
            </a:r>
            <a:r>
              <a:rPr lang="en-US" sz="2800" dirty="0">
                <a:solidFill>
                  <a:srgbClr val="FF0000"/>
                </a:solidFill>
              </a:rPr>
              <a:t>exercise value </a:t>
            </a:r>
            <a:r>
              <a:rPr lang="en-US" sz="2800" dirty="0"/>
              <a:t>or </a:t>
            </a:r>
            <a:r>
              <a:rPr lang="en-US" sz="2800" dirty="0">
                <a:solidFill>
                  <a:srgbClr val="FF0000"/>
                </a:solidFill>
              </a:rPr>
              <a:t>intrinsic</a:t>
            </a:r>
            <a:r>
              <a:rPr lang="en-US" sz="2800" dirty="0"/>
              <a:t> </a:t>
            </a:r>
            <a:r>
              <a:rPr lang="en-US" sz="2800" dirty="0">
                <a:solidFill>
                  <a:srgbClr val="FF0000"/>
                </a:solidFill>
              </a:rPr>
              <a:t>value</a:t>
            </a:r>
            <a:r>
              <a:rPr lang="en-US" sz="2800" dirty="0"/>
              <a:t>.</a:t>
            </a:r>
          </a:p>
          <a:p>
            <a:endParaRPr lang="en-US" sz="2800" dirty="0"/>
          </a:p>
        </p:txBody>
      </p:sp>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4758-2A7B-4F70-9F50-34482D07713C}"/>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790CFB62-EB14-43A4-BD93-8360D363E7CC}"/>
              </a:ext>
            </a:extLst>
          </p:cNvPr>
          <p:cNvSpPr>
            <a:spLocks noGrp="1"/>
          </p:cNvSpPr>
          <p:nvPr>
            <p:ph idx="1"/>
          </p:nvPr>
        </p:nvSpPr>
        <p:spPr/>
        <p:txBody>
          <a:bodyPr/>
          <a:lstStyle/>
          <a:p>
            <a:r>
              <a:rPr lang="en-US" dirty="0"/>
              <a:t>The element in determining the value of  an option </a:t>
            </a:r>
          </a:p>
          <a:p>
            <a:endParaRPr lang="en-US" dirty="0"/>
          </a:p>
        </p:txBody>
      </p:sp>
      <p:graphicFrame>
        <p:nvGraphicFramePr>
          <p:cNvPr id="4" name="Table 3">
            <a:extLst>
              <a:ext uri="{FF2B5EF4-FFF2-40B4-BE49-F238E27FC236}">
                <a16:creationId xmlns:a16="http://schemas.microsoft.com/office/drawing/2014/main" id="{60DB76CD-2134-49D5-84E2-74A146C7A995}"/>
              </a:ext>
            </a:extLst>
          </p:cNvPr>
          <p:cNvGraphicFramePr>
            <a:graphicFrameLocks noGrp="1"/>
          </p:cNvGraphicFramePr>
          <p:nvPr>
            <p:extLst>
              <p:ext uri="{D42A27DB-BD31-4B8C-83A1-F6EECF244321}">
                <p14:modId xmlns:p14="http://schemas.microsoft.com/office/powerpoint/2010/main" val="3763409119"/>
              </p:ext>
            </p:extLst>
          </p:nvPr>
        </p:nvGraphicFramePr>
        <p:xfrm>
          <a:off x="1146003" y="276860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1134905"/>
                    </a:ext>
                  </a:extLst>
                </a:gridCol>
                <a:gridCol w="2709333">
                  <a:extLst>
                    <a:ext uri="{9D8B030D-6E8A-4147-A177-3AD203B41FA5}">
                      <a16:colId xmlns:a16="http://schemas.microsoft.com/office/drawing/2014/main" val="2242878894"/>
                    </a:ext>
                  </a:extLst>
                </a:gridCol>
                <a:gridCol w="2709333">
                  <a:extLst>
                    <a:ext uri="{9D8B030D-6E8A-4147-A177-3AD203B41FA5}">
                      <a16:colId xmlns:a16="http://schemas.microsoft.com/office/drawing/2014/main" val="667190754"/>
                    </a:ext>
                  </a:extLst>
                </a:gridCol>
              </a:tblGrid>
              <a:tr h="370840">
                <a:tc>
                  <a:txBody>
                    <a:bodyPr/>
                    <a:lstStyle/>
                    <a:p>
                      <a:endParaRPr lang="en-US" dirty="0"/>
                    </a:p>
                  </a:txBody>
                  <a:tcPr/>
                </a:tc>
                <a:tc>
                  <a:txBody>
                    <a:bodyPr/>
                    <a:lstStyle/>
                    <a:p>
                      <a:r>
                        <a:rPr lang="en-US" dirty="0"/>
                        <a:t>Call Option</a:t>
                      </a:r>
                    </a:p>
                  </a:txBody>
                  <a:tcPr/>
                </a:tc>
                <a:tc>
                  <a:txBody>
                    <a:bodyPr/>
                    <a:lstStyle/>
                    <a:p>
                      <a:r>
                        <a:rPr lang="en-US" dirty="0"/>
                        <a:t>Put Option</a:t>
                      </a:r>
                    </a:p>
                  </a:txBody>
                  <a:tcPr/>
                </a:tc>
                <a:extLst>
                  <a:ext uri="{0D108BD9-81ED-4DB2-BD59-A6C34878D82A}">
                    <a16:rowId xmlns:a16="http://schemas.microsoft.com/office/drawing/2014/main" val="913487750"/>
                  </a:ext>
                </a:extLst>
              </a:tr>
              <a:tr h="370840">
                <a:tc>
                  <a:txBody>
                    <a:bodyPr/>
                    <a:lstStyle/>
                    <a:p>
                      <a:r>
                        <a:rPr lang="en-US" dirty="0"/>
                        <a:t>The underlying</a:t>
                      </a:r>
                    </a:p>
                  </a:txBody>
                  <a:tcPr/>
                </a:tc>
                <a:tc>
                  <a:txBody>
                    <a:bodyPr/>
                    <a:lstStyle/>
                    <a:p>
                      <a:r>
                        <a:rPr lang="en-US" dirty="0"/>
                        <a:t>Directly related</a:t>
                      </a:r>
                    </a:p>
                  </a:txBody>
                  <a:tcPr/>
                </a:tc>
                <a:tc>
                  <a:txBody>
                    <a:bodyPr/>
                    <a:lstStyle/>
                    <a:p>
                      <a:r>
                        <a:rPr lang="en-US" dirty="0"/>
                        <a:t>Inversely related</a:t>
                      </a:r>
                    </a:p>
                  </a:txBody>
                  <a:tcPr/>
                </a:tc>
                <a:extLst>
                  <a:ext uri="{0D108BD9-81ED-4DB2-BD59-A6C34878D82A}">
                    <a16:rowId xmlns:a16="http://schemas.microsoft.com/office/drawing/2014/main" val="2149663895"/>
                  </a:ext>
                </a:extLst>
              </a:tr>
              <a:tr h="370840">
                <a:tc>
                  <a:txBody>
                    <a:bodyPr/>
                    <a:lstStyle/>
                    <a:p>
                      <a:r>
                        <a:rPr lang="en-US" dirty="0"/>
                        <a:t>The exercise price</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2605832407"/>
                  </a:ext>
                </a:extLst>
              </a:tr>
              <a:tr h="370840">
                <a:tc>
                  <a:txBody>
                    <a:bodyPr/>
                    <a:lstStyle/>
                    <a:p>
                      <a:r>
                        <a:rPr lang="en-US" dirty="0"/>
                        <a:t>Time to expiration</a:t>
                      </a:r>
                    </a:p>
                  </a:txBody>
                  <a:tcPr/>
                </a:tc>
                <a:tc>
                  <a:txBody>
                    <a:bodyPr/>
                    <a:lstStyle/>
                    <a:p>
                      <a:r>
                        <a:rPr lang="en-US" dirty="0"/>
                        <a:t>Directly related</a:t>
                      </a:r>
                    </a:p>
                  </a:txBody>
                  <a:tcPr/>
                </a:tc>
                <a:tc>
                  <a:txBody>
                    <a:bodyPr/>
                    <a:lstStyle/>
                    <a:p>
                      <a:r>
                        <a:rPr lang="en-US" dirty="0"/>
                        <a:t>Directly related*</a:t>
                      </a:r>
                    </a:p>
                  </a:txBody>
                  <a:tcPr/>
                </a:tc>
                <a:extLst>
                  <a:ext uri="{0D108BD9-81ED-4DB2-BD59-A6C34878D82A}">
                    <a16:rowId xmlns:a16="http://schemas.microsoft.com/office/drawing/2014/main" val="1967062008"/>
                  </a:ext>
                </a:extLst>
              </a:tr>
              <a:tr h="370840">
                <a:tc>
                  <a:txBody>
                    <a:bodyPr/>
                    <a:lstStyle/>
                    <a:p>
                      <a:r>
                        <a:rPr lang="en-US" dirty="0"/>
                        <a:t>Rf rate</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2141621310"/>
                  </a:ext>
                </a:extLst>
              </a:tr>
              <a:tr h="370840">
                <a:tc>
                  <a:txBody>
                    <a:bodyPr/>
                    <a:lstStyle/>
                    <a:p>
                      <a:r>
                        <a:rPr lang="en-US" dirty="0"/>
                        <a:t>Volatility of underlying</a:t>
                      </a:r>
                    </a:p>
                  </a:txBody>
                  <a:tcPr/>
                </a:tc>
                <a:tc>
                  <a:txBody>
                    <a:bodyPr/>
                    <a:lstStyle/>
                    <a:p>
                      <a:r>
                        <a:rPr lang="en-US" dirty="0"/>
                        <a:t>Directly related </a:t>
                      </a:r>
                    </a:p>
                  </a:txBody>
                  <a:tcPr/>
                </a:tc>
                <a:tc>
                  <a:txBody>
                    <a:bodyPr/>
                    <a:lstStyle/>
                    <a:p>
                      <a:r>
                        <a:rPr lang="en-US" dirty="0"/>
                        <a:t>Directly related</a:t>
                      </a:r>
                    </a:p>
                  </a:txBody>
                  <a:tcPr/>
                </a:tc>
                <a:extLst>
                  <a:ext uri="{0D108BD9-81ED-4DB2-BD59-A6C34878D82A}">
                    <a16:rowId xmlns:a16="http://schemas.microsoft.com/office/drawing/2014/main" val="3683273089"/>
                  </a:ext>
                </a:extLst>
              </a:tr>
              <a:tr h="370840">
                <a:tc>
                  <a:txBody>
                    <a:bodyPr/>
                    <a:lstStyle/>
                    <a:p>
                      <a:r>
                        <a:rPr lang="en-US" dirty="0"/>
                        <a:t>Payment on the underlying</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3805558595"/>
                  </a:ext>
                </a:extLst>
              </a:tr>
              <a:tr h="370840">
                <a:tc>
                  <a:txBody>
                    <a:bodyPr/>
                    <a:lstStyle/>
                    <a:p>
                      <a:r>
                        <a:rPr lang="en-US" dirty="0"/>
                        <a:t>Cost of carry</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3408306072"/>
                  </a:ext>
                </a:extLst>
              </a:tr>
            </a:tbl>
          </a:graphicData>
        </a:graphic>
      </p:graphicFrame>
    </p:spTree>
    <p:extLst>
      <p:ext uri="{BB962C8B-B14F-4D97-AF65-F5344CB8AC3E}">
        <p14:creationId xmlns:p14="http://schemas.microsoft.com/office/powerpoint/2010/main" val="211521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0C8-C1BF-47E3-A594-E97AA1AEC8F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99BE870-08EC-438D-9138-2696C9D8EF52}"/>
              </a:ext>
            </a:extLst>
          </p:cNvPr>
          <p:cNvSpPr>
            <a:spLocks noGrp="1"/>
          </p:cNvSpPr>
          <p:nvPr>
            <p:ph idx="1"/>
          </p:nvPr>
        </p:nvSpPr>
        <p:spPr/>
        <p:txBody>
          <a:bodyPr>
            <a:noAutofit/>
          </a:bodyPr>
          <a:lstStyle/>
          <a:p>
            <a:r>
              <a:rPr lang="en-US" sz="2000" dirty="0"/>
              <a:t>1 Which of the following factors does not affect the value of a European option?</a:t>
            </a:r>
          </a:p>
          <a:p>
            <a:pPr lvl="1"/>
            <a:r>
              <a:rPr lang="en-US" sz="2000" dirty="0"/>
              <a:t>A The volatility of the underlying</a:t>
            </a:r>
          </a:p>
          <a:p>
            <a:pPr lvl="1"/>
            <a:r>
              <a:rPr lang="en-US" sz="2000" dirty="0"/>
              <a:t>B Dividends or interest paid by the underlying</a:t>
            </a:r>
          </a:p>
          <a:p>
            <a:pPr lvl="1"/>
            <a:r>
              <a:rPr lang="en-US" sz="2000" dirty="0"/>
              <a:t>C The percentage of the investor’s assets invested in the option</a:t>
            </a:r>
          </a:p>
          <a:p>
            <a:r>
              <a:rPr lang="en-US" sz="2000" dirty="0"/>
              <a:t>2 Which of the following statements imply that a European call on a stock is worth more?</a:t>
            </a:r>
          </a:p>
          <a:p>
            <a:pPr lvl="1"/>
            <a:r>
              <a:rPr lang="en-US" sz="2000" dirty="0"/>
              <a:t>A Less time to expiration</a:t>
            </a:r>
          </a:p>
          <a:p>
            <a:pPr lvl="1"/>
            <a:r>
              <a:rPr lang="en-US" sz="2000" dirty="0"/>
              <a:t>B A higher stock price relative to the exercise price</a:t>
            </a:r>
          </a:p>
          <a:p>
            <a:pPr lvl="1"/>
            <a:r>
              <a:rPr lang="en-US" sz="2000" dirty="0"/>
              <a:t>C Larger dividends paid by the stock during the life of the option</a:t>
            </a:r>
          </a:p>
        </p:txBody>
      </p:sp>
    </p:spTree>
    <p:extLst>
      <p:ext uri="{BB962C8B-B14F-4D97-AF65-F5344CB8AC3E}">
        <p14:creationId xmlns:p14="http://schemas.microsoft.com/office/powerpoint/2010/main" val="265050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9D3-F8EC-47AE-B76B-D1FF3DCFD15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C6A0B4C-4B64-4D6D-AAEF-58E07AD1A1F4}"/>
              </a:ext>
            </a:extLst>
          </p:cNvPr>
          <p:cNvSpPr>
            <a:spLocks noGrp="1"/>
          </p:cNvSpPr>
          <p:nvPr>
            <p:ph idx="1"/>
          </p:nvPr>
        </p:nvSpPr>
        <p:spPr/>
        <p:txBody>
          <a:bodyPr>
            <a:noAutofit/>
          </a:bodyPr>
          <a:lstStyle/>
          <a:p>
            <a:r>
              <a:rPr lang="en-US" sz="2000" dirty="0"/>
              <a:t>3 Why might a European put be worth less the longer the time to expiration?</a:t>
            </a:r>
          </a:p>
          <a:p>
            <a:pPr lvl="1"/>
            <a:r>
              <a:rPr lang="en-US" sz="2000" dirty="0"/>
              <a:t>A The cost of waiting to receive the exercise price is higher.</a:t>
            </a:r>
          </a:p>
          <a:p>
            <a:pPr lvl="1"/>
            <a:r>
              <a:rPr lang="en-US" sz="2000" dirty="0"/>
              <a:t>B The risk of the underlying is lower over a longer period of time.</a:t>
            </a:r>
          </a:p>
          <a:p>
            <a:pPr lvl="1"/>
            <a:r>
              <a:rPr lang="en-US" sz="2000" dirty="0"/>
              <a:t>C The longer time to expiration means that the put is more likely to expire out-of- the- money.</a:t>
            </a:r>
          </a:p>
          <a:p>
            <a:r>
              <a:rPr lang="en-US" sz="2000" dirty="0"/>
              <a:t>4 The loss in value of an option as it moves closer to expiration is called what?</a:t>
            </a:r>
          </a:p>
          <a:p>
            <a:pPr lvl="1"/>
            <a:r>
              <a:rPr lang="en-US" sz="2000" dirty="0"/>
              <a:t>A Time value decay</a:t>
            </a:r>
          </a:p>
          <a:p>
            <a:pPr lvl="1"/>
            <a:r>
              <a:rPr lang="en-US" sz="2000" dirty="0"/>
              <a:t>B Volatility diminution</a:t>
            </a:r>
          </a:p>
          <a:p>
            <a:pPr lvl="1"/>
            <a:r>
              <a:rPr lang="en-US" sz="2000" dirty="0"/>
              <a:t>C Time value of money</a:t>
            </a:r>
          </a:p>
        </p:txBody>
      </p:sp>
    </p:spTree>
    <p:extLst>
      <p:ext uri="{BB962C8B-B14F-4D97-AF65-F5344CB8AC3E}">
        <p14:creationId xmlns:p14="http://schemas.microsoft.com/office/powerpoint/2010/main" val="1064070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131725</TotalTime>
  <Words>4436</Words>
  <Application>Microsoft Office PowerPoint</Application>
  <PresentationFormat>Widescreen</PresentationFormat>
  <Paragraphs>484</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Pricing and Valuation of Option</vt:lpstr>
      <vt:lpstr>Pricing and Valuation of Option European Option</vt:lpstr>
      <vt:lpstr>Pricing and Valuation of Option European Option</vt:lpstr>
      <vt:lpstr>Practices</vt:lpstr>
      <vt:lpstr>Practices</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344</cp:revision>
  <dcterms:created xsi:type="dcterms:W3CDTF">2021-07-05T01:04:15Z</dcterms:created>
  <dcterms:modified xsi:type="dcterms:W3CDTF">2022-03-04T08:27:20Z</dcterms:modified>
</cp:coreProperties>
</file>