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40" r:id="rId21"/>
    <p:sldId id="341" r:id="rId22"/>
    <p:sldId id="342" r:id="rId23"/>
    <p:sldId id="273" r:id="rId24"/>
    <p:sldId id="265" r:id="rId25"/>
    <p:sldId id="343" r:id="rId26"/>
    <p:sldId id="346" r:id="rId27"/>
    <p:sldId id="344" r:id="rId28"/>
    <p:sldId id="345" r:id="rId29"/>
    <p:sldId id="317" r:id="rId30"/>
    <p:sldId id="347" r:id="rId31"/>
    <p:sldId id="348" r:id="rId32"/>
    <p:sldId id="276" r:id="rId33"/>
    <p:sldId id="318" r:id="rId34"/>
    <p:sldId id="278" r:id="rId35"/>
    <p:sldId id="279" r:id="rId36"/>
    <p:sldId id="280" r:id="rId37"/>
    <p:sldId id="281" r:id="rId38"/>
    <p:sldId id="282" r:id="rId39"/>
    <p:sldId id="283" r:id="rId40"/>
    <p:sldId id="284" r:id="rId41"/>
    <p:sldId id="285" r:id="rId42"/>
    <p:sldId id="286" r:id="rId43"/>
    <p:sldId id="287" r:id="rId44"/>
    <p:sldId id="288" r:id="rId45"/>
    <p:sldId id="319" r:id="rId46"/>
    <p:sldId id="320" r:id="rId47"/>
    <p:sldId id="289" r:id="rId48"/>
    <p:sldId id="290" r:id="rId49"/>
    <p:sldId id="291" r:id="rId50"/>
    <p:sldId id="292" r:id="rId51"/>
    <p:sldId id="293" r:id="rId52"/>
    <p:sldId id="294" r:id="rId53"/>
    <p:sldId id="321" r:id="rId54"/>
    <p:sldId id="295" r:id="rId55"/>
    <p:sldId id="296" r:id="rId56"/>
    <p:sldId id="297" r:id="rId57"/>
    <p:sldId id="302" r:id="rId58"/>
    <p:sldId id="303" r:id="rId59"/>
    <p:sldId id="298" r:id="rId60"/>
    <p:sldId id="299" r:id="rId61"/>
    <p:sldId id="322" r:id="rId62"/>
    <p:sldId id="323" r:id="rId63"/>
    <p:sldId id="324" r:id="rId64"/>
    <p:sldId id="301" r:id="rId65"/>
    <p:sldId id="300" r:id="rId66"/>
    <p:sldId id="306" r:id="rId67"/>
    <p:sldId id="304" r:id="rId68"/>
    <p:sldId id="305" r:id="rId69"/>
    <p:sldId id="307" r:id="rId70"/>
    <p:sldId id="308" r:id="rId71"/>
    <p:sldId id="309" r:id="rId72"/>
    <p:sldId id="310" r:id="rId73"/>
    <p:sldId id="325" r:id="rId74"/>
    <p:sldId id="326" r:id="rId75"/>
    <p:sldId id="327" r:id="rId76"/>
    <p:sldId id="311" r:id="rId77"/>
    <p:sldId id="312" r:id="rId78"/>
    <p:sldId id="313"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RA" id="{60DB516B-0702-40BB-BECA-0C89FD776AEA}">
          <p14:sldIdLst>
            <p14:sldId id="340"/>
            <p14:sldId id="341"/>
            <p14:sldId id="342"/>
          </p14:sldIdLst>
        </p14:section>
        <p14:section name="Pricing and valuation of futures" id="{9C038C63-4C16-4EA1-8C07-C65F6FC04218}">
          <p14:sldIdLst>
            <p14:sldId id="273"/>
            <p14:sldId id="265"/>
            <p14:sldId id="343"/>
            <p14:sldId id="346"/>
            <p14:sldId id="344"/>
            <p14:sldId id="345"/>
          </p14:sldIdLst>
        </p14:section>
        <p14:section name="Pricing and valuation of swap" id="{FE1267C5-CE94-4A19-B1E8-627CAFAF5F71}">
          <p14:sldIdLst>
            <p14:sldId id="317"/>
            <p14:sldId id="347"/>
            <p14:sldId id="348"/>
            <p14:sldId id="276"/>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735-10ED-4AAF-A2D5-17FA1E19087E}"/>
              </a:ext>
            </a:extLst>
          </p:cNvPr>
          <p:cNvSpPr>
            <a:spLocks noGrp="1"/>
          </p:cNvSpPr>
          <p:nvPr>
            <p:ph type="title"/>
          </p:nvPr>
        </p:nvSpPr>
        <p:spPr/>
        <p:txBody>
          <a:bodyPr>
            <a:normAutofit/>
          </a:bodyPr>
          <a:lstStyle/>
          <a:p>
            <a:r>
              <a:rPr lang="en-US" sz="4000" dirty="0"/>
              <a:t>Forward Rate Agreement</a:t>
            </a:r>
          </a:p>
        </p:txBody>
      </p:sp>
      <p:sp>
        <p:nvSpPr>
          <p:cNvPr id="3" name="Content Placeholder 2">
            <a:extLst>
              <a:ext uri="{FF2B5EF4-FFF2-40B4-BE49-F238E27FC236}">
                <a16:creationId xmlns:a16="http://schemas.microsoft.com/office/drawing/2014/main" id="{B10EA527-4BD5-4EA8-9093-5B5E4ADC3E3F}"/>
              </a:ext>
            </a:extLst>
          </p:cNvPr>
          <p:cNvSpPr>
            <a:spLocks noGrp="1"/>
          </p:cNvSpPr>
          <p:nvPr>
            <p:ph idx="1"/>
          </p:nvPr>
        </p:nvSpPr>
        <p:spPr/>
        <p:txBody>
          <a:bodyPr>
            <a:normAutofit/>
          </a:bodyPr>
          <a:lstStyle/>
          <a:p>
            <a:r>
              <a:rPr lang="en-US" sz="2400" dirty="0"/>
              <a:t>Spot rate and forward rate</a:t>
            </a:r>
          </a:p>
          <a:p>
            <a:r>
              <a:rPr lang="en-US" sz="2400" dirty="0"/>
              <a:t>Forward contracts in which the underlying is an interest rate are called forward rate agreements, or </a:t>
            </a:r>
            <a:r>
              <a:rPr lang="en-US" sz="2400" dirty="0">
                <a:solidFill>
                  <a:srgbClr val="FF0000"/>
                </a:solidFill>
              </a:rPr>
              <a:t>FRAs</a:t>
            </a:r>
            <a:r>
              <a:rPr lang="en-US" sz="2400" dirty="0"/>
              <a:t>.</a:t>
            </a:r>
          </a:p>
          <a:p>
            <a:r>
              <a:rPr lang="en-US" sz="2400" dirty="0"/>
              <a:t>FRAs have often historically been based on </a:t>
            </a:r>
            <a:r>
              <a:rPr lang="en-US" sz="2400" dirty="0">
                <a:solidFill>
                  <a:srgbClr val="FF0000"/>
                </a:solidFill>
              </a:rPr>
              <a:t>Libor</a:t>
            </a:r>
            <a:r>
              <a:rPr lang="en-US" sz="2400" dirty="0"/>
              <a:t>, the London Interbank Offered Rate.</a:t>
            </a:r>
          </a:p>
          <a:p>
            <a:r>
              <a:rPr lang="en-US" sz="2400" dirty="0">
                <a:solidFill>
                  <a:srgbClr val="FF0000"/>
                </a:solidFill>
              </a:rPr>
              <a:t>30-Day FRA on 90-Day Libor</a:t>
            </a:r>
          </a:p>
          <a:p>
            <a:r>
              <a:rPr lang="en-US" sz="2400" dirty="0">
                <a:solidFill>
                  <a:srgbClr val="FF0000"/>
                </a:solidFill>
              </a:rPr>
              <a:t>3*12 FRA</a:t>
            </a:r>
          </a:p>
          <a:p>
            <a:endParaRPr lang="en-US" sz="2400" dirty="0"/>
          </a:p>
        </p:txBody>
      </p:sp>
    </p:spTree>
    <p:extLst>
      <p:ext uri="{BB962C8B-B14F-4D97-AF65-F5344CB8AC3E}">
        <p14:creationId xmlns:p14="http://schemas.microsoft.com/office/powerpoint/2010/main" val="364522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BA1-6772-4C82-9527-CAA40CCA6A96}"/>
              </a:ext>
            </a:extLst>
          </p:cNvPr>
          <p:cNvSpPr>
            <a:spLocks noGrp="1"/>
          </p:cNvSpPr>
          <p:nvPr>
            <p:ph type="title"/>
          </p:nvPr>
        </p:nvSpPr>
        <p:spPr/>
        <p:txBody>
          <a:bodyPr>
            <a:normAutofit/>
          </a:bodyPr>
          <a:lstStyle/>
          <a:p>
            <a:r>
              <a:rPr lang="en-US" sz="4000" dirty="0"/>
              <a:t>Forward Rate Agreement</a:t>
            </a:r>
          </a:p>
        </p:txBody>
      </p:sp>
      <p:pic>
        <p:nvPicPr>
          <p:cNvPr id="5" name="Content Placeholder 4">
            <a:extLst>
              <a:ext uri="{FF2B5EF4-FFF2-40B4-BE49-F238E27FC236}">
                <a16:creationId xmlns:a16="http://schemas.microsoft.com/office/drawing/2014/main" id="{E8966A3C-82F2-45F1-AACF-22B235E6FB74}"/>
              </a:ext>
            </a:extLst>
          </p:cNvPr>
          <p:cNvPicPr>
            <a:picLocks noGrp="1" noChangeAspect="1"/>
          </p:cNvPicPr>
          <p:nvPr>
            <p:ph idx="1"/>
          </p:nvPr>
        </p:nvPicPr>
        <p:blipFill>
          <a:blip r:embed="rId2"/>
          <a:stretch>
            <a:fillRect/>
          </a:stretch>
        </p:blipFill>
        <p:spPr>
          <a:xfrm>
            <a:off x="1379913" y="1921250"/>
            <a:ext cx="7597832" cy="4606011"/>
          </a:xfrm>
        </p:spPr>
      </p:pic>
    </p:spTree>
    <p:extLst>
      <p:ext uri="{BB962C8B-B14F-4D97-AF65-F5344CB8AC3E}">
        <p14:creationId xmlns:p14="http://schemas.microsoft.com/office/powerpoint/2010/main" val="35772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4044-48DC-4FFC-BC37-2E75B02EE67E}"/>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D8EE2DC-9E14-48A2-9E6A-16C131C9A1EC}"/>
              </a:ext>
            </a:extLst>
          </p:cNvPr>
          <p:cNvSpPr>
            <a:spLocks noGrp="1"/>
          </p:cNvSpPr>
          <p:nvPr>
            <p:ph idx="1"/>
          </p:nvPr>
        </p:nvSpPr>
        <p:spPr/>
        <p:txBody>
          <a:bodyPr>
            <a:normAutofit/>
          </a:bodyPr>
          <a:lstStyle/>
          <a:p>
            <a:r>
              <a:rPr lang="en-US" sz="2400" dirty="0"/>
              <a:t>Which of the following best describes the forward rate of an FRA?</a:t>
            </a:r>
          </a:p>
          <a:p>
            <a:pPr lvl="1"/>
            <a:r>
              <a:rPr lang="en-US" sz="2400" dirty="0"/>
              <a:t>A The spot rate implied by the term structure</a:t>
            </a:r>
          </a:p>
          <a:p>
            <a:pPr lvl="1"/>
            <a:r>
              <a:rPr lang="en-US" sz="2400" dirty="0"/>
              <a:t>B The forward rate implied by the term structure</a:t>
            </a:r>
          </a:p>
          <a:p>
            <a:pPr lvl="1"/>
            <a:r>
              <a:rPr lang="en-US" sz="2400" dirty="0"/>
              <a:t>C The rate on a zero-coupon bond of maturity equal to that of the forward contract</a:t>
            </a:r>
          </a:p>
        </p:txBody>
      </p:sp>
    </p:spTree>
    <p:extLst>
      <p:ext uri="{BB962C8B-B14F-4D97-AF65-F5344CB8AC3E}">
        <p14:creationId xmlns:p14="http://schemas.microsoft.com/office/powerpoint/2010/main" val="3398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664642"/>
          </a:xfrm>
        </p:spPr>
        <p:txBody>
          <a:bodyPr/>
          <a:lstStyle/>
          <a:p>
            <a:r>
              <a:rPr lang="en-US" altLang="zh-CN" dirty="0"/>
              <a:t>Futures price=110, initial margin=11, 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715523458"/>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110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108</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104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102</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98</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2400" dirty="0"/>
              <a:t>The value of a futures contract is the accumulated gain or loss on a futures contract since its previous day’s settlement.</a:t>
            </a:r>
          </a:p>
          <a:p>
            <a:r>
              <a:rPr lang="en-US" sz="2400" dirty="0"/>
              <a:t>When that value is paid out in the daily settlement, the futures price is effectively reset to the settlement price and the value goes to zero.</a:t>
            </a:r>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C2F-800D-4982-A5D7-634F24D26196}"/>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4F03B5-7BE9-4AE6-98EC-7FA9289B2706}"/>
              </a:ext>
            </a:extLst>
          </p:cNvPr>
          <p:cNvSpPr>
            <a:spLocks noGrp="1"/>
          </p:cNvSpPr>
          <p:nvPr>
            <p:ph idx="1"/>
          </p:nvPr>
        </p:nvSpPr>
        <p:spPr/>
        <p:txBody>
          <a:bodyPr>
            <a:normAutofit/>
          </a:bodyPr>
          <a:lstStyle/>
          <a:p>
            <a:r>
              <a:rPr lang="en-US" sz="2400" dirty="0"/>
              <a:t>The different patterns of cash flows for forwards and futures can lead to differences in the pricing of forwards versus futures. But there are some conditions under which the pricing is the same.</a:t>
            </a:r>
          </a:p>
          <a:p>
            <a:r>
              <a:rPr lang="en-US" sz="2400" dirty="0"/>
              <a:t>1. The interest rates were constant.</a:t>
            </a:r>
          </a:p>
          <a:p>
            <a:r>
              <a:rPr lang="en-US" sz="2400" dirty="0"/>
              <a:t>2. Futures prices and interest rates are uncorrelated.</a:t>
            </a:r>
          </a:p>
          <a:p>
            <a:endParaRPr lang="en-US" sz="2400" dirty="0"/>
          </a:p>
        </p:txBody>
      </p:sp>
    </p:spTree>
    <p:extLst>
      <p:ext uri="{BB962C8B-B14F-4D97-AF65-F5344CB8AC3E}">
        <p14:creationId xmlns:p14="http://schemas.microsoft.com/office/powerpoint/2010/main" val="79294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07-2574-4B35-9BD2-D18E389756CF}"/>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1E596C-B255-4603-A253-09A023F0B2FA}"/>
              </a:ext>
            </a:extLst>
          </p:cNvPr>
          <p:cNvSpPr>
            <a:spLocks noGrp="1"/>
          </p:cNvSpPr>
          <p:nvPr>
            <p:ph idx="1"/>
          </p:nvPr>
        </p:nvSpPr>
        <p:spPr/>
        <p:txBody>
          <a:bodyPr>
            <a:normAutofit/>
          </a:bodyPr>
          <a:lstStyle/>
          <a:p>
            <a:r>
              <a:rPr lang="en-US" sz="2400" dirty="0"/>
              <a:t>Futures price and interest rate(long position)</a:t>
            </a:r>
          </a:p>
          <a:p>
            <a:pPr lvl="1"/>
            <a:r>
              <a:rPr lang="en-US" sz="2400" dirty="0"/>
              <a:t>Positive correlation</a:t>
            </a:r>
          </a:p>
          <a:p>
            <a:pPr lvl="2"/>
            <a:r>
              <a:rPr lang="en-US" sz="2400" dirty="0"/>
              <a:t>Futures price &gt; forward price</a:t>
            </a:r>
          </a:p>
          <a:p>
            <a:pPr lvl="1"/>
            <a:r>
              <a:rPr lang="en-US" sz="2400" dirty="0"/>
              <a:t>Negative correlation</a:t>
            </a:r>
          </a:p>
          <a:p>
            <a:pPr lvl="2"/>
            <a:r>
              <a:rPr lang="en-US" sz="2400" dirty="0"/>
              <a:t>Futures price &lt; forward price</a:t>
            </a:r>
          </a:p>
        </p:txBody>
      </p:sp>
    </p:spTree>
    <p:extLst>
      <p:ext uri="{BB962C8B-B14F-4D97-AF65-F5344CB8AC3E}">
        <p14:creationId xmlns:p14="http://schemas.microsoft.com/office/powerpoint/2010/main" val="357098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153B-028B-47A5-A492-AA523CDBD1D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992956AB-C35F-4935-A84C-EA0B708AD560}"/>
              </a:ext>
            </a:extLst>
          </p:cNvPr>
          <p:cNvSpPr>
            <a:spLocks noGrp="1"/>
          </p:cNvSpPr>
          <p:nvPr>
            <p:ph idx="1"/>
          </p:nvPr>
        </p:nvSpPr>
        <p:spPr/>
        <p:txBody>
          <a:bodyPr>
            <a:normAutofit/>
          </a:bodyPr>
          <a:lstStyle/>
          <a:p>
            <a:r>
              <a:rPr lang="en-US" dirty="0"/>
              <a:t>1 Which of the following best describes how futures contract payoffs differ from forward contract payoffs?</a:t>
            </a:r>
          </a:p>
          <a:p>
            <a:pPr lvl="1"/>
            <a:r>
              <a:rPr lang="en-US" dirty="0"/>
              <a:t>A Forward contract payoffs are larger.</a:t>
            </a:r>
          </a:p>
          <a:p>
            <a:pPr lvl="1"/>
            <a:r>
              <a:rPr lang="en-US" dirty="0"/>
              <a:t>B They are equal, ignoring the time value of money.</a:t>
            </a:r>
          </a:p>
          <a:p>
            <a:pPr lvl="1"/>
            <a:r>
              <a:rPr lang="en-US" dirty="0"/>
              <a:t>C Futures contract payoffs are larger if the underlying is a commodity.</a:t>
            </a:r>
          </a:p>
          <a:p>
            <a:r>
              <a:rPr lang="en-US" dirty="0"/>
              <a:t>2 Which of the following conditions will not make futures and forward prices equivalent?</a:t>
            </a:r>
          </a:p>
          <a:p>
            <a:pPr lvl="1"/>
            <a:r>
              <a:rPr lang="en-US" dirty="0"/>
              <a:t>A Interest rates are constant.</a:t>
            </a:r>
          </a:p>
          <a:p>
            <a:pPr lvl="1"/>
            <a:r>
              <a:rPr lang="en-US" dirty="0"/>
              <a:t>B Futures prices are uncorrelated with interest rates.</a:t>
            </a:r>
          </a:p>
          <a:p>
            <a:pPr lvl="1"/>
            <a:r>
              <a:rPr lang="en-US" dirty="0"/>
              <a:t>C The volatility of the forward price is different from the volatility of the futures price.</a:t>
            </a:r>
          </a:p>
        </p:txBody>
      </p:sp>
    </p:spTree>
    <p:extLst>
      <p:ext uri="{BB962C8B-B14F-4D97-AF65-F5344CB8AC3E}">
        <p14:creationId xmlns:p14="http://schemas.microsoft.com/office/powerpoint/2010/main" val="36777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4A3-D7C6-4C8A-970F-F002E7DD0C8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8ACCB2AF-A022-46AE-9D11-6261789B2A33}"/>
              </a:ext>
            </a:extLst>
          </p:cNvPr>
          <p:cNvSpPr>
            <a:spLocks noGrp="1"/>
          </p:cNvSpPr>
          <p:nvPr>
            <p:ph idx="1"/>
          </p:nvPr>
        </p:nvSpPr>
        <p:spPr/>
        <p:txBody>
          <a:bodyPr>
            <a:normAutofit/>
          </a:bodyPr>
          <a:lstStyle/>
          <a:p>
            <a:r>
              <a:rPr lang="en-US" sz="2400" dirty="0"/>
              <a:t>3 With respect to the value of a futures contract, which of the following statements is most accurate? The value is the:</a:t>
            </a:r>
          </a:p>
          <a:p>
            <a:pPr lvl="1"/>
            <a:r>
              <a:rPr lang="en-US" sz="2400" dirty="0"/>
              <a:t>A futures price minus the spot price.</a:t>
            </a:r>
          </a:p>
          <a:p>
            <a:pPr lvl="1"/>
            <a:r>
              <a:rPr lang="en-US" sz="2400" dirty="0"/>
              <a:t>B present value of the expected payoff at expiration.</a:t>
            </a:r>
          </a:p>
          <a:p>
            <a:pPr lvl="1"/>
            <a:r>
              <a:rPr lang="en-US" sz="2400" dirty="0"/>
              <a:t>C accumulated gain since the previous settlement, which resets to zero upon settlement.</a:t>
            </a:r>
          </a:p>
        </p:txBody>
      </p:sp>
    </p:spTree>
    <p:extLst>
      <p:ext uri="{BB962C8B-B14F-4D97-AF65-F5344CB8AC3E}">
        <p14:creationId xmlns:p14="http://schemas.microsoft.com/office/powerpoint/2010/main" val="369052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We will let this swap be the type that involves a fixed payment exchanged for a floating payment.</a:t>
            </a:r>
          </a:p>
          <a:p>
            <a:r>
              <a:rPr lang="en-US" sz="2800" dirty="0"/>
              <a:t>breaks down a swap into a series of implicit forward contracts, with the expiration of each forward contract corresponding to a swap payment date.</a:t>
            </a:r>
          </a:p>
        </p:txBody>
      </p:sp>
    </p:spTree>
    <p:extLst>
      <p:ext uri="{BB962C8B-B14F-4D97-AF65-F5344CB8AC3E}">
        <p14:creationId xmlns:p14="http://schemas.microsoft.com/office/powerpoint/2010/main" val="342059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41D5-F9D3-427E-BA82-1A9788294A78}"/>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pic>
        <p:nvPicPr>
          <p:cNvPr id="5" name="Content Placeholder 4">
            <a:extLst>
              <a:ext uri="{FF2B5EF4-FFF2-40B4-BE49-F238E27FC236}">
                <a16:creationId xmlns:a16="http://schemas.microsoft.com/office/drawing/2014/main" id="{23077FCC-D56E-4D4B-B172-31D58E3DC1F1}"/>
              </a:ext>
            </a:extLst>
          </p:cNvPr>
          <p:cNvPicPr>
            <a:picLocks noGrp="1" noChangeAspect="1"/>
          </p:cNvPicPr>
          <p:nvPr>
            <p:ph idx="1"/>
          </p:nvPr>
        </p:nvPicPr>
        <p:blipFill>
          <a:blip r:embed="rId2"/>
          <a:stretch>
            <a:fillRect/>
          </a:stretch>
        </p:blipFill>
        <p:spPr>
          <a:xfrm>
            <a:off x="979714" y="1620101"/>
            <a:ext cx="7315200" cy="5183693"/>
          </a:xfrm>
        </p:spPr>
      </p:pic>
    </p:spTree>
    <p:extLst>
      <p:ext uri="{BB962C8B-B14F-4D97-AF65-F5344CB8AC3E}">
        <p14:creationId xmlns:p14="http://schemas.microsoft.com/office/powerpoint/2010/main" val="391897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2F-0657-45D4-9AC8-7D47A2DA37AF}"/>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7DA4C399-7DE6-4731-82E8-CDDECFEFC757}"/>
              </a:ext>
            </a:extLst>
          </p:cNvPr>
          <p:cNvSpPr>
            <a:spLocks noGrp="1"/>
          </p:cNvSpPr>
          <p:nvPr>
            <p:ph idx="1"/>
          </p:nvPr>
        </p:nvSpPr>
        <p:spPr/>
        <p:txBody>
          <a:bodyPr>
            <a:normAutofit/>
          </a:bodyPr>
          <a:lstStyle/>
          <a:p>
            <a:r>
              <a:rPr lang="en-US" sz="2400" dirty="0"/>
              <a:t>Zero value is essential if there is no exchange of cash flows from one party to the other.</a:t>
            </a:r>
          </a:p>
          <a:p>
            <a:r>
              <a:rPr lang="en-US" sz="2400" dirty="0"/>
              <a:t>And although no exchange of cash flows is customary, it is not mandatory.</a:t>
            </a:r>
          </a:p>
          <a:p>
            <a:r>
              <a:rPr lang="en-US" sz="2400" dirty="0"/>
              <a:t>A forward transaction that starts with a </a:t>
            </a:r>
            <a:r>
              <a:rPr lang="en-US" sz="2400" dirty="0">
                <a:solidFill>
                  <a:srgbClr val="FF0000"/>
                </a:solidFill>
              </a:rPr>
              <a:t>zero</a:t>
            </a:r>
            <a:r>
              <a:rPr lang="en-US" sz="2400" dirty="0"/>
              <a:t> value is called an </a:t>
            </a:r>
            <a:r>
              <a:rPr lang="en-US" sz="2400" dirty="0">
                <a:solidFill>
                  <a:srgbClr val="FF0000"/>
                </a:solidFill>
              </a:rPr>
              <a:t>at-market forward</a:t>
            </a:r>
            <a:r>
              <a:rPr lang="en-US" sz="2400" dirty="0"/>
              <a:t>.</a:t>
            </a:r>
          </a:p>
          <a:p>
            <a:r>
              <a:rPr lang="en-US" sz="2400" dirty="0"/>
              <a:t>A forward transaction that starts with a </a:t>
            </a:r>
            <a:r>
              <a:rPr lang="en-US" sz="2400" dirty="0">
                <a:solidFill>
                  <a:srgbClr val="FF0000"/>
                </a:solidFill>
              </a:rPr>
              <a:t>nonzero</a:t>
            </a:r>
            <a:r>
              <a:rPr lang="en-US" sz="2400" dirty="0"/>
              <a:t> value is called an </a:t>
            </a:r>
            <a:r>
              <a:rPr lang="en-US" sz="2400" dirty="0">
                <a:solidFill>
                  <a:srgbClr val="FF0000"/>
                </a:solidFill>
              </a:rPr>
              <a:t>off-market forward</a:t>
            </a:r>
            <a:r>
              <a:rPr lang="en-US" sz="2400" dirty="0"/>
              <a:t>.</a:t>
            </a:r>
          </a:p>
        </p:txBody>
      </p:sp>
    </p:spTree>
    <p:extLst>
      <p:ext uri="{BB962C8B-B14F-4D97-AF65-F5344CB8AC3E}">
        <p14:creationId xmlns:p14="http://schemas.microsoft.com/office/powerpoint/2010/main" val="3333466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 A swap is equivalent to a series of:</a:t>
            </a:r>
          </a:p>
          <a:p>
            <a:pPr lvl="1"/>
            <a:r>
              <a:rPr lang="en-US" dirty="0"/>
              <a:t>A forward contracts, each created at the swap price.</a:t>
            </a:r>
          </a:p>
          <a:p>
            <a:pPr lvl="1"/>
            <a:r>
              <a:rPr lang="en-US" dirty="0"/>
              <a:t>B long forward contracts, matched with short futures contracts.</a:t>
            </a:r>
          </a:p>
          <a:p>
            <a:pPr lvl="1"/>
            <a:r>
              <a:rPr lang="en-US" dirty="0"/>
              <a:t>C forward contracts, each created at their appropriate forward prices.</a:t>
            </a:r>
          </a:p>
          <a:p>
            <a:r>
              <a:rPr lang="en-US" dirty="0"/>
              <a:t>2 If the present value of the payments in a forward contract or swap is not zero, which of the following is most likely to be true?</a:t>
            </a:r>
          </a:p>
          <a:p>
            <a:pPr lvl="1"/>
            <a:r>
              <a:rPr lang="en-US" dirty="0"/>
              <a:t>A The contract cannot legally be created.</a:t>
            </a:r>
          </a:p>
          <a:p>
            <a:pPr lvl="1"/>
            <a:r>
              <a:rPr lang="en-US" dirty="0"/>
              <a:t>B The contract must be replicated by another contract with zero value.</a:t>
            </a:r>
          </a:p>
          <a:p>
            <a:pPr lvl="1"/>
            <a:r>
              <a:rPr lang="en-US" dirty="0"/>
              <a:t>C The party whose stream of payments to be received is greater has to pay the other party the present value difference.</a:t>
            </a:r>
          </a:p>
        </p:txBody>
      </p:sp>
    </p:spTree>
    <p:extLst>
      <p:ext uri="{BB962C8B-B14F-4D97-AF65-F5344CB8AC3E}">
        <p14:creationId xmlns:p14="http://schemas.microsoft.com/office/powerpoint/2010/main" val="1508057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125505</TotalTime>
  <Words>4472</Words>
  <Application>Microsoft Office PowerPoint</Application>
  <PresentationFormat>Widescreen</PresentationFormat>
  <Paragraphs>485</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华文新魏</vt:lpstr>
      <vt:lpstr>方正姚体</vt:lpstr>
      <vt:lpstr>Arial</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Forward Rate Agreement</vt:lpstr>
      <vt:lpstr>Forward Rate Agreement</vt:lpstr>
      <vt:lpstr>Practices</vt:lpstr>
      <vt:lpstr>Pricing and Valuation of Futures</vt:lpstr>
      <vt:lpstr>Pricing and Valuation of Futures</vt:lpstr>
      <vt:lpstr>Pricing and Valuation of Futures</vt:lpstr>
      <vt:lpstr>Pricing and Valuation of Futures</vt:lpstr>
      <vt:lpstr>Practices</vt:lpstr>
      <vt:lpstr>Practices</vt:lpstr>
      <vt:lpstr>Pricing and Valuation of Swap</vt:lpstr>
      <vt:lpstr>Pricing and Valuation of Swap</vt:lpstr>
      <vt:lpstr>Pricing and Valuation of Swap</vt:lpstr>
      <vt:lpstr>Practices </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330</cp:revision>
  <dcterms:created xsi:type="dcterms:W3CDTF">2021-07-05T01:04:15Z</dcterms:created>
  <dcterms:modified xsi:type="dcterms:W3CDTF">2022-02-25T08:29:37Z</dcterms:modified>
</cp:coreProperties>
</file>