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2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5727-E85C-4349-8229-C2D0D77BA02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8ECB-3BA6-496E-BE30-A2C57B06B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4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5727-E85C-4349-8229-C2D0D77BA02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8ECB-3BA6-496E-BE30-A2C57B06B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5727-E85C-4349-8229-C2D0D77BA02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8ECB-3BA6-496E-BE30-A2C57B06B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5727-E85C-4349-8229-C2D0D77BA02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8ECB-3BA6-496E-BE30-A2C57B06B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2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5727-E85C-4349-8229-C2D0D77BA02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8ECB-3BA6-496E-BE30-A2C57B06B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7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5727-E85C-4349-8229-C2D0D77BA02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8ECB-3BA6-496E-BE30-A2C57B06B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8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5727-E85C-4349-8229-C2D0D77BA02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8ECB-3BA6-496E-BE30-A2C57B06B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7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5727-E85C-4349-8229-C2D0D77BA02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8ECB-3BA6-496E-BE30-A2C57B06B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1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5727-E85C-4349-8229-C2D0D77BA02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8ECB-3BA6-496E-BE30-A2C57B06B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0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5727-E85C-4349-8229-C2D0D77BA02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8ECB-3BA6-496E-BE30-A2C57B06B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67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5727-E85C-4349-8229-C2D0D77BA02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8ECB-3BA6-496E-BE30-A2C57B06B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5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85727-E85C-4349-8229-C2D0D77BA02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88ECB-3BA6-496E-BE30-A2C57B06B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2.OVERVIEW </a:t>
            </a:r>
            <a:r>
              <a:rPr lang="en-US" sz="2800" b="1" dirty="0"/>
              <a:t>OF GLOBAL INCOME TAX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</a:t>
            </a:r>
            <a:r>
              <a:rPr lang="en-US" dirty="0"/>
              <a:t>sources of government tax revenue include</a:t>
            </a:r>
            <a:r>
              <a:rPr lang="en-US" dirty="0" smtClean="0"/>
              <a:t>:</a:t>
            </a:r>
          </a:p>
          <a:p>
            <a:r>
              <a:rPr lang="en-US" i="1" dirty="0" smtClean="0"/>
              <a:t>Taxes </a:t>
            </a:r>
            <a:r>
              <a:rPr lang="en-US" i="1" dirty="0"/>
              <a:t>on income </a:t>
            </a:r>
            <a:endParaRPr lang="en-US" i="1" dirty="0" smtClean="0"/>
          </a:p>
          <a:p>
            <a:r>
              <a:rPr lang="en-US" i="1" dirty="0" smtClean="0"/>
              <a:t>Wealth-based </a:t>
            </a:r>
            <a:r>
              <a:rPr lang="en-US" i="1" dirty="0"/>
              <a:t>taxes </a:t>
            </a:r>
            <a:endParaRPr lang="en-US" i="1" dirty="0" smtClean="0"/>
          </a:p>
          <a:p>
            <a:r>
              <a:rPr lang="en-US" i="1" dirty="0" smtClean="0"/>
              <a:t>Taxes </a:t>
            </a:r>
            <a:r>
              <a:rPr lang="en-US" i="1" dirty="0"/>
              <a:t>on consumption </a:t>
            </a:r>
            <a:endParaRPr lang="en-US" i="1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5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3.AFTER-TAX ACCUMULATIONS AND RETURNS FOR TAXABLE ACCOUNTS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 smtClean="0"/>
              <a:t>3.1.3 </a:t>
            </a:r>
            <a:r>
              <a:rPr lang="en-US" sz="2400" b="1" i="1" dirty="0"/>
              <a:t>Cost </a:t>
            </a:r>
            <a:r>
              <a:rPr lang="en-US" sz="2400" b="1" i="1" dirty="0" smtClean="0"/>
              <a:t>Basis</a:t>
            </a:r>
          </a:p>
          <a:p>
            <a:r>
              <a:rPr lang="pt-BR" sz="2400" i="1" dirty="0" smtClean="0"/>
              <a:t>FVIFcgb </a:t>
            </a:r>
            <a:r>
              <a:rPr lang="pt-BR" sz="2400" dirty="0" smtClean="0"/>
              <a:t>= (1 + </a:t>
            </a:r>
            <a:r>
              <a:rPr lang="pt-BR" sz="2400" i="1" dirty="0" smtClean="0"/>
              <a:t>r</a:t>
            </a:r>
            <a:r>
              <a:rPr lang="pt-BR" sz="2400" dirty="0" smtClean="0"/>
              <a:t>)</a:t>
            </a:r>
            <a:r>
              <a:rPr lang="pt-BR" sz="2400" i="1" baseline="30000" dirty="0" smtClean="0"/>
              <a:t>n</a:t>
            </a:r>
            <a:r>
              <a:rPr lang="pt-BR" sz="2400" i="1" dirty="0" smtClean="0"/>
              <a:t> </a:t>
            </a:r>
            <a:r>
              <a:rPr lang="pt-BR" sz="2400" dirty="0" smtClean="0"/>
              <a:t>– [(1 + </a:t>
            </a:r>
            <a:r>
              <a:rPr lang="pt-BR" sz="2400" i="1" dirty="0" smtClean="0"/>
              <a:t>r</a:t>
            </a:r>
            <a:r>
              <a:rPr lang="pt-BR" sz="2400" dirty="0" smtClean="0"/>
              <a:t>)</a:t>
            </a:r>
            <a:r>
              <a:rPr lang="pt-BR" sz="2400" i="1" baseline="30000" dirty="0" smtClean="0"/>
              <a:t>n</a:t>
            </a:r>
            <a:r>
              <a:rPr lang="pt-BR" sz="2400" i="1" dirty="0" smtClean="0"/>
              <a:t> </a:t>
            </a:r>
            <a:r>
              <a:rPr lang="pt-BR" sz="2400" dirty="0" smtClean="0"/>
              <a:t>– 1]</a:t>
            </a:r>
            <a:r>
              <a:rPr lang="pt-BR" sz="2400" i="1" dirty="0" smtClean="0"/>
              <a:t>tcg </a:t>
            </a:r>
            <a:r>
              <a:rPr lang="en-US" sz="2400" dirty="0" smtClean="0"/>
              <a:t>– </a:t>
            </a:r>
            <a:r>
              <a:rPr lang="en-US" sz="2400" dirty="0"/>
              <a:t>(1 – </a:t>
            </a:r>
            <a:r>
              <a:rPr lang="en-US" sz="2400" i="1" dirty="0"/>
              <a:t>B</a:t>
            </a:r>
            <a:r>
              <a:rPr lang="en-US" sz="2400" dirty="0"/>
              <a:t>)</a:t>
            </a:r>
            <a:r>
              <a:rPr lang="en-US" sz="2400" i="1" dirty="0" err="1"/>
              <a:t>tcg</a:t>
            </a:r>
            <a:r>
              <a:rPr lang="en-US" sz="2400" i="1" dirty="0"/>
              <a:t> </a:t>
            </a:r>
            <a:endParaRPr lang="en-US" sz="2400" i="1" dirty="0" smtClean="0"/>
          </a:p>
          <a:p>
            <a:r>
              <a:rPr lang="pt-BR" sz="2400" i="1" dirty="0" smtClean="0"/>
              <a:t>FVIFcgb </a:t>
            </a:r>
            <a:r>
              <a:rPr lang="pt-BR" sz="2400" dirty="0"/>
              <a:t>= (1 + </a:t>
            </a:r>
            <a:r>
              <a:rPr lang="pt-BR" sz="2400" i="1" dirty="0"/>
              <a:t>r</a:t>
            </a:r>
            <a:r>
              <a:rPr lang="pt-BR" sz="2400" dirty="0"/>
              <a:t>)</a:t>
            </a:r>
            <a:r>
              <a:rPr lang="pt-BR" sz="2400" i="1" baseline="30000" dirty="0"/>
              <a:t>n</a:t>
            </a:r>
            <a:r>
              <a:rPr lang="pt-BR" sz="2400" dirty="0"/>
              <a:t>(1 – </a:t>
            </a:r>
            <a:r>
              <a:rPr lang="pt-BR" sz="2400" i="1" dirty="0"/>
              <a:t>tcg</a:t>
            </a:r>
            <a:r>
              <a:rPr lang="pt-BR" sz="2400" dirty="0"/>
              <a:t>) + </a:t>
            </a:r>
            <a:r>
              <a:rPr lang="pt-BR" sz="2400" i="1" dirty="0" smtClean="0"/>
              <a:t>tcg*B </a:t>
            </a:r>
          </a:p>
          <a:p>
            <a:endParaRPr lang="pt-BR" sz="2400" i="1" dirty="0" smtClean="0"/>
          </a:p>
          <a:p>
            <a:r>
              <a:rPr lang="en-US" sz="2400" dirty="0" smtClean="0"/>
              <a:t>Continuing </a:t>
            </a:r>
            <a:r>
              <a:rPr lang="en-US" sz="2400" dirty="0"/>
              <a:t>with the facts in Examples 2 and 3, </a:t>
            </a:r>
            <a:r>
              <a:rPr lang="en-US" sz="2400" dirty="0" err="1"/>
              <a:t>Kozloski</a:t>
            </a:r>
            <a:r>
              <a:rPr lang="en-US" sz="2400" dirty="0"/>
              <a:t> has a current investment with a market value of €100,000 and cost basis of €80,000. The stock price grows at 7 percent per year for 20 years.</a:t>
            </a:r>
          </a:p>
          <a:p>
            <a:r>
              <a:rPr lang="en-US" sz="2400" b="1" dirty="0"/>
              <a:t>1 </a:t>
            </a:r>
            <a:r>
              <a:rPr lang="en-US" sz="2400" dirty="0"/>
              <a:t>Express the cost basis as a percent of the current market value.</a:t>
            </a:r>
          </a:p>
          <a:p>
            <a:r>
              <a:rPr lang="en-US" sz="2400" b="1" dirty="0"/>
              <a:t>2 </a:t>
            </a:r>
            <a:r>
              <a:rPr lang="en-US" sz="2400" dirty="0"/>
              <a:t>What is </a:t>
            </a:r>
            <a:r>
              <a:rPr lang="en-US" sz="2400" dirty="0" err="1"/>
              <a:t>Kozloski’s</a:t>
            </a:r>
            <a:r>
              <a:rPr lang="en-US" sz="2400" dirty="0"/>
              <a:t> expected wealth after 20 years?</a:t>
            </a:r>
            <a:endParaRPr lang="pt-BR" sz="2400" i="1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320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3.AFTER-TAX ACCUMULATIONS AND RETURNS FOR TAXABLE ACCOUNTS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3.1.4 </a:t>
            </a:r>
            <a:r>
              <a:rPr lang="en-US" sz="2000" b="1" i="1" dirty="0"/>
              <a:t>Wealth-Based </a:t>
            </a:r>
            <a:r>
              <a:rPr lang="en-US" sz="2000" b="1" i="1" dirty="0" smtClean="0"/>
              <a:t>Taxes</a:t>
            </a:r>
          </a:p>
          <a:p>
            <a:r>
              <a:rPr lang="pt-BR" sz="2000" i="1" dirty="0" smtClean="0"/>
              <a:t>FVIFw </a:t>
            </a:r>
            <a:r>
              <a:rPr lang="pt-BR" sz="2000" dirty="0"/>
              <a:t>= [(1 + </a:t>
            </a:r>
            <a:r>
              <a:rPr lang="pt-BR" sz="2000" i="1" dirty="0"/>
              <a:t>r</a:t>
            </a:r>
            <a:r>
              <a:rPr lang="pt-BR" sz="2000" dirty="0"/>
              <a:t>)(1 – </a:t>
            </a:r>
            <a:r>
              <a:rPr lang="pt-BR" sz="2000" i="1" dirty="0"/>
              <a:t>tw</a:t>
            </a:r>
            <a:r>
              <a:rPr lang="pt-BR" sz="2000" dirty="0"/>
              <a:t>)]</a:t>
            </a:r>
            <a:r>
              <a:rPr lang="pt-BR" sz="2000" i="1" baseline="30000" dirty="0"/>
              <a:t>n</a:t>
            </a:r>
            <a:r>
              <a:rPr lang="pt-BR" sz="2000" i="1" dirty="0"/>
              <a:t> </a:t>
            </a:r>
            <a:endParaRPr lang="pt-BR" sz="2000" i="1" dirty="0" smtClean="0"/>
          </a:p>
          <a:p>
            <a:endParaRPr lang="en-US" sz="2000" dirty="0"/>
          </a:p>
          <a:p>
            <a:r>
              <a:rPr lang="en-US" sz="2000" dirty="0"/>
              <a:t>Olga Sanford lives in a country that imposes a wealth tax of 1.0 percent on financial assets each year. Her €400,000 portfolio is expected to return 6 percent over the next ten years.</a:t>
            </a:r>
          </a:p>
          <a:p>
            <a:r>
              <a:rPr lang="en-US" sz="2000" b="1" dirty="0"/>
              <a:t>1 </a:t>
            </a:r>
            <a:r>
              <a:rPr lang="en-US" sz="2000" dirty="0"/>
              <a:t>What is Sanford’s expected wealth at the end of ten years?</a:t>
            </a:r>
          </a:p>
          <a:p>
            <a:r>
              <a:rPr lang="en-US" sz="2000" b="1" dirty="0"/>
              <a:t>2 </a:t>
            </a:r>
            <a:r>
              <a:rPr lang="en-US" sz="2000" dirty="0"/>
              <a:t>What proportion of investment gains was consumed by taxes</a:t>
            </a:r>
            <a:r>
              <a:rPr lang="en-US" sz="2000" dirty="0" smtClean="0"/>
              <a:t>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961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3.AFTER-TAX ACCUMULATIONS AND RETURNS FOR TAXABLE ACCOUNTS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0"/>
            <a:ext cx="7715572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3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3.AFTER-TAX ACCUMULATIONS AND RETURNS FOR TAXABLE ACCOUNTS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3.2 </a:t>
            </a:r>
            <a:r>
              <a:rPr lang="en-US" sz="2400" b="1" dirty="0"/>
              <a:t>Blended Taxing </a:t>
            </a:r>
            <a:r>
              <a:rPr lang="en-US" sz="2400" b="1" dirty="0" smtClean="0"/>
              <a:t>Environments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In this setting, the annual return after realized taxes can be expressed as</a:t>
            </a:r>
          </a:p>
          <a:p>
            <a:r>
              <a:rPr lang="pt-BR" sz="2400" i="1" dirty="0"/>
              <a:t>r</a:t>
            </a:r>
            <a:r>
              <a:rPr lang="pt-BR" sz="2400" dirty="0"/>
              <a:t>* = </a:t>
            </a:r>
            <a:r>
              <a:rPr lang="pt-BR" sz="2400" i="1" dirty="0"/>
              <a:t>r</a:t>
            </a:r>
            <a:r>
              <a:rPr lang="pt-BR" sz="2400" dirty="0"/>
              <a:t>(1 – </a:t>
            </a:r>
            <a:r>
              <a:rPr lang="pt-BR" sz="2400" i="1" dirty="0" smtClean="0"/>
              <a:t>pi*ti </a:t>
            </a:r>
            <a:r>
              <a:rPr lang="pt-BR" sz="2400" dirty="0"/>
              <a:t>– </a:t>
            </a:r>
            <a:r>
              <a:rPr lang="pt-BR" sz="2400" i="1" dirty="0" smtClean="0"/>
              <a:t>pd*td </a:t>
            </a:r>
            <a:r>
              <a:rPr lang="pt-BR" sz="2400" dirty="0"/>
              <a:t>– </a:t>
            </a:r>
            <a:r>
              <a:rPr lang="pt-BR" sz="2400" i="1" dirty="0" smtClean="0"/>
              <a:t>pcg*tcg</a:t>
            </a:r>
            <a:r>
              <a:rPr lang="pt-BR" sz="2400" dirty="0"/>
              <a:t>) </a:t>
            </a:r>
            <a:endParaRPr lang="pt-BR" sz="2400" dirty="0" smtClean="0"/>
          </a:p>
          <a:p>
            <a:r>
              <a:rPr lang="pt-BR" sz="2400" i="1" dirty="0"/>
              <a:t>r</a:t>
            </a:r>
            <a:r>
              <a:rPr lang="pt-BR" sz="2400" dirty="0" smtClean="0"/>
              <a:t>* return after tax</a:t>
            </a:r>
          </a:p>
          <a:p>
            <a:r>
              <a:rPr lang="pt-BR" sz="2400" dirty="0"/>
              <a:t>r</a:t>
            </a:r>
            <a:r>
              <a:rPr lang="pt-BR" sz="2400" dirty="0" smtClean="0"/>
              <a:t> return pre tax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372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3.AFTER-TAX ACCUMULATIONS AND RETURNS FOR TAXABLE ACCOUNTS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Zahid</a:t>
            </a:r>
            <a:r>
              <a:rPr lang="en-US" sz="2000" dirty="0" smtClean="0"/>
              <a:t> </a:t>
            </a:r>
            <a:r>
              <a:rPr lang="en-US" sz="2000" dirty="0" err="1"/>
              <a:t>Kharullah</a:t>
            </a:r>
            <a:r>
              <a:rPr lang="en-US" sz="2000" dirty="0"/>
              <a:t> has a balanced portfolio of stocks and bonds. At the beginning of the year, his portfolio has a market value of €100,000. By the end of the year, the portfolio was worth €108,000 before any annual taxes had been paid, and there were no contributions or withdrawals. Interest of €400 and dividends of €2,000 were reinvested into the portfolio. During the year, </a:t>
            </a:r>
            <a:r>
              <a:rPr lang="en-US" sz="2000" dirty="0" err="1"/>
              <a:t>Kharullah</a:t>
            </a:r>
            <a:r>
              <a:rPr lang="en-US" sz="2000" dirty="0"/>
              <a:t> had €3,600 of realized capital gains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assume </a:t>
            </a:r>
            <a:r>
              <a:rPr lang="en-US" sz="2000" dirty="0"/>
              <a:t>that dividends and realized capital gains are taxed at 15 percent annually while interest is taxed at 35 percent annually.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951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3.AFTER-TAX ACCUMULATIONS AND RETURNS FOR TAXABLE ACCOUNTS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/>
              <a:t>FVIFcgb </a:t>
            </a:r>
            <a:r>
              <a:rPr lang="pt-BR" dirty="0"/>
              <a:t>= (1 + </a:t>
            </a:r>
            <a:r>
              <a:rPr lang="pt-BR" i="1" dirty="0">
                <a:solidFill>
                  <a:srgbClr val="FF0000"/>
                </a:solidFill>
              </a:rPr>
              <a:t>r</a:t>
            </a:r>
            <a:r>
              <a:rPr lang="pt-BR" dirty="0"/>
              <a:t>)</a:t>
            </a:r>
            <a:r>
              <a:rPr lang="pt-BR" i="1" baseline="30000" dirty="0"/>
              <a:t>n</a:t>
            </a:r>
            <a:r>
              <a:rPr lang="pt-BR" i="1" dirty="0"/>
              <a:t> </a:t>
            </a:r>
            <a:r>
              <a:rPr lang="pt-BR" dirty="0"/>
              <a:t>– [(1 + </a:t>
            </a:r>
            <a:r>
              <a:rPr lang="pt-BR" i="1" dirty="0">
                <a:solidFill>
                  <a:srgbClr val="FF0000"/>
                </a:solidFill>
              </a:rPr>
              <a:t>r</a:t>
            </a:r>
            <a:r>
              <a:rPr lang="pt-BR" dirty="0"/>
              <a:t>)</a:t>
            </a:r>
            <a:r>
              <a:rPr lang="pt-BR" i="1" baseline="30000" dirty="0"/>
              <a:t>n</a:t>
            </a:r>
            <a:r>
              <a:rPr lang="pt-BR" i="1" dirty="0"/>
              <a:t> </a:t>
            </a:r>
            <a:r>
              <a:rPr lang="pt-BR" dirty="0"/>
              <a:t>– 1</a:t>
            </a:r>
            <a:r>
              <a:rPr lang="pt-BR" dirty="0" smtClean="0"/>
              <a:t>]*</a:t>
            </a:r>
            <a:r>
              <a:rPr lang="pt-BR" i="1" dirty="0" smtClean="0">
                <a:solidFill>
                  <a:srgbClr val="FF0000"/>
                </a:solidFill>
              </a:rPr>
              <a:t>tcg</a:t>
            </a:r>
            <a:r>
              <a:rPr lang="pt-BR" i="1" dirty="0" smtClean="0"/>
              <a:t> </a:t>
            </a:r>
            <a:r>
              <a:rPr lang="en-US" dirty="0"/>
              <a:t>– (1 – </a:t>
            </a:r>
            <a:r>
              <a:rPr lang="en-US" i="1" dirty="0"/>
              <a:t>B</a:t>
            </a:r>
            <a:r>
              <a:rPr lang="en-US" dirty="0" smtClean="0"/>
              <a:t>)*</a:t>
            </a:r>
            <a:r>
              <a:rPr lang="en-US" i="1" dirty="0" err="1" smtClean="0"/>
              <a:t>tcg</a:t>
            </a:r>
            <a:r>
              <a:rPr lang="en-US" i="1" dirty="0" smtClean="0"/>
              <a:t> </a:t>
            </a:r>
            <a:endParaRPr lang="en-US" i="1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i="1" dirty="0"/>
              <a:t>T</a:t>
            </a:r>
            <a:r>
              <a:rPr lang="en-US" dirty="0"/>
              <a:t>* </a:t>
            </a:r>
            <a:r>
              <a:rPr lang="en-US" dirty="0" smtClean="0"/>
              <a:t>:effective </a:t>
            </a:r>
            <a:r>
              <a:rPr lang="en-US" dirty="0"/>
              <a:t>capital gains tax rate </a:t>
            </a:r>
          </a:p>
          <a:p>
            <a:r>
              <a:rPr lang="en-US" i="1" dirty="0"/>
              <a:t>T</a:t>
            </a:r>
            <a:r>
              <a:rPr lang="en-US" dirty="0"/>
              <a:t>* = </a:t>
            </a:r>
            <a:r>
              <a:rPr lang="en-US" i="1" dirty="0" err="1"/>
              <a:t>tcg</a:t>
            </a:r>
            <a:r>
              <a:rPr lang="en-US" dirty="0"/>
              <a:t>(1 – </a:t>
            </a:r>
            <a:r>
              <a:rPr lang="en-US" i="1" dirty="0"/>
              <a:t>pi </a:t>
            </a:r>
            <a:r>
              <a:rPr lang="en-US" dirty="0"/>
              <a:t>– </a:t>
            </a:r>
            <a:r>
              <a:rPr lang="en-US" i="1" dirty="0" err="1"/>
              <a:t>pd</a:t>
            </a:r>
            <a:r>
              <a:rPr lang="en-US" i="1" dirty="0"/>
              <a:t> </a:t>
            </a:r>
            <a:r>
              <a:rPr lang="en-US" dirty="0"/>
              <a:t>– </a:t>
            </a:r>
            <a:r>
              <a:rPr lang="en-US" i="1" dirty="0" err="1"/>
              <a:t>pcg</a:t>
            </a:r>
            <a:r>
              <a:rPr lang="en-US" dirty="0"/>
              <a:t>)/(1 – </a:t>
            </a:r>
            <a:r>
              <a:rPr lang="en-US" i="1" dirty="0" smtClean="0"/>
              <a:t>pi*</a:t>
            </a:r>
            <a:r>
              <a:rPr lang="en-US" i="1" dirty="0" err="1" smtClean="0"/>
              <a:t>ti</a:t>
            </a:r>
            <a:r>
              <a:rPr lang="en-US" i="1" dirty="0" smtClean="0"/>
              <a:t> </a:t>
            </a:r>
            <a:r>
              <a:rPr lang="en-US" dirty="0"/>
              <a:t>– </a:t>
            </a:r>
            <a:r>
              <a:rPr lang="en-US" i="1" dirty="0" err="1" smtClean="0"/>
              <a:t>pd</a:t>
            </a:r>
            <a:r>
              <a:rPr lang="en-US" i="1" dirty="0" smtClean="0"/>
              <a:t>*td </a:t>
            </a:r>
            <a:r>
              <a:rPr lang="en-US" dirty="0"/>
              <a:t>– </a:t>
            </a:r>
            <a:r>
              <a:rPr lang="en-US" i="1" dirty="0" err="1" smtClean="0"/>
              <a:t>pcg</a:t>
            </a:r>
            <a:r>
              <a:rPr lang="en-US" i="1" dirty="0" smtClean="0"/>
              <a:t>*</a:t>
            </a:r>
            <a:r>
              <a:rPr lang="en-US" i="1" dirty="0" err="1" smtClean="0"/>
              <a:t>tcg</a:t>
            </a:r>
            <a:r>
              <a:rPr lang="en-US" dirty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88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3.AFTER-TAX ACCUMULATIONS AND RETURNS FOR TAXABLE ACCOUNTS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3.3 </a:t>
            </a:r>
            <a:r>
              <a:rPr lang="en-US" sz="2400" b="1" dirty="0"/>
              <a:t>Accrual Equivalent Returns and Tax </a:t>
            </a:r>
            <a:r>
              <a:rPr lang="en-US" sz="2400" b="1" dirty="0" smtClean="0"/>
              <a:t>Rates</a:t>
            </a:r>
          </a:p>
          <a:p>
            <a:r>
              <a:rPr lang="en-US" sz="2400" b="1" dirty="0" smtClean="0"/>
              <a:t>3.3.1 </a:t>
            </a:r>
            <a:r>
              <a:rPr lang="en-US" sz="2400" b="1" i="1" dirty="0"/>
              <a:t>Calculating Accrual Equivalent </a:t>
            </a:r>
            <a:r>
              <a:rPr lang="en-US" sz="2400" b="1" i="1" dirty="0" smtClean="0"/>
              <a:t>Returns</a:t>
            </a:r>
          </a:p>
          <a:p>
            <a:endParaRPr lang="en-US" sz="2400" dirty="0"/>
          </a:p>
          <a:p>
            <a:r>
              <a:rPr lang="en-US" sz="2400" dirty="0" smtClean="0"/>
              <a:t>PV(1 </a:t>
            </a:r>
            <a:r>
              <a:rPr lang="en-US" sz="2400" dirty="0"/>
              <a:t>+ </a:t>
            </a:r>
            <a:r>
              <a:rPr lang="en-US" sz="2400" i="1" dirty="0" smtClean="0"/>
              <a:t>R</a:t>
            </a:r>
            <a:r>
              <a:rPr lang="en-US" sz="2400" i="1" baseline="-25000" dirty="0" smtClean="0"/>
              <a:t>AE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=FV</a:t>
            </a:r>
          </a:p>
          <a:p>
            <a:endParaRPr lang="en-US" sz="2400" dirty="0"/>
          </a:p>
          <a:p>
            <a:r>
              <a:rPr lang="en-US" sz="2400" b="1" dirty="0"/>
              <a:t>3.3.2 </a:t>
            </a:r>
            <a:r>
              <a:rPr lang="en-US" sz="2400" b="1" i="1" dirty="0"/>
              <a:t>Calculating Accrual Equivalent Tax </a:t>
            </a:r>
            <a:r>
              <a:rPr lang="en-US" sz="2400" b="1" i="1" dirty="0" smtClean="0"/>
              <a:t>Rates</a:t>
            </a:r>
          </a:p>
          <a:p>
            <a:endParaRPr lang="en-US" sz="2400" b="1" i="1" dirty="0"/>
          </a:p>
          <a:p>
            <a:r>
              <a:rPr lang="en-US" sz="2400" i="1" dirty="0" smtClean="0"/>
              <a:t>R</a:t>
            </a:r>
            <a:r>
              <a:rPr lang="en-US" sz="2400" i="1" baseline="-25000" dirty="0" smtClean="0"/>
              <a:t>PT</a:t>
            </a:r>
            <a:r>
              <a:rPr lang="en-US" sz="2400" dirty="0" smtClean="0"/>
              <a:t>(1 </a:t>
            </a:r>
            <a:r>
              <a:rPr lang="en-US" sz="2400" dirty="0"/>
              <a:t>– </a:t>
            </a:r>
            <a:r>
              <a:rPr lang="en-US" sz="2400" i="1" dirty="0"/>
              <a:t>T</a:t>
            </a:r>
            <a:r>
              <a:rPr lang="en-US" sz="2400" i="1" baseline="-25000" dirty="0"/>
              <a:t>AE</a:t>
            </a:r>
            <a:r>
              <a:rPr lang="en-US" sz="2400" dirty="0"/>
              <a:t>) = </a:t>
            </a:r>
            <a:r>
              <a:rPr lang="en-US" sz="2400" i="1" dirty="0"/>
              <a:t>R</a:t>
            </a:r>
            <a:r>
              <a:rPr lang="en-US" sz="2400" i="1" baseline="-25000" dirty="0"/>
              <a:t>AE</a:t>
            </a:r>
            <a:r>
              <a:rPr lang="en-US" sz="2400" i="1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977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3.AFTER-TAX ACCUMULATIONS AND RETURNS FOR TAXABLE ACCOUNTS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Vladimir </a:t>
            </a:r>
            <a:r>
              <a:rPr lang="en-US" sz="2000" dirty="0" err="1"/>
              <a:t>Kozloski</a:t>
            </a:r>
            <a:r>
              <a:rPr lang="en-US" sz="2000" dirty="0"/>
              <a:t> is determining the impact of taxes on his expected investment returns and wealth accumulations. </a:t>
            </a:r>
            <a:r>
              <a:rPr lang="en-US" sz="2000" dirty="0" err="1"/>
              <a:t>Kozloski</a:t>
            </a:r>
            <a:r>
              <a:rPr lang="en-US" sz="2000" dirty="0"/>
              <a:t> lives in a tax jurisdiction with a flat tax rate of 20 percent, which applies to all types of income and is taxed annually. He expects to earn 7 percent per year on his investment over a 20-year time horizon and has an initial portfolio of €100,000. The 7 percent return is expected to come from deferred capital gains, which are not taxed until sold in 20 years.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b="1" dirty="0" smtClean="0"/>
              <a:t>1 </a:t>
            </a:r>
            <a:r>
              <a:rPr lang="en-US" sz="2000" dirty="0"/>
              <a:t>What is the accrual equivalent return?</a:t>
            </a:r>
          </a:p>
          <a:p>
            <a:r>
              <a:rPr lang="en-US" sz="2000" b="1" dirty="0"/>
              <a:t>2 </a:t>
            </a:r>
            <a:r>
              <a:rPr lang="en-US" sz="2000" dirty="0"/>
              <a:t>What is the accrual equivalent tax rate?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337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2.OVERVIEW OF GLOBAL INCOME TAX STRUCTURES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Most </a:t>
            </a:r>
            <a:r>
              <a:rPr lang="en-US" sz="1800" dirty="0"/>
              <a:t>of the countries examined in our review have a progressive ordinary tax rate structure. In a progressive rate structure, the tax rate increases as income increases. </a:t>
            </a:r>
            <a:endParaRPr lang="en-US" sz="1800" dirty="0" smtClean="0"/>
          </a:p>
          <a:p>
            <a:r>
              <a:rPr lang="en-US" sz="1800" dirty="0" smtClean="0"/>
              <a:t>Vanessa </a:t>
            </a:r>
            <a:r>
              <a:rPr lang="en-US" sz="1800" dirty="0"/>
              <a:t>Wong is a new client living in a jurisdiction with a progressive tax rate structure. She expects to have taxable ordinary income of €70,000 this year. The tax rate structure in her jurisdiction is as follows: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122437"/>
              </p:ext>
            </p:extLst>
          </p:nvPr>
        </p:nvGraphicFramePr>
        <p:xfrm>
          <a:off x="914400" y="3505200"/>
          <a:ext cx="7391400" cy="2971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/>
                <a:gridCol w="1847850"/>
                <a:gridCol w="1847850"/>
                <a:gridCol w="1847850"/>
              </a:tblGrid>
              <a:tr h="47784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Taxable income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Tax on column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Percentage on excess over column 1</a:t>
                      </a:r>
                      <a:endParaRPr lang="en-US" sz="1600" dirty="0"/>
                    </a:p>
                  </a:txBody>
                  <a:tcPr/>
                </a:tc>
              </a:tr>
              <a:tr h="582578">
                <a:tc>
                  <a:txBody>
                    <a:bodyPr/>
                    <a:lstStyle/>
                    <a:p>
                      <a:r>
                        <a:rPr lang="en-US" dirty="0" smtClean="0"/>
                        <a:t>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 to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784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477844">
                <a:tc>
                  <a:txBody>
                    <a:bodyPr/>
                    <a:lstStyle/>
                    <a:p>
                      <a:r>
                        <a:rPr lang="en-US" dirty="0" smtClean="0"/>
                        <a:t>30,000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477844">
                <a:tc>
                  <a:txBody>
                    <a:bodyPr/>
                    <a:lstStyle/>
                    <a:p>
                      <a:r>
                        <a:rPr lang="en-US" dirty="0" smtClean="0"/>
                        <a:t>60,000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477844">
                <a:tc>
                  <a:txBody>
                    <a:bodyPr/>
                    <a:lstStyle/>
                    <a:p>
                      <a:r>
                        <a:rPr lang="en-US" dirty="0" smtClean="0"/>
                        <a:t>90,000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39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2.OVERVIEW OF GLOBAL INCOME TAX STRUCTURES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1 </a:t>
            </a:r>
            <a:r>
              <a:rPr lang="en-US" sz="2800" dirty="0"/>
              <a:t>Wong’s marginal tax rate is </a:t>
            </a:r>
            <a:r>
              <a:rPr lang="en-US" sz="2800" i="1" dirty="0"/>
              <a:t>closest </a:t>
            </a:r>
            <a:r>
              <a:rPr lang="en-US" sz="2800" dirty="0"/>
              <a:t>to:</a:t>
            </a:r>
          </a:p>
          <a:p>
            <a:r>
              <a:rPr lang="en-US" sz="2800" b="1" dirty="0"/>
              <a:t>A </a:t>
            </a:r>
            <a:r>
              <a:rPr lang="en-US" sz="2800" dirty="0"/>
              <a:t>35</a:t>
            </a:r>
            <a:r>
              <a:rPr lang="en-US" sz="2800" dirty="0" smtClean="0"/>
              <a:t>%.</a:t>
            </a:r>
          </a:p>
          <a:p>
            <a:r>
              <a:rPr lang="en-US" sz="2800" b="1" dirty="0" smtClean="0"/>
              <a:t>B </a:t>
            </a:r>
            <a:r>
              <a:rPr lang="en-US" sz="2800" dirty="0"/>
              <a:t>40%.</a:t>
            </a:r>
          </a:p>
          <a:p>
            <a:r>
              <a:rPr lang="en-US" sz="2800" b="1" dirty="0"/>
              <a:t>C </a:t>
            </a:r>
            <a:r>
              <a:rPr lang="en-US" sz="2800" dirty="0"/>
              <a:t>50</a:t>
            </a:r>
            <a:r>
              <a:rPr lang="en-US" sz="2800" dirty="0" smtClean="0"/>
              <a:t>%.</a:t>
            </a:r>
          </a:p>
          <a:p>
            <a:r>
              <a:rPr lang="en-US" sz="2800" b="1" dirty="0" smtClean="0"/>
              <a:t>2 </a:t>
            </a:r>
            <a:r>
              <a:rPr lang="en-US" sz="2800" dirty="0"/>
              <a:t>Wong’s average tax rate is </a:t>
            </a:r>
            <a:r>
              <a:rPr lang="en-US" sz="2800" i="1" dirty="0"/>
              <a:t>closest </a:t>
            </a:r>
            <a:r>
              <a:rPr lang="en-US" sz="2800" dirty="0"/>
              <a:t>to:</a:t>
            </a:r>
          </a:p>
          <a:p>
            <a:r>
              <a:rPr lang="en-US" sz="2800" b="1" dirty="0"/>
              <a:t>A </a:t>
            </a:r>
            <a:r>
              <a:rPr lang="en-US" sz="2800" dirty="0"/>
              <a:t>27%.</a:t>
            </a:r>
          </a:p>
          <a:p>
            <a:r>
              <a:rPr lang="en-US" sz="2800" b="1" dirty="0"/>
              <a:t>B </a:t>
            </a:r>
            <a:r>
              <a:rPr lang="en-US" sz="2800" dirty="0"/>
              <a:t>35%.</a:t>
            </a:r>
          </a:p>
          <a:p>
            <a:r>
              <a:rPr lang="en-US" sz="2800" b="1" dirty="0"/>
              <a:t>C </a:t>
            </a:r>
            <a:r>
              <a:rPr lang="en-US" sz="2800" dirty="0"/>
              <a:t>40%.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25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3.AFTER-TAX </a:t>
            </a:r>
            <a:r>
              <a:rPr lang="en-US" sz="2800" b="1" dirty="0"/>
              <a:t>ACCUMULATIONS AND RETURNS FOR TAXABLE 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3.1 </a:t>
            </a:r>
            <a:r>
              <a:rPr lang="en-US" sz="2400" b="1" dirty="0"/>
              <a:t>Simple Tax </a:t>
            </a:r>
            <a:r>
              <a:rPr lang="en-US" sz="2400" b="1" dirty="0" smtClean="0"/>
              <a:t>Environments</a:t>
            </a:r>
          </a:p>
          <a:p>
            <a:r>
              <a:rPr lang="en-US" sz="2400" b="1" dirty="0" smtClean="0"/>
              <a:t>3.1.1 </a:t>
            </a:r>
            <a:r>
              <a:rPr lang="en-US" sz="2400" b="1" i="1" dirty="0"/>
              <a:t>Returns-Based Taxes: Accrual Taxes on Interest and </a:t>
            </a:r>
            <a:r>
              <a:rPr lang="en-US" sz="2400" b="1" i="1" dirty="0" smtClean="0"/>
              <a:t>Dividends</a:t>
            </a:r>
          </a:p>
          <a:p>
            <a:r>
              <a:rPr lang="pt-BR" sz="2400" i="1" dirty="0" smtClean="0"/>
              <a:t>FVIFi </a:t>
            </a:r>
            <a:r>
              <a:rPr lang="pt-BR" sz="2400" dirty="0"/>
              <a:t>= [1 + </a:t>
            </a:r>
            <a:r>
              <a:rPr lang="pt-BR" sz="2400" i="1" dirty="0"/>
              <a:t>r</a:t>
            </a:r>
            <a:r>
              <a:rPr lang="pt-BR" sz="2400" dirty="0"/>
              <a:t>(1 – </a:t>
            </a:r>
            <a:r>
              <a:rPr lang="pt-BR" sz="2400" i="1" dirty="0" smtClean="0"/>
              <a:t>t</a:t>
            </a:r>
            <a:r>
              <a:rPr lang="pt-BR" sz="2400" dirty="0" smtClean="0"/>
              <a:t>)]</a:t>
            </a:r>
            <a:r>
              <a:rPr lang="pt-BR" sz="2400" i="1" baseline="30000" dirty="0"/>
              <a:t>n </a:t>
            </a:r>
            <a:endParaRPr lang="pt-BR" sz="2400" i="1" baseline="30000" dirty="0" smtClean="0"/>
          </a:p>
          <a:p>
            <a:r>
              <a:rPr lang="en-US" sz="2400" dirty="0" smtClean="0"/>
              <a:t>Tax </a:t>
            </a:r>
            <a:r>
              <a:rPr lang="en-US" sz="2400" dirty="0"/>
              <a:t>drag refers to the negative effect of taxes on after-tax returns. </a:t>
            </a:r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86251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3.AFTER-TAX ACCUMULATIONS AND RETURNS FOR TAXABLE ACCOUNTS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Vladimir </a:t>
            </a:r>
            <a:r>
              <a:rPr lang="en-US" sz="2000" dirty="0" err="1"/>
              <a:t>Kozloski</a:t>
            </a:r>
            <a:r>
              <a:rPr lang="en-US" sz="2000" dirty="0"/>
              <a:t> is determining the impact of taxes on his expected investment returns and wealth accumulations. </a:t>
            </a:r>
            <a:r>
              <a:rPr lang="en-US" sz="2000" dirty="0" err="1"/>
              <a:t>Kozloski</a:t>
            </a:r>
            <a:r>
              <a:rPr lang="en-US" sz="2000" dirty="0"/>
              <a:t> lives in a tax jurisdiction with a flat tax rate of 20 percent which applies to all types of income and is taxed annually. </a:t>
            </a:r>
            <a:r>
              <a:rPr lang="en-US" sz="2000" dirty="0" err="1"/>
              <a:t>Kozloski</a:t>
            </a:r>
            <a:r>
              <a:rPr lang="en-US" sz="2000" dirty="0"/>
              <a:t> expects to earn 7 percent per year on his investment over a 20 year time horizon and has an initial portfolio of €100,000.</a:t>
            </a:r>
          </a:p>
          <a:p>
            <a:r>
              <a:rPr lang="en-US" sz="2000" b="1" dirty="0"/>
              <a:t>1 </a:t>
            </a:r>
            <a:r>
              <a:rPr lang="en-US" sz="2000" dirty="0"/>
              <a:t>What is </a:t>
            </a:r>
            <a:r>
              <a:rPr lang="en-US" sz="2000" dirty="0" err="1"/>
              <a:t>Kozloski’s</a:t>
            </a:r>
            <a:r>
              <a:rPr lang="en-US" sz="2000" dirty="0"/>
              <a:t> expected wealth at the end of 20 years?</a:t>
            </a:r>
          </a:p>
          <a:p>
            <a:r>
              <a:rPr lang="en-US" sz="2000" b="1" dirty="0"/>
              <a:t>2 </a:t>
            </a:r>
            <a:r>
              <a:rPr lang="en-US" sz="2000" dirty="0"/>
              <a:t>What proportion of potential investment gains were consumed by taxes?</a:t>
            </a:r>
          </a:p>
        </p:txBody>
      </p:sp>
    </p:spTree>
    <p:extLst>
      <p:ext uri="{BB962C8B-B14F-4D97-AF65-F5344CB8AC3E}">
        <p14:creationId xmlns:p14="http://schemas.microsoft.com/office/powerpoint/2010/main" val="55465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3.AFTER-TAX ACCUMULATIONS AND RETURNS FOR TAXABLE ACCOUNTS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First</a:t>
            </a:r>
            <a:r>
              <a:rPr lang="en-US" dirty="0"/>
              <a:t>, when investment returns are taxed annually, the effect of taxes on capital growth is greater than the nominal tax rate as noted above. </a:t>
            </a:r>
            <a:endParaRPr lang="en-US" dirty="0" smtClean="0"/>
          </a:p>
          <a:p>
            <a:r>
              <a:rPr lang="en-US" dirty="0" smtClean="0"/>
              <a:t>Second</a:t>
            </a:r>
            <a:r>
              <a:rPr lang="en-US" dirty="0"/>
              <a:t>, the adverse effects of taxes on capital growth increase over time. </a:t>
            </a:r>
            <a:endParaRPr lang="en-US" dirty="0" smtClean="0"/>
          </a:p>
          <a:p>
            <a:r>
              <a:rPr lang="en-US" dirty="0" smtClean="0"/>
              <a:t>Third</a:t>
            </a:r>
            <a:r>
              <a:rPr lang="en-US" dirty="0"/>
              <a:t>, the tax drag increases as the investment return increases, all else equal. </a:t>
            </a:r>
            <a:endParaRPr lang="en-US" dirty="0" smtClean="0"/>
          </a:p>
          <a:p>
            <a:r>
              <a:rPr lang="en-US" dirty="0" smtClean="0"/>
              <a:t>Fourth</a:t>
            </a:r>
            <a:r>
              <a:rPr lang="en-US" dirty="0"/>
              <a:t>, return and investment horizon have a multiplicative effect on the tax drag associated with future </a:t>
            </a:r>
            <a:r>
              <a:rPr lang="en-US" dirty="0" smtClean="0"/>
              <a:t>accumulations.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81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3.AFTER-TAX ACCUMULATIONS AND RETURNS FOR TAXABLE ACCOUNTS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200"/>
            <a:ext cx="7614634" cy="4191000"/>
          </a:xfrm>
        </p:spPr>
      </p:pic>
    </p:spTree>
    <p:extLst>
      <p:ext uri="{BB962C8B-B14F-4D97-AF65-F5344CB8AC3E}">
        <p14:creationId xmlns:p14="http://schemas.microsoft.com/office/powerpoint/2010/main" val="21599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3.AFTER-TAX ACCUMULATIONS AND RETURNS FOR TAXABLE ACCOUNTS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3.1.2 </a:t>
            </a:r>
            <a:r>
              <a:rPr lang="en-US" sz="2400" b="1" i="1" dirty="0"/>
              <a:t>Returns-Based Taxes: Deferred Capital </a:t>
            </a:r>
            <a:r>
              <a:rPr lang="en-US" sz="2400" b="1" i="1" dirty="0" smtClean="0"/>
              <a:t>Gains</a:t>
            </a:r>
          </a:p>
          <a:p>
            <a:r>
              <a:rPr lang="pt-BR" sz="2400" i="1" dirty="0" smtClean="0"/>
              <a:t>FVIFcg </a:t>
            </a:r>
            <a:r>
              <a:rPr lang="pt-BR" sz="2400" dirty="0"/>
              <a:t>= (1 + </a:t>
            </a:r>
            <a:r>
              <a:rPr lang="pt-BR" sz="2400" i="1" dirty="0"/>
              <a:t>r</a:t>
            </a:r>
            <a:r>
              <a:rPr lang="pt-BR" sz="2400" dirty="0"/>
              <a:t>)</a:t>
            </a:r>
            <a:r>
              <a:rPr lang="pt-BR" sz="2400" i="1" baseline="30000" dirty="0"/>
              <a:t>n</a:t>
            </a:r>
            <a:r>
              <a:rPr lang="pt-BR" sz="2400" i="1" dirty="0"/>
              <a:t> </a:t>
            </a:r>
            <a:r>
              <a:rPr lang="pt-BR" sz="2400" dirty="0"/>
              <a:t>– [(1 + </a:t>
            </a:r>
            <a:r>
              <a:rPr lang="pt-BR" sz="2400" i="1" dirty="0"/>
              <a:t>r</a:t>
            </a:r>
            <a:r>
              <a:rPr lang="pt-BR" sz="2400" dirty="0"/>
              <a:t>)</a:t>
            </a:r>
            <a:r>
              <a:rPr lang="pt-BR" sz="2400" i="1" baseline="30000" dirty="0"/>
              <a:t>n</a:t>
            </a:r>
            <a:r>
              <a:rPr lang="pt-BR" sz="2400" i="1" dirty="0"/>
              <a:t> </a:t>
            </a:r>
            <a:r>
              <a:rPr lang="pt-BR" sz="2400" dirty="0"/>
              <a:t>– 1]</a:t>
            </a:r>
            <a:r>
              <a:rPr lang="pt-BR" sz="2400" i="1" dirty="0"/>
              <a:t>tcg </a:t>
            </a:r>
            <a:endParaRPr lang="pt-BR" sz="2400" i="1" dirty="0" smtClean="0"/>
          </a:p>
          <a:p>
            <a:r>
              <a:rPr lang="pt-BR" sz="2400" i="1" dirty="0" smtClean="0"/>
              <a:t>FVIFcg </a:t>
            </a:r>
            <a:r>
              <a:rPr lang="pt-BR" sz="2400" dirty="0"/>
              <a:t>= (1 + </a:t>
            </a:r>
            <a:r>
              <a:rPr lang="pt-BR" sz="2400" i="1" dirty="0"/>
              <a:t>r</a:t>
            </a:r>
            <a:r>
              <a:rPr lang="pt-BR" sz="2400" dirty="0"/>
              <a:t>)</a:t>
            </a:r>
            <a:r>
              <a:rPr lang="pt-BR" sz="2400" i="1" baseline="30000" dirty="0"/>
              <a:t>n</a:t>
            </a:r>
            <a:r>
              <a:rPr lang="pt-BR" sz="2400" dirty="0"/>
              <a:t>(1 – </a:t>
            </a:r>
            <a:r>
              <a:rPr lang="pt-BR" sz="2400" i="1" dirty="0"/>
              <a:t>tcg</a:t>
            </a:r>
            <a:r>
              <a:rPr lang="pt-BR" sz="2400" dirty="0"/>
              <a:t>) + </a:t>
            </a:r>
            <a:r>
              <a:rPr lang="pt-BR" sz="2400" i="1" dirty="0"/>
              <a:t>tcg </a:t>
            </a:r>
            <a:endParaRPr lang="pt-BR" sz="2400" i="1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tax drag from deferred capital gains is a fixed percentage regardless of the investment return or time horizon.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value of a capital gain tax deferral also increases with the investment return and time horizon. </a:t>
            </a:r>
          </a:p>
        </p:txBody>
      </p:sp>
    </p:spTree>
    <p:extLst>
      <p:ext uri="{BB962C8B-B14F-4D97-AF65-F5344CB8AC3E}">
        <p14:creationId xmlns:p14="http://schemas.microsoft.com/office/powerpoint/2010/main" val="3851940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3.AFTER-TAX ACCUMULATIONS AND RETURNS FOR TAXABLE ACCOUNTS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Assume </a:t>
            </a:r>
            <a:r>
              <a:rPr lang="en-US" sz="2400" dirty="0"/>
              <a:t>the same facts as in Example 2. </a:t>
            </a:r>
            <a:r>
              <a:rPr lang="en-US" sz="2400" dirty="0" err="1"/>
              <a:t>Kozloski</a:t>
            </a:r>
            <a:r>
              <a:rPr lang="en-US" sz="2400" dirty="0"/>
              <a:t> invests €100,000 at 7 percent. However, the return comes in the form of deferred capital gains that are not taxed until the investment is sold in 20 years hence.</a:t>
            </a:r>
          </a:p>
          <a:p>
            <a:r>
              <a:rPr lang="en-US" sz="2400" b="1" dirty="0"/>
              <a:t>1 </a:t>
            </a:r>
            <a:r>
              <a:rPr lang="en-US" sz="2400" dirty="0"/>
              <a:t>What is </a:t>
            </a:r>
            <a:r>
              <a:rPr lang="en-US" sz="2400" dirty="0" err="1"/>
              <a:t>Kozloski’s</a:t>
            </a:r>
            <a:r>
              <a:rPr lang="en-US" sz="2400" dirty="0"/>
              <a:t> expected wealth at the end of 20 years?</a:t>
            </a:r>
          </a:p>
          <a:p>
            <a:r>
              <a:rPr lang="en-US" sz="2400" b="1" dirty="0"/>
              <a:t>2 </a:t>
            </a:r>
            <a:r>
              <a:rPr lang="en-US" sz="2400" dirty="0"/>
              <a:t>What proportion of potential investment gains were consumed by taxes</a:t>
            </a:r>
            <a:r>
              <a:rPr lang="en-US" sz="2400" dirty="0" smtClean="0"/>
              <a:t>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95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1117</Words>
  <Application>Microsoft Office PowerPoint</Application>
  <PresentationFormat>On-screen Show (4:3)</PresentationFormat>
  <Paragraphs>115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2.OVERVIEW OF GLOBAL INCOME TAX STRUCTURES</vt:lpstr>
      <vt:lpstr>2.OVERVIEW OF GLOBAL INCOME TAX STRUCTURES</vt:lpstr>
      <vt:lpstr>2.OVERVIEW OF GLOBAL INCOME TAX STRUCTURES</vt:lpstr>
      <vt:lpstr>3.AFTER-TAX ACCUMULATIONS AND RETURNS FOR TAXABLE ACCOUNTS</vt:lpstr>
      <vt:lpstr>3.AFTER-TAX ACCUMULATIONS AND RETURNS FOR TAXABLE ACCOUNTS</vt:lpstr>
      <vt:lpstr>3.AFTER-TAX ACCUMULATIONS AND RETURNS FOR TAXABLE ACCOUNTS</vt:lpstr>
      <vt:lpstr>3.AFTER-TAX ACCUMULATIONS AND RETURNS FOR TAXABLE ACCOUNTS</vt:lpstr>
      <vt:lpstr>3.AFTER-TAX ACCUMULATIONS AND RETURNS FOR TAXABLE ACCOUNTS</vt:lpstr>
      <vt:lpstr>3.AFTER-TAX ACCUMULATIONS AND RETURNS FOR TAXABLE ACCOUNTS</vt:lpstr>
      <vt:lpstr>3.AFTER-TAX ACCUMULATIONS AND RETURNS FOR TAXABLE ACCOUNTS</vt:lpstr>
      <vt:lpstr>3.AFTER-TAX ACCUMULATIONS AND RETURNS FOR TAXABLE ACCOUNTS</vt:lpstr>
      <vt:lpstr>3.AFTER-TAX ACCUMULATIONS AND RETURNS FOR TAXABLE ACCOUNTS</vt:lpstr>
      <vt:lpstr>3.AFTER-TAX ACCUMULATIONS AND RETURNS FOR TAXABLE ACCOUNTS</vt:lpstr>
      <vt:lpstr>3.AFTER-TAX ACCUMULATIONS AND RETURNS FOR TAXABLE ACCOUNTS</vt:lpstr>
      <vt:lpstr>3.AFTER-TAX ACCUMULATIONS AND RETURNS FOR TAXABLE ACCOUNTS</vt:lpstr>
      <vt:lpstr>3.AFTER-TAX ACCUMULATIONS AND RETURNS FOR TAXABLE ACCOUNTS</vt:lpstr>
      <vt:lpstr>3.AFTER-TAX ACCUMULATIONS AND RETURNS FOR TAXABLE ACCOUNTS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2.OVERVIEW OF GLOBAL INCOME TAX STRUCTURES</dc:title>
  <dc:creator>秦玮杰</dc:creator>
  <cp:lastModifiedBy>秦玮杰</cp:lastModifiedBy>
  <cp:revision>27</cp:revision>
  <dcterms:created xsi:type="dcterms:W3CDTF">2020-11-18T01:08:11Z</dcterms:created>
  <dcterms:modified xsi:type="dcterms:W3CDTF">2020-11-19T08:33:23Z</dcterms:modified>
</cp:coreProperties>
</file>