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5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822F35-1F6B-4496-AE2E-1259FA1BEA7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286658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22F35-1F6B-4496-AE2E-1259FA1BEA7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272516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22F35-1F6B-4496-AE2E-1259FA1BEA7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67027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22F35-1F6B-4496-AE2E-1259FA1BEA7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336748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22F35-1F6B-4496-AE2E-1259FA1BEA74}"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3382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22F35-1F6B-4496-AE2E-1259FA1BEA74}"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291481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822F35-1F6B-4496-AE2E-1259FA1BEA74}"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241636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822F35-1F6B-4496-AE2E-1259FA1BEA74}"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105371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22F35-1F6B-4496-AE2E-1259FA1BEA74}"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297864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22F35-1F6B-4496-AE2E-1259FA1BEA74}"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101674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22F35-1F6B-4496-AE2E-1259FA1BEA74}"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4A186-913F-4FD5-AFF1-A611946CCF35}" type="slidenum">
              <a:rPr lang="en-US" smtClean="0"/>
              <a:t>‹#›</a:t>
            </a:fld>
            <a:endParaRPr lang="en-US"/>
          </a:p>
        </p:txBody>
      </p:sp>
    </p:spTree>
    <p:extLst>
      <p:ext uri="{BB962C8B-B14F-4D97-AF65-F5344CB8AC3E}">
        <p14:creationId xmlns:p14="http://schemas.microsoft.com/office/powerpoint/2010/main" val="280507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22F35-1F6B-4496-AE2E-1259FA1BEA74}" type="datetimeFigureOut">
              <a:rPr lang="en-US" smtClean="0"/>
              <a:t>9/2/2020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4A186-913F-4FD5-AFF1-A611946CCF35}" type="slidenum">
              <a:rPr lang="en-US" smtClean="0"/>
              <a:t>‹#›</a:t>
            </a:fld>
            <a:endParaRPr lang="en-US"/>
          </a:p>
        </p:txBody>
      </p:sp>
    </p:spTree>
    <p:extLst>
      <p:ext uri="{BB962C8B-B14F-4D97-AF65-F5344CB8AC3E}">
        <p14:creationId xmlns:p14="http://schemas.microsoft.com/office/powerpoint/2010/main" val="168132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1.CLASSIFICATION </a:t>
            </a:r>
            <a:r>
              <a:rPr lang="en-US" sz="2800" dirty="0"/>
              <a:t>OF HEDGE FUNDS AND STRATEGIES</a:t>
            </a:r>
          </a:p>
        </p:txBody>
      </p:sp>
      <p:sp>
        <p:nvSpPr>
          <p:cNvPr id="3" name="Content Placeholder 2"/>
          <p:cNvSpPr>
            <a:spLocks noGrp="1"/>
          </p:cNvSpPr>
          <p:nvPr>
            <p:ph idx="1"/>
          </p:nvPr>
        </p:nvSpPr>
        <p:spPr/>
        <p:txBody>
          <a:bodyPr>
            <a:normAutofit lnSpcReduction="10000"/>
          </a:bodyPr>
          <a:lstStyle/>
          <a:p>
            <a:r>
              <a:rPr lang="en-US" sz="2400" dirty="0"/>
              <a:t>I</a:t>
            </a:r>
            <a:r>
              <a:rPr lang="en-US" sz="2400" dirty="0" smtClean="0"/>
              <a:t>mportant </a:t>
            </a:r>
            <a:r>
              <a:rPr lang="en-US" sz="2400" dirty="0"/>
              <a:t>characteristics of hedge funds </a:t>
            </a:r>
            <a:endParaRPr lang="en-US" sz="2400" dirty="0" smtClean="0"/>
          </a:p>
          <a:p>
            <a:r>
              <a:rPr lang="en-US" sz="2400" b="1" dirty="0" smtClean="0"/>
              <a:t>1.Legal/Regulatory </a:t>
            </a:r>
            <a:r>
              <a:rPr lang="en-US" sz="2400" b="1" dirty="0"/>
              <a:t>Overview </a:t>
            </a:r>
            <a:endParaRPr lang="en-US" sz="2400" b="1" dirty="0" smtClean="0"/>
          </a:p>
          <a:p>
            <a:r>
              <a:rPr lang="en-US" sz="2400" dirty="0" smtClean="0"/>
              <a:t>the </a:t>
            </a:r>
            <a:r>
              <a:rPr lang="en-US" sz="2400" dirty="0"/>
              <a:t>overall regulatory constraints for hedge funds are far less than those for regulated investment </a:t>
            </a:r>
            <a:r>
              <a:rPr lang="en-US" sz="2400" dirty="0" smtClean="0"/>
              <a:t>vehicles</a:t>
            </a:r>
          </a:p>
          <a:p>
            <a:r>
              <a:rPr lang="en-US" sz="2400" dirty="0" smtClean="0"/>
              <a:t>2.</a:t>
            </a:r>
            <a:r>
              <a:rPr lang="en-US" sz="2400" b="1" dirty="0" smtClean="0"/>
              <a:t>Flexible </a:t>
            </a:r>
            <a:r>
              <a:rPr lang="en-US" sz="2400" b="1" dirty="0"/>
              <a:t>Mandates—Few </a:t>
            </a:r>
            <a:r>
              <a:rPr lang="en-US" sz="2400" b="1" dirty="0" smtClean="0"/>
              <a:t>Investment </a:t>
            </a:r>
            <a:r>
              <a:rPr lang="en-US" sz="2400" b="1" dirty="0"/>
              <a:t>Constraints </a:t>
            </a:r>
            <a:endParaRPr lang="en-US" sz="2400" b="1" dirty="0" smtClean="0"/>
          </a:p>
          <a:p>
            <a:r>
              <a:rPr lang="en-US" sz="2400" dirty="0" smtClean="0"/>
              <a:t>they </a:t>
            </a:r>
            <a:r>
              <a:rPr lang="en-US" sz="2400" dirty="0"/>
              <a:t>are relatively unhindered in their trading and investment activities in terms of investable asset classes and securities, risk exposures, and collateral. </a:t>
            </a:r>
            <a:endParaRPr lang="en-US" sz="2400" dirty="0" smtClean="0"/>
          </a:p>
          <a:p>
            <a:r>
              <a:rPr lang="en-US" sz="2400" b="1" dirty="0" smtClean="0"/>
              <a:t>3.Large </a:t>
            </a:r>
            <a:r>
              <a:rPr lang="en-US" sz="2400" b="1" dirty="0"/>
              <a:t>Investment Universe </a:t>
            </a:r>
            <a:endParaRPr lang="en-US" sz="2400" b="1" dirty="0" smtClean="0"/>
          </a:p>
          <a:p>
            <a:r>
              <a:rPr lang="en-US" sz="2400" dirty="0" smtClean="0"/>
              <a:t>Lower </a:t>
            </a:r>
            <a:r>
              <a:rPr lang="en-US" sz="2400" dirty="0"/>
              <a:t>regulatory constraints and flexible mandates give hedge funds access to a wide range of assets outside the normal set of traditional investments. </a:t>
            </a:r>
          </a:p>
        </p:txBody>
      </p:sp>
    </p:spTree>
    <p:extLst>
      <p:ext uri="{BB962C8B-B14F-4D97-AF65-F5344CB8AC3E}">
        <p14:creationId xmlns:p14="http://schemas.microsoft.com/office/powerpoint/2010/main" val="376739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4.EVENT-DRIVEN </a:t>
            </a:r>
            <a:r>
              <a:rPr lang="en-US" sz="4000" dirty="0"/>
              <a:t>STRATEGIES</a:t>
            </a:r>
          </a:p>
        </p:txBody>
      </p:sp>
      <p:sp>
        <p:nvSpPr>
          <p:cNvPr id="3" name="Content Placeholder 2"/>
          <p:cNvSpPr>
            <a:spLocks noGrp="1"/>
          </p:cNvSpPr>
          <p:nvPr>
            <p:ph idx="1"/>
          </p:nvPr>
        </p:nvSpPr>
        <p:spPr/>
        <p:txBody>
          <a:bodyPr>
            <a:normAutofit/>
          </a:bodyPr>
          <a:lstStyle/>
          <a:p>
            <a:r>
              <a:rPr lang="en-US" sz="2400" dirty="0" smtClean="0"/>
              <a:t>Investments </a:t>
            </a:r>
            <a:r>
              <a:rPr lang="en-US" sz="2400" dirty="0"/>
              <a:t>can be made either proactively in anticipation of an event that has yet to occur (i.e., a </a:t>
            </a:r>
            <a:r>
              <a:rPr lang="en-US" sz="2400" b="1" dirty="0"/>
              <a:t>soft-catalyst event-driven approach</a:t>
            </a:r>
            <a:r>
              <a:rPr lang="en-US" sz="2400" dirty="0"/>
              <a:t>), or investments can be made in reaction to an already announced corporate event in which security prices related to the event have yet to fully converge (i.e., a </a:t>
            </a:r>
            <a:r>
              <a:rPr lang="en-US" sz="2400" b="1" dirty="0"/>
              <a:t>hard-catalyst event-driven approach</a:t>
            </a:r>
            <a:r>
              <a:rPr lang="en-US" sz="2400" dirty="0"/>
              <a:t>). </a:t>
            </a:r>
            <a:endParaRPr lang="en-US" sz="2400" dirty="0" smtClean="0"/>
          </a:p>
        </p:txBody>
      </p:sp>
    </p:spTree>
    <p:extLst>
      <p:ext uri="{BB962C8B-B14F-4D97-AF65-F5344CB8AC3E}">
        <p14:creationId xmlns:p14="http://schemas.microsoft.com/office/powerpoint/2010/main" val="226126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4.EVENT-DRIVEN STRATEGIES</a:t>
            </a:r>
          </a:p>
        </p:txBody>
      </p:sp>
      <p:sp>
        <p:nvSpPr>
          <p:cNvPr id="3" name="Content Placeholder 2"/>
          <p:cNvSpPr>
            <a:spLocks noGrp="1"/>
          </p:cNvSpPr>
          <p:nvPr>
            <p:ph idx="1"/>
          </p:nvPr>
        </p:nvSpPr>
        <p:spPr/>
        <p:txBody>
          <a:bodyPr>
            <a:normAutofit lnSpcReduction="10000"/>
          </a:bodyPr>
          <a:lstStyle/>
          <a:p>
            <a:r>
              <a:rPr lang="en-US" sz="2400" b="1" dirty="0"/>
              <a:t>4.1 Merger Arbitrage</a:t>
            </a:r>
          </a:p>
          <a:p>
            <a:r>
              <a:rPr lang="en-US" sz="2400" dirty="0"/>
              <a:t>Mergers and acquisitions can be classified by the method of purchase: cash-for-stock or stock-for-stock. </a:t>
            </a:r>
          </a:p>
          <a:p>
            <a:r>
              <a:rPr lang="en-US" sz="2400" b="1" dirty="0" smtClean="0"/>
              <a:t>Event-Driven </a:t>
            </a:r>
            <a:r>
              <a:rPr lang="en-US" sz="2400" b="1" dirty="0"/>
              <a:t>Merger Arbitrage—Risk, Liquidity, Leverage </a:t>
            </a:r>
            <a:endParaRPr lang="en-US" sz="2400" dirty="0" smtClean="0"/>
          </a:p>
          <a:p>
            <a:r>
              <a:rPr lang="en-US" sz="2400" dirty="0" smtClean="0"/>
              <a:t>Merger arbitrage is a relatively liquid strategy</a:t>
            </a:r>
          </a:p>
          <a:p>
            <a:r>
              <a:rPr lang="en-US" sz="2400" dirty="0" smtClean="0"/>
              <a:t>Attractiveness</a:t>
            </a:r>
            <a:r>
              <a:rPr lang="en-US" sz="2400" dirty="0"/>
              <a:t>: Relatively high Sharpe ratios with typically low double-digit returns and mid–single digit standard deviation (depending on specific levels of leverage applied), but left-tail risk is associated with an otherwise steady return profile.</a:t>
            </a:r>
          </a:p>
          <a:p>
            <a:r>
              <a:rPr lang="en-US" sz="2400" dirty="0" smtClean="0"/>
              <a:t>Moderate </a:t>
            </a:r>
            <a:r>
              <a:rPr lang="en-US" sz="2400" dirty="0"/>
              <a:t>to high: Managers typically apply 3 to 5 times leverage to this strategy to generate meaningful target return levels.</a:t>
            </a:r>
          </a:p>
          <a:p>
            <a:endParaRPr lang="en-US" sz="2400" dirty="0"/>
          </a:p>
          <a:p>
            <a:endParaRPr lang="en-US" sz="2400" dirty="0"/>
          </a:p>
        </p:txBody>
      </p:sp>
    </p:spTree>
    <p:extLst>
      <p:ext uri="{BB962C8B-B14F-4D97-AF65-F5344CB8AC3E}">
        <p14:creationId xmlns:p14="http://schemas.microsoft.com/office/powerpoint/2010/main" val="137889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4.EVENT-DRIVEN STRATEGIES</a:t>
            </a:r>
          </a:p>
        </p:txBody>
      </p:sp>
      <p:sp>
        <p:nvSpPr>
          <p:cNvPr id="3" name="Content Placeholder 2"/>
          <p:cNvSpPr>
            <a:spLocks noGrp="1"/>
          </p:cNvSpPr>
          <p:nvPr>
            <p:ph idx="1"/>
          </p:nvPr>
        </p:nvSpPr>
        <p:spPr/>
        <p:txBody>
          <a:bodyPr>
            <a:normAutofit lnSpcReduction="10000"/>
          </a:bodyPr>
          <a:lstStyle/>
          <a:p>
            <a:r>
              <a:rPr lang="en-US" sz="2400" b="1" dirty="0" smtClean="0"/>
              <a:t>4.2 Distressed Securities</a:t>
            </a:r>
          </a:p>
          <a:p>
            <a:r>
              <a:rPr lang="en-US" sz="2400" dirty="0" smtClean="0"/>
              <a:t>Distressed </a:t>
            </a:r>
            <a:r>
              <a:rPr lang="en-US" sz="2400" dirty="0"/>
              <a:t>securities strategies focus on firms that either are in bankruptcy, facing potential bankruptcy, or under financial stress. </a:t>
            </a:r>
            <a:endParaRPr lang="en-US" sz="2400" dirty="0" smtClean="0"/>
          </a:p>
          <a:p>
            <a:r>
              <a:rPr lang="en-US" sz="2400" b="1" dirty="0" smtClean="0"/>
              <a:t>Distressed </a:t>
            </a:r>
            <a:r>
              <a:rPr lang="en-US" sz="2400" b="1" dirty="0"/>
              <a:t>Securities—Risk, Liquidity, Leverage </a:t>
            </a:r>
            <a:r>
              <a:rPr lang="en-US" sz="2400" dirty="0"/>
              <a:t>	</a:t>
            </a:r>
          </a:p>
          <a:p>
            <a:r>
              <a:rPr lang="en-US" sz="2400" dirty="0" smtClean="0"/>
              <a:t>Distressed </a:t>
            </a:r>
            <a:r>
              <a:rPr lang="en-US" sz="2400" dirty="0"/>
              <a:t>securities investing typically entails relatively high levels of illiquidity </a:t>
            </a:r>
          </a:p>
          <a:p>
            <a:r>
              <a:rPr lang="en-US" sz="2400" dirty="0" smtClean="0"/>
              <a:t>Attractiveness</a:t>
            </a:r>
            <a:r>
              <a:rPr lang="en-US" sz="2400" dirty="0"/>
              <a:t>: Returns tend to be “lumpy” and somewhat cyclical. Distressed investing is particularly attractive in the early stages of an economic recovery after a period of market dislocation</a:t>
            </a:r>
            <a:r>
              <a:rPr lang="en-US" sz="2400" dirty="0" smtClean="0"/>
              <a:t>.</a:t>
            </a:r>
          </a:p>
          <a:p>
            <a:r>
              <a:rPr lang="en-US" sz="2400" dirty="0" smtClean="0"/>
              <a:t>Moderate </a:t>
            </a:r>
            <a:r>
              <a:rPr lang="en-US" sz="2400" dirty="0"/>
              <a:t>to low </a:t>
            </a:r>
          </a:p>
          <a:p>
            <a:endParaRPr lang="en-US" sz="2400" dirty="0"/>
          </a:p>
          <a:p>
            <a:endParaRPr lang="en-US" sz="2400" dirty="0"/>
          </a:p>
        </p:txBody>
      </p:sp>
    </p:spTree>
    <p:extLst>
      <p:ext uri="{BB962C8B-B14F-4D97-AF65-F5344CB8AC3E}">
        <p14:creationId xmlns:p14="http://schemas.microsoft.com/office/powerpoint/2010/main" val="404348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5.RELATIVE </a:t>
            </a:r>
            <a:r>
              <a:rPr lang="en-US" sz="4000" dirty="0"/>
              <a:t>VALUE STRATEGIES</a:t>
            </a:r>
          </a:p>
        </p:txBody>
      </p:sp>
      <p:sp>
        <p:nvSpPr>
          <p:cNvPr id="3" name="Content Placeholder 2"/>
          <p:cNvSpPr>
            <a:spLocks noGrp="1"/>
          </p:cNvSpPr>
          <p:nvPr>
            <p:ph idx="1"/>
          </p:nvPr>
        </p:nvSpPr>
        <p:spPr/>
        <p:txBody>
          <a:bodyPr>
            <a:normAutofit lnSpcReduction="10000"/>
          </a:bodyPr>
          <a:lstStyle/>
          <a:p>
            <a:r>
              <a:rPr lang="en-US" b="1" dirty="0" smtClean="0"/>
              <a:t>5.1 </a:t>
            </a:r>
            <a:r>
              <a:rPr lang="en-US" b="1" dirty="0"/>
              <a:t>Fixed-Income </a:t>
            </a:r>
            <a:r>
              <a:rPr lang="en-US" b="1" dirty="0" smtClean="0"/>
              <a:t>Arbitrage</a:t>
            </a:r>
          </a:p>
          <a:p>
            <a:r>
              <a:rPr lang="en-US" dirty="0" smtClean="0"/>
              <a:t>Fixed-income </a:t>
            </a:r>
            <a:r>
              <a:rPr lang="en-US" dirty="0"/>
              <a:t>arbitrage strategies attempt to exploit pricing inefficiencies by taking long and short positions across a range of debt </a:t>
            </a:r>
            <a:r>
              <a:rPr lang="en-US" dirty="0" smtClean="0"/>
              <a:t>securities.</a:t>
            </a:r>
            <a:endParaRPr lang="en-US" dirty="0"/>
          </a:p>
          <a:p>
            <a:r>
              <a:rPr lang="en-US" dirty="0"/>
              <a:t>Arbitrage opportunities between fixed-income instruments may develop because of variations in duration, credit quality, liquidity, and optionality.</a:t>
            </a:r>
            <a:r>
              <a:rPr lang="en-US" dirty="0" smtClean="0"/>
              <a:t> </a:t>
            </a:r>
            <a:endParaRPr lang="en-US" dirty="0"/>
          </a:p>
        </p:txBody>
      </p:sp>
    </p:spTree>
    <p:extLst>
      <p:ext uri="{BB962C8B-B14F-4D97-AF65-F5344CB8AC3E}">
        <p14:creationId xmlns:p14="http://schemas.microsoft.com/office/powerpoint/2010/main" val="183898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5.RELATIVE VALUE STRATEGIES</a:t>
            </a:r>
          </a:p>
        </p:txBody>
      </p:sp>
      <p:sp>
        <p:nvSpPr>
          <p:cNvPr id="3" name="Content Placeholder 2"/>
          <p:cNvSpPr>
            <a:spLocks noGrp="1"/>
          </p:cNvSpPr>
          <p:nvPr>
            <p:ph idx="1"/>
          </p:nvPr>
        </p:nvSpPr>
        <p:spPr/>
        <p:txBody>
          <a:bodyPr>
            <a:normAutofit/>
          </a:bodyPr>
          <a:lstStyle/>
          <a:p>
            <a:r>
              <a:rPr lang="en-US" sz="2400" b="1" dirty="0" smtClean="0"/>
              <a:t>Fixed-Income </a:t>
            </a:r>
            <a:r>
              <a:rPr lang="en-US" sz="2400" b="1" dirty="0"/>
              <a:t>Arbitrage—Risk, Liquidity, Leverage </a:t>
            </a:r>
            <a:r>
              <a:rPr lang="en-US" sz="2400" dirty="0"/>
              <a:t>	</a:t>
            </a:r>
          </a:p>
          <a:p>
            <a:r>
              <a:rPr lang="en-US" sz="2400" dirty="0" smtClean="0"/>
              <a:t>Attractiveness</a:t>
            </a:r>
            <a:r>
              <a:rPr lang="en-US" sz="2400" dirty="0"/>
              <a:t>: A function of correlations between different securities, the yield spread available, and the high number and wide diversity of debt securities across different markets.</a:t>
            </a:r>
          </a:p>
          <a:p>
            <a:r>
              <a:rPr lang="en-US" sz="2400" dirty="0"/>
              <a:t>Leverage Usage: High</a:t>
            </a:r>
          </a:p>
          <a:p>
            <a:endParaRPr lang="en-US" sz="2400" dirty="0"/>
          </a:p>
        </p:txBody>
      </p:sp>
    </p:spTree>
    <p:extLst>
      <p:ext uri="{BB962C8B-B14F-4D97-AF65-F5344CB8AC3E}">
        <p14:creationId xmlns:p14="http://schemas.microsoft.com/office/powerpoint/2010/main" val="8891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5.RELATIVE VALUE STRATEGIES</a:t>
            </a:r>
          </a:p>
        </p:txBody>
      </p:sp>
      <p:sp>
        <p:nvSpPr>
          <p:cNvPr id="3" name="Content Placeholder 2"/>
          <p:cNvSpPr>
            <a:spLocks noGrp="1"/>
          </p:cNvSpPr>
          <p:nvPr>
            <p:ph idx="1"/>
          </p:nvPr>
        </p:nvSpPr>
        <p:spPr/>
        <p:txBody>
          <a:bodyPr>
            <a:normAutofit fontScale="85000" lnSpcReduction="20000"/>
          </a:bodyPr>
          <a:lstStyle/>
          <a:p>
            <a:r>
              <a:rPr lang="en-US" b="1" dirty="0" smtClean="0"/>
              <a:t>5.2 </a:t>
            </a:r>
            <a:r>
              <a:rPr lang="en-US" b="1" dirty="0"/>
              <a:t>Convertible Bond </a:t>
            </a:r>
            <a:r>
              <a:rPr lang="en-US" b="1" dirty="0" smtClean="0"/>
              <a:t>Arbitrage</a:t>
            </a:r>
          </a:p>
          <a:p>
            <a:r>
              <a:rPr lang="en-US" dirty="0" smtClean="0"/>
              <a:t>A </a:t>
            </a:r>
            <a:r>
              <a:rPr lang="en-US" dirty="0"/>
              <a:t>classic convertible bond arbitrage strategy is to buy the relatively undervalued convertible bond and take a short position in the relatively overvalued underlying stock. </a:t>
            </a:r>
            <a:endParaRPr lang="en-US" dirty="0" smtClean="0"/>
          </a:p>
          <a:p>
            <a:r>
              <a:rPr lang="en-US" dirty="0" smtClean="0"/>
              <a:t>Attractiveness</a:t>
            </a:r>
            <a:r>
              <a:rPr lang="en-US" dirty="0"/>
              <a:t>: Convertible arbitrage works best during periods of high convertible issuance, moderate volatility, and reasonable market liquidity. It fares less well in periods of acute credit weakness and general illiquidity, when the pricing of convertible securities is unduly impacted by supply/demand imbalances</a:t>
            </a:r>
            <a:r>
              <a:rPr lang="en-US" dirty="0" smtClean="0"/>
              <a:t>.</a:t>
            </a:r>
          </a:p>
          <a:p>
            <a:r>
              <a:rPr lang="en-US" dirty="0" smtClean="0"/>
              <a:t>Leverage Usage: High</a:t>
            </a:r>
            <a:endParaRPr lang="en-US" dirty="0"/>
          </a:p>
          <a:p>
            <a:endParaRPr lang="en-US" dirty="0"/>
          </a:p>
        </p:txBody>
      </p:sp>
    </p:spTree>
    <p:extLst>
      <p:ext uri="{BB962C8B-B14F-4D97-AF65-F5344CB8AC3E}">
        <p14:creationId xmlns:p14="http://schemas.microsoft.com/office/powerpoint/2010/main" val="171499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6.OPPORTUNISTIC </a:t>
            </a:r>
            <a:r>
              <a:rPr lang="en-US" sz="4000" dirty="0"/>
              <a:t>STRATEGIES</a:t>
            </a:r>
          </a:p>
        </p:txBody>
      </p:sp>
      <p:sp>
        <p:nvSpPr>
          <p:cNvPr id="3" name="Content Placeholder 2"/>
          <p:cNvSpPr>
            <a:spLocks noGrp="1"/>
          </p:cNvSpPr>
          <p:nvPr>
            <p:ph idx="1"/>
          </p:nvPr>
        </p:nvSpPr>
        <p:spPr/>
        <p:txBody>
          <a:bodyPr>
            <a:normAutofit fontScale="85000" lnSpcReduction="10000"/>
          </a:bodyPr>
          <a:lstStyle/>
          <a:p>
            <a:r>
              <a:rPr lang="en-US" dirty="0" smtClean="0"/>
              <a:t>Opportunistic </a:t>
            </a:r>
            <a:r>
              <a:rPr lang="en-US" dirty="0"/>
              <a:t>hedge fund strategies seek to profit from investment opportunities across a wide range of markets and securities using a variety of techniques </a:t>
            </a:r>
            <a:endParaRPr lang="en-US" dirty="0" smtClean="0"/>
          </a:p>
          <a:p>
            <a:r>
              <a:rPr lang="en-US" dirty="0" smtClean="0"/>
              <a:t>Although </a:t>
            </a:r>
            <a:r>
              <a:rPr lang="en-US" dirty="0"/>
              <a:t>opportunistic hedge funds can sometimes be difficult to categorize and may use a variety of techniques, they can generally be divided by 1) the type of analysis and approach that drives the trading strategy (technical or fundamental), 2) how trading decisions are implemented (discretionary or systematic), and 3) the types of instruments and/markets in which they trade. </a:t>
            </a:r>
          </a:p>
        </p:txBody>
      </p:sp>
    </p:spTree>
    <p:extLst>
      <p:ext uri="{BB962C8B-B14F-4D97-AF65-F5344CB8AC3E}">
        <p14:creationId xmlns:p14="http://schemas.microsoft.com/office/powerpoint/2010/main" val="32788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6.OPPORTUNISTIC STRATEGIES</a:t>
            </a:r>
          </a:p>
        </p:txBody>
      </p:sp>
      <p:sp>
        <p:nvSpPr>
          <p:cNvPr id="3" name="Content Placeholder 2"/>
          <p:cNvSpPr>
            <a:spLocks noGrp="1"/>
          </p:cNvSpPr>
          <p:nvPr>
            <p:ph idx="1"/>
          </p:nvPr>
        </p:nvSpPr>
        <p:spPr/>
        <p:txBody>
          <a:bodyPr>
            <a:normAutofit fontScale="85000" lnSpcReduction="20000"/>
          </a:bodyPr>
          <a:lstStyle/>
          <a:p>
            <a:r>
              <a:rPr lang="en-US" b="1" dirty="0" smtClean="0"/>
              <a:t>6.1 Global </a:t>
            </a:r>
            <a:r>
              <a:rPr lang="en-US" b="1" dirty="0"/>
              <a:t>Macro </a:t>
            </a:r>
            <a:r>
              <a:rPr lang="en-US" b="1" dirty="0" smtClean="0"/>
              <a:t>Strategies</a:t>
            </a:r>
          </a:p>
          <a:p>
            <a:r>
              <a:rPr lang="en-US" dirty="0" smtClean="0"/>
              <a:t>Global </a:t>
            </a:r>
            <a:r>
              <a:rPr lang="en-US" dirty="0"/>
              <a:t>macro strategies are typically top-down and employ a range of macroeconomic and fundamental models to express a view regarding the direction or relative value of an asset or asset class. </a:t>
            </a:r>
            <a:endParaRPr lang="en-US" dirty="0" smtClean="0"/>
          </a:p>
          <a:p>
            <a:r>
              <a:rPr lang="en-US" b="1" dirty="0" smtClean="0"/>
              <a:t>6.2 </a:t>
            </a:r>
            <a:r>
              <a:rPr lang="en-US" b="1" dirty="0"/>
              <a:t>Managed </a:t>
            </a:r>
            <a:r>
              <a:rPr lang="en-US" b="1" dirty="0" smtClean="0"/>
              <a:t>Futures</a:t>
            </a:r>
          </a:p>
          <a:p>
            <a:r>
              <a:rPr lang="en-US" dirty="0" smtClean="0"/>
              <a:t>Highly </a:t>
            </a:r>
            <a:r>
              <a:rPr lang="en-US" dirty="0"/>
              <a:t>liquid contracts allow managed futures funds the flexibility to incorporate a wide range of investment strategies. Most managed futures strategies involve some “pattern recognition” trigger that is either momentum/trend driven or based on a volatility signal. </a:t>
            </a:r>
          </a:p>
        </p:txBody>
      </p:sp>
    </p:spTree>
    <p:extLst>
      <p:ext uri="{BB962C8B-B14F-4D97-AF65-F5344CB8AC3E}">
        <p14:creationId xmlns:p14="http://schemas.microsoft.com/office/powerpoint/2010/main" val="3255189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6.OPPORTUNISTIC STRATEGIES</a:t>
            </a:r>
          </a:p>
        </p:txBody>
      </p:sp>
      <p:sp>
        <p:nvSpPr>
          <p:cNvPr id="3" name="Content Placeholder 2"/>
          <p:cNvSpPr>
            <a:spLocks noGrp="1"/>
          </p:cNvSpPr>
          <p:nvPr>
            <p:ph idx="1"/>
          </p:nvPr>
        </p:nvSpPr>
        <p:spPr/>
        <p:txBody>
          <a:bodyPr>
            <a:normAutofit lnSpcReduction="10000"/>
          </a:bodyPr>
          <a:lstStyle/>
          <a:p>
            <a:r>
              <a:rPr lang="en-US" sz="2400" dirty="0" smtClean="0"/>
              <a:t>Managed </a:t>
            </a:r>
            <a:r>
              <a:rPr lang="en-US" sz="2400" dirty="0"/>
              <a:t>Futures and Global Macro Strategies—Comparison of </a:t>
            </a:r>
            <a:r>
              <a:rPr lang="en-US" sz="2400" b="1" dirty="0"/>
              <a:t>Risk, Liquidity, Leverage </a:t>
            </a:r>
            <a:r>
              <a:rPr lang="en-US" sz="2400" dirty="0"/>
              <a:t>	</a:t>
            </a:r>
          </a:p>
          <a:p>
            <a:r>
              <a:rPr lang="en-US" sz="2400" dirty="0" smtClean="0"/>
              <a:t>Both </a:t>
            </a:r>
            <a:r>
              <a:rPr lang="en-US" sz="2400" dirty="0"/>
              <a:t>global macro and managed futures strategies are highly liquid </a:t>
            </a:r>
            <a:r>
              <a:rPr lang="en-US" sz="2400" dirty="0" smtClean="0"/>
              <a:t>.</a:t>
            </a:r>
          </a:p>
          <a:p>
            <a:r>
              <a:rPr lang="en-US" sz="2400" dirty="0" smtClean="0"/>
              <a:t>Typically</a:t>
            </a:r>
            <a:r>
              <a:rPr lang="en-US" sz="2400" dirty="0"/>
              <a:t>, managed futures managers tend to take a more systematic approach to implementation than global macro managers, who are generally more discretionary in their application of models and tools.</a:t>
            </a:r>
          </a:p>
          <a:p>
            <a:r>
              <a:rPr lang="en-US" sz="2400" dirty="0" smtClean="0"/>
              <a:t>Despite </a:t>
            </a:r>
            <a:r>
              <a:rPr lang="en-US" sz="2400" dirty="0"/>
              <a:t>positive </a:t>
            </a:r>
            <a:r>
              <a:rPr lang="en-US" sz="2400" dirty="0" err="1"/>
              <a:t>skewness</a:t>
            </a:r>
            <a:r>
              <a:rPr lang="en-US" sz="2400" dirty="0"/>
              <a:t>, managed futures and global macro managers are somewhat cyclical and at the more volatile end of the spectrum of hedge fund strategies </a:t>
            </a:r>
            <a:endParaRPr lang="en-US" sz="2400" dirty="0" smtClean="0"/>
          </a:p>
          <a:p>
            <a:r>
              <a:rPr lang="en-US" sz="2400" dirty="0"/>
              <a:t>Leverage Usage: High</a:t>
            </a:r>
          </a:p>
          <a:p>
            <a:endParaRPr lang="en-US" sz="2400" dirty="0"/>
          </a:p>
          <a:p>
            <a:endParaRPr lang="en-US" sz="2400" dirty="0"/>
          </a:p>
          <a:p>
            <a:endParaRPr lang="en-US" sz="2400" dirty="0"/>
          </a:p>
        </p:txBody>
      </p:sp>
    </p:spTree>
    <p:extLst>
      <p:ext uri="{BB962C8B-B14F-4D97-AF65-F5344CB8AC3E}">
        <p14:creationId xmlns:p14="http://schemas.microsoft.com/office/powerpoint/2010/main" val="420672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7.SPECIALIST </a:t>
            </a:r>
            <a:r>
              <a:rPr lang="en-US" sz="4000" dirty="0"/>
              <a:t>STRATEGIES</a:t>
            </a:r>
            <a:endParaRPr lang="en-US" sz="4000" dirty="0"/>
          </a:p>
        </p:txBody>
      </p:sp>
      <p:sp>
        <p:nvSpPr>
          <p:cNvPr id="3" name="Content Placeholder 2"/>
          <p:cNvSpPr>
            <a:spLocks noGrp="1"/>
          </p:cNvSpPr>
          <p:nvPr>
            <p:ph idx="1"/>
          </p:nvPr>
        </p:nvSpPr>
        <p:spPr/>
        <p:txBody>
          <a:bodyPr>
            <a:normAutofit/>
          </a:bodyPr>
          <a:lstStyle/>
          <a:p>
            <a:r>
              <a:rPr lang="en-US" sz="2400" dirty="0" smtClean="0"/>
              <a:t>Specialist </a:t>
            </a:r>
            <a:r>
              <a:rPr lang="en-US" sz="2400" dirty="0"/>
              <a:t>hedge fund strategies require highly specialized skill sets for trading in niche markets. Two such typical specialist strategies are volatility trading and reinsurance/life settlements</a:t>
            </a:r>
            <a:r>
              <a:rPr lang="en-US" sz="2400" dirty="0" smtClean="0"/>
              <a:t>.</a:t>
            </a:r>
          </a:p>
          <a:p>
            <a:r>
              <a:rPr lang="en-US" sz="2400" b="1" dirty="0" smtClean="0"/>
              <a:t>7.1 </a:t>
            </a:r>
            <a:r>
              <a:rPr lang="en-US" sz="2400" b="1" dirty="0"/>
              <a:t>Volatility Trading</a:t>
            </a:r>
            <a:endParaRPr lang="en-US" sz="2400" dirty="0" smtClean="0"/>
          </a:p>
          <a:p>
            <a:r>
              <a:rPr lang="en-US" sz="2400" dirty="0" smtClean="0"/>
              <a:t>Niche </a:t>
            </a:r>
            <a:r>
              <a:rPr lang="en-US" sz="2400" dirty="0"/>
              <a:t>hedge fund managers specialize in trading relative volatility strategies globally across different geographies and asset classes. </a:t>
            </a:r>
            <a:endParaRPr lang="en-US" sz="2400" dirty="0"/>
          </a:p>
        </p:txBody>
      </p:sp>
    </p:spTree>
    <p:extLst>
      <p:ext uri="{BB962C8B-B14F-4D97-AF65-F5344CB8AC3E}">
        <p14:creationId xmlns:p14="http://schemas.microsoft.com/office/powerpoint/2010/main" val="181015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1.CLASSIFICATION OF HEDGE FUNDS AND STRATEGIES</a:t>
            </a:r>
            <a:endParaRPr lang="en-US" sz="2800" dirty="0"/>
          </a:p>
        </p:txBody>
      </p:sp>
      <p:sp>
        <p:nvSpPr>
          <p:cNvPr id="3" name="Content Placeholder 2"/>
          <p:cNvSpPr>
            <a:spLocks noGrp="1"/>
          </p:cNvSpPr>
          <p:nvPr>
            <p:ph idx="1"/>
          </p:nvPr>
        </p:nvSpPr>
        <p:spPr/>
        <p:txBody>
          <a:bodyPr>
            <a:normAutofit/>
          </a:bodyPr>
          <a:lstStyle/>
          <a:p>
            <a:r>
              <a:rPr lang="en-US" sz="2400" dirty="0" smtClean="0"/>
              <a:t>4.</a:t>
            </a:r>
            <a:r>
              <a:rPr lang="en-US" sz="2400" b="1" dirty="0" smtClean="0"/>
              <a:t>Aggressive </a:t>
            </a:r>
            <a:r>
              <a:rPr lang="en-US" sz="2400" b="1" dirty="0"/>
              <a:t>Investment Styles </a:t>
            </a:r>
            <a:endParaRPr lang="en-US" sz="2400" b="1" dirty="0" smtClean="0"/>
          </a:p>
          <a:p>
            <a:r>
              <a:rPr lang="en-US" sz="2400" dirty="0" smtClean="0"/>
              <a:t>Hedge </a:t>
            </a:r>
            <a:r>
              <a:rPr lang="en-US" sz="2400" dirty="0"/>
              <a:t>funds may use their typically flexible investment mandates to undertake strategies deemed too risky for traditional investment funds. </a:t>
            </a:r>
            <a:endParaRPr lang="en-US" sz="2400" dirty="0" smtClean="0"/>
          </a:p>
          <a:p>
            <a:r>
              <a:rPr lang="en-US" sz="2400" dirty="0" smtClean="0"/>
              <a:t>5.</a:t>
            </a:r>
            <a:r>
              <a:rPr lang="en-US" sz="2400" b="1" dirty="0" smtClean="0"/>
              <a:t>Relatively </a:t>
            </a:r>
            <a:r>
              <a:rPr lang="en-US" sz="2400" b="1" dirty="0"/>
              <a:t>Liberal Use of </a:t>
            </a:r>
            <a:r>
              <a:rPr lang="en-US" sz="2400" b="1" dirty="0" smtClean="0"/>
              <a:t>Leverage</a:t>
            </a:r>
            <a:endParaRPr lang="en-US" sz="2400" b="1" dirty="0"/>
          </a:p>
          <a:p>
            <a:r>
              <a:rPr lang="en-US" sz="2400" dirty="0" smtClean="0"/>
              <a:t>Hedge </a:t>
            </a:r>
            <a:r>
              <a:rPr lang="en-US" sz="2400" dirty="0"/>
              <a:t>funds generally use leverage more extensively than regulated investment funds. </a:t>
            </a:r>
            <a:endParaRPr lang="en-US" sz="2400" dirty="0" smtClean="0"/>
          </a:p>
          <a:p>
            <a:r>
              <a:rPr lang="en-US" sz="2400" b="1" dirty="0" smtClean="0"/>
              <a:t>6.Hedge </a:t>
            </a:r>
            <a:r>
              <a:rPr lang="en-US" sz="2400" b="1" dirty="0"/>
              <a:t>Fund Liquidity Constraints </a:t>
            </a:r>
            <a:endParaRPr lang="en-US" sz="2400" b="1" dirty="0" smtClean="0"/>
          </a:p>
          <a:p>
            <a:r>
              <a:rPr lang="en-US" sz="2400" dirty="0" smtClean="0"/>
              <a:t>Limited </a:t>
            </a:r>
            <a:r>
              <a:rPr lang="en-US" sz="2400" dirty="0"/>
              <a:t>partnership-format hedge funds involve initial lock-up periods, liquidity gates, and exit windows </a:t>
            </a:r>
          </a:p>
        </p:txBody>
      </p:sp>
    </p:spTree>
    <p:extLst>
      <p:ext uri="{BB962C8B-B14F-4D97-AF65-F5344CB8AC3E}">
        <p14:creationId xmlns:p14="http://schemas.microsoft.com/office/powerpoint/2010/main" val="2647049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7.SPECIALIST</a:t>
            </a:r>
            <a:r>
              <a:rPr lang="en-US" dirty="0"/>
              <a:t> STRATEGIES</a:t>
            </a:r>
          </a:p>
        </p:txBody>
      </p:sp>
      <p:sp>
        <p:nvSpPr>
          <p:cNvPr id="3" name="Content Placeholder 2"/>
          <p:cNvSpPr>
            <a:spLocks noGrp="1"/>
          </p:cNvSpPr>
          <p:nvPr>
            <p:ph idx="1"/>
          </p:nvPr>
        </p:nvSpPr>
        <p:spPr/>
        <p:txBody>
          <a:bodyPr>
            <a:normAutofit fontScale="92500" lnSpcReduction="20000"/>
          </a:bodyPr>
          <a:lstStyle/>
          <a:p>
            <a:r>
              <a:rPr lang="en-US" dirty="0" smtClean="0"/>
              <a:t>Volatility </a:t>
            </a:r>
            <a:r>
              <a:rPr lang="en-US" dirty="0"/>
              <a:t>Trading Strategies—Risk, Liquidity, Leverage </a:t>
            </a:r>
            <a:endParaRPr lang="en-US" dirty="0" smtClean="0"/>
          </a:p>
          <a:p>
            <a:r>
              <a:rPr lang="en-US" dirty="0" smtClean="0"/>
              <a:t>Liquidity </a:t>
            </a:r>
            <a:r>
              <a:rPr lang="en-US" dirty="0"/>
              <a:t>varies across the different instruments used for implementation. VIX Index futures and options are very liquid; exchange-traded index options are generally liquid, but with the longest tenors of about two years (with liquidity decreasing as tenor increases); OTC contracts can be customized with longer maturities but are less liquid and less fungible between different counterparties.</a:t>
            </a:r>
          </a:p>
          <a:p>
            <a:endParaRPr lang="en-US" dirty="0"/>
          </a:p>
          <a:p>
            <a:endParaRPr lang="en-US" dirty="0"/>
          </a:p>
        </p:txBody>
      </p:sp>
    </p:spTree>
    <p:extLst>
      <p:ext uri="{BB962C8B-B14F-4D97-AF65-F5344CB8AC3E}">
        <p14:creationId xmlns:p14="http://schemas.microsoft.com/office/powerpoint/2010/main" val="3546650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7.SPECIALIST STRATEGIES</a:t>
            </a:r>
          </a:p>
        </p:txBody>
      </p:sp>
      <p:sp>
        <p:nvSpPr>
          <p:cNvPr id="3" name="Content Placeholder 2"/>
          <p:cNvSpPr>
            <a:spLocks noGrp="1"/>
          </p:cNvSpPr>
          <p:nvPr>
            <p:ph idx="1"/>
          </p:nvPr>
        </p:nvSpPr>
        <p:spPr/>
        <p:txBody>
          <a:bodyPr>
            <a:normAutofit fontScale="70000" lnSpcReduction="20000"/>
          </a:bodyPr>
          <a:lstStyle/>
          <a:p>
            <a:r>
              <a:rPr lang="en-US" b="1" dirty="0" smtClean="0"/>
              <a:t>7.2 Reinsurance/Life Settlements</a:t>
            </a:r>
          </a:p>
          <a:p>
            <a:r>
              <a:rPr lang="en-US" dirty="0" smtClean="0"/>
              <a:t>Life </a:t>
            </a:r>
            <a:r>
              <a:rPr lang="en-US" dirty="0"/>
              <a:t>insurance protects the policyholder’s dependents in the case of his/her death. The secondary market for life insurance involves the sale of a life insurance contract to a third party—a </a:t>
            </a:r>
            <a:r>
              <a:rPr lang="en-US" b="1" dirty="0"/>
              <a:t>life settlement</a:t>
            </a:r>
            <a:r>
              <a:rPr lang="en-US" dirty="0"/>
              <a:t>. The valuation of a life settlement typically requires detailed biometric analysis of the individual policyholder and an understanding of actuarial analysis. </a:t>
            </a:r>
            <a:endParaRPr lang="en-US" dirty="0" smtClean="0"/>
          </a:p>
          <a:p>
            <a:r>
              <a:rPr lang="en-US" dirty="0" smtClean="0"/>
              <a:t>The </a:t>
            </a:r>
            <a:r>
              <a:rPr lang="en-US" dirty="0"/>
              <a:t>hedge fund would look for the following policy characteristics: 1) the surrender value being offered to an insured individual is relatively low; 2) the ongoing premium payments to keep the policy active are also relatively low; and, yet, 3) the probability is relatively high that the designated insured person is indeed likely to die within a certain period of time </a:t>
            </a:r>
            <a:endParaRPr lang="en-US" dirty="0"/>
          </a:p>
        </p:txBody>
      </p:sp>
    </p:spTree>
    <p:extLst>
      <p:ext uri="{BB962C8B-B14F-4D97-AF65-F5344CB8AC3E}">
        <p14:creationId xmlns:p14="http://schemas.microsoft.com/office/powerpoint/2010/main" val="1520145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8.MULTI-MANAGER </a:t>
            </a:r>
            <a:r>
              <a:rPr lang="en-US" sz="4000" dirty="0"/>
              <a:t>STRATEGIES</a:t>
            </a:r>
            <a:endParaRPr lang="en-US" sz="4000" dirty="0"/>
          </a:p>
        </p:txBody>
      </p:sp>
      <p:sp>
        <p:nvSpPr>
          <p:cNvPr id="3" name="Content Placeholder 2"/>
          <p:cNvSpPr>
            <a:spLocks noGrp="1"/>
          </p:cNvSpPr>
          <p:nvPr>
            <p:ph idx="1"/>
          </p:nvPr>
        </p:nvSpPr>
        <p:spPr/>
        <p:txBody>
          <a:bodyPr>
            <a:normAutofit fontScale="85000" lnSpcReduction="10000"/>
          </a:bodyPr>
          <a:lstStyle/>
          <a:p>
            <a:r>
              <a:rPr lang="en-US" b="1" dirty="0" smtClean="0"/>
              <a:t>8.1 Fund-of-Funds</a:t>
            </a:r>
          </a:p>
          <a:p>
            <a:r>
              <a:rPr lang="en-US" dirty="0" smtClean="0"/>
              <a:t>Fund-of-funds </a:t>
            </a:r>
            <a:r>
              <a:rPr lang="en-US" dirty="0"/>
              <a:t>(</a:t>
            </a:r>
            <a:r>
              <a:rPr lang="en-US" dirty="0" err="1"/>
              <a:t>FoF</a:t>
            </a:r>
            <a:r>
              <a:rPr lang="en-US" dirty="0"/>
              <a:t>) managers aggregate investors’ capital and allocate it to a portfolio of separate, individual hedge funds following different, less correlated strategies. </a:t>
            </a:r>
            <a:endParaRPr lang="en-US" dirty="0" smtClean="0"/>
          </a:p>
          <a:p>
            <a:r>
              <a:rPr lang="en-US" b="1" dirty="0" smtClean="0"/>
              <a:t>8.2 Multi-Strategy Hedge Funds</a:t>
            </a:r>
          </a:p>
          <a:p>
            <a:r>
              <a:rPr lang="en-US" dirty="0" smtClean="0"/>
              <a:t>Multi-strategy </a:t>
            </a:r>
            <a:r>
              <a:rPr lang="en-US" dirty="0"/>
              <a:t>hedge funds combine multiple hedge fund strategies under the same hedge fund structure. Teams of managers dedicated to running different hedge fund strategies share operational and risk management systems under the same roof</a:t>
            </a:r>
            <a:endParaRPr lang="en-US" dirty="0"/>
          </a:p>
        </p:txBody>
      </p:sp>
    </p:spTree>
    <p:extLst>
      <p:ext uri="{BB962C8B-B14F-4D97-AF65-F5344CB8AC3E}">
        <p14:creationId xmlns:p14="http://schemas.microsoft.com/office/powerpoint/2010/main" val="34045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1.CLASSIFICATION OF HEDGE FUNDS AND STRATEGIES</a:t>
            </a:r>
            <a:endParaRPr lang="en-US" sz="2800" dirty="0"/>
          </a:p>
        </p:txBody>
      </p:sp>
      <p:sp>
        <p:nvSpPr>
          <p:cNvPr id="3" name="Content Placeholder 2"/>
          <p:cNvSpPr>
            <a:spLocks noGrp="1"/>
          </p:cNvSpPr>
          <p:nvPr>
            <p:ph idx="1"/>
          </p:nvPr>
        </p:nvSpPr>
        <p:spPr/>
        <p:txBody>
          <a:bodyPr>
            <a:normAutofit fontScale="92500" lnSpcReduction="20000"/>
          </a:bodyPr>
          <a:lstStyle/>
          <a:p>
            <a:r>
              <a:rPr lang="en-US" sz="2400" dirty="0" smtClean="0"/>
              <a:t>7.</a:t>
            </a:r>
            <a:r>
              <a:rPr lang="en-US" sz="2400" b="1" dirty="0" smtClean="0"/>
              <a:t>Relatively </a:t>
            </a:r>
            <a:r>
              <a:rPr lang="en-US" sz="2400" b="1" dirty="0"/>
              <a:t>High Fee Structures </a:t>
            </a:r>
            <a:endParaRPr lang="en-US" sz="2400" b="1" dirty="0" smtClean="0"/>
          </a:p>
          <a:p>
            <a:r>
              <a:rPr lang="en-US" sz="2400" dirty="0" smtClean="0"/>
              <a:t>Hedge </a:t>
            </a:r>
            <a:r>
              <a:rPr lang="en-US" sz="2400" dirty="0"/>
              <a:t>funds have traditionally imposed relatively high investment fees on investors, including both management fees and incentive fees. </a:t>
            </a:r>
            <a:endParaRPr lang="en-US" sz="2400" dirty="0" smtClean="0"/>
          </a:p>
          <a:p>
            <a:endParaRPr lang="en-US" sz="2400" dirty="0"/>
          </a:p>
          <a:p>
            <a:r>
              <a:rPr lang="en-US" sz="2400" dirty="0"/>
              <a:t>A </a:t>
            </a:r>
            <a:r>
              <a:rPr lang="en-US" sz="2400" b="1" dirty="0"/>
              <a:t>single-manager fund </a:t>
            </a:r>
            <a:r>
              <a:rPr lang="en-US" sz="2400" dirty="0"/>
              <a:t>is a fund in which one portfolio manager or team of portfolio managers invests in one strategy or </a:t>
            </a:r>
            <a:r>
              <a:rPr lang="en-US" sz="2400" dirty="0" smtClean="0"/>
              <a:t>style. </a:t>
            </a:r>
            <a:endParaRPr lang="en-US" sz="2400" dirty="0"/>
          </a:p>
          <a:p>
            <a:r>
              <a:rPr lang="en-US" sz="2400" dirty="0"/>
              <a:t>A </a:t>
            </a:r>
            <a:r>
              <a:rPr lang="en-US" sz="2400" b="1" dirty="0"/>
              <a:t>multi-manager fund </a:t>
            </a:r>
            <a:r>
              <a:rPr lang="en-US" sz="2400" dirty="0"/>
              <a:t>can be of two types. One type is a </a:t>
            </a:r>
            <a:r>
              <a:rPr lang="en-US" sz="2400" b="1" dirty="0"/>
              <a:t>multi-strategy fund</a:t>
            </a:r>
            <a:r>
              <a:rPr lang="en-US" sz="2400" dirty="0"/>
              <a:t>, in which teams of portfolio managers trade and invest in multiple different strategies within the same fund. The second type, a fund-of-hedge funds, often simply called a </a:t>
            </a:r>
            <a:r>
              <a:rPr lang="en-US" sz="2400" b="1" dirty="0"/>
              <a:t>fund-of-funds </a:t>
            </a:r>
            <a:r>
              <a:rPr lang="en-US" sz="2400" dirty="0"/>
              <a:t>(</a:t>
            </a:r>
            <a:r>
              <a:rPr lang="en-US" sz="2400" dirty="0" err="1"/>
              <a:t>FoF</a:t>
            </a:r>
            <a:r>
              <a:rPr lang="en-US" sz="2400" dirty="0"/>
              <a:t>), is a fund in which the fund-of-funds manager allocates capital to separate, underlying hedge funds (e.g., single manager and/or multi-manager funds) that themselves run a range of different strategies. </a:t>
            </a:r>
            <a:r>
              <a:rPr lang="en-US" sz="2400" dirty="0" smtClean="0"/>
              <a:t> </a:t>
            </a:r>
            <a:endParaRPr lang="en-US" sz="2400" dirty="0"/>
          </a:p>
        </p:txBody>
      </p:sp>
    </p:spTree>
    <p:extLst>
      <p:ext uri="{BB962C8B-B14F-4D97-AF65-F5344CB8AC3E}">
        <p14:creationId xmlns:p14="http://schemas.microsoft.com/office/powerpoint/2010/main" val="102105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1.CLASSIFICATION OF HEDGE FUNDS AND STRATEGIES</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69052151"/>
              </p:ext>
            </p:extLst>
          </p:nvPr>
        </p:nvGraphicFramePr>
        <p:xfrm>
          <a:off x="457200" y="1600200"/>
          <a:ext cx="8229600" cy="3571240"/>
        </p:xfrm>
        <a:graphic>
          <a:graphicData uri="http://schemas.openxmlformats.org/drawingml/2006/table">
            <a:tbl>
              <a:tblPr firstRow="1" bandRow="1">
                <a:tableStyleId>{5C22544A-7EE6-4342-B048-85BDC9FD1C3A}</a:tableStyleId>
              </a:tblPr>
              <a:tblGrid>
                <a:gridCol w="1219200"/>
                <a:gridCol w="1371600"/>
                <a:gridCol w="1295400"/>
                <a:gridCol w="1600200"/>
                <a:gridCol w="1371600"/>
                <a:gridCol w="1371600"/>
              </a:tblGrid>
              <a:tr h="370840">
                <a:tc gridSpan="6">
                  <a:txBody>
                    <a:bodyPr/>
                    <a:lstStyle/>
                    <a:p>
                      <a:pPr algn="ctr"/>
                      <a:r>
                        <a:rPr lang="en-US" sz="1800" b="0" i="0" u="none" strike="noStrike" kern="1200" baseline="0" dirty="0" smtClean="0">
                          <a:solidFill>
                            <a:schemeClr val="lt1"/>
                          </a:solidFill>
                          <a:latin typeface="+mn-lt"/>
                          <a:ea typeface="+mn-ea"/>
                          <a:cs typeface="+mn-cs"/>
                        </a:rPr>
                        <a:t>Hedge Fund Strategies by Category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Equity</a:t>
                      </a:r>
                      <a:endParaRPr lang="en-US" dirty="0"/>
                    </a:p>
                  </a:txBody>
                  <a:tcPr/>
                </a:tc>
                <a:tc>
                  <a:txBody>
                    <a:bodyPr/>
                    <a:lstStyle/>
                    <a:p>
                      <a:r>
                        <a:rPr lang="en-US" dirty="0" smtClean="0"/>
                        <a:t>Event-driven</a:t>
                      </a:r>
                      <a:endParaRPr lang="en-US" dirty="0"/>
                    </a:p>
                  </a:txBody>
                  <a:tcPr/>
                </a:tc>
                <a:tc>
                  <a:txBody>
                    <a:bodyPr/>
                    <a:lstStyle/>
                    <a:p>
                      <a:r>
                        <a:rPr lang="en-US" dirty="0" smtClean="0"/>
                        <a:t>Relative value</a:t>
                      </a:r>
                      <a:endParaRPr lang="en-US" dirty="0"/>
                    </a:p>
                  </a:txBody>
                  <a:tcPr/>
                </a:tc>
                <a:tc>
                  <a:txBody>
                    <a:bodyPr/>
                    <a:lstStyle/>
                    <a:p>
                      <a:r>
                        <a:rPr lang="en-US" dirty="0" smtClean="0"/>
                        <a:t>Opportunistic</a:t>
                      </a:r>
                      <a:endParaRPr lang="en-US" dirty="0"/>
                    </a:p>
                  </a:txBody>
                  <a:tcPr/>
                </a:tc>
                <a:tc>
                  <a:txBody>
                    <a:bodyPr/>
                    <a:lstStyle/>
                    <a:p>
                      <a:r>
                        <a:rPr lang="en-US" dirty="0" smtClean="0"/>
                        <a:t>Specialist</a:t>
                      </a:r>
                      <a:endParaRPr lang="en-US" dirty="0"/>
                    </a:p>
                  </a:txBody>
                  <a:tcPr/>
                </a:tc>
                <a:tc>
                  <a:txBody>
                    <a:bodyPr/>
                    <a:lstStyle/>
                    <a:p>
                      <a:r>
                        <a:rPr lang="en-US" dirty="0" smtClean="0"/>
                        <a:t>Multi-manager</a:t>
                      </a:r>
                      <a:endParaRPr lang="en-US" dirty="0"/>
                    </a:p>
                  </a:txBody>
                  <a:tcPr/>
                </a:tc>
              </a:tr>
              <a:tr h="370840">
                <a:tc>
                  <a:txBody>
                    <a:bodyPr/>
                    <a:lstStyle/>
                    <a:p>
                      <a:r>
                        <a:rPr lang="en-US" dirty="0" smtClean="0"/>
                        <a:t>Long/short equity</a:t>
                      </a:r>
                    </a:p>
                    <a:p>
                      <a:endParaRPr lang="en-US" dirty="0" smtClean="0"/>
                    </a:p>
                    <a:p>
                      <a:r>
                        <a:rPr lang="en-US" dirty="0" smtClean="0"/>
                        <a:t>Dedicated</a:t>
                      </a:r>
                      <a:r>
                        <a:rPr lang="en-US" baseline="0" dirty="0" smtClean="0"/>
                        <a:t> Short Bias</a:t>
                      </a:r>
                    </a:p>
                    <a:p>
                      <a:endParaRPr lang="en-US" baseline="0" dirty="0" smtClean="0"/>
                    </a:p>
                    <a:p>
                      <a:r>
                        <a:rPr lang="en-US" baseline="0" dirty="0" smtClean="0"/>
                        <a:t>Equity Market Neutral</a:t>
                      </a:r>
                      <a:endParaRPr lang="en-US" dirty="0"/>
                    </a:p>
                  </a:txBody>
                  <a:tcPr/>
                </a:tc>
                <a:tc>
                  <a:txBody>
                    <a:bodyPr/>
                    <a:lstStyle/>
                    <a:p>
                      <a:r>
                        <a:rPr lang="en-US" dirty="0" smtClean="0"/>
                        <a:t>Merger Arbitrage</a:t>
                      </a:r>
                    </a:p>
                    <a:p>
                      <a:endParaRPr lang="en-US" dirty="0" smtClean="0"/>
                    </a:p>
                    <a:p>
                      <a:r>
                        <a:rPr lang="en-US" dirty="0" smtClean="0"/>
                        <a:t>Distressed Securities</a:t>
                      </a:r>
                      <a:endParaRPr lang="en-US" dirty="0"/>
                    </a:p>
                  </a:txBody>
                  <a:tcPr/>
                </a:tc>
                <a:tc>
                  <a:txBody>
                    <a:bodyPr/>
                    <a:lstStyle/>
                    <a:p>
                      <a:r>
                        <a:rPr lang="en-US" dirty="0" smtClean="0"/>
                        <a:t>Fixed Income Arbitrage</a:t>
                      </a:r>
                    </a:p>
                    <a:p>
                      <a:endParaRPr lang="en-US" dirty="0" smtClean="0"/>
                    </a:p>
                    <a:p>
                      <a:r>
                        <a:rPr lang="en-US" dirty="0" smtClean="0"/>
                        <a:t>Convertible Bond Arbitrage</a:t>
                      </a:r>
                      <a:endParaRPr lang="en-US" dirty="0"/>
                    </a:p>
                  </a:txBody>
                  <a:tcPr/>
                </a:tc>
                <a:tc>
                  <a:txBody>
                    <a:bodyPr/>
                    <a:lstStyle/>
                    <a:p>
                      <a:r>
                        <a:rPr lang="en-US" dirty="0" smtClean="0"/>
                        <a:t>Global Macro</a:t>
                      </a:r>
                    </a:p>
                    <a:p>
                      <a:endParaRPr lang="en-US" dirty="0" smtClean="0"/>
                    </a:p>
                    <a:p>
                      <a:r>
                        <a:rPr lang="en-US" dirty="0" smtClean="0"/>
                        <a:t>Managed</a:t>
                      </a:r>
                      <a:r>
                        <a:rPr lang="en-US" baseline="0" dirty="0" smtClean="0"/>
                        <a:t> Futures</a:t>
                      </a:r>
                      <a:endParaRPr lang="en-US" dirty="0"/>
                    </a:p>
                  </a:txBody>
                  <a:tcPr/>
                </a:tc>
                <a:tc>
                  <a:txBody>
                    <a:bodyPr/>
                    <a:lstStyle/>
                    <a:p>
                      <a:r>
                        <a:rPr lang="en-US" dirty="0" smtClean="0"/>
                        <a:t>Volatility Strategies</a:t>
                      </a:r>
                    </a:p>
                    <a:p>
                      <a:endParaRPr lang="en-US" dirty="0" smtClean="0"/>
                    </a:p>
                    <a:p>
                      <a:r>
                        <a:rPr lang="en-US" dirty="0" smtClean="0"/>
                        <a:t>Reinsurance</a:t>
                      </a:r>
                    </a:p>
                    <a:p>
                      <a:r>
                        <a:rPr lang="en-US" dirty="0" smtClean="0"/>
                        <a:t>Strategies</a:t>
                      </a:r>
                      <a:endParaRPr lang="en-US" dirty="0"/>
                    </a:p>
                  </a:txBody>
                  <a:tcPr/>
                </a:tc>
                <a:tc>
                  <a:txBody>
                    <a:bodyPr/>
                    <a:lstStyle/>
                    <a:p>
                      <a:r>
                        <a:rPr lang="en-US" dirty="0" smtClean="0"/>
                        <a:t>Multi-Strategy</a:t>
                      </a:r>
                    </a:p>
                    <a:p>
                      <a:endParaRPr lang="en-US" dirty="0" smtClean="0"/>
                    </a:p>
                    <a:p>
                      <a:r>
                        <a:rPr lang="en-US" dirty="0" smtClean="0"/>
                        <a:t>Fund of Funds</a:t>
                      </a:r>
                      <a:endParaRPr lang="en-US" dirty="0"/>
                    </a:p>
                  </a:txBody>
                  <a:tcPr/>
                </a:tc>
              </a:tr>
            </a:tbl>
          </a:graphicData>
        </a:graphic>
      </p:graphicFrame>
    </p:spTree>
    <p:extLst>
      <p:ext uri="{BB962C8B-B14F-4D97-AF65-F5344CB8AC3E}">
        <p14:creationId xmlns:p14="http://schemas.microsoft.com/office/powerpoint/2010/main" val="215844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3.EQUITY</a:t>
            </a:r>
            <a:r>
              <a:rPr lang="en-US" dirty="0" smtClean="0"/>
              <a:t> STRATEGIES</a:t>
            </a:r>
            <a:endParaRPr lang="en-US" dirty="0"/>
          </a:p>
        </p:txBody>
      </p:sp>
      <p:sp>
        <p:nvSpPr>
          <p:cNvPr id="3" name="Content Placeholder 2"/>
          <p:cNvSpPr>
            <a:spLocks noGrp="1"/>
          </p:cNvSpPr>
          <p:nvPr>
            <p:ph idx="1"/>
          </p:nvPr>
        </p:nvSpPr>
        <p:spPr/>
        <p:txBody>
          <a:bodyPr>
            <a:normAutofit fontScale="85000" lnSpcReduction="20000"/>
          </a:bodyPr>
          <a:lstStyle/>
          <a:p>
            <a:r>
              <a:rPr lang="en-US" sz="2400" b="1" dirty="0" smtClean="0"/>
              <a:t>3.1 </a:t>
            </a:r>
            <a:r>
              <a:rPr lang="en-US" sz="2400" b="1" dirty="0"/>
              <a:t>Long/Short </a:t>
            </a:r>
            <a:r>
              <a:rPr lang="en-US" sz="2400" b="1" dirty="0" smtClean="0"/>
              <a:t>Equity</a:t>
            </a:r>
          </a:p>
          <a:p>
            <a:r>
              <a:rPr lang="en-US" sz="2400" dirty="0" smtClean="0"/>
              <a:t>Long/short </a:t>
            </a:r>
            <a:r>
              <a:rPr lang="en-US" sz="2400" dirty="0"/>
              <a:t>(L/S) equity managers buy equities of companies they expect will rise in value (i.e., they take long positions in undervalued companies) and sell short equities of companies they think will fall in value (i.e., they take short positions in overvalued companies). </a:t>
            </a:r>
            <a:endParaRPr lang="en-US" sz="2400" dirty="0" smtClean="0"/>
          </a:p>
          <a:p>
            <a:r>
              <a:rPr lang="en-US" sz="2400" b="1" dirty="0" smtClean="0"/>
              <a:t>Long/Short </a:t>
            </a:r>
            <a:r>
              <a:rPr lang="en-US" sz="2400" b="1" dirty="0"/>
              <a:t>Equity—Risk, Liquidity, </a:t>
            </a:r>
            <a:r>
              <a:rPr lang="en-US" sz="2400" b="1" dirty="0" smtClean="0"/>
              <a:t>Leverage</a:t>
            </a:r>
            <a:endParaRPr lang="en-US" sz="2400" b="1" dirty="0"/>
          </a:p>
          <a:p>
            <a:r>
              <a:rPr lang="en-US" sz="2400" dirty="0" smtClean="0"/>
              <a:t>They </a:t>
            </a:r>
            <a:r>
              <a:rPr lang="en-US" sz="2400" dirty="0"/>
              <a:t>typically have average exposures of 40%–60% net long, composed of gross exposures of 70%–90% long, vs. 20%–50% short, but they can vary widely. </a:t>
            </a:r>
            <a:endParaRPr lang="en-US" sz="2400" dirty="0" smtClean="0"/>
          </a:p>
          <a:p>
            <a:r>
              <a:rPr lang="en-US" sz="2400" dirty="0" smtClean="0"/>
              <a:t>Attractiveness</a:t>
            </a:r>
            <a:r>
              <a:rPr lang="en-US" sz="2400" dirty="0"/>
              <a:t>: Liquid, diverse, with mark-to-market pricing driven by public market quotes; added short-side exposure typically reduces beta risk and provides an additional source of potential alpha and reduced portfolio volatility</a:t>
            </a:r>
            <a:r>
              <a:rPr lang="en-US" sz="2400" dirty="0" smtClean="0"/>
              <a:t>.</a:t>
            </a:r>
          </a:p>
          <a:p>
            <a:r>
              <a:rPr lang="en-US" sz="2400" dirty="0" smtClean="0"/>
              <a:t>Variable</a:t>
            </a:r>
            <a:r>
              <a:rPr lang="en-US" sz="2400" dirty="0"/>
              <a:t>: The more market-neutral or quantitative the strategy approach, the more levered the strategy application tends to be to achieve a meaningful return profile. </a:t>
            </a:r>
          </a:p>
          <a:p>
            <a:endParaRPr lang="en-US" sz="2400" dirty="0"/>
          </a:p>
          <a:p>
            <a:endParaRPr lang="en-US" sz="2400" dirty="0"/>
          </a:p>
          <a:p>
            <a:endParaRPr lang="en-US" sz="2400" dirty="0"/>
          </a:p>
        </p:txBody>
      </p:sp>
    </p:spTree>
    <p:extLst>
      <p:ext uri="{BB962C8B-B14F-4D97-AF65-F5344CB8AC3E}">
        <p14:creationId xmlns:p14="http://schemas.microsoft.com/office/powerpoint/2010/main" val="389246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3.EQUITY</a:t>
            </a:r>
            <a:r>
              <a:rPr lang="en-US" dirty="0"/>
              <a:t> STRATEGIES</a:t>
            </a:r>
          </a:p>
        </p:txBody>
      </p:sp>
      <p:sp>
        <p:nvSpPr>
          <p:cNvPr id="3" name="Content Placeholder 2"/>
          <p:cNvSpPr>
            <a:spLocks noGrp="1"/>
          </p:cNvSpPr>
          <p:nvPr>
            <p:ph idx="1"/>
          </p:nvPr>
        </p:nvSpPr>
        <p:spPr/>
        <p:txBody>
          <a:bodyPr>
            <a:normAutofit fontScale="77500" lnSpcReduction="20000"/>
          </a:bodyPr>
          <a:lstStyle/>
          <a:p>
            <a:r>
              <a:rPr lang="en-US" b="1" dirty="0" smtClean="0"/>
              <a:t>3.2 </a:t>
            </a:r>
            <a:r>
              <a:rPr lang="en-US" b="1" dirty="0"/>
              <a:t>Dedicated Short Selling and </a:t>
            </a:r>
            <a:r>
              <a:rPr lang="en-US" b="1" dirty="0" smtClean="0"/>
              <a:t>Short-Biased</a:t>
            </a:r>
          </a:p>
          <a:p>
            <a:r>
              <a:rPr lang="en-US" b="1" dirty="0" smtClean="0"/>
              <a:t>Dedicated </a:t>
            </a:r>
            <a:r>
              <a:rPr lang="en-US" b="1" dirty="0"/>
              <a:t>short-selling </a:t>
            </a:r>
            <a:r>
              <a:rPr lang="en-US" dirty="0"/>
              <a:t>hedge fund managers take short-only positions in equities deemed to be expensively priced versus their deteriorating fundamental situations. </a:t>
            </a:r>
            <a:endParaRPr lang="en-US" dirty="0" smtClean="0"/>
          </a:p>
          <a:p>
            <a:r>
              <a:rPr lang="en-US" b="1" dirty="0" smtClean="0"/>
              <a:t>Short-biased </a:t>
            </a:r>
            <a:r>
              <a:rPr lang="en-US" dirty="0"/>
              <a:t>hedge fund managers use a less extreme version of this approach. They also search for opportunities to sell expensively priced equities, but they may balance short exposure with some modest value-oriented, or possibly index-oriented, long exposure </a:t>
            </a:r>
            <a:endParaRPr lang="en-US" dirty="0" smtClean="0"/>
          </a:p>
          <a:p>
            <a:r>
              <a:rPr lang="en-US" dirty="0" smtClean="0"/>
              <a:t>One </a:t>
            </a:r>
            <a:r>
              <a:rPr lang="en-US" dirty="0"/>
              <a:t>exception is the emergence of </a:t>
            </a:r>
            <a:r>
              <a:rPr lang="en-US" b="1" dirty="0"/>
              <a:t>activist short selling</a:t>
            </a:r>
            <a:r>
              <a:rPr lang="en-US" dirty="0"/>
              <a:t>, whereby managers take a short position in a given security and then publicly present their research backing the short thesis. </a:t>
            </a:r>
          </a:p>
        </p:txBody>
      </p:sp>
    </p:spTree>
    <p:extLst>
      <p:ext uri="{BB962C8B-B14F-4D97-AF65-F5344CB8AC3E}">
        <p14:creationId xmlns:p14="http://schemas.microsoft.com/office/powerpoint/2010/main" val="82621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3.EQUITY</a:t>
            </a:r>
            <a:r>
              <a:rPr lang="en-US" dirty="0"/>
              <a:t> STRATEGIES</a:t>
            </a:r>
          </a:p>
        </p:txBody>
      </p:sp>
      <p:sp>
        <p:nvSpPr>
          <p:cNvPr id="3" name="Content Placeholder 2"/>
          <p:cNvSpPr>
            <a:spLocks noGrp="1"/>
          </p:cNvSpPr>
          <p:nvPr>
            <p:ph idx="1"/>
          </p:nvPr>
        </p:nvSpPr>
        <p:spPr/>
        <p:txBody>
          <a:bodyPr>
            <a:normAutofit/>
          </a:bodyPr>
          <a:lstStyle/>
          <a:p>
            <a:r>
              <a:rPr lang="en-US" sz="2400" b="1" dirty="0" smtClean="0"/>
              <a:t>Dedicated </a:t>
            </a:r>
            <a:r>
              <a:rPr lang="en-US" sz="2400" b="1" dirty="0"/>
              <a:t>Short Sellers and Short-Biased—Risk, Liquidity, Leverage, </a:t>
            </a:r>
            <a:r>
              <a:rPr lang="en-US" sz="2400" dirty="0"/>
              <a:t>	</a:t>
            </a:r>
          </a:p>
          <a:p>
            <a:r>
              <a:rPr lang="en-US" sz="2400" dirty="0" smtClean="0"/>
              <a:t>Dedicated </a:t>
            </a:r>
            <a:r>
              <a:rPr lang="en-US" sz="2400" dirty="0"/>
              <a:t>short sellers tend to be 60%–120% short at all times. Short-biased managers are typically around 30%–60% net short. </a:t>
            </a:r>
          </a:p>
          <a:p>
            <a:r>
              <a:rPr lang="en-US" sz="2400" dirty="0" smtClean="0"/>
              <a:t>Attractiveness</a:t>
            </a:r>
            <a:r>
              <a:rPr lang="en-US" sz="2400" dirty="0"/>
              <a:t>: Liquid, negatively correlated alpha to that of most other strategies, with mark-to-market pricing from public prices. Historic returns have been lumpy and generally disappointing.</a:t>
            </a:r>
          </a:p>
          <a:p>
            <a:r>
              <a:rPr lang="en-US" sz="2400" dirty="0" smtClean="0"/>
              <a:t>Low</a:t>
            </a:r>
            <a:r>
              <a:rPr lang="en-US" sz="2400" dirty="0"/>
              <a:t>: There is typically sufficient natural volatility that short-selling managers do not need to add much leverage.</a:t>
            </a:r>
          </a:p>
          <a:p>
            <a:endParaRPr lang="en-US" sz="2400" dirty="0"/>
          </a:p>
        </p:txBody>
      </p:sp>
    </p:spTree>
    <p:extLst>
      <p:ext uri="{BB962C8B-B14F-4D97-AF65-F5344CB8AC3E}">
        <p14:creationId xmlns:p14="http://schemas.microsoft.com/office/powerpoint/2010/main" val="408511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3.EQUITY</a:t>
            </a:r>
            <a:r>
              <a:rPr lang="en-US" dirty="0"/>
              <a:t> STRATEGIES</a:t>
            </a:r>
          </a:p>
        </p:txBody>
      </p:sp>
      <p:sp>
        <p:nvSpPr>
          <p:cNvPr id="3" name="Content Placeholder 2"/>
          <p:cNvSpPr>
            <a:spLocks noGrp="1"/>
          </p:cNvSpPr>
          <p:nvPr>
            <p:ph idx="1"/>
          </p:nvPr>
        </p:nvSpPr>
        <p:spPr/>
        <p:txBody>
          <a:bodyPr>
            <a:normAutofit fontScale="77500" lnSpcReduction="20000"/>
          </a:bodyPr>
          <a:lstStyle/>
          <a:p>
            <a:r>
              <a:rPr lang="en-US" sz="2400" b="1" dirty="0" smtClean="0"/>
              <a:t>3.3</a:t>
            </a:r>
            <a:r>
              <a:rPr lang="en-US" sz="2400" b="1" dirty="0"/>
              <a:t> </a:t>
            </a:r>
            <a:r>
              <a:rPr lang="en-US" sz="2400" b="1" dirty="0" smtClean="0"/>
              <a:t>Equity </a:t>
            </a:r>
            <a:r>
              <a:rPr lang="en-US" sz="2400" b="1" dirty="0"/>
              <a:t>Market </a:t>
            </a:r>
            <a:r>
              <a:rPr lang="en-US" sz="2400" b="1" dirty="0" smtClean="0"/>
              <a:t>Neutral</a:t>
            </a:r>
          </a:p>
          <a:p>
            <a:r>
              <a:rPr lang="en-US" sz="2400" dirty="0" smtClean="0"/>
              <a:t>Equity </a:t>
            </a:r>
            <a:r>
              <a:rPr lang="en-US" sz="2400" dirty="0"/>
              <a:t>market-neutral (EMN) hedge fund strategies take opposite (i.e., long and short) positions in similar or related equities that have divergent valuations, and they also attempt to maintain a near net zero portfolio exposure to the market </a:t>
            </a:r>
            <a:endParaRPr lang="en-US" sz="2400" dirty="0" smtClean="0"/>
          </a:p>
          <a:p>
            <a:r>
              <a:rPr lang="en-US" sz="2400" b="1" dirty="0" smtClean="0"/>
              <a:t>Pairs trading:</a:t>
            </a:r>
          </a:p>
          <a:p>
            <a:r>
              <a:rPr lang="en-US" sz="2400" dirty="0" smtClean="0"/>
              <a:t>With </a:t>
            </a:r>
            <a:r>
              <a:rPr lang="en-US" sz="2400" dirty="0"/>
              <a:t>this strategy, pairs are identified of similar under- and overvalued equities, divergently valued shares of a holding company and its subsidiaries, or different share classes of the same company (multi-class stocks typically having different voting rights) in which their prices are out of alignment</a:t>
            </a:r>
            <a:r>
              <a:rPr lang="en-US" sz="2400" dirty="0" smtClean="0"/>
              <a:t>.</a:t>
            </a:r>
          </a:p>
          <a:p>
            <a:r>
              <a:rPr lang="en-US" sz="2400" b="1" dirty="0"/>
              <a:t>S</a:t>
            </a:r>
            <a:r>
              <a:rPr lang="en-US" sz="2400" b="1" dirty="0" smtClean="0"/>
              <a:t>tub trading:</a:t>
            </a:r>
          </a:p>
          <a:p>
            <a:r>
              <a:rPr lang="en-US" sz="2400" dirty="0"/>
              <a:t>W</a:t>
            </a:r>
            <a:r>
              <a:rPr lang="en-US" sz="2400" dirty="0" smtClean="0"/>
              <a:t>hich </a:t>
            </a:r>
            <a:r>
              <a:rPr lang="en-US" sz="2400" dirty="0"/>
              <a:t>entails buying and selling stock of a parent company and its </a:t>
            </a:r>
            <a:r>
              <a:rPr lang="en-US" sz="2400" dirty="0" smtClean="0"/>
              <a:t>subsidiaries</a:t>
            </a:r>
          </a:p>
          <a:p>
            <a:r>
              <a:rPr lang="en-US" sz="2400" b="1" dirty="0"/>
              <a:t>M</a:t>
            </a:r>
            <a:r>
              <a:rPr lang="en-US" sz="2400" b="1" dirty="0" smtClean="0"/>
              <a:t>ulti-class trading:</a:t>
            </a:r>
          </a:p>
          <a:p>
            <a:r>
              <a:rPr lang="en-US" sz="2000" dirty="0" smtClean="0"/>
              <a:t>which </a:t>
            </a:r>
            <a:r>
              <a:rPr lang="en-US" sz="2000" dirty="0"/>
              <a:t>involves buying and selling different classes of shares of the same company, such as voting and non-voting shares. </a:t>
            </a:r>
            <a:r>
              <a:rPr lang="en-US" sz="2400" b="1" dirty="0" smtClean="0"/>
              <a:t> </a:t>
            </a:r>
            <a:r>
              <a:rPr lang="en-US" sz="2400" dirty="0" smtClean="0"/>
              <a:t> </a:t>
            </a:r>
            <a:r>
              <a:rPr lang="en-US" sz="2400" b="1" dirty="0" smtClean="0"/>
              <a:t> </a:t>
            </a:r>
            <a:endParaRPr lang="en-US" sz="2400" dirty="0"/>
          </a:p>
        </p:txBody>
      </p:sp>
    </p:spTree>
    <p:extLst>
      <p:ext uri="{BB962C8B-B14F-4D97-AF65-F5344CB8AC3E}">
        <p14:creationId xmlns:p14="http://schemas.microsoft.com/office/powerpoint/2010/main" val="397166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3.EQUITY</a:t>
            </a:r>
            <a:r>
              <a:rPr lang="en-US" dirty="0"/>
              <a:t> STRATEGIES</a:t>
            </a:r>
          </a:p>
        </p:txBody>
      </p:sp>
      <p:sp>
        <p:nvSpPr>
          <p:cNvPr id="3" name="Content Placeholder 2"/>
          <p:cNvSpPr>
            <a:spLocks noGrp="1"/>
          </p:cNvSpPr>
          <p:nvPr>
            <p:ph idx="1"/>
          </p:nvPr>
        </p:nvSpPr>
        <p:spPr/>
        <p:txBody>
          <a:bodyPr>
            <a:normAutofit lnSpcReduction="10000"/>
          </a:bodyPr>
          <a:lstStyle/>
          <a:p>
            <a:r>
              <a:rPr lang="en-US" sz="2400" b="1" dirty="0" smtClean="0"/>
              <a:t>Equity </a:t>
            </a:r>
            <a:r>
              <a:rPr lang="en-US" sz="2400" b="1" dirty="0"/>
              <a:t>Market Neutral—Risk, Liquidity, Leverage </a:t>
            </a:r>
            <a:r>
              <a:rPr lang="en-US" sz="2400" dirty="0"/>
              <a:t>	</a:t>
            </a:r>
          </a:p>
          <a:p>
            <a:r>
              <a:rPr lang="en-US" sz="2400" dirty="0" smtClean="0"/>
              <a:t>Attractiveness</a:t>
            </a:r>
            <a:r>
              <a:rPr lang="en-US" sz="2400" dirty="0"/>
              <a:t>: EMN strategies typically take advantage of idiosyncratic short-term mispricing between securities whose prices should otherwise be co-integrated. Their sources of return and alpha, unlike those of many other strategies, do not require accepting beta risk. So, EMN strategies are especially attractive during periods of market vulnerability and weakness</a:t>
            </a:r>
            <a:r>
              <a:rPr lang="en-US" sz="2400" dirty="0" smtClean="0"/>
              <a:t>.</a:t>
            </a:r>
          </a:p>
          <a:p>
            <a:r>
              <a:rPr lang="en-US" sz="2400" dirty="0" smtClean="0"/>
              <a:t>High</a:t>
            </a:r>
            <a:r>
              <a:rPr lang="en-US" sz="2400" dirty="0"/>
              <a:t>: As many beta risks (e.g., market, sector) are hedged away, it is generally deemed acceptable for EMN managers to apply higher levels of leverage while striving for meaningful return targets.</a:t>
            </a:r>
          </a:p>
          <a:p>
            <a:endParaRPr lang="en-US" sz="2400" dirty="0"/>
          </a:p>
          <a:p>
            <a:endParaRPr lang="en-US" sz="2400" dirty="0"/>
          </a:p>
        </p:txBody>
      </p:sp>
    </p:spTree>
    <p:extLst>
      <p:ext uri="{BB962C8B-B14F-4D97-AF65-F5344CB8AC3E}">
        <p14:creationId xmlns:p14="http://schemas.microsoft.com/office/powerpoint/2010/main" val="2297806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1136</TotalTime>
  <Words>1599</Words>
  <Application>Microsoft Office PowerPoint</Application>
  <PresentationFormat>On-screen Show (4:3)</PresentationFormat>
  <Paragraphs>141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1.CLASSIFICATION OF HEDGE FUNDS AND STRATEGIES</vt:lpstr>
      <vt:lpstr>1.CLASSIFICATION OF HEDGE FUNDS AND STRATEGIES</vt:lpstr>
      <vt:lpstr>1.CLASSIFICATION OF HEDGE FUNDS AND STRATEGIES</vt:lpstr>
      <vt:lpstr>1.CLASSIFICATION OF HEDGE FUNDS AND STRATEGIES</vt:lpstr>
      <vt:lpstr>3.EQUITY STRATEGIES</vt:lpstr>
      <vt:lpstr>3.EQUITY STRATEGIES</vt:lpstr>
      <vt:lpstr>3.EQUITY STRATEGIES</vt:lpstr>
      <vt:lpstr>3.EQUITY STRATEGIES</vt:lpstr>
      <vt:lpstr>3.EQUITY STRATEGIES</vt:lpstr>
      <vt:lpstr>4.EVENT-DRIVEN STRATEGIES</vt:lpstr>
      <vt:lpstr>4.EVENT-DRIVEN STRATEGIES</vt:lpstr>
      <vt:lpstr>4.EVENT-DRIVEN STRATEGIES</vt:lpstr>
      <vt:lpstr>5.RELATIVE VALUE STRATEGIES</vt:lpstr>
      <vt:lpstr>5.RELATIVE VALUE STRATEGIES</vt:lpstr>
      <vt:lpstr>5.RELATIVE VALUE STRATEGIES</vt:lpstr>
      <vt:lpstr>6.OPPORTUNISTIC STRATEGIES</vt:lpstr>
      <vt:lpstr>6.OPPORTUNISTIC STRATEGIES</vt:lpstr>
      <vt:lpstr>6.OPPORTUNISTIC STRATEGIES</vt:lpstr>
      <vt:lpstr>7.SPECIALIST STRATEGIES</vt:lpstr>
      <vt:lpstr>7.SPECIALIST STRATEGIES</vt:lpstr>
      <vt:lpstr>7.SPECIALIST STRATEGIES</vt:lpstr>
      <vt:lpstr>8.MULTI-MANAGER STRATEGIES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1.CLASSIFICATION OF HEDGE FUNDS AND STRATEGIES</dc:title>
  <dc:creator>秦玮杰</dc:creator>
  <cp:lastModifiedBy>秦玮杰</cp:lastModifiedBy>
  <cp:revision>38</cp:revision>
  <dcterms:created xsi:type="dcterms:W3CDTF">2020-08-31T02:13:47Z</dcterms:created>
  <dcterms:modified xsi:type="dcterms:W3CDTF">2020-09-02T05:43:42Z</dcterms:modified>
</cp:coreProperties>
</file>