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96" r:id="rId2"/>
    <p:sldId id="398" r:id="rId3"/>
    <p:sldId id="397" r:id="rId4"/>
    <p:sldId id="399" r:id="rId5"/>
    <p:sldId id="400" r:id="rId6"/>
    <p:sldId id="401" r:id="rId7"/>
    <p:sldId id="40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8"/>
            <p14:sldId id="397"/>
            <p14:sldId id="399"/>
            <p14:sldId id="400"/>
            <p14:sldId id="401"/>
            <p14:sldId id="4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4/27/2023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2800" b="1" dirty="0">
                <a:solidFill>
                  <a:srgbClr val="FF0000"/>
                </a:solidFill>
              </a:rPr>
              <a:t>BOND CONVEXITY</a:t>
            </a:r>
          </a:p>
          <a:p>
            <a:endParaRPr lang="en-US" sz="2400" dirty="0"/>
          </a:p>
          <a:p>
            <a:endParaRPr lang="en-US" sz="2400" b="1" baseline="30000" dirty="0"/>
          </a:p>
        </p:txBody>
      </p:sp>
      <p:pic>
        <p:nvPicPr>
          <p:cNvPr id="5" name="Picture 4">
            <a:extLst>
              <a:ext uri="{FF2B5EF4-FFF2-40B4-BE49-F238E27FC236}">
                <a16:creationId xmlns:a16="http://schemas.microsoft.com/office/drawing/2014/main" id="{FA758058-6261-4616-98E7-3260C36E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830017"/>
            <a:ext cx="5931308" cy="3361875"/>
          </a:xfrm>
          <a:prstGeom prst="rect">
            <a:avLst/>
          </a:prstGeom>
        </p:spPr>
      </p:pic>
      <p:sp>
        <p:nvSpPr>
          <p:cNvPr id="6" name="TextBox 5">
            <a:extLst>
              <a:ext uri="{FF2B5EF4-FFF2-40B4-BE49-F238E27FC236}">
                <a16:creationId xmlns:a16="http://schemas.microsoft.com/office/drawing/2014/main" id="{FBED4ED1-E152-4075-A16C-106965BA6002}"/>
              </a:ext>
            </a:extLst>
          </p:cNvPr>
          <p:cNvSpPr txBox="1"/>
          <p:nvPr/>
        </p:nvSpPr>
        <p:spPr>
          <a:xfrm>
            <a:off x="6955436" y="2286000"/>
            <a:ext cx="4766872" cy="2031325"/>
          </a:xfrm>
          <a:prstGeom prst="rect">
            <a:avLst/>
          </a:prstGeom>
          <a:noFill/>
        </p:spPr>
        <p:txBody>
          <a:bodyPr wrap="square" rtlCol="0">
            <a:spAutoFit/>
          </a:bodyPr>
          <a:lstStyle/>
          <a:p>
            <a:r>
              <a:rPr lang="en-US" dirty="0"/>
              <a:t>Duration (in particular, money duration) estimates the change in the bond price along the straight line that is tangent to the curved line. The convexity statistic for the bond is used to improve the estimate of the percentage</a:t>
            </a:r>
          </a:p>
          <a:p>
            <a:r>
              <a:rPr lang="en-US" dirty="0"/>
              <a:t>price change provided by modified duration alone.</a:t>
            </a:r>
          </a:p>
        </p:txBody>
      </p:sp>
      <p:sp>
        <p:nvSpPr>
          <p:cNvPr id="7" name="TextBox 6">
            <a:extLst>
              <a:ext uri="{FF2B5EF4-FFF2-40B4-BE49-F238E27FC236}">
                <a16:creationId xmlns:a16="http://schemas.microsoft.com/office/drawing/2014/main" id="{D093CE5D-8330-440B-B9F1-5F9916EACFCB}"/>
              </a:ext>
            </a:extLst>
          </p:cNvPr>
          <p:cNvSpPr txBox="1"/>
          <p:nvPr/>
        </p:nvSpPr>
        <p:spPr>
          <a:xfrm>
            <a:off x="6955436" y="4542020"/>
            <a:ext cx="4766872" cy="523220"/>
          </a:xfrm>
          <a:prstGeom prst="rect">
            <a:avLst/>
          </a:prstGeom>
          <a:noFill/>
        </p:spPr>
        <p:txBody>
          <a:bodyPr wrap="square" rtlCol="0">
            <a:spAutoFit/>
          </a:bodyPr>
          <a:lstStyle/>
          <a:p>
            <a:r>
              <a:rPr lang="en-US" sz="2800" dirty="0"/>
              <a:t>%</a:t>
            </a:r>
            <a:r>
              <a:rPr lang="el-GR" sz="2800" dirty="0"/>
              <a:t>Δ</a:t>
            </a:r>
            <a:r>
              <a:rPr lang="en-US" sz="2800" dirty="0"/>
              <a:t>P</a:t>
            </a:r>
            <a:r>
              <a:rPr lang="en-US" sz="2800" dirty="0">
                <a:latin typeface="Trebuchet MS" panose="020B0603020202020204" pitchFamily="34" charset="0"/>
              </a:rPr>
              <a:t>≈</a:t>
            </a:r>
            <a:r>
              <a:rPr lang="en-US" sz="2800" dirty="0"/>
              <a:t> -MD*</a:t>
            </a:r>
            <a:r>
              <a:rPr lang="el-GR" sz="2800" dirty="0"/>
              <a:t> Δ</a:t>
            </a:r>
            <a:r>
              <a:rPr lang="en-US" sz="2800" dirty="0"/>
              <a:t>y + 0.5*C*</a:t>
            </a:r>
            <a:r>
              <a:rPr lang="el-GR" sz="2800" dirty="0"/>
              <a:t> </a:t>
            </a:r>
            <a:r>
              <a:rPr lang="en-US" sz="2800" dirty="0"/>
              <a:t>(</a:t>
            </a:r>
            <a:r>
              <a:rPr lang="el-GR" sz="2800" dirty="0"/>
              <a:t>Δ</a:t>
            </a:r>
            <a:r>
              <a:rPr lang="en-US" sz="2800" dirty="0"/>
              <a:t>y)</a:t>
            </a:r>
            <a:r>
              <a:rPr lang="en-US" sz="2800" baseline="30000" dirty="0"/>
              <a:t>2</a:t>
            </a:r>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9BD0-17C9-40A6-88D4-60B843CD9F3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4B60461C-B219-4062-8662-0D3AF648D08F}"/>
              </a:ext>
            </a:extLst>
          </p:cNvPr>
          <p:cNvSpPr>
            <a:spLocks noGrp="1"/>
          </p:cNvSpPr>
          <p:nvPr>
            <p:ph idx="1"/>
          </p:nvPr>
        </p:nvSpPr>
        <p:spPr/>
        <p:txBody>
          <a:bodyPr/>
          <a:lstStyle/>
          <a:p>
            <a:r>
              <a:rPr lang="en-US" dirty="0"/>
              <a:t>Suppose that the yield-to-maturity is expected to fall by 10 bps, from 2.935% to 2.835%. Given the (annual) modified duration of 29.163 and (annual) convexity of 864.9, calculate the expected percentage price change.</a:t>
            </a:r>
          </a:p>
          <a:p>
            <a:r>
              <a:rPr lang="en-US" sz="2400" dirty="0"/>
              <a:t>%</a:t>
            </a:r>
            <a:r>
              <a:rPr lang="el-GR" sz="2400" dirty="0"/>
              <a:t>Δ</a:t>
            </a:r>
            <a:r>
              <a:rPr lang="en-US" sz="2400" dirty="0"/>
              <a:t>P = - 29.163 * (-0.0010) + 0.5 * 864.9 * (-0.0010)</a:t>
            </a:r>
            <a:r>
              <a:rPr lang="en-US" sz="2400" baseline="30000" dirty="0"/>
              <a:t>2</a:t>
            </a:r>
          </a:p>
          <a:p>
            <a:r>
              <a:rPr lang="en-US" sz="2400" baseline="30000" dirty="0"/>
              <a:t>              </a:t>
            </a:r>
            <a:r>
              <a:rPr lang="en-US" sz="2400" dirty="0"/>
              <a:t>= 0.029163+0.000432 = 0.029595</a:t>
            </a:r>
          </a:p>
          <a:p>
            <a:endParaRPr lang="en-US" sz="2400" dirty="0"/>
          </a:p>
        </p:txBody>
      </p:sp>
    </p:spTree>
    <p:extLst>
      <p:ext uri="{BB962C8B-B14F-4D97-AF65-F5344CB8AC3E}">
        <p14:creationId xmlns:p14="http://schemas.microsoft.com/office/powerpoint/2010/main" val="9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D81F-E7D5-474B-92E8-C4B2500B16DC}"/>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2860D3-F993-4C07-8FD2-66A73FADE4C4}"/>
                  </a:ext>
                </a:extLst>
              </p:cNvPr>
              <p:cNvSpPr>
                <a:spLocks noGrp="1"/>
              </p:cNvSpPr>
              <p:nvPr>
                <p:ph idx="1"/>
              </p:nvPr>
            </p:nvSpPr>
            <p:spPr/>
            <p:txBody>
              <a:bodyPr/>
              <a:lstStyle/>
              <a:p>
                <a:r>
                  <a:rPr lang="en-US" sz="2800" b="1" dirty="0">
                    <a:solidFill>
                      <a:srgbClr val="FF0000"/>
                    </a:solidFill>
                  </a:rPr>
                  <a:t>BOND CONVEXITY</a:t>
                </a:r>
              </a:p>
              <a:p>
                <a:r>
                  <a:rPr lang="en-US" sz="2800" dirty="0"/>
                  <a:t>ApproxCon = </a:t>
                </a:r>
                <a14:m>
                  <m:oMath xmlns:m="http://schemas.openxmlformats.org/officeDocument/2006/math">
                    <m:f>
                      <m:fPr>
                        <m:ctrlPr>
                          <a:rPr lang="en-US" sz="280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𝑃𝑉</m:t>
                            </m:r>
                            <m:r>
                              <a:rPr lang="en-US" sz="2800" b="0" i="1" baseline="-15000" smtClean="0">
                                <a:latin typeface="Cambria Math" panose="02040503050406030204" pitchFamily="18" charset="0"/>
                              </a:rPr>
                              <m:t>−</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𝑃𝑉</m:t>
                            </m:r>
                            <m:r>
                              <a:rPr lang="en-US" sz="2800" b="0" i="1" baseline="-15000" smtClean="0">
                                <a:latin typeface="Cambria Math" panose="02040503050406030204" pitchFamily="18" charset="0"/>
                              </a:rPr>
                              <m:t>+</m:t>
                            </m:r>
                          </m:e>
                        </m:d>
                        <m:r>
                          <a:rPr lang="en-US" sz="2800" b="0" i="1" smtClean="0">
                            <a:latin typeface="Cambria Math" panose="02040503050406030204" pitchFamily="18" charset="0"/>
                          </a:rPr>
                          <m:t>−2∗(</m:t>
                        </m:r>
                        <m:r>
                          <a:rPr lang="en-US" sz="2800" b="0" i="1" smtClean="0">
                            <a:latin typeface="Cambria Math" panose="02040503050406030204" pitchFamily="18" charset="0"/>
                          </a:rPr>
                          <m:t>𝑃𝑉</m:t>
                        </m:r>
                        <m:r>
                          <a:rPr lang="en-US" sz="2800" b="0" i="1" baseline="-25000" smtClean="0">
                            <a:latin typeface="Cambria Math" panose="02040503050406030204" pitchFamily="18" charset="0"/>
                          </a:rPr>
                          <m:t>0</m:t>
                        </m:r>
                        <m:r>
                          <a:rPr lang="en-US" sz="2800" b="0" i="1" smtClean="0">
                            <a:latin typeface="Cambria Math" panose="02040503050406030204" pitchFamily="18" charset="0"/>
                          </a:rPr>
                          <m:t>)</m:t>
                        </m:r>
                      </m:num>
                      <m:den>
                        <m:d>
                          <m:dPr>
                            <m:ctrlPr>
                              <a:rPr lang="el-GR" sz="2800" i="1">
                                <a:latin typeface="Cambria Math" panose="02040503050406030204" pitchFamily="18" charset="0"/>
                              </a:rPr>
                            </m:ctrlPr>
                          </m:dPr>
                          <m:e>
                            <m:r>
                              <a:rPr lang="el-GR" sz="2800" i="1">
                                <a:latin typeface="Cambria Math" panose="02040503050406030204" pitchFamily="18" charset="0"/>
                              </a:rPr>
                              <m:t>𝛥</m:t>
                            </m:r>
                            <m:r>
                              <a:rPr lang="en-US" sz="2800" i="1">
                                <a:latin typeface="Cambria Math" panose="02040503050406030204" pitchFamily="18" charset="0"/>
                              </a:rPr>
                              <m:t>𝑦</m:t>
                            </m:r>
                          </m:e>
                        </m:d>
                        <m:r>
                          <a:rPr lang="en-US" sz="2800" i="1" baseline="3000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𝑃𝑉</m:t>
                        </m:r>
                        <m:r>
                          <a:rPr lang="en-US" sz="2800" b="0" i="1" baseline="-25000" smtClean="0">
                            <a:latin typeface="Cambria Math" panose="02040503050406030204" pitchFamily="18" charset="0"/>
                          </a:rPr>
                          <m:t>0</m:t>
                        </m:r>
                        <m:r>
                          <a:rPr lang="en-US" sz="2800" b="0" i="1" smtClean="0">
                            <a:latin typeface="Cambria Math" panose="02040503050406030204" pitchFamily="18" charset="0"/>
                          </a:rPr>
                          <m:t>)</m:t>
                        </m:r>
                      </m:den>
                    </m:f>
                  </m:oMath>
                </a14:m>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A52860D3-F993-4C07-8FD2-66A73FADE4C4}"/>
                  </a:ext>
                </a:extLst>
              </p:cNvPr>
              <p:cNvSpPr>
                <a:spLocks noGrp="1" noRot="1" noChangeAspect="1" noMove="1" noResize="1" noEditPoints="1" noAdjustHandles="1" noChangeArrowheads="1" noChangeShapeType="1" noTextEdit="1"/>
              </p:cNvSpPr>
              <p:nvPr>
                <p:ph idx="1"/>
              </p:nvPr>
            </p:nvSpPr>
            <p:spPr>
              <a:blipFill>
                <a:blip r:embed="rId2"/>
                <a:stretch>
                  <a:fillRect l="-815" t="-2424"/>
                </a:stretch>
              </a:blipFill>
            </p:spPr>
            <p:txBody>
              <a:bodyPr/>
              <a:lstStyle/>
              <a:p>
                <a:r>
                  <a:rPr lang="en-US">
                    <a:noFill/>
                  </a:rPr>
                  <a:t> </a:t>
                </a:r>
              </a:p>
            </p:txBody>
          </p:sp>
        </mc:Fallback>
      </mc:AlternateContent>
    </p:spTree>
    <p:extLst>
      <p:ext uri="{BB962C8B-B14F-4D97-AF65-F5344CB8AC3E}">
        <p14:creationId xmlns:p14="http://schemas.microsoft.com/office/powerpoint/2010/main" val="300709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4564-A79B-4A4A-8726-F302988FA3C1}"/>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AC8145-8815-4E12-BF12-468B9548F77D}"/>
                  </a:ext>
                </a:extLst>
              </p:cNvPr>
              <p:cNvSpPr>
                <a:spLocks noGrp="1"/>
              </p:cNvSpPr>
              <p:nvPr>
                <p:ph idx="1"/>
              </p:nvPr>
            </p:nvSpPr>
            <p:spPr/>
            <p:txBody>
              <a:bodyPr>
                <a:normAutofit fontScale="92500" lnSpcReduction="20000"/>
              </a:bodyPr>
              <a:lstStyle/>
              <a:p>
                <a:r>
                  <a:rPr lang="en-US" dirty="0"/>
                  <a:t>The bond matures on 15 February 2048 and is priced to yield 2.935% on a street-convention semiannual bond basis for settlement on 13 July 2018. Even though it is a zero-coupon bond, its yield-to-maturity is based on the actual/actual day-count convention. That settlement date was 148 days into a 181-day period.</a:t>
                </a:r>
              </a:p>
              <a:p>
                <a:r>
                  <a:rPr lang="en-US" dirty="0"/>
                  <a:t>To obtain the ApproxCon for this long-term, zero-coupon bond, calculate PV0, PV+, and PV− for yields-to-maturity of 2.935%, 2.945%, and 2.925%, respectively. For this exercise, ΔYield = 0.0001.</a:t>
                </a:r>
              </a:p>
              <a:p>
                <a:r>
                  <a:rPr lang="en-US" sz="2600" dirty="0"/>
                  <a:t>PV</a:t>
                </a:r>
                <a:r>
                  <a:rPr lang="en-US" sz="2600" baseline="-25000" dirty="0"/>
                  <a:t>0</a:t>
                </a:r>
                <a:r>
                  <a:rPr lang="en-US" sz="2600" dirty="0"/>
                  <a:t> =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100</m:t>
                        </m:r>
                      </m:num>
                      <m:den>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0.02935</m:t>
                                </m:r>
                              </m:num>
                              <m:den>
                                <m:r>
                                  <a:rPr lang="en-US" sz="2600" b="0" i="1" smtClean="0">
                                    <a:latin typeface="Cambria Math" panose="02040503050406030204" pitchFamily="18" charset="0"/>
                                  </a:rPr>
                                  <m:t>2</m:t>
                                </m:r>
                              </m:den>
                            </m:f>
                          </m:e>
                        </m:d>
                        <m:r>
                          <a:rPr lang="en-US" sz="2600" b="0" i="1" baseline="30000" smtClean="0">
                            <a:latin typeface="Cambria Math" panose="02040503050406030204" pitchFamily="18" charset="0"/>
                          </a:rPr>
                          <m:t>60</m:t>
                        </m:r>
                      </m:den>
                    </m:f>
                  </m:oMath>
                </a14:m>
                <a:r>
                  <a:rPr lang="en-US" sz="2600" dirty="0"/>
                  <a:t> *(1+0.02935/2)</a:t>
                </a:r>
                <a:r>
                  <a:rPr lang="en-US" sz="2600" baseline="30000" dirty="0"/>
                  <a:t>148/181 </a:t>
                </a:r>
                <a:r>
                  <a:rPr lang="en-US" sz="2600" dirty="0"/>
                  <a:t>= 42.223649</a:t>
                </a:r>
              </a:p>
              <a:p>
                <a:r>
                  <a:rPr lang="en-US" sz="2600" dirty="0"/>
                  <a:t>PV</a:t>
                </a:r>
                <a:r>
                  <a:rPr lang="en-US" sz="2600" baseline="-25000" dirty="0"/>
                  <a:t>+</a:t>
                </a:r>
                <a:r>
                  <a:rPr lang="en-US" sz="2600" dirty="0"/>
                  <a:t> = </a:t>
                </a: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100</m:t>
                        </m:r>
                      </m:num>
                      <m:den>
                        <m:d>
                          <m:dPr>
                            <m:ctrlPr>
                              <a:rPr lang="en-US" sz="2600" i="1">
                                <a:latin typeface="Cambria Math" panose="02040503050406030204" pitchFamily="18" charset="0"/>
                              </a:rPr>
                            </m:ctrlPr>
                          </m:dPr>
                          <m:e>
                            <m:r>
                              <a:rPr lang="en-US" sz="2600" i="1">
                                <a:latin typeface="Cambria Math" panose="02040503050406030204" pitchFamily="18" charset="0"/>
                              </a:rPr>
                              <m:t>1+</m:t>
                            </m:r>
                            <m:f>
                              <m:fPr>
                                <m:ctrlPr>
                                  <a:rPr lang="en-US" sz="2600" i="1">
                                    <a:latin typeface="Cambria Math" panose="02040503050406030204" pitchFamily="18" charset="0"/>
                                  </a:rPr>
                                </m:ctrlPr>
                              </m:fPr>
                              <m:num>
                                <m:r>
                                  <a:rPr lang="en-US" sz="2600" i="1">
                                    <a:latin typeface="Cambria Math" panose="02040503050406030204" pitchFamily="18" charset="0"/>
                                  </a:rPr>
                                  <m:t>0.029</m:t>
                                </m:r>
                                <m:r>
                                  <a:rPr lang="en-US" sz="2600" b="0" i="1" smtClean="0">
                                    <a:latin typeface="Cambria Math" panose="02040503050406030204" pitchFamily="18" charset="0"/>
                                  </a:rPr>
                                  <m:t>4</m:t>
                                </m:r>
                                <m:r>
                                  <a:rPr lang="en-US" sz="2600" i="1">
                                    <a:latin typeface="Cambria Math" panose="02040503050406030204" pitchFamily="18" charset="0"/>
                                  </a:rPr>
                                  <m:t>5</m:t>
                                </m:r>
                              </m:num>
                              <m:den>
                                <m:r>
                                  <a:rPr lang="en-US" sz="2600" i="1">
                                    <a:latin typeface="Cambria Math" panose="02040503050406030204" pitchFamily="18" charset="0"/>
                                  </a:rPr>
                                  <m:t>2</m:t>
                                </m:r>
                              </m:den>
                            </m:f>
                          </m:e>
                        </m:d>
                        <m:r>
                          <a:rPr lang="en-US" sz="2600" i="1" baseline="30000">
                            <a:latin typeface="Cambria Math" panose="02040503050406030204" pitchFamily="18" charset="0"/>
                          </a:rPr>
                          <m:t>60</m:t>
                        </m:r>
                      </m:den>
                    </m:f>
                  </m:oMath>
                </a14:m>
                <a:r>
                  <a:rPr lang="en-US" sz="2600" dirty="0"/>
                  <a:t> *(1+0.02945/2)</a:t>
                </a:r>
                <a:r>
                  <a:rPr lang="en-US" sz="2600" baseline="30000" dirty="0"/>
                  <a:t>148/181 </a:t>
                </a:r>
                <a:r>
                  <a:rPr lang="en-US" sz="2600" dirty="0"/>
                  <a:t>= 42.100694</a:t>
                </a:r>
              </a:p>
              <a:p>
                <a:r>
                  <a:rPr lang="en-US" sz="2600" dirty="0"/>
                  <a:t>PV</a:t>
                </a:r>
                <a:r>
                  <a:rPr lang="en-US" sz="2600" baseline="-25000" dirty="0"/>
                  <a:t>-</a:t>
                </a:r>
                <a:r>
                  <a:rPr lang="en-US" sz="2600" dirty="0"/>
                  <a:t> = </a:t>
                </a: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100</m:t>
                        </m:r>
                      </m:num>
                      <m:den>
                        <m:d>
                          <m:dPr>
                            <m:ctrlPr>
                              <a:rPr lang="en-US" sz="2600" i="1">
                                <a:latin typeface="Cambria Math" panose="02040503050406030204" pitchFamily="18" charset="0"/>
                              </a:rPr>
                            </m:ctrlPr>
                          </m:dPr>
                          <m:e>
                            <m:r>
                              <a:rPr lang="en-US" sz="2600" i="1">
                                <a:latin typeface="Cambria Math" panose="02040503050406030204" pitchFamily="18" charset="0"/>
                              </a:rPr>
                              <m:t>1+</m:t>
                            </m:r>
                            <m:f>
                              <m:fPr>
                                <m:ctrlPr>
                                  <a:rPr lang="en-US" sz="2600" i="1">
                                    <a:latin typeface="Cambria Math" panose="02040503050406030204" pitchFamily="18" charset="0"/>
                                  </a:rPr>
                                </m:ctrlPr>
                              </m:fPr>
                              <m:num>
                                <m:r>
                                  <a:rPr lang="en-US" sz="2600" i="1">
                                    <a:latin typeface="Cambria Math" panose="02040503050406030204" pitchFamily="18" charset="0"/>
                                  </a:rPr>
                                  <m:t>0.029</m:t>
                                </m:r>
                                <m:r>
                                  <a:rPr lang="en-US" sz="2600" b="0" i="1" smtClean="0">
                                    <a:latin typeface="Cambria Math" panose="02040503050406030204" pitchFamily="18" charset="0"/>
                                  </a:rPr>
                                  <m:t>2</m:t>
                                </m:r>
                                <m:r>
                                  <a:rPr lang="en-US" sz="2600" i="1">
                                    <a:latin typeface="Cambria Math" panose="02040503050406030204" pitchFamily="18" charset="0"/>
                                  </a:rPr>
                                  <m:t>5</m:t>
                                </m:r>
                              </m:num>
                              <m:den>
                                <m:r>
                                  <a:rPr lang="en-US" sz="2600" i="1">
                                    <a:latin typeface="Cambria Math" panose="02040503050406030204" pitchFamily="18" charset="0"/>
                                  </a:rPr>
                                  <m:t>2</m:t>
                                </m:r>
                              </m:den>
                            </m:f>
                          </m:e>
                        </m:d>
                        <m:r>
                          <a:rPr lang="en-US" sz="2600" i="1" baseline="30000">
                            <a:latin typeface="Cambria Math" panose="02040503050406030204" pitchFamily="18" charset="0"/>
                          </a:rPr>
                          <m:t>60</m:t>
                        </m:r>
                      </m:den>
                    </m:f>
                  </m:oMath>
                </a14:m>
                <a:r>
                  <a:rPr lang="en-US" sz="2600" dirty="0"/>
                  <a:t> *(1+0.02925/2)</a:t>
                </a:r>
                <a:r>
                  <a:rPr lang="en-US" sz="2600" baseline="30000" dirty="0"/>
                  <a:t>148/181 </a:t>
                </a:r>
                <a:r>
                  <a:rPr lang="en-US" sz="2600" dirty="0"/>
                  <a:t>= 42.346969</a:t>
                </a:r>
              </a:p>
              <a:p>
                <a:endParaRPr lang="en-US" dirty="0"/>
              </a:p>
            </p:txBody>
          </p:sp>
        </mc:Choice>
        <mc:Fallback xmlns="">
          <p:sp>
            <p:nvSpPr>
              <p:cNvPr id="3" name="Content Placeholder 2">
                <a:extLst>
                  <a:ext uri="{FF2B5EF4-FFF2-40B4-BE49-F238E27FC236}">
                    <a16:creationId xmlns:a16="http://schemas.microsoft.com/office/drawing/2014/main" id="{8BAC8145-8815-4E12-BF12-468B9548F77D}"/>
                  </a:ext>
                </a:extLst>
              </p:cNvPr>
              <p:cNvSpPr>
                <a:spLocks noGrp="1" noRot="1" noChangeAspect="1" noMove="1" noResize="1" noEditPoints="1" noAdjustHandles="1" noChangeArrowheads="1" noChangeShapeType="1" noTextEdit="1"/>
              </p:cNvSpPr>
              <p:nvPr>
                <p:ph idx="1"/>
              </p:nvPr>
            </p:nvSpPr>
            <p:spPr>
              <a:blipFill>
                <a:blip r:embed="rId2"/>
                <a:stretch>
                  <a:fillRect l="-502" t="-2727" r="-1066"/>
                </a:stretch>
              </a:blipFill>
            </p:spPr>
            <p:txBody>
              <a:bodyPr/>
              <a:lstStyle/>
              <a:p>
                <a:r>
                  <a:rPr lang="en-US">
                    <a:noFill/>
                  </a:rPr>
                  <a:t> </a:t>
                </a:r>
              </a:p>
            </p:txBody>
          </p:sp>
        </mc:Fallback>
      </mc:AlternateContent>
    </p:spTree>
    <p:extLst>
      <p:ext uri="{BB962C8B-B14F-4D97-AF65-F5344CB8AC3E}">
        <p14:creationId xmlns:p14="http://schemas.microsoft.com/office/powerpoint/2010/main" val="358915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DD37-914C-44BD-9D48-C2445D91FD40}"/>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CCE4347-E3A0-4ED9-8892-874A797B8AF6}"/>
              </a:ext>
            </a:extLst>
          </p:cNvPr>
          <p:cNvSpPr>
            <a:spLocks noGrp="1"/>
          </p:cNvSpPr>
          <p:nvPr>
            <p:ph idx="1"/>
          </p:nvPr>
        </p:nvSpPr>
        <p:spPr/>
        <p:txBody>
          <a:bodyPr/>
          <a:lstStyle/>
          <a:p>
            <a:r>
              <a:rPr lang="en-US" sz="2800" b="1" dirty="0">
                <a:solidFill>
                  <a:srgbClr val="FF0000"/>
                </a:solidFill>
              </a:rPr>
              <a:t>Money convexity</a:t>
            </a:r>
          </a:p>
          <a:p>
            <a:r>
              <a:rPr lang="el-GR" sz="2400" dirty="0"/>
              <a:t>Δ</a:t>
            </a:r>
            <a:r>
              <a:rPr lang="en-US" sz="2400" dirty="0"/>
              <a:t>P</a:t>
            </a:r>
            <a:r>
              <a:rPr lang="en-US" sz="2400" dirty="0">
                <a:latin typeface="Trebuchet MS" panose="020B0603020202020204" pitchFamily="34" charset="0"/>
              </a:rPr>
              <a:t>≈</a:t>
            </a:r>
            <a:r>
              <a:rPr lang="en-US" sz="2400" dirty="0"/>
              <a:t> -MoneyDur*</a:t>
            </a:r>
            <a:r>
              <a:rPr lang="el-GR" sz="2400" dirty="0"/>
              <a:t> Δ</a:t>
            </a:r>
            <a:r>
              <a:rPr lang="en-US" sz="2400" dirty="0"/>
              <a:t>y + 0.5*MoneyCon*</a:t>
            </a:r>
            <a:r>
              <a:rPr lang="el-GR" sz="2400" dirty="0"/>
              <a:t> </a:t>
            </a:r>
            <a:r>
              <a:rPr lang="en-US" sz="2400" dirty="0"/>
              <a:t>(</a:t>
            </a:r>
            <a:r>
              <a:rPr lang="el-GR" sz="2400" dirty="0"/>
              <a:t>Δ</a:t>
            </a:r>
            <a:r>
              <a:rPr lang="en-US" sz="2400" dirty="0"/>
              <a:t>y)</a:t>
            </a:r>
            <a:r>
              <a:rPr lang="en-US" sz="2400" baseline="30000" dirty="0"/>
              <a:t>2</a:t>
            </a:r>
          </a:p>
          <a:p>
            <a:pPr marL="0" indent="0">
              <a:buNone/>
            </a:pPr>
            <a:r>
              <a:rPr lang="en-US" sz="2400" dirty="0"/>
              <a:t> MoneyCon = Con * P</a:t>
            </a:r>
            <a:r>
              <a:rPr lang="en-US" sz="2400" baseline="-25000" dirty="0"/>
              <a:t>0</a:t>
            </a:r>
          </a:p>
          <a:p>
            <a:pPr marL="0" indent="0">
              <a:buNone/>
            </a:pPr>
            <a:endParaRPr lang="en-US" sz="2400" baseline="-25000" dirty="0"/>
          </a:p>
        </p:txBody>
      </p:sp>
    </p:spTree>
    <p:extLst>
      <p:ext uri="{BB962C8B-B14F-4D97-AF65-F5344CB8AC3E}">
        <p14:creationId xmlns:p14="http://schemas.microsoft.com/office/powerpoint/2010/main" val="219031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BF9-CD8D-4545-967F-8CAA98B37412}"/>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25C1B0E6-24F1-40DC-A101-74B05DE4B869}"/>
              </a:ext>
            </a:extLst>
          </p:cNvPr>
          <p:cNvSpPr>
            <a:spLocks noGrp="1"/>
          </p:cNvSpPr>
          <p:nvPr>
            <p:ph idx="1"/>
          </p:nvPr>
        </p:nvSpPr>
        <p:spPr>
          <a:xfrm>
            <a:off x="5621311" y="2286000"/>
            <a:ext cx="5122890" cy="4023360"/>
          </a:xfrm>
        </p:spPr>
        <p:txBody>
          <a:bodyPr>
            <a:normAutofit/>
          </a:bodyPr>
          <a:lstStyle/>
          <a:p>
            <a:pPr marL="173736" lvl="1" indent="0">
              <a:buNone/>
            </a:pPr>
            <a:r>
              <a:rPr lang="en-US" sz="3200" baseline="-25000" dirty="0"/>
              <a:t>A fixed-rate bond with a longer time-to-maturity, a lower coupon rate, and a lower yield-to-maturity has greater convexity than a bond with a shorter time-to-maturity, a higher coupon rate, and a higher yield-to-maturity.</a:t>
            </a:r>
          </a:p>
          <a:p>
            <a:pPr marL="173736" lvl="1" indent="0">
              <a:buNone/>
            </a:pPr>
            <a:r>
              <a:rPr lang="en-US" sz="3200" baseline="-25000" dirty="0"/>
              <a:t>If two bonds have the same duration, the one that has the greater dispersion of cash flows has the greater convexity.</a:t>
            </a:r>
          </a:p>
          <a:p>
            <a:endParaRPr lang="en-US" sz="3200" dirty="0"/>
          </a:p>
        </p:txBody>
      </p:sp>
      <p:pic>
        <p:nvPicPr>
          <p:cNvPr id="5" name="Picture 4">
            <a:extLst>
              <a:ext uri="{FF2B5EF4-FFF2-40B4-BE49-F238E27FC236}">
                <a16:creationId xmlns:a16="http://schemas.microsoft.com/office/drawing/2014/main" id="{11829F2B-2DA5-4BC6-976C-C395777D0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25" y="2285999"/>
            <a:ext cx="4838602" cy="3695076"/>
          </a:xfrm>
          <a:prstGeom prst="rect">
            <a:avLst/>
          </a:prstGeom>
        </p:spPr>
      </p:pic>
    </p:spTree>
    <p:extLst>
      <p:ext uri="{BB962C8B-B14F-4D97-AF65-F5344CB8AC3E}">
        <p14:creationId xmlns:p14="http://schemas.microsoft.com/office/powerpoint/2010/main" val="320540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0830-DB4F-4FB9-9D74-B56C4237B11A}"/>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DBE12F-C266-456A-9D4D-E053134C4F1D}"/>
                  </a:ext>
                </a:extLst>
              </p:cNvPr>
              <p:cNvSpPr>
                <a:spLocks noGrp="1"/>
              </p:cNvSpPr>
              <p:nvPr>
                <p:ph idx="1"/>
              </p:nvPr>
            </p:nvSpPr>
            <p:spPr/>
            <p:txBody>
              <a:bodyPr/>
              <a:lstStyle/>
              <a:p>
                <a:r>
                  <a:rPr lang="en-US" dirty="0"/>
                  <a:t>Consider again the callable bond example in our initial discussion of effective duration. It is assumed that an option-pricing model is used to generate these callable bond prices: </a:t>
                </a:r>
                <a:r>
                  <a:rPr lang="en-US" i="1" dirty="0"/>
                  <a:t>PV</a:t>
                </a:r>
                <a:r>
                  <a:rPr lang="en-US" dirty="0"/>
                  <a:t>0 = 101.060489, </a:t>
                </a:r>
                <a:r>
                  <a:rPr lang="en-US" i="1" dirty="0"/>
                  <a:t>PV</a:t>
                </a:r>
                <a:r>
                  <a:rPr lang="en-US" dirty="0"/>
                  <a:t>+ = 99.050120, </a:t>
                </a:r>
                <a:r>
                  <a:rPr lang="en-US" i="1" dirty="0"/>
                  <a:t>PV</a:t>
                </a:r>
                <a:r>
                  <a:rPr lang="en-US" dirty="0"/>
                  <a:t>− = 102.890738, and </a:t>
                </a:r>
                <a:r>
                  <a:rPr lang="en-US" dirty="0" err="1"/>
                  <a:t>ΔCurve</a:t>
                </a:r>
                <a:r>
                  <a:rPr lang="en-US" dirty="0"/>
                  <a:t> </a:t>
                </a:r>
                <a:r>
                  <a:rPr lang="en-US" i="1" dirty="0"/>
                  <a:t>= </a:t>
                </a:r>
                <a:r>
                  <a:rPr lang="en-US" dirty="0"/>
                  <a:t>0.0025.</a:t>
                </a:r>
              </a:p>
              <a:p>
                <a:r>
                  <a:rPr lang="en-US" dirty="0" err="1"/>
                  <a:t>EffCon</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102.890738+101.060489−2∗101.060489</m:t>
                        </m:r>
                      </m:num>
                      <m:den>
                        <m:r>
                          <a:rPr lang="en-US" b="0" i="1" smtClean="0">
                            <a:latin typeface="Cambria Math" panose="02040503050406030204" pitchFamily="18" charset="0"/>
                          </a:rPr>
                          <m:t>0.0025</m:t>
                        </m:r>
                        <m:r>
                          <a:rPr lang="en-US" b="0" i="1" baseline="30000" smtClean="0">
                            <a:latin typeface="Cambria Math" panose="02040503050406030204" pitchFamily="18" charset="0"/>
                          </a:rPr>
                          <m:t>2</m:t>
                        </m:r>
                        <m:r>
                          <a:rPr lang="en-US" b="0" i="1" smtClean="0">
                            <a:latin typeface="Cambria Math" panose="02040503050406030204" pitchFamily="18" charset="0"/>
                          </a:rPr>
                          <m:t>∗101.060489</m:t>
                        </m:r>
                      </m:den>
                    </m:f>
                  </m:oMath>
                </a14:m>
                <a:r>
                  <a:rPr lang="en-US" dirty="0"/>
                  <a:t> = -285.17</a:t>
                </a:r>
              </a:p>
              <a:p>
                <a:endParaRPr lang="en-US" dirty="0"/>
              </a:p>
            </p:txBody>
          </p:sp>
        </mc:Choice>
        <mc:Fallback xmlns="">
          <p:sp>
            <p:nvSpPr>
              <p:cNvPr id="3" name="Content Placeholder 2">
                <a:extLst>
                  <a:ext uri="{FF2B5EF4-FFF2-40B4-BE49-F238E27FC236}">
                    <a16:creationId xmlns:a16="http://schemas.microsoft.com/office/drawing/2014/main" id="{82DBE12F-C266-456A-9D4D-E053134C4F1D}"/>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3096221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14611</TotalTime>
  <Words>408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Tw Cen MT</vt:lpstr>
      <vt:lpstr>Tw Cen MT Condensed</vt:lpstr>
      <vt:lpstr>Calibri</vt:lpstr>
      <vt:lpstr>Cambria Math</vt:lpstr>
      <vt:lpstr>Trebuchet MS</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231</cp:revision>
  <dcterms:created xsi:type="dcterms:W3CDTF">2023-02-20T01:14:47Z</dcterms:created>
  <dcterms:modified xsi:type="dcterms:W3CDTF">2023-04-27T05:49:03Z</dcterms:modified>
</cp:coreProperties>
</file>