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2" r:id="rId37"/>
    <p:sldId id="350" r:id="rId38"/>
    <p:sldId id="351" r:id="rId39"/>
    <p:sldId id="283" r:id="rId40"/>
    <p:sldId id="284" r:id="rId41"/>
    <p:sldId id="285" r:id="rId42"/>
    <p:sldId id="320" r:id="rId43"/>
    <p:sldId id="289" r:id="rId44"/>
    <p:sldId id="290" r:id="rId45"/>
    <p:sldId id="291" r:id="rId46"/>
    <p:sldId id="302" r:id="rId47"/>
    <p:sldId id="303" r:id="rId48"/>
    <p:sldId id="298" r:id="rId49"/>
    <p:sldId id="299" r:id="rId50"/>
    <p:sldId id="322" r:id="rId51"/>
    <p:sldId id="353" r:id="rId52"/>
    <p:sldId id="354" r:id="rId53"/>
    <p:sldId id="35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2"/>
            <p14:sldId id="350"/>
            <p14:sldId id="351"/>
          </p14:sldIdLst>
        </p14:section>
        <p14:section name="Lower Limits For Prices Of European Option" id="{CB3F6CAE-43A9-497C-9241-941724A89EEF}">
          <p14:sldIdLst>
            <p14:sldId id="283"/>
            <p14:sldId id="284"/>
            <p14:sldId id="285"/>
          </p14:sldIdLst>
        </p14:section>
        <p14:section name="PUT-CALL PARITY" id="{494C713D-80B0-45A0-B370-DC82C55533EC}">
          <p14:sldIdLst>
            <p14:sldId id="320"/>
            <p14:sldId id="289"/>
            <p14:sldId id="290"/>
            <p14:sldId id="291"/>
          </p14:sldIdLst>
        </p14:section>
        <p14:section name="Binomial Valuation of option" id="{591468FC-0187-4848-8A3C-8CAE8D503BDD}">
          <p14:sldIdLst>
            <p14:sldId id="302"/>
            <p14:sldId id="303"/>
            <p14:sldId id="298"/>
            <p14:sldId id="299"/>
            <p14:sldId id="322"/>
          </p14:sldIdLst>
        </p14:section>
        <p14:section name="American option pricing" id="{7C4C7A90-E5CC-4BD0-854B-343B1CDFDC54}">
          <p14:sldIdLst>
            <p14:sldId id="353"/>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1" autoAdjust="0"/>
    <p:restoredTop sz="94660"/>
  </p:normalViewPr>
  <p:slideViewPr>
    <p:cSldViewPr snapToGrid="0">
      <p:cViewPr varScale="1">
        <p:scale>
          <a:sx n="60" d="100"/>
          <a:sy n="60" d="100"/>
        </p:scale>
        <p:origin x="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5:02.650"/>
    </inkml:context>
    <inkml:brush xml:id="br0">
      <inkml:brushProperty name="width" value="0.08571" units="cm"/>
      <inkml:brushProperty name="height" value="0.08571" units="cm"/>
      <inkml:brushProperty name="color" value="#E71224"/>
    </inkml:brush>
  </inkml:definitions>
  <inkml:trace contextRef="#ctx0" brushRef="#br0">0 0 12188,'0'5'-746,"0"-1"1,0-4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0.245"/>
    </inkml:context>
    <inkml:brush xml:id="br0">
      <inkml:brushProperty name="width" value="0.08571" units="cm"/>
      <inkml:brushProperty name="height" value="0.08571" units="cm"/>
      <inkml:brushProperty name="color" value="#E71224"/>
    </inkml:brush>
  </inkml:definitions>
  <inkml:trace contextRef="#ctx0" brushRef="#br0">5 15 5924,'-3'-8'-56,"1"1"11,2 7 15,0 0 1,0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7:33.123"/>
    </inkml:context>
    <inkml:brush xml:id="br0">
      <inkml:brushProperty name="width" value="0.08571" units="cm"/>
      <inkml:brushProperty name="height" value="0.08571" units="cm"/>
      <inkml:brushProperty name="color" value="#E71224"/>
    </inkml:brush>
  </inkml:definitions>
  <inkml:trace contextRef="#ctx0" brushRef="#br0">0 1 11302,'0'0'0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8:33.765"/>
    </inkml:context>
    <inkml:brush xml:id="br0">
      <inkml:brushProperty name="width" value="0.08571" units="cm"/>
      <inkml:brushProperty name="height" value="0.08571" units="cm"/>
      <inkml:brushProperty name="color" value="#E71224"/>
    </inkml:brush>
  </inkml:definitions>
  <inkml:trace contextRef="#ctx0" brushRef="#br0">1 0 5891,'0'0'0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09.145"/>
    </inkml:context>
    <inkml:brush xml:id="br0">
      <inkml:brushProperty name="width" value="0.08571" units="cm"/>
      <inkml:brushProperty name="height" value="0.08571" units="cm"/>
      <inkml:brushProperty name="color" value="#E71224"/>
    </inkml:brush>
  </inkml:definitions>
  <inkml:trace contextRef="#ctx0" brushRef="#br0">1 1 10237,'0'0'0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11.501"/>
    </inkml:context>
    <inkml:brush xml:id="br0">
      <inkml:brushProperty name="width" value="0.08571" units="cm"/>
      <inkml:brushProperty name="height" value="0.08571" units="cm"/>
      <inkml:brushProperty name="color" value="#E71224"/>
    </inkml:brush>
  </inkml:definitions>
  <inkml:trace contextRef="#ctx0" brushRef="#br0">1 0 11000,'0'0'0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014"/>
    </inkml:context>
    <inkml:brush xml:id="br0">
      <inkml:brushProperty name="width" value="0.08571" units="cm"/>
      <inkml:brushProperty name="height" value="0.08571" units="cm"/>
      <inkml:brushProperty name="color" value="#E71224"/>
    </inkml:brush>
  </inkml:definitions>
  <inkml:trace contextRef="#ctx0" brushRef="#br0">1 0 6451,'2'1'212,"1"0"-298,-3-1 0,0 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471"/>
    </inkml:context>
    <inkml:brush xml:id="br0">
      <inkml:brushProperty name="width" value="0.08571" units="cm"/>
      <inkml:brushProperty name="height" value="0.08571" units="cm"/>
      <inkml:brushProperty name="color" value="#E71224"/>
    </inkml:brush>
  </inkml:definitions>
  <inkml:trace contextRef="#ctx0" brushRef="#br0">12 51 6294,'-7'-28'392,"2"5"-392,5 23-209,0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43.413"/>
    </inkml:context>
    <inkml:brush xml:id="br0">
      <inkml:brushProperty name="width" value="0.08571" units="cm"/>
      <inkml:brushProperty name="height" value="0.08571" units="cm"/>
      <inkml:brushProperty name="color" value="#E71224"/>
    </inkml:brush>
  </inkml:definitions>
  <inkml:trace contextRef="#ctx0" brushRef="#br0">0 40 19370,'7'0'-1804,"-2"0"1703,-5 0-6039,0 0 6140,11-18 0,-8 14 0,8-13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1.319"/>
    </inkml:context>
    <inkml:brush xml:id="br0">
      <inkml:brushProperty name="width" value="0.08571" units="cm"/>
      <inkml:brushProperty name="height" value="0.08571" units="cm"/>
      <inkml:brushProperty name="color" value="#E71224"/>
    </inkml:brush>
  </inkml:definitions>
  <inkml:trace contextRef="#ctx0" brushRef="#br0">0 0 5868,'0'0'0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9.073"/>
    </inkml:context>
    <inkml:brush xml:id="br0">
      <inkml:brushProperty name="width" value="0.08571" units="cm"/>
      <inkml:brushProperty name="height" value="0.08571" units="cm"/>
      <inkml:brushProperty name="color" value="#E71224"/>
    </inkml:brush>
  </inkml:definitions>
  <inkml:trace contextRef="#ctx0" brushRef="#br0">14 45 9173,'-6'-23'1670,"1"3"-1356,5 19-852,0 0-1053,-1 4-1703,1 2 3294,-1 0 0,1 0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6:26.937"/>
    </inkml:context>
    <inkml:brush xml:id="br0">
      <inkml:brushProperty name="width" value="0.08571" units="cm"/>
      <inkml:brushProperty name="height" value="0.08571" units="cm"/>
      <inkml:brushProperty name="color" value="#E71224"/>
    </inkml:brush>
  </inkml:definitions>
  <inkml:trace contextRef="#ctx0" brushRef="#br0">1 0 6932,'0'0'0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1.631"/>
    </inkml:context>
    <inkml:brush xml:id="br0">
      <inkml:brushProperty name="width" value="0.08571" units="cm"/>
      <inkml:brushProperty name="height" value="0.08571" units="cm"/>
      <inkml:brushProperty name="color" value="#E71224"/>
    </inkml:brush>
  </inkml:definitions>
  <inkml:trace contextRef="#ctx0" brushRef="#br0">0 0 8277,'0'0'0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2.883"/>
    </inkml:context>
    <inkml:brush xml:id="br0">
      <inkml:brushProperty name="width" value="0.08571" units="cm"/>
      <inkml:brushProperty name="height" value="0.08571" units="cm"/>
      <inkml:brushProperty name="color" value="#E71224"/>
    </inkml:brush>
  </inkml:definitions>
  <inkml:trace contextRef="#ctx0" brushRef="#br0">0 0 9028,'0'0'0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28.707"/>
    </inkml:context>
    <inkml:brush xml:id="br0">
      <inkml:brushProperty name="width" value="0.08571" units="cm"/>
      <inkml:brushProperty name="height" value="0.08571" units="cm"/>
      <inkml:brushProperty name="color" value="#E71224"/>
    </inkml:brush>
  </inkml:definitions>
  <inkml:trace contextRef="#ctx0" brushRef="#br0">0 5 6305,'4'0'0,"-1"0"-56,-3 0 56,0-2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33.755"/>
    </inkml:context>
    <inkml:brush xml:id="br0">
      <inkml:brushProperty name="width" value="0.08571" units="cm"/>
      <inkml:brushProperty name="height" value="0.08571" units="cm"/>
      <inkml:brushProperty name="color" value="#E71224"/>
    </inkml:brush>
  </inkml:definitions>
  <inkml:trace contextRef="#ctx0" brushRef="#br0">0 1 17599,'0'5'0,"0"0"0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637"/>
    </inkml:context>
    <inkml:brush xml:id="br0">
      <inkml:brushProperty name="width" value="0.05" units="cm"/>
      <inkml:brushProperty name="height" value="0.05" units="cm"/>
      <inkml:brushProperty name="color" value="#FF0066"/>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712"/>
    </inkml:context>
    <inkml:brush xml:id="br0">
      <inkml:brushProperty name="width" value="0.08571" units="cm"/>
      <inkml:brushProperty name="height" value="0.08571" units="cm"/>
      <inkml:brushProperty name="color" value="#FF0066"/>
    </inkml:brush>
  </inkml:definitions>
  <inkml:trace contextRef="#ctx0" brushRef="#br0">1 0 9599,'0'0'0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2:35.196"/>
    </inkml:context>
    <inkml:brush xml:id="br0">
      <inkml:brushProperty name="width" value="0.08571" units="cm"/>
      <inkml:brushProperty name="height" value="0.08571" units="cm"/>
      <inkml:brushProperty name="color" value="#FF0066"/>
    </inkml:brush>
  </inkml:definitions>
  <inkml:trace contextRef="#ctx0" brushRef="#br0">18 0 13667,'-10'0'-1360,"3"0"0,7 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5:44.557"/>
    </inkml:context>
    <inkml:brush xml:id="br0">
      <inkml:brushProperty name="width" value="0.08571" units="cm"/>
      <inkml:brushProperty name="height" value="0.08571" units="cm"/>
      <inkml:brushProperty name="color" value="#FF0066"/>
    </inkml:brush>
  </inkml:definitions>
  <inkml:trace contextRef="#ctx0" brushRef="#br0">0 0 13936,'0'5'-710,"0"-2"0,0-3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6:28.557"/>
    </inkml:context>
    <inkml:brush xml:id="br0">
      <inkml:brushProperty name="width" value="0.08571" units="cm"/>
      <inkml:brushProperty name="height" value="0.08571" units="cm"/>
      <inkml:brushProperty name="color" value="#FF0066"/>
    </inkml:brush>
  </inkml:definitions>
  <inkml:trace contextRef="#ctx0" brushRef="#br0">1 5 6092,'2'-3'-90,"0"2"1,-2 1 0,0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41:17.136"/>
    </inkml:context>
    <inkml:brush xml:id="br0">
      <inkml:brushProperty name="width" value="0.08571" units="cm"/>
      <inkml:brushProperty name="height" value="0.08571" units="cm"/>
      <inkml:brushProperty name="color" value="#FF0066"/>
    </inkml:brush>
  </inkml:definitions>
  <inkml:trace contextRef="#ctx0" brushRef="#br0">1 0 8198,'0'0'0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0:52.646"/>
    </inkml:context>
    <inkml:brush xml:id="br0">
      <inkml:brushProperty name="width" value="0.08571" units="cm"/>
      <inkml:brushProperty name="height" value="0.08571" units="cm"/>
      <inkml:brushProperty name="color" value="#E71224"/>
    </inkml:brush>
  </inkml:definitions>
  <inkml:trace contextRef="#ctx0" brushRef="#br0">123 5 6439,'-68'-3'0,"14"2"0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8.021"/>
    </inkml:context>
    <inkml:brush xml:id="br0">
      <inkml:brushProperty name="width" value="0.08571" units="cm"/>
      <inkml:brushProperty name="height" value="0.08571" units="cm"/>
      <inkml:brushProperty name="color" value="#FF0066"/>
    </inkml:brush>
  </inkml:definitions>
  <inkml:trace contextRef="#ctx0" brushRef="#br0">1 1 6843,'0'0'0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2:04.737"/>
    </inkml:context>
    <inkml:brush xml:id="br0">
      <inkml:brushProperty name="width" value="0.08571" units="cm"/>
      <inkml:brushProperty name="height" value="0.08571" units="cm"/>
      <inkml:brushProperty name="color" value="#FF0066"/>
    </inkml:brush>
  </inkml:definitions>
  <inkml:trace contextRef="#ctx0" brushRef="#br0">1 0 6787,'0'5'134,"0"-2"-840,0-3 303,2 0 403,0 0 0,1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2.263"/>
    </inkml:context>
    <inkml:brush xml:id="br0">
      <inkml:brushProperty name="width" value="0.08571" units="cm"/>
      <inkml:brushProperty name="height" value="0.08571" units="cm"/>
      <inkml:brushProperty name="color" value="#FF0066"/>
    </inkml:brush>
  </inkml:definitions>
  <inkml:trace contextRef="#ctx0" brushRef="#br0">0 0 13499,'0'0'0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1:21.976"/>
    </inkml:context>
    <inkml:brush xml:id="br0">
      <inkml:brushProperty name="width" value="0.08571" units="cm"/>
      <inkml:brushProperty name="height" value="0.08571" units="cm"/>
      <inkml:brushProperty name="color" value="#E71224"/>
    </inkml:brush>
  </inkml:definitions>
  <inkml:trace contextRef="#ctx0" brushRef="#br0">1 1 5734,'0'74'0,"0"-15"0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9:46.899"/>
    </inkml:context>
    <inkml:brush xml:id="br0">
      <inkml:brushProperty name="width" value="0.08571" units="cm"/>
      <inkml:brushProperty name="height" value="0.08571" units="cm"/>
      <inkml:brushProperty name="color" value="#E71224"/>
    </inkml:brush>
  </inkml:definitions>
  <inkml:trace contextRef="#ctx0" brushRef="#br0">0 0 6596,'1'8'0,"0"-1"0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1:56.662"/>
    </inkml:context>
    <inkml:brush xml:id="br0">
      <inkml:brushProperty name="width" value="0.08571" units="cm"/>
      <inkml:brushProperty name="height" value="0.08571" units="cm"/>
      <inkml:brushProperty name="color" value="#E71224"/>
    </inkml:brush>
  </inkml:definitions>
  <inkml:trace contextRef="#ctx0" brushRef="#br0">1 50 6742,'65'-13'-194,"1"1"1,6-2 0,-12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1.611"/>
    </inkml:context>
    <inkml:brush xml:id="br0">
      <inkml:brushProperty name="width" value="0.08571" units="cm"/>
      <inkml:brushProperty name="height" value="0.08571" units="cm"/>
      <inkml:brushProperty name="color" value="#E71224"/>
    </inkml:brush>
  </inkml:definitions>
  <inkml:trace contextRef="#ctx0" brushRef="#br0">0 1 8602,'0'0'0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3.387"/>
    </inkml:context>
    <inkml:brush xml:id="br0">
      <inkml:brushProperty name="width" value="0.08571" units="cm"/>
      <inkml:brushProperty name="height" value="0.08571" units="cm"/>
      <inkml:brushProperty name="color" value="#E71224"/>
    </inkml:brush>
  </inkml:definitions>
  <inkml:trace contextRef="#ctx0" brushRef="#br0">0 1 15403,'0'0'0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23.420"/>
    </inkml:context>
    <inkml:brush xml:id="br0">
      <inkml:brushProperty name="width" value="0.08571" units="cm"/>
      <inkml:brushProperty name="height" value="0.08571" units="cm"/>
      <inkml:brushProperty name="color" value="#E71224"/>
    </inkml:brush>
  </inkml:definitions>
  <inkml:trace contextRef="#ctx0" brushRef="#br0">0 1 9633,'0'0'0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1020.png"/><Relationship Id="rId2" Type="http://schemas.openxmlformats.org/officeDocument/2006/relationships/customXml" Target="../ink/ink3.xml"/><Relationship Id="rId1"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customXml" Target="../ink/ink4.xml"/><Relationship Id="rId9" Type="http://schemas.openxmlformats.org/officeDocument/2006/relationships/image" Target="../media/image1000.png"/><Relationship Id="rId1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38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7" Type="http://schemas.openxmlformats.org/officeDocument/2006/relationships/customXml" Target="../ink/ink9.xml"/><Relationship Id="rId46" Type="http://schemas.openxmlformats.org/officeDocument/2006/relationships/customXml" Target="../ink/ink8.xml"/><Relationship Id="rId2" Type="http://schemas.openxmlformats.org/officeDocument/2006/relationships/customXml" Target="../ink/ink7.xml"/><Relationship Id="rId1" Type="http://schemas.openxmlformats.org/officeDocument/2006/relationships/slideLayout" Target="../slideLayouts/slideLayout2.xml"/><Relationship Id="rId45" Type="http://schemas.openxmlformats.org/officeDocument/2006/relationships/image" Target="../media/image6.png"/><Relationship Id="rId48" Type="http://schemas.openxmlformats.org/officeDocument/2006/relationships/image" Target="../media/image7.png"/></Relationships>
</file>

<file path=ppt/slides/_rels/slide38.xml.rels><?xml version="1.0" encoding="UTF-8" standalone="yes"?>
<Relationships xmlns="http://schemas.openxmlformats.org/package/2006/relationships"><Relationship Id="rId13" Type="http://schemas.openxmlformats.org/officeDocument/2006/relationships/customXml" Target="../ink/ink14.xml"/><Relationship Id="rId189" Type="http://schemas.openxmlformats.org/officeDocument/2006/relationships/customXml" Target="../ink/ink17.xml"/><Relationship Id="rId188" Type="http://schemas.openxmlformats.org/officeDocument/2006/relationships/image" Target="../media/image660.png"/><Relationship Id="rId201" Type="http://schemas.openxmlformats.org/officeDocument/2006/relationships/customXml" Target="../ink/ink18.xml"/><Relationship Id="rId243" Type="http://schemas.openxmlformats.org/officeDocument/2006/relationships/customXml" Target="../ink/ink23.xml"/><Relationship Id="rId12" Type="http://schemas.openxmlformats.org/officeDocument/2006/relationships/customXml" Target="../ink/ink13.xml"/><Relationship Id="rId200" Type="http://schemas.openxmlformats.org/officeDocument/2006/relationships/image" Target="../media/image666.png"/><Relationship Id="rId239" Type="http://schemas.openxmlformats.org/officeDocument/2006/relationships/image" Target="../media/image685.png"/><Relationship Id="rId2" Type="http://schemas.openxmlformats.org/officeDocument/2006/relationships/customXml" Target="../ink/ink10.xml"/><Relationship Id="rId242" Type="http://schemas.openxmlformats.org/officeDocument/2006/relationships/customXml" Target="../ink/ink22.xml"/><Relationship Id="rId1" Type="http://schemas.openxmlformats.org/officeDocument/2006/relationships/slideLayout" Target="../slideLayouts/slideLayout2.xml"/><Relationship Id="rId11" Type="http://schemas.openxmlformats.org/officeDocument/2006/relationships/customXml" Target="../ink/ink12.xml"/><Relationship Id="rId241" Type="http://schemas.openxmlformats.org/officeDocument/2006/relationships/customXml" Target="../ink/ink21.xml"/><Relationship Id="rId15" Type="http://schemas.openxmlformats.org/officeDocument/2006/relationships/customXml" Target="../ink/ink16.xml"/><Relationship Id="rId10" Type="http://schemas.openxmlformats.org/officeDocument/2006/relationships/customXml" Target="../ink/ink11.xml"/><Relationship Id="rId240" Type="http://schemas.openxmlformats.org/officeDocument/2006/relationships/customXml" Target="../ink/ink20.xml"/><Relationship Id="rId9" Type="http://schemas.openxmlformats.org/officeDocument/2006/relationships/image" Target="../media/image6.png"/><Relationship Id="rId14" Type="http://schemas.openxmlformats.org/officeDocument/2006/relationships/customXml" Target="../ink/ink15.xml"/><Relationship Id="rId202" Type="http://schemas.openxmlformats.org/officeDocument/2006/relationships/customXml" Target="../ink/ink19.xml"/></Relationships>
</file>

<file path=ppt/slides/_rels/slide39.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58.png"/><Relationship Id="rId5" Type="http://schemas.openxmlformats.org/officeDocument/2006/relationships/customXml" Target="../ink/ink25.xml"/><Relationship Id="rId4" Type="http://schemas.openxmlformats.org/officeDocument/2006/relationships/image" Target="../media/image757.png"/><Relationship Id="rId9" Type="http://schemas.openxmlformats.org/officeDocument/2006/relationships/customXml" Target="../ink/ink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0.xml"/><Relationship Id="rId4" Type="http://schemas.openxmlformats.org/officeDocument/2006/relationships/image" Target="../media/image7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CF4DDA5-FFF4-5C46-BD85-C071B1C5C978}"/>
                  </a:ext>
                </a:extLst>
              </p14:cNvPr>
              <p14:cNvContentPartPr/>
              <p14:nvPr/>
            </p14:nvContentPartPr>
            <p14:xfrm>
              <a:off x="797794" y="1125543"/>
              <a:ext cx="360" cy="3240"/>
            </p14:xfrm>
          </p:contentPart>
        </mc:Choice>
        <mc:Fallback xmlns="">
          <p:pic>
            <p:nvPicPr>
              <p:cNvPr id="4" name="墨迹 3">
                <a:extLst>
                  <a:ext uri="{FF2B5EF4-FFF2-40B4-BE49-F238E27FC236}">
                    <a16:creationId xmlns:a16="http://schemas.microsoft.com/office/drawing/2014/main" id="{BCF4DDA5-FFF4-5C46-BD85-C071B1C5C978}"/>
                  </a:ext>
                </a:extLst>
              </p:cNvPr>
              <p:cNvPicPr/>
              <p:nvPr/>
            </p:nvPicPr>
            <p:blipFill>
              <a:blip r:embed="rId3"/>
              <a:stretch>
                <a:fillRect/>
              </a:stretch>
            </p:blipFill>
            <p:spPr>
              <a:xfrm>
                <a:off x="782314" y="1110423"/>
                <a:ext cx="30960" cy="33840"/>
              </a:xfrm>
              <a:prstGeom prst="rect">
                <a:avLst/>
              </a:prstGeom>
            </p:spPr>
          </p:pic>
        </mc:Fallback>
      </mc:AlternateContent>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a:t>C</a:t>
            </a:r>
            <a:r>
              <a:rPr lang="en-US" sz="2800" baseline="-25000" dirty="0"/>
              <a:t>T</a:t>
            </a:r>
            <a:r>
              <a:rPr lang="en-US" sz="2800" dirty="0"/>
              <a:t> = Max(0,S</a:t>
            </a:r>
            <a:r>
              <a:rPr lang="en-US" sz="2800" baseline="-25000" dirty="0"/>
              <a:t>T</a:t>
            </a:r>
            <a:r>
              <a:rPr lang="en-US" sz="2800" dirty="0"/>
              <a:t> – X)</a:t>
            </a:r>
          </a:p>
          <a:p>
            <a:r>
              <a:rPr lang="en-US" sz="2800" dirty="0"/>
              <a:t>P</a:t>
            </a:r>
            <a:r>
              <a:rPr lang="en-US" sz="2800" baseline="-25000" dirty="0"/>
              <a:t>T</a:t>
            </a:r>
            <a:r>
              <a:rPr lang="en-US" sz="2800" dirty="0"/>
              <a:t> = Max(0,X – S</a:t>
            </a:r>
            <a:r>
              <a:rPr lang="en-US" sz="2800" baseline="-25000" dirty="0"/>
              <a:t>T</a:t>
            </a:r>
            <a:r>
              <a:rPr lang="en-US" sz="2800" dirty="0"/>
              <a: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00721F10-781A-534E-9DFF-0C5A23B98D3F}"/>
                  </a:ext>
                </a:extLst>
              </p14:cNvPr>
              <p14:cNvContentPartPr/>
              <p14:nvPr/>
            </p14:nvContentPartPr>
            <p14:xfrm>
              <a:off x="1024234" y="3979623"/>
              <a:ext cx="360" cy="360"/>
            </p14:xfrm>
          </p:contentPart>
        </mc:Choice>
        <mc:Fallback xmlns="">
          <p:pic>
            <p:nvPicPr>
              <p:cNvPr id="24" name="墨迹 23">
                <a:extLst>
                  <a:ext uri="{FF2B5EF4-FFF2-40B4-BE49-F238E27FC236}">
                    <a16:creationId xmlns:a16="http://schemas.microsoft.com/office/drawing/2014/main" id="{00721F10-781A-534E-9DFF-0C5A23B98D3F}"/>
                  </a:ext>
                </a:extLst>
              </p:cNvPr>
              <p:cNvPicPr/>
              <p:nvPr/>
            </p:nvPicPr>
            <p:blipFill>
              <a:blip r:embed="rId3"/>
              <a:stretch>
                <a:fillRect/>
              </a:stretch>
            </p:blipFill>
            <p:spPr>
              <a:xfrm>
                <a:off x="1008754" y="3964143"/>
                <a:ext cx="30960" cy="30960"/>
              </a:xfrm>
              <a:prstGeom prst="rect">
                <a:avLst/>
              </a:prstGeom>
            </p:spPr>
          </p:pic>
        </mc:Fallback>
      </mc:AlternateContent>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a:xfrm>
            <a:off x="731607" y="2436981"/>
            <a:ext cx="8596668" cy="3880773"/>
          </a:xfrm>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grpSp>
        <p:nvGrpSpPr>
          <p:cNvPr id="84" name="组合 83">
            <a:extLst>
              <a:ext uri="{FF2B5EF4-FFF2-40B4-BE49-F238E27FC236}">
                <a16:creationId xmlns:a16="http://schemas.microsoft.com/office/drawing/2014/main" id="{1F931DDF-260F-3A40-BFF0-9CFFBFFE86E9}"/>
              </a:ext>
            </a:extLst>
          </p:cNvPr>
          <p:cNvGrpSpPr/>
          <p:nvPr/>
        </p:nvGrpSpPr>
        <p:grpSpPr>
          <a:xfrm>
            <a:off x="4158285" y="2871652"/>
            <a:ext cx="292680" cy="48600"/>
            <a:chOff x="2877494" y="2840541"/>
            <a:chExt cx="292680" cy="48600"/>
          </a:xfrm>
        </p:grpSpPr>
        <mc:AlternateContent xmlns:mc="http://schemas.openxmlformats.org/markup-compatibility/2006" xmlns:p14="http://schemas.microsoft.com/office/powerpoint/2010/main">
          <mc:Choice Requires="p14">
            <p:contentPart p14:bwMode="auto" r:id="rId2">
              <p14:nvContentPartPr>
                <p14:cNvPr id="19" name="墨迹 18">
                  <a:extLst>
                    <a:ext uri="{FF2B5EF4-FFF2-40B4-BE49-F238E27FC236}">
                      <a16:creationId xmlns:a16="http://schemas.microsoft.com/office/drawing/2014/main" id="{104B8A09-9DF0-1F49-BC62-0CFECD2427E1}"/>
                    </a:ext>
                  </a:extLst>
                </p14:cNvPr>
                <p14:cNvContentPartPr/>
                <p14:nvPr/>
              </p14:nvContentPartPr>
              <p14:xfrm>
                <a:off x="2877494" y="2846661"/>
                <a:ext cx="44640" cy="1800"/>
              </p14:xfrm>
            </p:contentPart>
          </mc:Choice>
          <mc:Fallback xmlns="">
            <p:pic>
              <p:nvPicPr>
                <p:cNvPr id="19" name="墨迹 18">
                  <a:extLst>
                    <a:ext uri="{FF2B5EF4-FFF2-40B4-BE49-F238E27FC236}">
                      <a16:creationId xmlns:a16="http://schemas.microsoft.com/office/drawing/2014/main" id="{104B8A09-9DF0-1F49-BC62-0CFECD2427E1}"/>
                    </a:ext>
                  </a:extLst>
                </p:cNvPr>
                <p:cNvPicPr/>
                <p:nvPr/>
              </p:nvPicPr>
              <p:blipFill>
                <a:blip r:embed="rId9"/>
                <a:stretch>
                  <a:fillRect/>
                </a:stretch>
              </p:blipFill>
              <p:spPr>
                <a:xfrm>
                  <a:off x="2862374" y="2831541"/>
                  <a:ext cx="74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墨迹 26">
                  <a:extLst>
                    <a:ext uri="{FF2B5EF4-FFF2-40B4-BE49-F238E27FC236}">
                      <a16:creationId xmlns:a16="http://schemas.microsoft.com/office/drawing/2014/main" id="{CADCBE10-4A68-1747-A5D0-BE4D51FFABFD}"/>
                    </a:ext>
                  </a:extLst>
                </p14:cNvPr>
                <p14:cNvContentPartPr/>
                <p14:nvPr/>
              </p14:nvContentPartPr>
              <p14:xfrm>
                <a:off x="3169814" y="2840541"/>
                <a:ext cx="360" cy="48600"/>
              </p14:xfrm>
            </p:contentPart>
          </mc:Choice>
          <mc:Fallback xmlns="">
            <p:pic>
              <p:nvPicPr>
                <p:cNvPr id="27" name="墨迹 26">
                  <a:extLst>
                    <a:ext uri="{FF2B5EF4-FFF2-40B4-BE49-F238E27FC236}">
                      <a16:creationId xmlns:a16="http://schemas.microsoft.com/office/drawing/2014/main" id="{CADCBE10-4A68-1747-A5D0-BE4D51FFABFD}"/>
                    </a:ext>
                  </a:extLst>
                </p:cNvPr>
                <p:cNvPicPr/>
                <p:nvPr/>
              </p:nvPicPr>
              <p:blipFill>
                <a:blip r:embed="rId13"/>
                <a:stretch>
                  <a:fillRect/>
                </a:stretch>
              </p:blipFill>
              <p:spPr>
                <a:xfrm>
                  <a:off x="3154694" y="2825421"/>
                  <a:ext cx="3096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D83440FC-5878-D849-BB42-A6A917DA531F}"/>
                  </a:ext>
                </a:extLst>
              </p14:cNvPr>
              <p14:cNvContentPartPr/>
              <p14:nvPr/>
            </p14:nvContentPartPr>
            <p14:xfrm>
              <a:off x="2433634" y="2915823"/>
              <a:ext cx="1080" cy="5400"/>
            </p14:xfrm>
          </p:contentPart>
        </mc:Choice>
        <mc:Fallback xmlns="">
          <p:pic>
            <p:nvPicPr>
              <p:cNvPr id="11" name="墨迹 10">
                <a:extLst>
                  <a:ext uri="{FF2B5EF4-FFF2-40B4-BE49-F238E27FC236}">
                    <a16:creationId xmlns:a16="http://schemas.microsoft.com/office/drawing/2014/main" id="{D83440FC-5878-D849-BB42-A6A917DA531F}"/>
                  </a:ext>
                </a:extLst>
              </p:cNvPr>
              <p:cNvPicPr/>
              <p:nvPr/>
            </p:nvPicPr>
            <p:blipFill>
              <a:blip r:embed="rId15"/>
              <a:stretch>
                <a:fillRect/>
              </a:stretch>
            </p:blipFill>
            <p:spPr>
              <a:xfrm>
                <a:off x="2418154" y="2901310"/>
                <a:ext cx="31680" cy="34088"/>
              </a:xfrm>
              <a:prstGeom prst="rect">
                <a:avLst/>
              </a:prstGeom>
            </p:spPr>
          </p:pic>
        </mc:Fallback>
      </mc:AlternateContent>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ED8D-085A-43AA-9A65-9BEBA2B6CCA0}"/>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A409497E-EAC5-4D8A-BB1A-32F3D69E12FD}"/>
              </a:ext>
            </a:extLst>
          </p:cNvPr>
          <p:cNvSpPr>
            <a:spLocks noGrp="1"/>
          </p:cNvSpPr>
          <p:nvPr>
            <p:ph idx="1"/>
          </p:nvPr>
        </p:nvSpPr>
        <p:spPr/>
        <p:txBody>
          <a:bodyPr>
            <a:normAutofit/>
          </a:bodyPr>
          <a:lstStyle/>
          <a:p>
            <a:r>
              <a:rPr lang="en-US" sz="2400" dirty="0"/>
              <a:t>The inverse effect can prevail with a put the </a:t>
            </a:r>
            <a:r>
              <a:rPr lang="en-US" sz="2400" dirty="0">
                <a:solidFill>
                  <a:srgbClr val="FF0000"/>
                </a:solidFill>
              </a:rPr>
              <a:t>longer the time to expiration, the higher the risk-free rate, and the deeper it is in-the-money.</a:t>
            </a:r>
          </a:p>
          <a:p>
            <a:r>
              <a:rPr lang="en-US" sz="2400" dirty="0">
                <a:solidFill>
                  <a:srgbClr val="FF0000"/>
                </a:solidFill>
              </a:rPr>
              <a:t>Th time value </a:t>
            </a:r>
            <a:r>
              <a:rPr lang="en-US" sz="2400" dirty="0">
                <a:solidFill>
                  <a:schemeClr val="tx1"/>
                </a:solidFill>
              </a:rPr>
              <a:t>of an option is the difference between the market price of the option and its intrinsic value.</a:t>
            </a:r>
          </a:p>
          <a:p>
            <a:r>
              <a:rPr lang="en-US" sz="2400" dirty="0">
                <a:solidFill>
                  <a:schemeClr val="tx1"/>
                </a:solidFill>
              </a:rPr>
              <a:t>As such, an option price is said to decay over time, a process characterized as </a:t>
            </a:r>
            <a:r>
              <a:rPr lang="en-US" sz="2400" dirty="0">
                <a:solidFill>
                  <a:srgbClr val="FF0000"/>
                </a:solidFill>
              </a:rPr>
              <a:t>time value decay</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96F6B07-7A87-2E4C-9755-6E5DCA1022BA}"/>
                  </a:ext>
                </a:extLst>
              </p14:cNvPr>
              <p14:cNvContentPartPr/>
              <p14:nvPr/>
            </p14:nvContentPartPr>
            <p14:xfrm>
              <a:off x="5517754" y="2410023"/>
              <a:ext cx="95400" cy="18000"/>
            </p14:xfrm>
          </p:contentPart>
        </mc:Choice>
        <mc:Fallback xmlns="">
          <p:pic>
            <p:nvPicPr>
              <p:cNvPr id="4" name="墨迹 3">
                <a:extLst>
                  <a:ext uri="{FF2B5EF4-FFF2-40B4-BE49-F238E27FC236}">
                    <a16:creationId xmlns:a16="http://schemas.microsoft.com/office/drawing/2014/main" id="{096F6B07-7A87-2E4C-9755-6E5DCA1022BA}"/>
                  </a:ext>
                </a:extLst>
              </p:cNvPr>
              <p:cNvPicPr/>
              <p:nvPr/>
            </p:nvPicPr>
            <p:blipFill>
              <a:blip r:embed="rId3"/>
              <a:stretch>
                <a:fillRect/>
              </a:stretch>
            </p:blipFill>
            <p:spPr>
              <a:xfrm>
                <a:off x="5502634" y="2394903"/>
                <a:ext cx="125640" cy="48600"/>
              </a:xfrm>
              <a:prstGeom prst="rect">
                <a:avLst/>
              </a:prstGeom>
            </p:spPr>
          </p:pic>
        </mc:Fallback>
      </mc:AlternateContent>
    </p:spTree>
    <p:extLst>
      <p:ext uri="{BB962C8B-B14F-4D97-AF65-F5344CB8AC3E}">
        <p14:creationId xmlns:p14="http://schemas.microsoft.com/office/powerpoint/2010/main" val="246438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grpSp>
        <p:nvGrpSpPr>
          <p:cNvPr id="44" name="组合 43">
            <a:extLst>
              <a:ext uri="{FF2B5EF4-FFF2-40B4-BE49-F238E27FC236}">
                <a16:creationId xmlns:a16="http://schemas.microsoft.com/office/drawing/2014/main" id="{E4899339-6320-1543-BC89-1D3D9B4B62BE}"/>
              </a:ext>
            </a:extLst>
          </p:cNvPr>
          <p:cNvGrpSpPr/>
          <p:nvPr/>
        </p:nvGrpSpPr>
        <p:grpSpPr>
          <a:xfrm>
            <a:off x="11379994" y="3713583"/>
            <a:ext cx="100080" cy="307440"/>
            <a:chOff x="11379994" y="3713583"/>
            <a:chExt cx="100080" cy="307440"/>
          </a:xfrm>
        </p:grpSpPr>
        <mc:AlternateContent xmlns:mc="http://schemas.openxmlformats.org/markup-compatibility/2006" xmlns:p14="http://schemas.microsoft.com/office/powerpoint/2010/main">
          <mc:Choice Requires="p14">
            <p:contentPart p14:bwMode="auto" r:id="rId2">
              <p14:nvContentPartPr>
                <p14:cNvPr id="38" name="墨迹 37">
                  <a:extLst>
                    <a:ext uri="{FF2B5EF4-FFF2-40B4-BE49-F238E27FC236}">
                      <a16:creationId xmlns:a16="http://schemas.microsoft.com/office/drawing/2014/main" id="{AA1FE1C3-A8C5-4441-9304-1D85D0755B2E}"/>
                    </a:ext>
                  </a:extLst>
                </p14:cNvPr>
                <p14:cNvContentPartPr/>
                <p14:nvPr/>
              </p14:nvContentPartPr>
              <p14:xfrm>
                <a:off x="11379994" y="3713583"/>
                <a:ext cx="360" cy="360"/>
              </p14:xfrm>
            </p:contentPart>
          </mc:Choice>
          <mc:Fallback xmlns="">
            <p:pic>
              <p:nvPicPr>
                <p:cNvPr id="38" name="墨迹 37">
                  <a:extLst>
                    <a:ext uri="{FF2B5EF4-FFF2-40B4-BE49-F238E27FC236}">
                      <a16:creationId xmlns:a16="http://schemas.microsoft.com/office/drawing/2014/main" id="{AA1FE1C3-A8C5-4441-9304-1D85D0755B2E}"/>
                    </a:ext>
                  </a:extLst>
                </p:cNvPr>
                <p:cNvPicPr/>
                <p:nvPr/>
              </p:nvPicPr>
              <p:blipFill>
                <a:blip r:embed="rId45"/>
                <a:stretch>
                  <a:fillRect/>
                </a:stretch>
              </p:blipFill>
              <p:spPr>
                <a:xfrm>
                  <a:off x="11364514" y="36984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墨迹 42">
                  <a:extLst>
                    <a:ext uri="{FF2B5EF4-FFF2-40B4-BE49-F238E27FC236}">
                      <a16:creationId xmlns:a16="http://schemas.microsoft.com/office/drawing/2014/main" id="{8036C59D-CD74-3944-B150-00ED9DA98F47}"/>
                    </a:ext>
                  </a:extLst>
                </p14:cNvPr>
                <p14:cNvContentPartPr/>
                <p14:nvPr/>
              </p14:nvContentPartPr>
              <p14:xfrm>
                <a:off x="11479714" y="4020663"/>
                <a:ext cx="360" cy="360"/>
              </p14:xfrm>
            </p:contentPart>
          </mc:Choice>
          <mc:Fallback xmlns="">
            <p:pic>
              <p:nvPicPr>
                <p:cNvPr id="43" name="墨迹 42">
                  <a:extLst>
                    <a:ext uri="{FF2B5EF4-FFF2-40B4-BE49-F238E27FC236}">
                      <a16:creationId xmlns:a16="http://schemas.microsoft.com/office/drawing/2014/main" id="{8036C59D-CD74-3944-B150-00ED9DA98F47}"/>
                    </a:ext>
                  </a:extLst>
                </p:cNvPr>
                <p:cNvPicPr/>
                <p:nvPr/>
              </p:nvPicPr>
              <p:blipFill>
                <a:blip r:embed="rId45"/>
                <a:stretch>
                  <a:fillRect/>
                </a:stretch>
              </p:blipFill>
              <p:spPr>
                <a:xfrm>
                  <a:off x="11464234" y="4005543"/>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58" name="墨迹 57">
                <a:extLst>
                  <a:ext uri="{FF2B5EF4-FFF2-40B4-BE49-F238E27FC236}">
                    <a16:creationId xmlns:a16="http://schemas.microsoft.com/office/drawing/2014/main" id="{9BD9998B-A3E2-5C4C-AE3E-0674CB949B70}"/>
                  </a:ext>
                </a:extLst>
              </p14:cNvPr>
              <p14:cNvContentPartPr/>
              <p14:nvPr/>
            </p14:nvContentPartPr>
            <p14:xfrm>
              <a:off x="11387194" y="4958463"/>
              <a:ext cx="360" cy="360"/>
            </p14:xfrm>
          </p:contentPart>
        </mc:Choice>
        <mc:Fallback xmlns="">
          <p:pic>
            <p:nvPicPr>
              <p:cNvPr id="58" name="墨迹 57">
                <a:extLst>
                  <a:ext uri="{FF2B5EF4-FFF2-40B4-BE49-F238E27FC236}">
                    <a16:creationId xmlns:a16="http://schemas.microsoft.com/office/drawing/2014/main" id="{9BD9998B-A3E2-5C4C-AE3E-0674CB949B70}"/>
                  </a:ext>
                </a:extLst>
              </p:cNvPr>
              <p:cNvPicPr/>
              <p:nvPr/>
            </p:nvPicPr>
            <p:blipFill>
              <a:blip r:embed="rId48"/>
              <a:stretch>
                <a:fillRect/>
              </a:stretch>
            </p:blipFill>
            <p:spPr>
              <a:xfrm>
                <a:off x="11371714" y="4942983"/>
                <a:ext cx="30960" cy="30960"/>
              </a:xfrm>
              <a:prstGeom prst="rect">
                <a:avLst/>
              </a:prstGeom>
            </p:spPr>
          </p:pic>
        </mc:Fallback>
      </mc:AlternateContent>
    </p:spTree>
    <p:extLst>
      <p:ext uri="{BB962C8B-B14F-4D97-AF65-F5344CB8AC3E}">
        <p14:creationId xmlns:p14="http://schemas.microsoft.com/office/powerpoint/2010/main" val="26505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mc:AlternateContent xmlns:mc="http://schemas.openxmlformats.org/markup-compatibility/2006" xmlns:p14="http://schemas.microsoft.com/office/powerpoint/2010/main">
        <mc:Choice Requires="p14">
          <p:contentPart p14:bwMode="auto" r:id="rId2">
            <p14:nvContentPartPr>
              <p14:cNvPr id="119" name="墨迹 118">
                <a:extLst>
                  <a:ext uri="{FF2B5EF4-FFF2-40B4-BE49-F238E27FC236}">
                    <a16:creationId xmlns:a16="http://schemas.microsoft.com/office/drawing/2014/main" id="{1317221F-812D-E841-AEFE-6306546FB9AE}"/>
                  </a:ext>
                </a:extLst>
              </p14:cNvPr>
              <p14:cNvContentPartPr/>
              <p14:nvPr/>
            </p14:nvContentPartPr>
            <p14:xfrm>
              <a:off x="4280434" y="3556983"/>
              <a:ext cx="1800" cy="5400"/>
            </p14:xfrm>
          </p:contentPart>
        </mc:Choice>
        <mc:Fallback xmlns="">
          <p:pic>
            <p:nvPicPr>
              <p:cNvPr id="119" name="墨迹 118">
                <a:extLst>
                  <a:ext uri="{FF2B5EF4-FFF2-40B4-BE49-F238E27FC236}">
                    <a16:creationId xmlns:a16="http://schemas.microsoft.com/office/drawing/2014/main" id="{1317221F-812D-E841-AEFE-6306546FB9AE}"/>
                  </a:ext>
                </a:extLst>
              </p:cNvPr>
              <p:cNvPicPr/>
              <p:nvPr/>
            </p:nvPicPr>
            <p:blipFill>
              <a:blip r:embed="rId9"/>
              <a:stretch>
                <a:fillRect/>
              </a:stretch>
            </p:blipFill>
            <p:spPr>
              <a:xfrm>
                <a:off x="4264954" y="3541863"/>
                <a:ext cx="32400" cy="36000"/>
              </a:xfrm>
              <a:prstGeom prst="rect">
                <a:avLst/>
              </a:prstGeom>
            </p:spPr>
          </p:pic>
        </mc:Fallback>
      </mc:AlternateContent>
      <p:grpSp>
        <p:nvGrpSpPr>
          <p:cNvPr id="153" name="组合 152">
            <a:extLst>
              <a:ext uri="{FF2B5EF4-FFF2-40B4-BE49-F238E27FC236}">
                <a16:creationId xmlns:a16="http://schemas.microsoft.com/office/drawing/2014/main" id="{AD2F87C2-9F95-C84B-84D5-A3E617A566C6}"/>
              </a:ext>
            </a:extLst>
          </p:cNvPr>
          <p:cNvGrpSpPr/>
          <p:nvPr/>
        </p:nvGrpSpPr>
        <p:grpSpPr>
          <a:xfrm>
            <a:off x="5675794" y="1647543"/>
            <a:ext cx="5803200" cy="4592880"/>
            <a:chOff x="5675794" y="1647543"/>
            <a:chExt cx="5803200" cy="459288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EF7757D8-38D3-E542-AF66-582E860D73D8}"/>
                    </a:ext>
                  </a:extLst>
                </p14:cNvPr>
                <p14:cNvContentPartPr/>
                <p14:nvPr/>
              </p14:nvContentPartPr>
              <p14:xfrm>
                <a:off x="5675794" y="2974503"/>
                <a:ext cx="360" cy="360"/>
              </p14:xfrm>
            </p:contentPart>
          </mc:Choice>
          <mc:Fallback xmlns="">
            <p:pic>
              <p:nvPicPr>
                <p:cNvPr id="7" name="墨迹 6">
                  <a:extLst>
                    <a:ext uri="{FF2B5EF4-FFF2-40B4-BE49-F238E27FC236}">
                      <a16:creationId xmlns:a16="http://schemas.microsoft.com/office/drawing/2014/main" id="{EF7757D8-38D3-E542-AF66-582E860D73D8}"/>
                    </a:ext>
                  </a:extLst>
                </p:cNvPr>
                <p:cNvPicPr/>
                <p:nvPr/>
              </p:nvPicPr>
              <p:blipFill>
                <a:blip r:embed="rId9"/>
                <a:stretch>
                  <a:fillRect/>
                </a:stretch>
              </p:blipFill>
              <p:spPr>
                <a:xfrm>
                  <a:off x="5660314" y="295938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墨迹 64">
                  <a:extLst>
                    <a:ext uri="{FF2B5EF4-FFF2-40B4-BE49-F238E27FC236}">
                      <a16:creationId xmlns:a16="http://schemas.microsoft.com/office/drawing/2014/main" id="{B44206C1-5127-A44A-A733-BF808AE6E003}"/>
                    </a:ext>
                  </a:extLst>
                </p14:cNvPr>
                <p14:cNvContentPartPr/>
                <p14:nvPr/>
              </p14:nvContentPartPr>
              <p14:xfrm>
                <a:off x="10509514" y="1647543"/>
                <a:ext cx="360" cy="360"/>
              </p14:xfrm>
            </p:contentPart>
          </mc:Choice>
          <mc:Fallback xmlns="">
            <p:pic>
              <p:nvPicPr>
                <p:cNvPr id="65" name="墨迹 64">
                  <a:extLst>
                    <a:ext uri="{FF2B5EF4-FFF2-40B4-BE49-F238E27FC236}">
                      <a16:creationId xmlns:a16="http://schemas.microsoft.com/office/drawing/2014/main" id="{B44206C1-5127-A44A-A733-BF808AE6E003}"/>
                    </a:ext>
                  </a:extLst>
                </p:cNvPr>
                <p:cNvPicPr/>
                <p:nvPr/>
              </p:nvPicPr>
              <p:blipFill>
                <a:blip r:embed="rId9"/>
                <a:stretch>
                  <a:fillRect/>
                </a:stretch>
              </p:blipFill>
              <p:spPr>
                <a:xfrm>
                  <a:off x="10494394" y="1632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墨迹 108">
                  <a:extLst>
                    <a:ext uri="{FF2B5EF4-FFF2-40B4-BE49-F238E27FC236}">
                      <a16:creationId xmlns:a16="http://schemas.microsoft.com/office/drawing/2014/main" id="{60848162-D33F-3E4A-97AC-2CD31BA74D4F}"/>
                    </a:ext>
                  </a:extLst>
                </p14:cNvPr>
                <p14:cNvContentPartPr/>
                <p14:nvPr/>
              </p14:nvContentPartPr>
              <p14:xfrm>
                <a:off x="11478634" y="4158183"/>
                <a:ext cx="360" cy="360"/>
              </p14:xfrm>
            </p:contentPart>
          </mc:Choice>
          <mc:Fallback xmlns="">
            <p:pic>
              <p:nvPicPr>
                <p:cNvPr id="109" name="墨迹 108">
                  <a:extLst>
                    <a:ext uri="{FF2B5EF4-FFF2-40B4-BE49-F238E27FC236}">
                      <a16:creationId xmlns:a16="http://schemas.microsoft.com/office/drawing/2014/main" id="{60848162-D33F-3E4A-97AC-2CD31BA74D4F}"/>
                    </a:ext>
                  </a:extLst>
                </p:cNvPr>
                <p:cNvPicPr/>
                <p:nvPr/>
              </p:nvPicPr>
              <p:blipFill>
                <a:blip r:embed="rId9"/>
                <a:stretch>
                  <a:fillRect/>
                </a:stretch>
              </p:blipFill>
              <p:spPr>
                <a:xfrm>
                  <a:off x="11463514" y="4143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3" name="墨迹 112">
                  <a:extLst>
                    <a:ext uri="{FF2B5EF4-FFF2-40B4-BE49-F238E27FC236}">
                      <a16:creationId xmlns:a16="http://schemas.microsoft.com/office/drawing/2014/main" id="{59B6117F-C7F1-724F-AC5E-25B8DEFA4AFC}"/>
                    </a:ext>
                  </a:extLst>
                </p14:cNvPr>
                <p14:cNvContentPartPr/>
                <p14:nvPr/>
              </p14:nvContentPartPr>
              <p14:xfrm>
                <a:off x="10347514" y="4625823"/>
                <a:ext cx="360" cy="360"/>
              </p14:xfrm>
            </p:contentPart>
          </mc:Choice>
          <mc:Fallback xmlns="">
            <p:pic>
              <p:nvPicPr>
                <p:cNvPr id="113" name="墨迹 112">
                  <a:extLst>
                    <a:ext uri="{FF2B5EF4-FFF2-40B4-BE49-F238E27FC236}">
                      <a16:creationId xmlns:a16="http://schemas.microsoft.com/office/drawing/2014/main" id="{59B6117F-C7F1-724F-AC5E-25B8DEFA4AFC}"/>
                    </a:ext>
                  </a:extLst>
                </p:cNvPr>
                <p:cNvPicPr/>
                <p:nvPr/>
              </p:nvPicPr>
              <p:blipFill>
                <a:blip r:embed="rId9"/>
                <a:stretch>
                  <a:fillRect/>
                </a:stretch>
              </p:blipFill>
              <p:spPr>
                <a:xfrm>
                  <a:off x="10332394" y="461034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墨迹 119">
                  <a:extLst>
                    <a:ext uri="{FF2B5EF4-FFF2-40B4-BE49-F238E27FC236}">
                      <a16:creationId xmlns:a16="http://schemas.microsoft.com/office/drawing/2014/main" id="{AA8A27D7-AEE9-4041-A106-63FC3A62A0E7}"/>
                    </a:ext>
                  </a:extLst>
                </p14:cNvPr>
                <p14:cNvContentPartPr/>
                <p14:nvPr/>
              </p14:nvContentPartPr>
              <p14:xfrm>
                <a:off x="6643114" y="5331063"/>
                <a:ext cx="2160" cy="1080"/>
              </p14:xfrm>
            </p:contentPart>
          </mc:Choice>
          <mc:Fallback xmlns="">
            <p:pic>
              <p:nvPicPr>
                <p:cNvPr id="120" name="墨迹 119">
                  <a:extLst>
                    <a:ext uri="{FF2B5EF4-FFF2-40B4-BE49-F238E27FC236}">
                      <a16:creationId xmlns:a16="http://schemas.microsoft.com/office/drawing/2014/main" id="{AA8A27D7-AEE9-4041-A106-63FC3A62A0E7}"/>
                    </a:ext>
                  </a:extLst>
                </p:cNvPr>
                <p:cNvPicPr/>
                <p:nvPr/>
              </p:nvPicPr>
              <p:blipFill>
                <a:blip r:embed="rId9"/>
                <a:stretch>
                  <a:fillRect/>
                </a:stretch>
              </p:blipFill>
              <p:spPr>
                <a:xfrm>
                  <a:off x="6627994" y="5315583"/>
                  <a:ext cx="32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1" name="墨迹 120">
                  <a:extLst>
                    <a:ext uri="{FF2B5EF4-FFF2-40B4-BE49-F238E27FC236}">
                      <a16:creationId xmlns:a16="http://schemas.microsoft.com/office/drawing/2014/main" id="{A4500779-15AD-A84C-B312-73C09E6761CA}"/>
                    </a:ext>
                  </a:extLst>
                </p14:cNvPr>
                <p14:cNvContentPartPr/>
                <p14:nvPr/>
              </p14:nvContentPartPr>
              <p14:xfrm>
                <a:off x="6640954" y="5313423"/>
                <a:ext cx="4320" cy="18720"/>
              </p14:xfrm>
            </p:contentPart>
          </mc:Choice>
          <mc:Fallback xmlns="">
            <p:pic>
              <p:nvPicPr>
                <p:cNvPr id="121" name="墨迹 120">
                  <a:extLst>
                    <a:ext uri="{FF2B5EF4-FFF2-40B4-BE49-F238E27FC236}">
                      <a16:creationId xmlns:a16="http://schemas.microsoft.com/office/drawing/2014/main" id="{A4500779-15AD-A84C-B312-73C09E6761CA}"/>
                    </a:ext>
                  </a:extLst>
                </p:cNvPr>
                <p:cNvPicPr/>
                <p:nvPr/>
              </p:nvPicPr>
              <p:blipFill>
                <a:blip r:embed="rId188"/>
                <a:stretch>
                  <a:fillRect/>
                </a:stretch>
              </p:blipFill>
              <p:spPr>
                <a:xfrm>
                  <a:off x="6625474" y="5297943"/>
                  <a:ext cx="34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9" name="墨迹 128">
                  <a:extLst>
                    <a:ext uri="{FF2B5EF4-FFF2-40B4-BE49-F238E27FC236}">
                      <a16:creationId xmlns:a16="http://schemas.microsoft.com/office/drawing/2014/main" id="{6488584D-F582-CC4C-AF54-930564A366B0}"/>
                    </a:ext>
                  </a:extLst>
                </p14:cNvPr>
                <p14:cNvContentPartPr/>
                <p14:nvPr/>
              </p14:nvContentPartPr>
              <p14:xfrm>
                <a:off x="6740674" y="6226023"/>
                <a:ext cx="13320" cy="14400"/>
              </p14:xfrm>
            </p:contentPart>
          </mc:Choice>
          <mc:Fallback xmlns="">
            <p:pic>
              <p:nvPicPr>
                <p:cNvPr id="129" name="墨迹 128">
                  <a:extLst>
                    <a:ext uri="{FF2B5EF4-FFF2-40B4-BE49-F238E27FC236}">
                      <a16:creationId xmlns:a16="http://schemas.microsoft.com/office/drawing/2014/main" id="{6488584D-F582-CC4C-AF54-930564A366B0}"/>
                    </a:ext>
                  </a:extLst>
                </p:cNvPr>
                <p:cNvPicPr/>
                <p:nvPr/>
              </p:nvPicPr>
              <p:blipFill>
                <a:blip r:embed="rId200"/>
                <a:stretch>
                  <a:fillRect/>
                </a:stretch>
              </p:blipFill>
              <p:spPr>
                <a:xfrm>
                  <a:off x="6725554" y="6210903"/>
                  <a:ext cx="43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9" name="墨迹 138">
                  <a:extLst>
                    <a:ext uri="{FF2B5EF4-FFF2-40B4-BE49-F238E27FC236}">
                      <a16:creationId xmlns:a16="http://schemas.microsoft.com/office/drawing/2014/main" id="{246C6AF8-A5C6-2041-8C25-83742F657740}"/>
                    </a:ext>
                  </a:extLst>
                </p14:cNvPr>
                <p14:cNvContentPartPr/>
                <p14:nvPr/>
              </p14:nvContentPartPr>
              <p14:xfrm>
                <a:off x="7335394" y="5657943"/>
                <a:ext cx="360" cy="360"/>
              </p14:xfrm>
            </p:contentPart>
          </mc:Choice>
          <mc:Fallback xmlns="">
            <p:pic>
              <p:nvPicPr>
                <p:cNvPr id="139" name="墨迹 138">
                  <a:extLst>
                    <a:ext uri="{FF2B5EF4-FFF2-40B4-BE49-F238E27FC236}">
                      <a16:creationId xmlns:a16="http://schemas.microsoft.com/office/drawing/2014/main" id="{246C6AF8-A5C6-2041-8C25-83742F657740}"/>
                    </a:ext>
                  </a:extLst>
                </p:cNvPr>
                <p:cNvPicPr/>
                <p:nvPr/>
              </p:nvPicPr>
              <p:blipFill>
                <a:blip r:embed="rId9"/>
                <a:stretch>
                  <a:fillRect/>
                </a:stretch>
              </p:blipFill>
              <p:spPr>
                <a:xfrm>
                  <a:off x="7319914" y="5642463"/>
                  <a:ext cx="30960" cy="30960"/>
                </a:xfrm>
                <a:prstGeom prst="rect">
                  <a:avLst/>
                </a:prstGeom>
              </p:spPr>
            </p:pic>
          </mc:Fallback>
        </mc:AlternateContent>
      </p:grpSp>
      <p:grpSp>
        <p:nvGrpSpPr>
          <p:cNvPr id="167" name="组合 166">
            <a:extLst>
              <a:ext uri="{FF2B5EF4-FFF2-40B4-BE49-F238E27FC236}">
                <a16:creationId xmlns:a16="http://schemas.microsoft.com/office/drawing/2014/main" id="{994D952D-7FBC-0646-A204-67A21CC92EC7}"/>
              </a:ext>
            </a:extLst>
          </p:cNvPr>
          <p:cNvGrpSpPr/>
          <p:nvPr/>
        </p:nvGrpSpPr>
        <p:grpSpPr>
          <a:xfrm>
            <a:off x="7577314" y="6304143"/>
            <a:ext cx="1317240" cy="290520"/>
            <a:chOff x="7577314" y="6304143"/>
            <a:chExt cx="1317240" cy="290520"/>
          </a:xfrm>
        </p:grpSpPr>
        <mc:AlternateContent xmlns:mc="http://schemas.openxmlformats.org/markup-compatibility/2006" xmlns:p14="http://schemas.microsoft.com/office/powerpoint/2010/main">
          <mc:Choice Requires="p14">
            <p:contentPart p14:bwMode="auto" r:id="rId202">
              <p14:nvContentPartPr>
                <p14:cNvPr id="154" name="墨迹 153">
                  <a:extLst>
                    <a:ext uri="{FF2B5EF4-FFF2-40B4-BE49-F238E27FC236}">
                      <a16:creationId xmlns:a16="http://schemas.microsoft.com/office/drawing/2014/main" id="{98ADED33-F874-DD49-9685-5FF057DB1100}"/>
                    </a:ext>
                  </a:extLst>
                </p14:cNvPr>
                <p14:cNvContentPartPr/>
                <p14:nvPr/>
              </p14:nvContentPartPr>
              <p14:xfrm>
                <a:off x="7577314" y="6304143"/>
                <a:ext cx="5400" cy="16560"/>
              </p14:xfrm>
            </p:contentPart>
          </mc:Choice>
          <mc:Fallback xmlns="">
            <p:pic>
              <p:nvPicPr>
                <p:cNvPr id="154" name="墨迹 153">
                  <a:extLst>
                    <a:ext uri="{FF2B5EF4-FFF2-40B4-BE49-F238E27FC236}">
                      <a16:creationId xmlns:a16="http://schemas.microsoft.com/office/drawing/2014/main" id="{98ADED33-F874-DD49-9685-5FF057DB1100}"/>
                    </a:ext>
                  </a:extLst>
                </p:cNvPr>
                <p:cNvPicPr/>
                <p:nvPr/>
              </p:nvPicPr>
              <p:blipFill>
                <a:blip r:embed="rId239"/>
                <a:stretch>
                  <a:fillRect/>
                </a:stretch>
              </p:blipFill>
              <p:spPr>
                <a:xfrm>
                  <a:off x="7562194" y="6289023"/>
                  <a:ext cx="3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墨迹 162">
                  <a:extLst>
                    <a:ext uri="{FF2B5EF4-FFF2-40B4-BE49-F238E27FC236}">
                      <a16:creationId xmlns:a16="http://schemas.microsoft.com/office/drawing/2014/main" id="{098366DC-6B89-2D4F-9680-B765832B63DD}"/>
                    </a:ext>
                  </a:extLst>
                </p14:cNvPr>
                <p14:cNvContentPartPr/>
                <p14:nvPr/>
              </p14:nvContentPartPr>
              <p14:xfrm>
                <a:off x="8748754" y="6412503"/>
                <a:ext cx="360" cy="360"/>
              </p14:xfrm>
            </p:contentPart>
          </mc:Choice>
          <mc:Fallback xmlns="">
            <p:pic>
              <p:nvPicPr>
                <p:cNvPr id="163" name="墨迹 162">
                  <a:extLst>
                    <a:ext uri="{FF2B5EF4-FFF2-40B4-BE49-F238E27FC236}">
                      <a16:creationId xmlns:a16="http://schemas.microsoft.com/office/drawing/2014/main" id="{098366DC-6B89-2D4F-9680-B765832B63DD}"/>
                    </a:ext>
                  </a:extLst>
                </p:cNvPr>
                <p:cNvPicPr/>
                <p:nvPr/>
              </p:nvPicPr>
              <p:blipFill>
                <a:blip r:embed="rId9"/>
                <a:stretch>
                  <a:fillRect/>
                </a:stretch>
              </p:blipFill>
              <p:spPr>
                <a:xfrm>
                  <a:off x="8733274" y="639702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6" name="墨迹 165">
                  <a:extLst>
                    <a:ext uri="{FF2B5EF4-FFF2-40B4-BE49-F238E27FC236}">
                      <a16:creationId xmlns:a16="http://schemas.microsoft.com/office/drawing/2014/main" id="{3F710ADC-E419-D641-9773-4B0A6002E177}"/>
                    </a:ext>
                  </a:extLst>
                </p14:cNvPr>
                <p14:cNvContentPartPr/>
                <p14:nvPr/>
              </p14:nvContentPartPr>
              <p14:xfrm>
                <a:off x="8894194" y="6594303"/>
                <a:ext cx="360" cy="360"/>
              </p14:xfrm>
            </p:contentPart>
          </mc:Choice>
          <mc:Fallback xmlns="">
            <p:pic>
              <p:nvPicPr>
                <p:cNvPr id="166" name="墨迹 165">
                  <a:extLst>
                    <a:ext uri="{FF2B5EF4-FFF2-40B4-BE49-F238E27FC236}">
                      <a16:creationId xmlns:a16="http://schemas.microsoft.com/office/drawing/2014/main" id="{3F710ADC-E419-D641-9773-4B0A6002E177}"/>
                    </a:ext>
                  </a:extLst>
                </p:cNvPr>
                <p:cNvPicPr/>
                <p:nvPr/>
              </p:nvPicPr>
              <p:blipFill>
                <a:blip r:embed="rId9"/>
                <a:stretch>
                  <a:fillRect/>
                </a:stretch>
              </p:blipFill>
              <p:spPr>
                <a:xfrm>
                  <a:off x="8879074" y="6578823"/>
                  <a:ext cx="30960" cy="30960"/>
                </a:xfrm>
                <a:prstGeom prst="rect">
                  <a:avLst/>
                </a:prstGeom>
              </p:spPr>
            </p:pic>
          </mc:Fallback>
        </mc:AlternateContent>
      </p:grpSp>
      <p:grpSp>
        <p:nvGrpSpPr>
          <p:cNvPr id="192" name="组合 191">
            <a:extLst>
              <a:ext uri="{FF2B5EF4-FFF2-40B4-BE49-F238E27FC236}">
                <a16:creationId xmlns:a16="http://schemas.microsoft.com/office/drawing/2014/main" id="{C1A21D37-E475-D04A-AC79-1069158A9337}"/>
              </a:ext>
            </a:extLst>
          </p:cNvPr>
          <p:cNvGrpSpPr/>
          <p:nvPr/>
        </p:nvGrpSpPr>
        <p:grpSpPr>
          <a:xfrm>
            <a:off x="5504074" y="4239903"/>
            <a:ext cx="2066400" cy="278640"/>
            <a:chOff x="5504074" y="4239903"/>
            <a:chExt cx="2066400" cy="278640"/>
          </a:xfrm>
        </p:grpSpPr>
        <mc:AlternateContent xmlns:mc="http://schemas.openxmlformats.org/markup-compatibility/2006" xmlns:p14="http://schemas.microsoft.com/office/powerpoint/2010/main">
          <mc:Choice Requires="p14">
            <p:contentPart p14:bwMode="auto" r:id="rId242">
              <p14:nvContentPartPr>
                <p14:cNvPr id="174" name="墨迹 173">
                  <a:extLst>
                    <a:ext uri="{FF2B5EF4-FFF2-40B4-BE49-F238E27FC236}">
                      <a16:creationId xmlns:a16="http://schemas.microsoft.com/office/drawing/2014/main" id="{F48FB9AD-7B37-9843-A446-7199ECB20040}"/>
                    </a:ext>
                  </a:extLst>
                </p14:cNvPr>
                <p14:cNvContentPartPr/>
                <p14:nvPr/>
              </p14:nvContentPartPr>
              <p14:xfrm>
                <a:off x="5504074" y="4239903"/>
                <a:ext cx="2880" cy="1800"/>
              </p14:xfrm>
            </p:contentPart>
          </mc:Choice>
          <mc:Fallback xmlns="">
            <p:pic>
              <p:nvPicPr>
                <p:cNvPr id="174" name="墨迹 173">
                  <a:extLst>
                    <a:ext uri="{FF2B5EF4-FFF2-40B4-BE49-F238E27FC236}">
                      <a16:creationId xmlns:a16="http://schemas.microsoft.com/office/drawing/2014/main" id="{F48FB9AD-7B37-9843-A446-7199ECB20040}"/>
                    </a:ext>
                  </a:extLst>
                </p:cNvPr>
                <p:cNvPicPr/>
                <p:nvPr/>
              </p:nvPicPr>
              <p:blipFill>
                <a:blip r:embed="rId9"/>
                <a:stretch>
                  <a:fillRect/>
                </a:stretch>
              </p:blipFill>
              <p:spPr>
                <a:xfrm>
                  <a:off x="5488594" y="4224783"/>
                  <a:ext cx="33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1" name="墨迹 190">
                  <a:extLst>
                    <a:ext uri="{FF2B5EF4-FFF2-40B4-BE49-F238E27FC236}">
                      <a16:creationId xmlns:a16="http://schemas.microsoft.com/office/drawing/2014/main" id="{D789D210-A3D7-FC49-91BD-8C5C542C1E32}"/>
                    </a:ext>
                  </a:extLst>
                </p14:cNvPr>
                <p14:cNvContentPartPr/>
                <p14:nvPr/>
              </p14:nvContentPartPr>
              <p14:xfrm>
                <a:off x="7570114" y="4514583"/>
                <a:ext cx="360" cy="3960"/>
              </p14:xfrm>
            </p:contentPart>
          </mc:Choice>
          <mc:Fallback xmlns="">
            <p:pic>
              <p:nvPicPr>
                <p:cNvPr id="191" name="墨迹 190">
                  <a:extLst>
                    <a:ext uri="{FF2B5EF4-FFF2-40B4-BE49-F238E27FC236}">
                      <a16:creationId xmlns:a16="http://schemas.microsoft.com/office/drawing/2014/main" id="{D789D210-A3D7-FC49-91BD-8C5C542C1E32}"/>
                    </a:ext>
                  </a:extLst>
                </p:cNvPr>
                <p:cNvPicPr/>
                <p:nvPr/>
              </p:nvPicPr>
              <p:blipFill>
                <a:blip r:embed="rId9"/>
                <a:stretch>
                  <a:fillRect/>
                </a:stretch>
              </p:blipFill>
              <p:spPr>
                <a:xfrm>
                  <a:off x="7554634" y="4499463"/>
                  <a:ext cx="30960" cy="34560"/>
                </a:xfrm>
                <a:prstGeom prst="rect">
                  <a:avLst/>
                </a:prstGeom>
              </p:spPr>
            </p:pic>
          </mc:Fallback>
        </mc:AlternateContent>
      </p:grpSp>
    </p:spTree>
    <p:extLst>
      <p:ext uri="{BB962C8B-B14F-4D97-AF65-F5344CB8AC3E}">
        <p14:creationId xmlns:p14="http://schemas.microsoft.com/office/powerpoint/2010/main" val="10640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dirty="0">
                <a:solidFill>
                  <a:schemeClr val="bg1"/>
                </a:solidFill>
              </a:rPr>
              <a:t>Pricing of European option</a:t>
            </a:r>
            <a:br>
              <a:rPr lang="en-US" sz="2500" dirty="0">
                <a:solidFill>
                  <a:schemeClr val="bg1"/>
                </a:solidFill>
              </a:rPr>
            </a:br>
            <a:r>
              <a:rPr lang="en-US" sz="2500" dirty="0">
                <a:solidFill>
                  <a:schemeClr val="bg1"/>
                </a:solidFill>
              </a:rPr>
              <a:t>lower limits of call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C</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Max[0,S</a:t>
            </a:r>
            <a:r>
              <a:rPr lang="en" altLang="zh-CN" baseline="-25000" dirty="0">
                <a:solidFill>
                  <a:schemeClr val="bg1"/>
                </a:solidFill>
              </a:rPr>
              <a:t>0</a:t>
            </a:r>
            <a:r>
              <a:rPr lang="en" altLang="zh-CN" dirty="0">
                <a:solidFill>
                  <a:schemeClr val="bg1"/>
                </a:solidFill>
              </a:rPr>
              <a:t>-X/(1+r)</a:t>
            </a:r>
            <a:r>
              <a:rPr lang="en" altLang="zh-CN" baseline="30000" dirty="0">
                <a:solidFill>
                  <a:schemeClr val="bg1"/>
                </a:solidFill>
              </a:rPr>
              <a:t>T</a:t>
            </a:r>
            <a:r>
              <a:rPr lang="en" altLang="zh-CN" dirty="0">
                <a:solidFill>
                  <a:schemeClr val="bg1"/>
                </a:solidFill>
              </a:rPr>
              <a:t>]</a:t>
            </a:r>
            <a:endParaRPr lang="en-US" altLang="zh-CN" dirty="0">
              <a:solidFill>
                <a:schemeClr val="bg1"/>
              </a:solidFill>
            </a:endParaRPr>
          </a:p>
          <a:p>
            <a:r>
              <a:rPr lang="en" altLang="zh-CN" i="1" dirty="0">
                <a:solidFill>
                  <a:schemeClr val="bg1"/>
                </a:solidFill>
              </a:rPr>
              <a:t>The lowest value of a European call is the greater of zero or the value of the underlying minus the present value of the exercise price. </a:t>
            </a:r>
            <a:endParaRPr lang="en" altLang="zh-CN" dirty="0">
              <a:solidFill>
                <a:schemeClr val="bg1"/>
              </a:solidFill>
            </a:endParaRPr>
          </a:p>
          <a:p>
            <a:endParaRPr lang="en-US" dirty="0">
              <a:solidFill>
                <a:schemeClr val="bg1"/>
              </a:solidFill>
            </a:endParaRPr>
          </a:p>
        </p:txBody>
      </p:sp>
      <p:pic>
        <p:nvPicPr>
          <p:cNvPr id="6" name="图片 5" descr="表格&#10;&#10;描述已自动生成">
            <a:extLst>
              <a:ext uri="{FF2B5EF4-FFF2-40B4-BE49-F238E27FC236}">
                <a16:creationId xmlns:a16="http://schemas.microsoft.com/office/drawing/2014/main" id="{1F1D168B-3302-2D4F-84CA-2C6403FFE41E}"/>
              </a:ext>
            </a:extLst>
          </p:cNvPr>
          <p:cNvPicPr>
            <a:picLocks noChangeAspect="1"/>
          </p:cNvPicPr>
          <p:nvPr/>
        </p:nvPicPr>
        <p:blipFill>
          <a:blip r:embed="rId2"/>
          <a:stretch>
            <a:fillRect/>
          </a:stretch>
        </p:blipFill>
        <p:spPr>
          <a:xfrm>
            <a:off x="6096001" y="1680383"/>
            <a:ext cx="5143500" cy="348471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169" name="组合 168">
            <a:extLst>
              <a:ext uri="{FF2B5EF4-FFF2-40B4-BE49-F238E27FC236}">
                <a16:creationId xmlns:a16="http://schemas.microsoft.com/office/drawing/2014/main" id="{56C1DACC-7920-2548-ADC2-A0C24C4A390F}"/>
              </a:ext>
            </a:extLst>
          </p:cNvPr>
          <p:cNvGrpSpPr/>
          <p:nvPr/>
        </p:nvGrpSpPr>
        <p:grpSpPr>
          <a:xfrm>
            <a:off x="1593982" y="815662"/>
            <a:ext cx="2457720" cy="433800"/>
            <a:chOff x="1593982" y="815662"/>
            <a:chExt cx="2457720" cy="43380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3EACA224-F6E3-2146-B905-AB97BE96E25C}"/>
                    </a:ext>
                  </a:extLst>
                </p14:cNvPr>
                <p14:cNvContentPartPr/>
                <p14:nvPr/>
              </p14:nvContentPartPr>
              <p14:xfrm>
                <a:off x="1593982" y="1249102"/>
                <a:ext cx="360" cy="360"/>
              </p14:xfrm>
            </p:contentPart>
          </mc:Choice>
          <mc:Fallback xmlns="">
            <p:pic>
              <p:nvPicPr>
                <p:cNvPr id="5" name="墨迹 4">
                  <a:extLst>
                    <a:ext uri="{FF2B5EF4-FFF2-40B4-BE49-F238E27FC236}">
                      <a16:creationId xmlns:a16="http://schemas.microsoft.com/office/drawing/2014/main" id="{3EACA224-F6E3-2146-B905-AB97BE96E25C}"/>
                    </a:ext>
                  </a:extLst>
                </p:cNvPr>
                <p:cNvPicPr/>
                <p:nvPr/>
              </p:nvPicPr>
              <p:blipFill>
                <a:blip r:embed="rId4"/>
                <a:stretch>
                  <a:fillRect/>
                </a:stretch>
              </p:blipFill>
              <p:spPr>
                <a:xfrm>
                  <a:off x="1585342" y="1240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E5F1BE5F-7FC2-5E44-A4AC-9831F7FC46A7}"/>
                    </a:ext>
                  </a:extLst>
                </p14:cNvPr>
                <p14:cNvContentPartPr/>
                <p14:nvPr/>
              </p14:nvContentPartPr>
              <p14:xfrm>
                <a:off x="1593982" y="1249102"/>
                <a:ext cx="360" cy="360"/>
              </p14:xfrm>
            </p:contentPart>
          </mc:Choice>
          <mc:Fallback xmlns="">
            <p:pic>
              <p:nvPicPr>
                <p:cNvPr id="7" name="墨迹 6">
                  <a:extLst>
                    <a:ext uri="{FF2B5EF4-FFF2-40B4-BE49-F238E27FC236}">
                      <a16:creationId xmlns:a16="http://schemas.microsoft.com/office/drawing/2014/main" id="{E5F1BE5F-7FC2-5E44-A4AC-9831F7FC46A7}"/>
                    </a:ext>
                  </a:extLst>
                </p:cNvPr>
                <p:cNvPicPr/>
                <p:nvPr/>
              </p:nvPicPr>
              <p:blipFill>
                <a:blip r:embed="rId6"/>
                <a:stretch>
                  <a:fillRect/>
                </a:stretch>
              </p:blipFill>
              <p:spPr>
                <a:xfrm>
                  <a:off x="1578862" y="123362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8" name="墨迹 167">
                  <a:extLst>
                    <a:ext uri="{FF2B5EF4-FFF2-40B4-BE49-F238E27FC236}">
                      <a16:creationId xmlns:a16="http://schemas.microsoft.com/office/drawing/2014/main" id="{D28F2957-8E5A-7646-96C4-7FCE815E44FC}"/>
                    </a:ext>
                  </a:extLst>
                </p14:cNvPr>
                <p14:cNvContentPartPr/>
                <p14:nvPr/>
              </p14:nvContentPartPr>
              <p14:xfrm>
                <a:off x="4045222" y="815662"/>
                <a:ext cx="6480" cy="360"/>
              </p14:xfrm>
            </p:contentPart>
          </mc:Choice>
          <mc:Fallback xmlns="">
            <p:pic>
              <p:nvPicPr>
                <p:cNvPr id="168" name="墨迹 167">
                  <a:extLst>
                    <a:ext uri="{FF2B5EF4-FFF2-40B4-BE49-F238E27FC236}">
                      <a16:creationId xmlns:a16="http://schemas.microsoft.com/office/drawing/2014/main" id="{D28F2957-8E5A-7646-96C4-7FCE815E44FC}"/>
                    </a:ext>
                  </a:extLst>
                </p:cNvPr>
                <p:cNvPicPr/>
                <p:nvPr/>
              </p:nvPicPr>
              <p:blipFill>
                <a:blip r:embed="rId6"/>
                <a:stretch>
                  <a:fillRect/>
                </a:stretch>
              </p:blipFill>
              <p:spPr>
                <a:xfrm>
                  <a:off x="4030102" y="800182"/>
                  <a:ext cx="3708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81" name="墨迹 180">
                <a:extLst>
                  <a:ext uri="{FF2B5EF4-FFF2-40B4-BE49-F238E27FC236}">
                    <a16:creationId xmlns:a16="http://schemas.microsoft.com/office/drawing/2014/main" id="{E8778582-2164-9948-B71B-530543743F71}"/>
                  </a:ext>
                </a:extLst>
              </p14:cNvPr>
              <p14:cNvContentPartPr/>
              <p14:nvPr/>
            </p14:nvContentPartPr>
            <p14:xfrm>
              <a:off x="6170302" y="4291462"/>
              <a:ext cx="360" cy="3240"/>
            </p14:xfrm>
          </p:contentPart>
        </mc:Choice>
        <mc:Fallback xmlns="">
          <p:pic>
            <p:nvPicPr>
              <p:cNvPr id="181" name="墨迹 180">
                <a:extLst>
                  <a:ext uri="{FF2B5EF4-FFF2-40B4-BE49-F238E27FC236}">
                    <a16:creationId xmlns:a16="http://schemas.microsoft.com/office/drawing/2014/main" id="{E8778582-2164-9948-B71B-530543743F71}"/>
                  </a:ext>
                </a:extLst>
              </p:cNvPr>
              <p:cNvPicPr/>
              <p:nvPr/>
            </p:nvPicPr>
            <p:blipFill>
              <a:blip r:embed="rId6"/>
              <a:stretch>
                <a:fillRect/>
              </a:stretch>
            </p:blipFill>
            <p:spPr>
              <a:xfrm>
                <a:off x="6154822" y="4275982"/>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0" name="墨迹 189">
                <a:extLst>
                  <a:ext uri="{FF2B5EF4-FFF2-40B4-BE49-F238E27FC236}">
                    <a16:creationId xmlns:a16="http://schemas.microsoft.com/office/drawing/2014/main" id="{A88AD68C-0BFA-C54A-BC55-D8B2633D6EA9}"/>
                  </a:ext>
                </a:extLst>
              </p14:cNvPr>
              <p14:cNvContentPartPr/>
              <p14:nvPr/>
            </p14:nvContentPartPr>
            <p14:xfrm>
              <a:off x="8070382" y="5292982"/>
              <a:ext cx="1800" cy="1800"/>
            </p14:xfrm>
          </p:contentPart>
        </mc:Choice>
        <mc:Fallback xmlns="">
          <p:pic>
            <p:nvPicPr>
              <p:cNvPr id="190" name="墨迹 189">
                <a:extLst>
                  <a:ext uri="{FF2B5EF4-FFF2-40B4-BE49-F238E27FC236}">
                    <a16:creationId xmlns:a16="http://schemas.microsoft.com/office/drawing/2014/main" id="{A88AD68C-0BFA-C54A-BC55-D8B2633D6EA9}"/>
                  </a:ext>
                </a:extLst>
              </p:cNvPr>
              <p:cNvPicPr/>
              <p:nvPr/>
            </p:nvPicPr>
            <p:blipFill>
              <a:blip r:embed="rId6"/>
              <a:stretch>
                <a:fillRect/>
              </a:stretch>
            </p:blipFill>
            <p:spPr>
              <a:xfrm>
                <a:off x="8055262" y="5277862"/>
                <a:ext cx="32400" cy="32400"/>
              </a:xfrm>
              <a:prstGeom prst="rect">
                <a:avLst/>
              </a:prstGeom>
            </p:spPr>
          </p:pic>
        </mc:Fallback>
      </mc:AlternateContent>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a:xfrm>
            <a:off x="673754" y="643467"/>
            <a:ext cx="4203045" cy="1375608"/>
          </a:xfrm>
        </p:spPr>
        <p:txBody>
          <a:bodyPr anchor="ctr">
            <a:normAutofit/>
          </a:bodyPr>
          <a:lstStyle/>
          <a:p>
            <a:pPr>
              <a:lnSpc>
                <a:spcPct val="90000"/>
              </a:lnSpc>
            </a:pPr>
            <a:r>
              <a:rPr lang="en-US" altLang="zh-CN" sz="2500">
                <a:solidFill>
                  <a:schemeClr val="bg1"/>
                </a:solidFill>
              </a:rPr>
              <a:t>Pricing of European option</a:t>
            </a:r>
            <a:br>
              <a:rPr lang="en-US" altLang="zh-CN" sz="2500">
                <a:solidFill>
                  <a:schemeClr val="bg1"/>
                </a:solidFill>
              </a:rPr>
            </a:br>
            <a:r>
              <a:rPr lang="en-US" altLang="zh-CN" sz="2500">
                <a:solidFill>
                  <a:schemeClr val="bg1"/>
                </a:solidFill>
              </a:rPr>
              <a:t>lower limits of put option</a:t>
            </a:r>
            <a:endParaRPr lang="en-US" sz="2500">
              <a:solidFill>
                <a:schemeClr val="bg1"/>
              </a:solidFill>
            </a:endParaRPr>
          </a:p>
        </p:txBody>
      </p:sp>
      <p:sp>
        <p:nvSpPr>
          <p:cNvPr id="9" name="Content Placeholder 8">
            <a:extLst>
              <a:ext uri="{FF2B5EF4-FFF2-40B4-BE49-F238E27FC236}">
                <a16:creationId xmlns:a16="http://schemas.microsoft.com/office/drawing/2014/main" id="{81E2DE58-FD8C-CC3B-ED7A-1045C961BD3C}"/>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P</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Max[0,X/(1+r)</a:t>
            </a:r>
            <a:r>
              <a:rPr lang="en" altLang="zh-CN" baseline="30000" dirty="0">
                <a:solidFill>
                  <a:schemeClr val="bg1"/>
                </a:solidFill>
              </a:rPr>
              <a:t>T</a:t>
            </a:r>
            <a:r>
              <a:rPr lang="en" altLang="zh-CN" dirty="0">
                <a:solidFill>
                  <a:schemeClr val="bg1"/>
                </a:solidFill>
              </a:rPr>
              <a:t>-S</a:t>
            </a:r>
            <a:r>
              <a:rPr lang="en" altLang="zh-CN" baseline="-25000" dirty="0">
                <a:solidFill>
                  <a:schemeClr val="bg1"/>
                </a:solidFill>
              </a:rPr>
              <a:t>0</a:t>
            </a:r>
            <a:r>
              <a:rPr lang="en" altLang="zh-CN" dirty="0">
                <a:solidFill>
                  <a:schemeClr val="bg1"/>
                </a:solidFill>
              </a:rPr>
              <a:t>]</a:t>
            </a:r>
            <a:endParaRPr lang="en-US" altLang="zh-CN" dirty="0">
              <a:solidFill>
                <a:schemeClr val="bg1"/>
              </a:solidFill>
            </a:endParaRPr>
          </a:p>
          <a:p>
            <a:r>
              <a:rPr lang="en" altLang="zh-CN" i="1" dirty="0">
                <a:solidFill>
                  <a:schemeClr val="bg1">
                    <a:lumMod val="95000"/>
                  </a:schemeClr>
                </a:solidFill>
              </a:rPr>
              <a:t>The lowest value of a European put is the greater of zero or the present value of the exercise price minus the value of the underlying. </a:t>
            </a:r>
            <a:endParaRPr lang="en" altLang="zh-CN" dirty="0">
              <a:solidFill>
                <a:schemeClr val="bg1">
                  <a:lumMod val="95000"/>
                </a:schemeClr>
              </a:solidFill>
            </a:endParaRPr>
          </a:p>
          <a:p>
            <a:endParaRPr lang="en-US" dirty="0">
              <a:solidFill>
                <a:schemeClr val="bg1"/>
              </a:solidFill>
            </a:endParaRPr>
          </a:p>
        </p:txBody>
      </p:sp>
      <p:pic>
        <p:nvPicPr>
          <p:cNvPr id="5" name="内容占位符 4" descr="表格&#10;&#10;描述已自动生成">
            <a:extLst>
              <a:ext uri="{FF2B5EF4-FFF2-40B4-BE49-F238E27FC236}">
                <a16:creationId xmlns:a16="http://schemas.microsoft.com/office/drawing/2014/main" id="{9E0139E7-513B-AD48-BFBD-E5AF80DA3C2E}"/>
              </a:ext>
            </a:extLst>
          </p:cNvPr>
          <p:cNvPicPr>
            <a:picLocks noChangeAspect="1"/>
          </p:cNvPicPr>
          <p:nvPr/>
        </p:nvPicPr>
        <p:blipFill>
          <a:blip r:embed="rId2"/>
          <a:stretch>
            <a:fillRect/>
          </a:stretch>
        </p:blipFill>
        <p:spPr>
          <a:xfrm>
            <a:off x="6096001" y="1718959"/>
            <a:ext cx="5143500" cy="340756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67" name="墨迹 66">
                <a:extLst>
                  <a:ext uri="{FF2B5EF4-FFF2-40B4-BE49-F238E27FC236}">
                    <a16:creationId xmlns:a16="http://schemas.microsoft.com/office/drawing/2014/main" id="{9B8F0ADD-F76D-574E-B5CD-18F4661D58E9}"/>
                  </a:ext>
                </a:extLst>
              </p14:cNvPr>
              <p14:cNvContentPartPr/>
              <p14:nvPr/>
            </p14:nvContentPartPr>
            <p14:xfrm>
              <a:off x="10134622" y="1275382"/>
              <a:ext cx="360" cy="360"/>
            </p14:xfrm>
          </p:contentPart>
        </mc:Choice>
        <mc:Fallback xmlns="">
          <p:pic>
            <p:nvPicPr>
              <p:cNvPr id="67" name="墨迹 66">
                <a:extLst>
                  <a:ext uri="{FF2B5EF4-FFF2-40B4-BE49-F238E27FC236}">
                    <a16:creationId xmlns:a16="http://schemas.microsoft.com/office/drawing/2014/main" id="{9B8F0ADD-F76D-574E-B5CD-18F4661D58E9}"/>
                  </a:ext>
                </a:extLst>
              </p:cNvPr>
              <p:cNvPicPr/>
              <p:nvPr/>
            </p:nvPicPr>
            <p:blipFill>
              <a:blip r:embed="rId4"/>
              <a:stretch>
                <a:fillRect/>
              </a:stretch>
            </p:blipFill>
            <p:spPr>
              <a:xfrm>
                <a:off x="10119502" y="125990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3" name="墨迹 162">
                <a:extLst>
                  <a:ext uri="{FF2B5EF4-FFF2-40B4-BE49-F238E27FC236}">
                    <a16:creationId xmlns:a16="http://schemas.microsoft.com/office/drawing/2014/main" id="{BDAF0228-65CA-124F-AFD8-D5EAC24AC9E5}"/>
                  </a:ext>
                </a:extLst>
              </p14:cNvPr>
              <p14:cNvContentPartPr/>
              <p14:nvPr/>
            </p14:nvContentPartPr>
            <p14:xfrm>
              <a:off x="6226102" y="3509542"/>
              <a:ext cx="360" cy="360"/>
            </p14:xfrm>
          </p:contentPart>
        </mc:Choice>
        <mc:Fallback xmlns="">
          <p:pic>
            <p:nvPicPr>
              <p:cNvPr id="163" name="墨迹 162">
                <a:extLst>
                  <a:ext uri="{FF2B5EF4-FFF2-40B4-BE49-F238E27FC236}">
                    <a16:creationId xmlns:a16="http://schemas.microsoft.com/office/drawing/2014/main" id="{BDAF0228-65CA-124F-AFD8-D5EAC24AC9E5}"/>
                  </a:ext>
                </a:extLst>
              </p:cNvPr>
              <p:cNvPicPr/>
              <p:nvPr/>
            </p:nvPicPr>
            <p:blipFill>
              <a:blip r:embed="rId6"/>
              <a:stretch>
                <a:fillRect/>
              </a:stretch>
            </p:blipFill>
            <p:spPr>
              <a:xfrm>
                <a:off x="6210622" y="3494062"/>
                <a:ext cx="30960" cy="30960"/>
              </a:xfrm>
              <a:prstGeom prst="rect">
                <a:avLst/>
              </a:prstGeom>
            </p:spPr>
          </p:pic>
        </mc:Fallback>
      </mc:AlternateContent>
      <p:grpSp>
        <p:nvGrpSpPr>
          <p:cNvPr id="278" name="组合 277">
            <a:extLst>
              <a:ext uri="{FF2B5EF4-FFF2-40B4-BE49-F238E27FC236}">
                <a16:creationId xmlns:a16="http://schemas.microsoft.com/office/drawing/2014/main" id="{4BFFF8CE-3839-6C47-A6D1-C6C82B322A31}"/>
              </a:ext>
            </a:extLst>
          </p:cNvPr>
          <p:cNvGrpSpPr/>
          <p:nvPr/>
        </p:nvGrpSpPr>
        <p:grpSpPr>
          <a:xfrm>
            <a:off x="6463342" y="5059702"/>
            <a:ext cx="3611160" cy="798480"/>
            <a:chOff x="6463342" y="5059702"/>
            <a:chExt cx="3611160" cy="798480"/>
          </a:xfrm>
        </p:grpSpPr>
        <mc:AlternateContent xmlns:mc="http://schemas.openxmlformats.org/markup-compatibility/2006" xmlns:p14="http://schemas.microsoft.com/office/powerpoint/2010/main">
          <mc:Choice Requires="p14">
            <p:contentPart p14:bwMode="auto" r:id="rId7">
              <p14:nvContentPartPr>
                <p14:cNvPr id="174" name="墨迹 173">
                  <a:extLst>
                    <a:ext uri="{FF2B5EF4-FFF2-40B4-BE49-F238E27FC236}">
                      <a16:creationId xmlns:a16="http://schemas.microsoft.com/office/drawing/2014/main" id="{E9F55796-21A3-B64E-A85B-1FD94B7E0E89}"/>
                    </a:ext>
                  </a:extLst>
                </p14:cNvPr>
                <p14:cNvContentPartPr/>
                <p14:nvPr/>
              </p14:nvContentPartPr>
              <p14:xfrm>
                <a:off x="6463342" y="5854942"/>
                <a:ext cx="3600" cy="3240"/>
              </p14:xfrm>
            </p:contentPart>
          </mc:Choice>
          <mc:Fallback xmlns="">
            <p:pic>
              <p:nvPicPr>
                <p:cNvPr id="174" name="墨迹 173">
                  <a:extLst>
                    <a:ext uri="{FF2B5EF4-FFF2-40B4-BE49-F238E27FC236}">
                      <a16:creationId xmlns:a16="http://schemas.microsoft.com/office/drawing/2014/main" id="{E9F55796-21A3-B64E-A85B-1FD94B7E0E89}"/>
                    </a:ext>
                  </a:extLst>
                </p:cNvPr>
                <p:cNvPicPr/>
                <p:nvPr/>
              </p:nvPicPr>
              <p:blipFill>
                <a:blip r:embed="rId4"/>
                <a:stretch>
                  <a:fillRect/>
                </a:stretch>
              </p:blipFill>
              <p:spPr>
                <a:xfrm>
                  <a:off x="6448222" y="5839462"/>
                  <a:ext cx="33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8" name="墨迹 157">
                  <a:extLst>
                    <a:ext uri="{FF2B5EF4-FFF2-40B4-BE49-F238E27FC236}">
                      <a16:creationId xmlns:a16="http://schemas.microsoft.com/office/drawing/2014/main" id="{E6E3DBFD-61CF-CF4F-B16A-A07F8FD22654}"/>
                    </a:ext>
                  </a:extLst>
                </p14:cNvPr>
                <p14:cNvContentPartPr/>
                <p14:nvPr/>
              </p14:nvContentPartPr>
              <p14:xfrm>
                <a:off x="10074142" y="5059702"/>
                <a:ext cx="360" cy="360"/>
              </p14:xfrm>
            </p:contentPart>
          </mc:Choice>
          <mc:Fallback xmlns="">
            <p:pic>
              <p:nvPicPr>
                <p:cNvPr id="158" name="墨迹 157">
                  <a:extLst>
                    <a:ext uri="{FF2B5EF4-FFF2-40B4-BE49-F238E27FC236}">
                      <a16:creationId xmlns:a16="http://schemas.microsoft.com/office/drawing/2014/main" id="{E6E3DBFD-61CF-CF4F-B16A-A07F8FD22654}"/>
                    </a:ext>
                  </a:extLst>
                </p:cNvPr>
                <p:cNvPicPr/>
                <p:nvPr/>
              </p:nvPicPr>
              <p:blipFill>
                <a:blip r:embed="rId4"/>
                <a:stretch>
                  <a:fillRect/>
                </a:stretch>
              </p:blipFill>
              <p:spPr>
                <a:xfrm>
                  <a:off x="10058662" y="5044222"/>
                  <a:ext cx="30960" cy="30960"/>
                </a:xfrm>
                <a:prstGeom prst="rect">
                  <a:avLst/>
                </a:prstGeom>
              </p:spPr>
            </p:pic>
          </mc:Fallback>
        </mc:AlternateContent>
      </p:grpSp>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 altLang="zh-CN" dirty="0"/>
              <a:t>How does the minimum value of a call or put option differ from its exercise value? </a:t>
            </a:r>
          </a:p>
          <a:p>
            <a:pPr lvl="1"/>
            <a:r>
              <a:rPr lang="en" altLang="zh-CN" b="1" dirty="0"/>
              <a:t>A  </a:t>
            </a:r>
            <a:r>
              <a:rPr lang="en" altLang="zh-CN" dirty="0"/>
              <a:t>The exercise price is adjusted for the time value of money. </a:t>
            </a:r>
          </a:p>
          <a:p>
            <a:pPr lvl="1"/>
            <a:r>
              <a:rPr lang="en" altLang="zh-CN" b="1" dirty="0"/>
              <a:t>B  </a:t>
            </a:r>
            <a:r>
              <a:rPr lang="en" altLang="zh-CN" dirty="0"/>
              <a:t>The minimum value reflects the volatility of the underlying. </a:t>
            </a:r>
          </a:p>
          <a:p>
            <a:pPr lvl="1"/>
            <a:r>
              <a:rPr lang="en" altLang="zh-CN" b="1" dirty="0"/>
              <a:t>C  </a:t>
            </a:r>
            <a:r>
              <a:rPr lang="en" altLang="zh-CN" dirty="0"/>
              <a:t>The underlying price is adjusted for the time value of money. </a:t>
            </a:r>
          </a:p>
          <a:p>
            <a:pPr lvl="1"/>
            <a:endParaRPr lang="en" altLang="zh-CN" dirty="0"/>
          </a:p>
          <a:p>
            <a:r>
              <a:rPr lang="en" altLang="zh-CN" dirty="0">
                <a:latin typeface="WarnockPro"/>
              </a:rPr>
              <a:t>Assume the exercise price is €60, the risk-free rate is 4%, and the expiration is nine months, so </a:t>
            </a:r>
            <a:r>
              <a:rPr lang="en" altLang="zh-CN" i="1" dirty="0">
                <a:latin typeface="WarnockPro"/>
              </a:rPr>
              <a:t>T </a:t>
            </a:r>
            <a:r>
              <a:rPr lang="en" altLang="zh-CN" dirty="0">
                <a:latin typeface="WarnockPro"/>
              </a:rPr>
              <a:t>= 9/12 = 0.75. Consider two cases: Underlying: </a:t>
            </a:r>
            <a:r>
              <a:rPr lang="en" altLang="zh-CN" i="1" dirty="0">
                <a:latin typeface="WarnockPro"/>
              </a:rPr>
              <a:t>S</a:t>
            </a:r>
            <a:r>
              <a:rPr lang="en" altLang="zh-CN" sz="1400" dirty="0">
                <a:latin typeface="WarnockPro"/>
              </a:rPr>
              <a:t>0 </a:t>
            </a:r>
            <a:r>
              <a:rPr lang="en" altLang="zh-CN" dirty="0">
                <a:latin typeface="WarnockPro"/>
              </a:rPr>
              <a:t>= €70 </a:t>
            </a:r>
            <a:endParaRPr lang="en" altLang="zh-CN" dirty="0"/>
          </a:p>
          <a:p>
            <a:endParaRPr lang="en" altLang="zh-CN" dirty="0"/>
          </a:p>
          <a:p>
            <a:pPr marL="457200" lvl="1" indent="0">
              <a:buNone/>
            </a:pPr>
            <a:endParaRPr lang="en" altLang="zh-CN"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 altLang="zh-CN" sz="4400" dirty="0"/>
              <a:t>Put-Call Parity</a:t>
            </a:r>
            <a:br>
              <a:rPr lang="en" altLang="zh-CN" sz="4400" dirty="0"/>
            </a:br>
            <a:r>
              <a:rPr lang="en" altLang="zh-CN" sz="4400" dirty="0"/>
              <a:t>            </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S</a:t>
            </a:r>
            <a:r>
              <a:rPr lang="en-US" altLang="zh-CN" sz="2800" baseline="-25000" dirty="0"/>
              <a:t>0</a:t>
            </a:r>
            <a:r>
              <a:rPr lang="en-US" altLang="zh-CN" sz="2800" dirty="0"/>
              <a:t>+P</a:t>
            </a:r>
            <a:r>
              <a:rPr lang="en-US" altLang="zh-CN" sz="2800" baseline="-25000" dirty="0"/>
              <a:t>0</a:t>
            </a:r>
            <a:r>
              <a:rPr lang="en-US" altLang="zh-CN" sz="2800" dirty="0"/>
              <a:t>=C</a:t>
            </a:r>
            <a:r>
              <a:rPr lang="en-US" altLang="zh-CN" sz="2800" baseline="-25000" dirty="0"/>
              <a:t>0</a:t>
            </a:r>
            <a:r>
              <a:rPr lang="en-US" altLang="zh-CN" sz="2800" dirty="0"/>
              <a:t>+X/(1+rf)</a:t>
            </a:r>
            <a:r>
              <a:rPr lang="en-US" altLang="zh-CN" sz="2800" baseline="30000" dirty="0"/>
              <a:t>T</a:t>
            </a:r>
          </a:p>
          <a:p>
            <a:endParaRPr lang="en-US" altLang="zh-CN" sz="2800" baseline="30000" dirty="0"/>
          </a:p>
          <a:p>
            <a:r>
              <a:rPr lang="en" altLang="zh-CN" dirty="0"/>
              <a:t>The strategy of holding the asset and a put is sometimes called a </a:t>
            </a:r>
            <a:r>
              <a:rPr lang="en" altLang="zh-CN" b="1" dirty="0"/>
              <a:t>protective put</a:t>
            </a:r>
            <a:r>
              <a:rPr lang="en" altLang="zh-CN" dirty="0"/>
              <a:t>. </a:t>
            </a:r>
          </a:p>
          <a:p>
            <a:r>
              <a:rPr lang="en" altLang="zh-CN" dirty="0"/>
              <a:t>The strategy of holding a call and the risk-free zero-coupon bond with a face value of X that matures at T is sometimes called a </a:t>
            </a:r>
            <a:r>
              <a:rPr lang="en" altLang="zh-CN" b="1" dirty="0"/>
              <a:t>fiduciary call</a:t>
            </a:r>
            <a:r>
              <a:rPr lang="en" altLang="zh-CN" dirty="0"/>
              <a:t>.</a:t>
            </a:r>
          </a:p>
          <a:p>
            <a:endParaRPr lang="en" altLang="zh-CN" sz="2800" dirty="0"/>
          </a:p>
          <a:p>
            <a:r>
              <a:rPr lang="en" altLang="zh-CN" dirty="0"/>
              <a:t>The strategy seems like a reasonable and possibly quite attractive investment. Investor receives the benefit of unlimited upside potential, with the downside performance truncated at </a:t>
            </a:r>
            <a:r>
              <a:rPr lang="en" altLang="zh-CN" i="1" dirty="0"/>
              <a:t>X</a:t>
            </a:r>
            <a:r>
              <a:rPr lang="en" altLang="zh-CN" dirty="0"/>
              <a:t>. </a:t>
            </a:r>
            <a:endParaRPr lang="en" altLang="zh-CN" sz="2800" dirty="0"/>
          </a:p>
          <a:p>
            <a:endParaRPr lang="en-US" sz="2800" b="1" baseline="30000" dirty="0"/>
          </a:p>
        </p:txBody>
      </p:sp>
    </p:spTree>
    <p:extLst>
      <p:ext uri="{BB962C8B-B14F-4D97-AF65-F5344CB8AC3E}">
        <p14:creationId xmlns:p14="http://schemas.microsoft.com/office/powerpoint/2010/main" val="2303669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 altLang="zh-CN" sz="4000" dirty="0"/>
              <a:t>Put-Call Parity</a:t>
            </a:r>
            <a:endParaRPr lang="en-US" sz="4000"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 altLang="zh-CN" dirty="0"/>
              <a:t>We can rearrange the put–call parity equation in the following ways: </a:t>
            </a:r>
          </a:p>
          <a:p>
            <a:r>
              <a:rPr lang="en-US" altLang="zh-CN" sz="2400" dirty="0"/>
              <a:t>S</a:t>
            </a:r>
            <a:r>
              <a:rPr lang="en-US" altLang="zh-CN" sz="2400" baseline="-25000" dirty="0"/>
              <a:t>0</a:t>
            </a:r>
            <a:r>
              <a:rPr lang="en-US" altLang="zh-CN" sz="2400" dirty="0"/>
              <a:t>=C</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r>
              <a:rPr lang="zh-CN" altLang="en-US" sz="2400" dirty="0"/>
              <a:t>→</a:t>
            </a:r>
            <a:r>
              <a:rPr lang="zh-CN" altLang="en-US" dirty="0"/>
              <a:t> </a:t>
            </a:r>
            <a:r>
              <a:rPr lang="en-US" altLang="zh-CN" dirty="0"/>
              <a:t>long</a:t>
            </a:r>
            <a:r>
              <a:rPr lang="ja-JP" altLang="en-US"/>
              <a:t> </a:t>
            </a:r>
            <a:r>
              <a:rPr lang="en-US" altLang="ja-JP" dirty="0"/>
              <a:t>asset</a:t>
            </a:r>
            <a:r>
              <a:rPr lang="en" altLang="ja-JP" dirty="0"/>
              <a:t>=</a:t>
            </a:r>
            <a:r>
              <a:rPr lang="en" altLang="zh-CN" dirty="0"/>
              <a:t>long call, short put, long bond </a:t>
            </a:r>
            <a:endParaRPr lang="en" altLang="zh-CN" sz="2400" dirty="0"/>
          </a:p>
          <a:p>
            <a:r>
              <a:rPr lang="en-US" altLang="zh-CN" sz="2400" dirty="0"/>
              <a:t>P</a:t>
            </a:r>
            <a:r>
              <a:rPr lang="en-US" altLang="zh-CN" sz="2400" baseline="-25000" dirty="0"/>
              <a:t>0</a:t>
            </a:r>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+X/(1+rf)</a:t>
            </a:r>
            <a:r>
              <a:rPr lang="en-US" altLang="zh-CN" sz="2400" baseline="30000" dirty="0"/>
              <a:t>T</a:t>
            </a:r>
          </a:p>
          <a:p>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p>
          <a:p>
            <a:r>
              <a:rPr lang="en-US" altLang="zh-CN" sz="2400" dirty="0"/>
              <a:t>X/(1+rf)</a:t>
            </a:r>
            <a:r>
              <a:rPr lang="en-US" altLang="zh-CN" sz="2400" baseline="30000" dirty="0"/>
              <a:t>T</a:t>
            </a:r>
            <a:r>
              <a:rPr lang="en-US" altLang="zh-CN" sz="2400" dirty="0"/>
              <a:t> =S</a:t>
            </a:r>
            <a:r>
              <a:rPr lang="en-US" altLang="zh-CN" sz="2400" baseline="-25000" dirty="0"/>
              <a:t>0</a:t>
            </a:r>
            <a:r>
              <a:rPr lang="en-US" altLang="zh-CN" sz="2400" dirty="0"/>
              <a:t>+P</a:t>
            </a:r>
            <a:r>
              <a:rPr lang="en-US" altLang="zh-CN" sz="2400" baseline="-25000" dirty="0"/>
              <a:t>0</a:t>
            </a:r>
            <a:r>
              <a:rPr lang="en-US" altLang="zh-CN" sz="2400" dirty="0"/>
              <a:t>-C</a:t>
            </a:r>
            <a:r>
              <a:rPr lang="en-US" altLang="zh-CN" sz="2400" baseline="-25000" dirty="0"/>
              <a:t>0</a:t>
            </a:r>
          </a:p>
          <a:p>
            <a:endParaRPr lang="en-US" altLang="zh-CN" sz="2400" baseline="30000" dirty="0"/>
          </a:p>
          <a:p>
            <a:endParaRPr lang="en-US" altLang="zh-CN" sz="2400" dirty="0"/>
          </a:p>
          <a:p>
            <a:endParaRPr lang="en" altLang="zh-CN" sz="2400" dirty="0"/>
          </a:p>
        </p:txBody>
      </p:sp>
    </p:spTree>
    <p:extLst>
      <p:ext uri="{BB962C8B-B14F-4D97-AF65-F5344CB8AC3E}">
        <p14:creationId xmlns:p14="http://schemas.microsoft.com/office/powerpoint/2010/main" val="1165323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 altLang="zh-CN" sz="4000" dirty="0"/>
              <a:t>Put-Call Forward Parity</a:t>
            </a:r>
            <a:endParaRPr lang="en-US" sz="4000"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pPr marL="0" indent="0">
              <a:buNone/>
            </a:pPr>
            <a:r>
              <a:rPr lang="en-US" altLang="zh-CN" sz="2000" dirty="0"/>
              <a:t>F</a:t>
            </a:r>
            <a:r>
              <a:rPr lang="en-US" altLang="zh-CN" sz="2000" baseline="-25000" dirty="0"/>
              <a:t>0</a:t>
            </a:r>
            <a:r>
              <a:rPr lang="en-US" altLang="zh-CN" sz="2000" dirty="0"/>
              <a:t>(T)/(1+rf)</a:t>
            </a:r>
            <a:r>
              <a:rPr lang="en-US" altLang="zh-CN" sz="2000" baseline="30000" dirty="0"/>
              <a:t>T</a:t>
            </a:r>
            <a:r>
              <a:rPr lang="en-US" altLang="zh-CN" sz="2000" dirty="0"/>
              <a:t>+P</a:t>
            </a:r>
            <a:r>
              <a:rPr lang="en-US" altLang="zh-CN" sz="2000" baseline="-25000" dirty="0"/>
              <a:t>0</a:t>
            </a:r>
            <a:r>
              <a:rPr lang="en-US" altLang="zh-CN" sz="2000" dirty="0"/>
              <a:t>=C</a:t>
            </a:r>
            <a:r>
              <a:rPr lang="en-US" altLang="zh-CN" sz="2000" baseline="-25000" dirty="0"/>
              <a:t>0</a:t>
            </a:r>
            <a:r>
              <a:rPr lang="en-US" altLang="zh-CN" sz="2000" dirty="0"/>
              <a:t>+X/(1+rf)</a:t>
            </a:r>
            <a:r>
              <a:rPr lang="en-US" altLang="zh-CN" sz="2000" baseline="30000" dirty="0"/>
              <a:t>T</a:t>
            </a:r>
          </a:p>
          <a:p>
            <a:pPr marL="0" indent="0">
              <a:buNone/>
            </a:pPr>
            <a:endParaRPr lang="en-US" sz="2000" dirty="0"/>
          </a:p>
        </p:txBody>
      </p:sp>
    </p:spTree>
    <p:extLst>
      <p:ext uri="{BB962C8B-B14F-4D97-AF65-F5344CB8AC3E}">
        <p14:creationId xmlns:p14="http://schemas.microsoft.com/office/powerpoint/2010/main" val="32152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altLang="zh-CN" sz="4000" dirty="0"/>
              <a:t>Practices</a:t>
            </a:r>
            <a:endParaRPr lang="en-US" sz="4000"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 altLang="zh-CN" b="1" dirty="0"/>
              <a:t>1  </a:t>
            </a:r>
            <a:r>
              <a:rPr lang="en" altLang="zh-CN" dirty="0"/>
              <a:t>Which of the following statements </a:t>
            </a:r>
            <a:r>
              <a:rPr lang="en" altLang="zh-CN" i="1" dirty="0"/>
              <a:t>best </a:t>
            </a:r>
            <a:r>
              <a:rPr lang="en" altLang="zh-CN" dirty="0"/>
              <a:t>describes put–call parity? </a:t>
            </a:r>
          </a:p>
          <a:p>
            <a:pPr lvl="1"/>
            <a:r>
              <a:rPr lang="en" altLang="zh-CN" b="1" dirty="0"/>
              <a:t>A  </a:t>
            </a:r>
            <a:r>
              <a:rPr lang="en" altLang="zh-CN" dirty="0"/>
              <a:t>The put price always equals the call price. </a:t>
            </a:r>
          </a:p>
          <a:p>
            <a:pPr lvl="1"/>
            <a:r>
              <a:rPr lang="en" altLang="zh-CN" b="1" dirty="0"/>
              <a:t>B  </a:t>
            </a:r>
            <a:r>
              <a:rPr lang="en" altLang="zh-CN" dirty="0"/>
              <a:t>The put price equals the call price if the volatility is known. </a:t>
            </a:r>
          </a:p>
          <a:p>
            <a:pPr lvl="1"/>
            <a:r>
              <a:rPr lang="en" altLang="zh-CN" b="1" dirty="0"/>
              <a:t>C  </a:t>
            </a:r>
            <a:r>
              <a:rPr lang="en" altLang="zh-CN" dirty="0"/>
              <a:t>The put price plus the underlying price equals the call price plus the present value of the exercise price. </a:t>
            </a:r>
          </a:p>
          <a:p>
            <a:r>
              <a:rPr lang="en" altLang="zh-CN" b="1" dirty="0"/>
              <a:t>2  </a:t>
            </a:r>
            <a:r>
              <a:rPr lang="en" altLang="zh-CN" dirty="0"/>
              <a:t>From put–call parity, which of the following transactions is risk-free? </a:t>
            </a:r>
          </a:p>
          <a:p>
            <a:pPr lvl="1"/>
            <a:r>
              <a:rPr lang="en" altLang="zh-CN" b="1" dirty="0"/>
              <a:t>A  </a:t>
            </a:r>
            <a:r>
              <a:rPr lang="en" altLang="zh-CN" dirty="0"/>
              <a:t>Long asset, long put, short call </a:t>
            </a:r>
          </a:p>
          <a:p>
            <a:pPr lvl="1"/>
            <a:r>
              <a:rPr lang="en" altLang="zh-CN" b="1" dirty="0"/>
              <a:t>B  </a:t>
            </a:r>
            <a:r>
              <a:rPr lang="en" altLang="zh-CN" dirty="0"/>
              <a:t>Long call, long put, short asset </a:t>
            </a:r>
          </a:p>
          <a:p>
            <a:pPr lvl="1"/>
            <a:r>
              <a:rPr lang="en" altLang="zh-CN" b="1" dirty="0"/>
              <a:t>C  </a:t>
            </a:r>
            <a:r>
              <a:rPr lang="en" altLang="zh-CN" dirty="0"/>
              <a:t>Long asset, long call, short bond </a:t>
            </a:r>
            <a:endParaRPr lang="en" altLang="zh-CN" dirty="0">
              <a:effectLst/>
            </a:endParaRPr>
          </a:p>
        </p:txBody>
      </p:sp>
    </p:spTree>
    <p:extLst>
      <p:ext uri="{BB962C8B-B14F-4D97-AF65-F5344CB8AC3E}">
        <p14:creationId xmlns:p14="http://schemas.microsoft.com/office/powerpoint/2010/main" val="345142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dirty="0">
                <a:solidFill>
                  <a:schemeClr val="bg1"/>
                </a:solidFill>
              </a:rPr>
              <a:t>Binomial Valuation of Option</a:t>
            </a:r>
            <a:br>
              <a:rPr lang="en-US" sz="3100" dirty="0">
                <a:solidFill>
                  <a:schemeClr val="bg1"/>
                </a:solidFill>
              </a:rPr>
            </a:br>
            <a:endParaRPr lang="en-US" sz="3100" dirty="0">
              <a:solidFill>
                <a:schemeClr val="bg1"/>
              </a:solidFill>
            </a:endParaRPr>
          </a:p>
        </p:txBody>
      </p:sp>
      <p:sp>
        <p:nvSpPr>
          <p:cNvPr id="9" name="Content Placeholder 8">
            <a:extLst>
              <a:ext uri="{FF2B5EF4-FFF2-40B4-BE49-F238E27FC236}">
                <a16:creationId xmlns:a16="http://schemas.microsoft.com/office/drawing/2014/main" id="{0D0E75C0-0D45-6E78-8739-F90D68909E48}"/>
              </a:ext>
            </a:extLst>
          </p:cNvPr>
          <p:cNvSpPr>
            <a:spLocks noGrp="1"/>
          </p:cNvSpPr>
          <p:nvPr>
            <p:ph idx="1"/>
          </p:nvPr>
        </p:nvSpPr>
        <p:spPr>
          <a:xfrm>
            <a:off x="673754" y="2160590"/>
            <a:ext cx="3973943" cy="3440110"/>
          </a:xfrm>
        </p:spPr>
        <p:txBody>
          <a:bodyPr>
            <a:normAutofit/>
          </a:bodyPr>
          <a:lstStyle/>
          <a:p>
            <a:r>
              <a:rPr lang="en" altLang="zh-CN" dirty="0">
                <a:solidFill>
                  <a:schemeClr val="bg1"/>
                </a:solidFill>
              </a:rPr>
              <a:t>We will start with a very simple model that allows only two possible movements in the underlying—one going up and one going down from where it is now. This model with two possible outcomes is called the </a:t>
            </a:r>
            <a:r>
              <a:rPr lang="en" altLang="zh-CN" b="1" dirty="0">
                <a:solidFill>
                  <a:schemeClr val="bg1"/>
                </a:solidFill>
              </a:rPr>
              <a:t>binomial model</a:t>
            </a:r>
            <a:r>
              <a:rPr lang="en" altLang="zh-CN" dirty="0">
                <a:solidFill>
                  <a:schemeClr val="bg1"/>
                </a:solidFill>
              </a:rPr>
              <a:t>. </a:t>
            </a:r>
          </a:p>
          <a:p>
            <a:endParaRPr lang="en-US" dirty="0">
              <a:solidFill>
                <a:schemeClr val="bg1"/>
              </a:solidFill>
            </a:endParaRPr>
          </a:p>
        </p:txBody>
      </p:sp>
      <p:pic>
        <p:nvPicPr>
          <p:cNvPr id="5" name="内容占位符 4" descr="图示&#10;&#10;描述已自动生成">
            <a:extLst>
              <a:ext uri="{FF2B5EF4-FFF2-40B4-BE49-F238E27FC236}">
                <a16:creationId xmlns:a16="http://schemas.microsoft.com/office/drawing/2014/main" id="{AEF73ADA-CBA0-6F44-A1EF-C4C0C74CF1AD}"/>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solidFill>
                  <a:srgbClr val="C00000"/>
                </a:solidFill>
              </a:rPr>
              <a:t>Binomial Valuation of Option</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normAutofit fontScale="62500" lnSpcReduction="20000"/>
              </a:bodyPr>
              <a:lstStyle/>
              <a:p>
                <a:r>
                  <a:rPr lang="en-US" sz="2800" dirty="0"/>
                  <a:t>u=S</a:t>
                </a:r>
                <a:r>
                  <a:rPr lang="en-US" sz="2800" baseline="-25000" dirty="0"/>
                  <a:t>1</a:t>
                </a:r>
                <a:r>
                  <a:rPr lang="en-US" sz="2800" baseline="30000" dirty="0"/>
                  <a:t>+</a:t>
                </a:r>
                <a:r>
                  <a:rPr lang="en-US" sz="2800" dirty="0"/>
                  <a:t>/S</a:t>
                </a:r>
                <a:r>
                  <a:rPr lang="en-US" sz="2800" baseline="-25000" dirty="0"/>
                  <a:t>0      </a:t>
                </a:r>
                <a:r>
                  <a:rPr lang="en-US" sz="2800" dirty="0"/>
                  <a:t>d=S</a:t>
                </a:r>
                <a:r>
                  <a:rPr lang="en-US" sz="2800" baseline="-25000" dirty="0"/>
                  <a:t>1</a:t>
                </a:r>
                <a:r>
                  <a:rPr lang="en-US" sz="2800" baseline="30000" dirty="0"/>
                  <a:t>-</a:t>
                </a:r>
                <a:r>
                  <a:rPr lang="en-US" sz="2800" dirty="0"/>
                  <a:t>/S</a:t>
                </a:r>
                <a:r>
                  <a:rPr lang="en-US" sz="2800" baseline="-25000" dirty="0"/>
                  <a:t>0</a:t>
                </a:r>
              </a:p>
              <a:p>
                <a:r>
                  <a:rPr lang="en-US" sz="2800" dirty="0"/>
                  <a:t>The volatility of the underlying, which is reflected in the difference between S1</a:t>
                </a:r>
                <a:r>
                  <a:rPr lang="en-US" sz="2800" baseline="30000" dirty="0"/>
                  <a:t>+</a:t>
                </a:r>
                <a:r>
                  <a:rPr lang="en-US" sz="2800" dirty="0"/>
                  <a:t> and S1</a:t>
                </a:r>
                <a:r>
                  <a:rPr lang="en-US" sz="2800" baseline="30000" dirty="0"/>
                  <a:t>−</a:t>
                </a:r>
                <a:r>
                  <a:rPr lang="en-US" sz="2800" dirty="0"/>
                  <a:t> and affects c1</a:t>
                </a:r>
                <a:r>
                  <a:rPr lang="en-US" sz="2800" baseline="30000" dirty="0"/>
                  <a:t>+</a:t>
                </a:r>
                <a:r>
                  <a:rPr lang="en-US" sz="2800" dirty="0"/>
                  <a:t> and c1</a:t>
                </a:r>
                <a:r>
                  <a:rPr lang="en-US" sz="2800" baseline="30000" dirty="0"/>
                  <a:t>−</a:t>
                </a:r>
                <a:r>
                  <a:rPr lang="en-US" sz="2800" dirty="0"/>
                  <a:t> , is an important factor in determining the value of the option.</a:t>
                </a:r>
                <a:endParaRPr lang="en-US" sz="2800" baseline="-25000" dirty="0"/>
              </a:p>
              <a:p>
                <a:r>
                  <a:rPr lang="en" sz="2800" dirty="0"/>
                  <a:t>𝜋</a:t>
                </a:r>
                <a:r>
                  <a:rPr lang="en" sz="2800" baseline="-25000" dirty="0"/>
                  <a:t>u</a:t>
                </a:r>
                <a:r>
                  <a:rPr lang="en" sz="2800" dirty="0"/>
                  <a:t>=</a:t>
                </a:r>
                <a14:m>
                  <m:oMath xmlns:m="http://schemas.openxmlformats.org/officeDocument/2006/math">
                    <m:f>
                      <m:fPr>
                        <m:ctrlPr>
                          <a:rPr lang="en" altLang="zh-CN" sz="280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num>
                      <m:den>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den>
                    </m:f>
                  </m:oMath>
                </a14:m>
                <a:endParaRPr lang="en-US" sz="2800" dirty="0"/>
              </a:p>
              <a:p>
                <a:r>
                  <a:rPr lang="en-US" sz="2800" dirty="0"/>
                  <a:t>The irrelevance of the actual probabilities is replaced by the relevance of a set of synthetic or pseudo probabilities, π and 1 – π, which are called </a:t>
                </a:r>
                <a:r>
                  <a:rPr lang="en-US" sz="2800" dirty="0">
                    <a:solidFill>
                      <a:srgbClr val="FF0000"/>
                    </a:solidFill>
                  </a:rPr>
                  <a:t>risk-neutral probabilities</a:t>
                </a:r>
                <a:r>
                  <a:rPr lang="en-US" sz="2800" dirty="0"/>
                  <a:t>.</a:t>
                </a:r>
              </a:p>
              <a:p>
                <a:r>
                  <a:rPr lang="en" altLang="zh-CN" sz="2800" dirty="0"/>
                  <a:t>𝜋</a:t>
                </a:r>
                <a:r>
                  <a:rPr lang="en" altLang="zh-CN" sz="2800" baseline="-25000" dirty="0"/>
                  <a:t>u</a:t>
                </a:r>
                <a:r>
                  <a:rPr lang="en" altLang="zh-CN" sz="2800" dirty="0"/>
                  <a:t>+𝜋</a:t>
                </a:r>
                <a:r>
                  <a:rPr lang="en" altLang="zh-CN" sz="2800" baseline="-25000" dirty="0"/>
                  <a:t>d</a:t>
                </a:r>
                <a:r>
                  <a:rPr lang="en" altLang="zh-CN" sz="2800" dirty="0"/>
                  <a:t>=1</a:t>
                </a:r>
                <a:endParaRPr lang="en-US" sz="2800" dirty="0"/>
              </a:p>
              <a:p>
                <a:r>
                  <a:rPr lang="en-US" sz="2800" dirty="0"/>
                  <a:t>C0=</a:t>
                </a:r>
                <a:r>
                  <a:rPr lang="en" altLang="zh-CN" sz="2800" dirty="0"/>
                  <a:t> </a:t>
                </a:r>
                <a14:m>
                  <m:oMath xmlns:m="http://schemas.openxmlformats.org/officeDocument/2006/math">
                    <m:f>
                      <m:fPr>
                        <m:ctrlPr>
                          <a:rPr lang="en" altLang="zh-CN" sz="2800" i="1" smtClean="0">
                            <a:latin typeface="Cambria Math" panose="02040503050406030204" pitchFamily="18" charset="0"/>
                          </a:rPr>
                        </m:ctrlPr>
                      </m:fPr>
                      <m:num>
                        <m:r>
                          <m:rPr>
                            <m:nor/>
                          </m:rPr>
                          <a:rPr lang="en" altLang="zh-CN" sz="2800" dirty="0">
                            <a:latin typeface="+mj-lt"/>
                          </a:rPr>
                          <m:t>𝜋</m:t>
                        </m:r>
                        <m:r>
                          <m:rPr>
                            <m:nor/>
                          </m:rPr>
                          <a:rPr lang="en" altLang="zh-CN" sz="2800" baseline="-25000" dirty="0">
                            <a:latin typeface="+mj-lt"/>
                          </a:rPr>
                          <m:t>u</m:t>
                        </m:r>
                        <m:r>
                          <m:rPr>
                            <m:nor/>
                          </m:rPr>
                          <a:rPr lang="en-US" altLang="zh-CN" sz="2800" b="0" i="0" baseline="-25000" dirty="0" smtClean="0">
                            <a:latin typeface="+mj-lt"/>
                          </a:rPr>
                          <m:t>∗</m:t>
                        </m:r>
                        <m:r>
                          <m:rPr>
                            <m:nor/>
                          </m:rPr>
                          <a:rPr lang="en-US" altLang="zh-CN" sz="2800" b="0" i="0" dirty="0" smtClean="0">
                            <a:latin typeface="+mj-lt"/>
                          </a:rPr>
                          <m:t>c</m:t>
                        </m:r>
                        <m:r>
                          <m:rPr>
                            <m:nor/>
                          </m:rPr>
                          <a:rPr lang="en-US" altLang="zh-CN" sz="2800" b="0" i="0" dirty="0" smtClean="0">
                            <a:latin typeface="+mj-lt"/>
                          </a:rPr>
                          <m:t>1++</m:t>
                        </m:r>
                        <m:r>
                          <m:rPr>
                            <m:nor/>
                          </m:rPr>
                          <a:rPr lang="en" altLang="zh-CN" sz="2800" dirty="0"/>
                          <m:t>𝜋</m:t>
                        </m:r>
                        <m:r>
                          <m:rPr>
                            <m:nor/>
                          </m:rPr>
                          <a:rPr lang="en-US" altLang="zh-CN" sz="2800" b="0" i="0" baseline="-25000" dirty="0" smtClean="0"/>
                          <m:t>d</m:t>
                        </m:r>
                        <m:r>
                          <m:rPr>
                            <m:nor/>
                          </m:rPr>
                          <a:rPr lang="en-US" altLang="zh-CN" sz="2800" dirty="0"/>
                          <m:t>∗</m:t>
                        </m:r>
                        <m:r>
                          <m:rPr>
                            <m:nor/>
                          </m:rPr>
                          <a:rPr lang="en-US" altLang="zh-CN" sz="2800" dirty="0"/>
                          <m:t>c</m:t>
                        </m:r>
                        <m:r>
                          <m:rPr>
                            <m:nor/>
                          </m:rPr>
                          <a:rPr lang="en-US" altLang="zh-CN" sz="2800" dirty="0"/>
                          <m:t>1</m:t>
                        </m:r>
                        <m:r>
                          <a:rPr lang="en-US" altLang="zh-CN" sz="2800" b="0" i="1" baseline="30000" dirty="0" smtClean="0">
                            <a:latin typeface="Cambria Math" panose="02040503050406030204" pitchFamily="18" charset="0"/>
                          </a:rPr>
                          <m:t>−</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den>
                    </m:f>
                  </m:oMath>
                </a14:m>
                <a:endParaRPr lang="en-US" sz="2800" dirty="0"/>
              </a:p>
              <a:p>
                <a:r>
                  <a:rPr lang="en-US" sz="2800" dirty="0"/>
                  <a:t>These risk-neutral probabilities are used to find a synthetic expected value, which is then discounted at the risk-free rate.</a:t>
                </a:r>
              </a:p>
            </p:txBody>
          </p:sp>
        </mc:Choice>
        <mc:Fallback xmlns="">
          <p:sp>
            <p:nvSpPr>
              <p:cNvPr id="3" name="Content Placeholder 2">
                <a:extLst>
                  <a:ext uri="{FF2B5EF4-FFF2-40B4-BE49-F238E27FC236}">
                    <a16:creationId xmlns:a16="http://schemas.microsoft.com/office/drawing/2014/main" id="{AF25ED95-A7A6-4FF7-B6AE-E00C8A4243CE}"/>
                  </a:ext>
                </a:extLst>
              </p:cNvPr>
              <p:cNvSpPr>
                <a:spLocks noGrp="1" noRot="1" noChangeAspect="1" noMove="1" noResize="1" noEditPoints="1" noAdjustHandles="1" noChangeArrowheads="1" noChangeShapeType="1" noTextEdit="1"/>
              </p:cNvSpPr>
              <p:nvPr>
                <p:ph idx="1"/>
              </p:nvPr>
            </p:nvSpPr>
            <p:spPr>
              <a:blipFill>
                <a:blip r:embed="rId2"/>
                <a:stretch>
                  <a:fillRect l="-142" t="-2355" r="-567"/>
                </a:stretch>
              </a:blipFill>
            </p:spPr>
            <p:txBody>
              <a:bodyPr/>
              <a:lstStyle/>
              <a:p>
                <a:r>
                  <a:rPr lang="en-US">
                    <a:noFill/>
                  </a:rPr>
                  <a:t> </a:t>
                </a:r>
              </a:p>
            </p:txBody>
          </p:sp>
        </mc:Fallback>
      </mc:AlternateContent>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solidFill>
                  <a:srgbClr val="C00000"/>
                </a:solidFill>
              </a:rPr>
              <a:t>Binomial Valuation of Option</a:t>
            </a:r>
            <a:endParaRPr lang="en-US" sz="4000" dirty="0"/>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Let us construct a simple example. Let S0 be £40 and the risk-free rate be 5%. The up and down factors are u = 1.20 and d = 0.75. Consider a call and a put that have exercise prices of £38.</a:t>
            </a:r>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Practices</a:t>
            </a:r>
            <a:endParaRPr lang="en-US" dirty="0"/>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normAutofit/>
          </a:bodyPr>
          <a:lstStyle/>
          <a:p>
            <a:r>
              <a:rPr lang="en-US" dirty="0"/>
              <a:t>1 Which of the following terms directly represents the volatility of the underlying in the binomial model?</a:t>
            </a:r>
          </a:p>
          <a:p>
            <a:pPr lvl="1"/>
            <a:r>
              <a:rPr lang="en-US" dirty="0"/>
              <a:t>A The standard deviation of the underlying</a:t>
            </a:r>
          </a:p>
          <a:p>
            <a:pPr lvl="1"/>
            <a:r>
              <a:rPr lang="en-US" dirty="0"/>
              <a:t>B The difference between the up and down factors</a:t>
            </a:r>
          </a:p>
          <a:p>
            <a:pPr lvl="1"/>
            <a:r>
              <a:rPr lang="en-US" dirty="0"/>
              <a:t>C The ratio of the underlying value to the exercise price.</a:t>
            </a:r>
          </a:p>
          <a:p>
            <a:r>
              <a:rPr lang="en-US" dirty="0"/>
              <a:t>2 Which of the following is not a factor in pricing a call option in the binomial model?</a:t>
            </a:r>
          </a:p>
          <a:p>
            <a:pPr lvl="1"/>
            <a:r>
              <a:rPr lang="en-US" dirty="0"/>
              <a:t>A The risk-free rate</a:t>
            </a:r>
          </a:p>
          <a:p>
            <a:pPr lvl="1"/>
            <a:r>
              <a:rPr lang="en-US" dirty="0"/>
              <a:t>B The exercise price</a:t>
            </a:r>
          </a:p>
          <a:p>
            <a:pPr lvl="1"/>
            <a:r>
              <a:rPr lang="en-US" dirty="0"/>
              <a:t>C The probability that the underlying will go up</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b="1" dirty="0"/>
              <a:t>3 </a:t>
            </a:r>
            <a:r>
              <a:rPr lang="en-US" dirty="0"/>
              <a:t>Which of the following </a:t>
            </a:r>
            <a:r>
              <a:rPr lang="en-US" i="1" dirty="0"/>
              <a:t>best </a:t>
            </a:r>
            <a:r>
              <a:rPr lang="en-US" dirty="0"/>
              <a:t>describes the binomial option pricing formula?</a:t>
            </a:r>
          </a:p>
          <a:p>
            <a:pPr lvl="1"/>
            <a:r>
              <a:rPr lang="en-US" b="1" dirty="0"/>
              <a:t>A </a:t>
            </a:r>
            <a:r>
              <a:rPr lang="en-US" dirty="0"/>
              <a:t>The expected payoff is discounted at the risk-free rate plus a risk premium.</a:t>
            </a:r>
          </a:p>
          <a:p>
            <a:pPr lvl="1"/>
            <a:r>
              <a:rPr lang="en-US" b="1" dirty="0"/>
              <a:t>B </a:t>
            </a:r>
            <a:r>
              <a:rPr lang="en-US" dirty="0"/>
              <a:t>The spot price is compounded at the risk-free rate minus the volatility premium.</a:t>
            </a:r>
          </a:p>
          <a:p>
            <a:pPr lvl="1"/>
            <a:r>
              <a:rPr lang="en-US" b="1" dirty="0"/>
              <a:t>C </a:t>
            </a:r>
            <a:r>
              <a:rPr lang="en-US" dirty="0"/>
              <a:t>The expected payoff based on risk-neutral probabilities is discounted at the risk-free rate.</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E087-6314-4CAA-9B8F-ECEFE1E7FCB9}"/>
              </a:ext>
            </a:extLst>
          </p:cNvPr>
          <p:cNvSpPr>
            <a:spLocks noGrp="1"/>
          </p:cNvSpPr>
          <p:nvPr>
            <p:ph type="title"/>
          </p:nvPr>
        </p:nvSpPr>
        <p:spPr/>
        <p:txBody>
          <a:bodyPr>
            <a:normAutofit/>
          </a:bodyPr>
          <a:lstStyle/>
          <a:p>
            <a:r>
              <a:rPr lang="en-US" sz="4000" dirty="0"/>
              <a:t>American option pricing</a:t>
            </a:r>
          </a:p>
        </p:txBody>
      </p:sp>
      <p:sp>
        <p:nvSpPr>
          <p:cNvPr id="3" name="Content Placeholder 2">
            <a:extLst>
              <a:ext uri="{FF2B5EF4-FFF2-40B4-BE49-F238E27FC236}">
                <a16:creationId xmlns:a16="http://schemas.microsoft.com/office/drawing/2014/main" id="{CDFBC8A6-6DA7-4493-AF5E-7CE3B0E8A8CB}"/>
              </a:ext>
            </a:extLst>
          </p:cNvPr>
          <p:cNvSpPr>
            <a:spLocks noGrp="1"/>
          </p:cNvSpPr>
          <p:nvPr>
            <p:ph idx="1"/>
          </p:nvPr>
        </p:nvSpPr>
        <p:spPr/>
        <p:txBody>
          <a:bodyPr/>
          <a:lstStyle/>
          <a:p>
            <a:r>
              <a:rPr lang="en-US" dirty="0"/>
              <a:t>we will use upper case letters for American call and put prices: </a:t>
            </a:r>
            <a:r>
              <a:rPr lang="en-US" i="1" dirty="0"/>
              <a:t>C</a:t>
            </a:r>
            <a:r>
              <a:rPr lang="en-US" baseline="-25000" dirty="0"/>
              <a:t>0</a:t>
            </a:r>
            <a:r>
              <a:rPr lang="en-US" dirty="0"/>
              <a:t> and </a:t>
            </a:r>
            <a:r>
              <a:rPr lang="en-US" i="1" dirty="0"/>
              <a:t>P</a:t>
            </a:r>
            <a:r>
              <a:rPr lang="en-US" baseline="-25000" dirty="0"/>
              <a:t>0</a:t>
            </a:r>
          </a:p>
          <a:p>
            <a:r>
              <a:rPr lang="en-US" dirty="0"/>
              <a:t>C</a:t>
            </a:r>
            <a:r>
              <a:rPr lang="en-US" baseline="-25000" dirty="0"/>
              <a:t>0 </a:t>
            </a:r>
            <a:r>
              <a:rPr lang="en-US" dirty="0"/>
              <a:t>≥ c</a:t>
            </a:r>
            <a:r>
              <a:rPr lang="en-US" baseline="-25000" dirty="0"/>
              <a:t>0</a:t>
            </a:r>
          </a:p>
          <a:p>
            <a:r>
              <a:rPr lang="en-US" dirty="0"/>
              <a:t>P</a:t>
            </a:r>
            <a:r>
              <a:rPr lang="en-US" baseline="-25000" dirty="0"/>
              <a:t>0</a:t>
            </a:r>
            <a:r>
              <a:rPr lang="en-US" dirty="0"/>
              <a:t> ≥ p</a:t>
            </a:r>
            <a:r>
              <a:rPr lang="en-US" baseline="-25000" dirty="0"/>
              <a:t>0</a:t>
            </a:r>
          </a:p>
          <a:p>
            <a:r>
              <a:rPr lang="en-US" dirty="0"/>
              <a:t>The early-exercise feature means that we can exercise the option at any time</a:t>
            </a:r>
          </a:p>
          <a:p>
            <a:r>
              <a:rPr lang="en-US" dirty="0"/>
              <a:t>C</a:t>
            </a:r>
            <a:r>
              <a:rPr lang="en-US" baseline="-25000" dirty="0"/>
              <a:t>0 </a:t>
            </a:r>
            <a:r>
              <a:rPr lang="en-US" dirty="0"/>
              <a:t>= MAX(0,S</a:t>
            </a:r>
            <a:r>
              <a:rPr lang="en-US" baseline="-25000" dirty="0"/>
              <a:t>0</a:t>
            </a:r>
            <a:r>
              <a:rPr lang="en-US" dirty="0"/>
              <a:t>-X)</a:t>
            </a:r>
          </a:p>
          <a:p>
            <a:r>
              <a:rPr lang="en-US" dirty="0"/>
              <a:t>P</a:t>
            </a:r>
            <a:r>
              <a:rPr lang="en-US" baseline="-25000" dirty="0"/>
              <a:t>0 </a:t>
            </a:r>
            <a:r>
              <a:rPr lang="en-US" dirty="0"/>
              <a:t>= MAX(0,X-S</a:t>
            </a:r>
            <a:r>
              <a:rPr lang="en-US" baseline="-25000" dirty="0"/>
              <a:t>0</a:t>
            </a:r>
            <a:r>
              <a:rPr lang="en-US" dirty="0"/>
              <a:t>)</a:t>
            </a:r>
          </a:p>
          <a:p>
            <a:r>
              <a:rPr lang="en-US" dirty="0"/>
              <a:t>For American option, the minimum price is:</a:t>
            </a:r>
          </a:p>
          <a:p>
            <a:r>
              <a:rPr lang="en-US" altLang="zh-CN" dirty="0"/>
              <a:t>C</a:t>
            </a:r>
            <a:r>
              <a:rPr lang="en-US" altLang="zh-CN" baseline="-25000" dirty="0"/>
              <a:t>0</a:t>
            </a:r>
            <a:r>
              <a:rPr lang="en-US" dirty="0"/>
              <a:t> ≥ MAX[0,S</a:t>
            </a:r>
            <a:r>
              <a:rPr lang="en-US" baseline="-25000" dirty="0"/>
              <a:t>0</a:t>
            </a:r>
            <a:r>
              <a:rPr lang="en-US" dirty="0"/>
              <a:t>-X/(1+r)</a:t>
            </a:r>
            <a:r>
              <a:rPr lang="en-US" baseline="30000" dirty="0"/>
              <a:t>T</a:t>
            </a:r>
            <a:r>
              <a:rPr lang="en-US" dirty="0"/>
              <a:t>]</a:t>
            </a:r>
          </a:p>
          <a:p>
            <a:r>
              <a:rPr lang="en-US" dirty="0"/>
              <a:t>P</a:t>
            </a:r>
            <a:r>
              <a:rPr lang="en-US" baseline="-25000" dirty="0"/>
              <a:t>0</a:t>
            </a:r>
            <a:r>
              <a:rPr lang="en-US" dirty="0"/>
              <a:t> ≥ MAX[0,X-S</a:t>
            </a:r>
            <a:r>
              <a:rPr lang="en-US" baseline="-25000" dirty="0"/>
              <a:t>0</a:t>
            </a:r>
            <a:r>
              <a:rPr lang="en-US" dirty="0"/>
              <a:t>]</a:t>
            </a:r>
          </a:p>
          <a:p>
            <a:endParaRPr lang="en-US" dirty="0"/>
          </a:p>
        </p:txBody>
      </p:sp>
    </p:spTree>
    <p:extLst>
      <p:ext uri="{BB962C8B-B14F-4D97-AF65-F5344CB8AC3E}">
        <p14:creationId xmlns:p14="http://schemas.microsoft.com/office/powerpoint/2010/main" val="4199166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1DAC-15A5-4B81-B54B-14627B638B94}"/>
              </a:ext>
            </a:extLst>
          </p:cNvPr>
          <p:cNvSpPr>
            <a:spLocks noGrp="1"/>
          </p:cNvSpPr>
          <p:nvPr>
            <p:ph type="title"/>
          </p:nvPr>
        </p:nvSpPr>
        <p:spPr/>
        <p:txBody>
          <a:bodyPr>
            <a:normAutofit/>
          </a:bodyPr>
          <a:lstStyle/>
          <a:p>
            <a:r>
              <a:rPr lang="en-US" sz="4000" dirty="0"/>
              <a:t>American option pricing</a:t>
            </a:r>
          </a:p>
        </p:txBody>
      </p:sp>
      <p:sp>
        <p:nvSpPr>
          <p:cNvPr id="3" name="Content Placeholder 2">
            <a:extLst>
              <a:ext uri="{FF2B5EF4-FFF2-40B4-BE49-F238E27FC236}">
                <a16:creationId xmlns:a16="http://schemas.microsoft.com/office/drawing/2014/main" id="{1D64E48D-BB43-417A-B7C7-4E4970B9B4A5}"/>
              </a:ext>
            </a:extLst>
          </p:cNvPr>
          <p:cNvSpPr>
            <a:spLocks noGrp="1"/>
          </p:cNvSpPr>
          <p:nvPr>
            <p:ph idx="1"/>
          </p:nvPr>
        </p:nvSpPr>
        <p:spPr/>
        <p:txBody>
          <a:bodyPr/>
          <a:lstStyle/>
          <a:p>
            <a:r>
              <a:rPr lang="en-US" dirty="0"/>
              <a:t>Dividends and coupon interest encourage early exercise for calls, they discourage early exercise for puts.</a:t>
            </a:r>
          </a:p>
          <a:p>
            <a:r>
              <a:rPr lang="en-US" dirty="0"/>
              <a:t>Carrying costs on the underlying, which discourage exercise for calls, encourage exercise for puts.</a:t>
            </a:r>
          </a:p>
        </p:txBody>
      </p:sp>
    </p:spTree>
    <p:extLst>
      <p:ext uri="{BB962C8B-B14F-4D97-AF65-F5344CB8AC3E}">
        <p14:creationId xmlns:p14="http://schemas.microsoft.com/office/powerpoint/2010/main" val="2690414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8808-14E6-4D8B-BB65-A111C6BC78AB}"/>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526064B3-53B4-4386-8250-64DBD214DBD1}"/>
              </a:ext>
            </a:extLst>
          </p:cNvPr>
          <p:cNvSpPr>
            <a:spLocks noGrp="1"/>
          </p:cNvSpPr>
          <p:nvPr>
            <p:ph idx="1"/>
          </p:nvPr>
        </p:nvSpPr>
        <p:spPr/>
        <p:txBody>
          <a:bodyPr>
            <a:normAutofit lnSpcReduction="10000"/>
          </a:bodyPr>
          <a:lstStyle/>
          <a:p>
            <a:r>
              <a:rPr lang="en-US" dirty="0"/>
              <a:t>1 With respect to American calls, which of the following statements is most accurate?</a:t>
            </a:r>
          </a:p>
          <a:p>
            <a:pPr lvl="1"/>
            <a:r>
              <a:rPr lang="en-US" dirty="0"/>
              <a:t>A American calls should be exercised early if the underlying has reached its expected maximum price.</a:t>
            </a:r>
          </a:p>
          <a:p>
            <a:pPr lvl="1"/>
            <a:r>
              <a:rPr lang="en-US" dirty="0"/>
              <a:t>B American calls should be exercised early if the underlying has a lower expected return than the risk-free rate.</a:t>
            </a:r>
          </a:p>
          <a:p>
            <a:pPr lvl="1"/>
            <a:r>
              <a:rPr lang="en-US" dirty="0"/>
              <a:t>C American calls should be exercised early only if there is a dividend or other cash payment on the underlying.</a:t>
            </a:r>
          </a:p>
          <a:p>
            <a:r>
              <a:rPr lang="en-US" dirty="0"/>
              <a:t>2 The effect of dividends on a stock on early exercise of a put is to:</a:t>
            </a:r>
          </a:p>
          <a:p>
            <a:pPr lvl="1"/>
            <a:r>
              <a:rPr lang="en-US" dirty="0"/>
              <a:t>A make early exercise less likely.</a:t>
            </a:r>
          </a:p>
          <a:p>
            <a:pPr lvl="1"/>
            <a:r>
              <a:rPr lang="en-US" dirty="0"/>
              <a:t>B have no effect on early exercise.</a:t>
            </a:r>
          </a:p>
          <a:p>
            <a:pPr lvl="1"/>
            <a:r>
              <a:rPr lang="en-US" dirty="0"/>
              <a:t>C make early exercise more likely.</a:t>
            </a:r>
          </a:p>
        </p:txBody>
      </p:sp>
    </p:spTree>
    <p:extLst>
      <p:ext uri="{BB962C8B-B14F-4D97-AF65-F5344CB8AC3E}">
        <p14:creationId xmlns:p14="http://schemas.microsoft.com/office/powerpoint/2010/main" val="386861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3617</TotalTime>
  <Words>3401</Words>
  <Application>Microsoft Office PowerPoint</Application>
  <PresentationFormat>Widescreen</PresentationFormat>
  <Paragraphs>345</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メイリオ</vt:lpstr>
      <vt:lpstr>WarnockPro</vt:lpstr>
      <vt:lpstr>华文新魏</vt:lpstr>
      <vt:lpstr>方正姚体</vt:lpstr>
      <vt:lpstr>Arial</vt:lpstr>
      <vt:lpstr>Cambria Math</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Pricing and Valuation of Option European Option</vt:lpstr>
      <vt:lpstr>Practices</vt:lpstr>
      <vt:lpstr>Practices</vt:lpstr>
      <vt:lpstr>Pricing of European option lower limits of call option</vt:lpstr>
      <vt:lpstr>Pricing of European option lower limits of put option</vt:lpstr>
      <vt:lpstr>Practices</vt:lpstr>
      <vt:lpstr>Put-Call Parity               </vt:lpstr>
      <vt:lpstr>Put-Call Parity</vt:lpstr>
      <vt:lpstr>Put-Call Forward Parity</vt:lpstr>
      <vt:lpstr>Practices</vt:lpstr>
      <vt:lpstr>Binomial Valuation of Option </vt:lpstr>
      <vt:lpstr>Binomial Valuation of Option</vt:lpstr>
      <vt:lpstr>Binomial Valuation of Option</vt:lpstr>
      <vt:lpstr>Practices</vt:lpstr>
      <vt:lpstr>Practices</vt:lpstr>
      <vt:lpstr>American option pricing</vt:lpstr>
      <vt:lpstr>American option pricing</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session 15 Derivatives</dc:title>
  <dc:creator>秦 玮杰</dc:creator>
  <cp:lastModifiedBy>秦玮杰</cp:lastModifiedBy>
  <cp:revision>19</cp:revision>
  <dcterms:created xsi:type="dcterms:W3CDTF">2022-06-02T09:14:05Z</dcterms:created>
  <dcterms:modified xsi:type="dcterms:W3CDTF">2022-06-08T07:04:04Z</dcterms:modified>
</cp:coreProperties>
</file>