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7" r:id="rId2"/>
    <p:sldId id="259" r:id="rId3"/>
    <p:sldId id="262" r:id="rId4"/>
    <p:sldId id="270" r:id="rId5"/>
    <p:sldId id="260" r:id="rId6"/>
    <p:sldId id="261" r:id="rId7"/>
    <p:sldId id="263" r:id="rId8"/>
    <p:sldId id="264" r:id="rId9"/>
    <p:sldId id="271" r:id="rId10"/>
    <p:sldId id="265" r:id="rId11"/>
    <p:sldId id="273" r:id="rId12"/>
    <p:sldId id="272" r:id="rId13"/>
    <p:sldId id="267" r:id="rId14"/>
    <p:sldId id="268" r:id="rId15"/>
    <p:sldId id="269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77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12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0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B7-4A74-4BA1-8B38-C37DA85E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eading 48</a:t>
            </a:r>
            <a:br>
              <a:rPr lang="en-US" altLang="zh-CN" dirty="0"/>
            </a:br>
            <a:r>
              <a:rPr lang="en-US" altLang="zh-CN" dirty="0"/>
              <a:t>Derivative Markets and Instruments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E90C-DE72-477A-939F-69075B6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define a derivative and distinguish between exchange-traded and over-the-counter derivatives</a:t>
            </a:r>
          </a:p>
          <a:p>
            <a:r>
              <a:rPr lang="en-US" dirty="0"/>
              <a:t>b. contrast forward commitments with contingent claims</a:t>
            </a:r>
          </a:p>
          <a:p>
            <a:r>
              <a:rPr lang="en-US" dirty="0"/>
              <a:t>c. define forward contracts, futures,  options(calls and puts), swaps, and credit derivatives and compare their basic characteristics</a:t>
            </a:r>
          </a:p>
          <a:p>
            <a:r>
              <a:rPr lang="en-US" dirty="0"/>
              <a:t>d. determine the value at expiration and profit from a long or a short position in a call or put option</a:t>
            </a:r>
          </a:p>
          <a:p>
            <a:r>
              <a:rPr lang="en-US" dirty="0"/>
              <a:t>e. describe purposes of, and controversies related to, derivative markets</a:t>
            </a:r>
          </a:p>
          <a:p>
            <a:r>
              <a:rPr lang="en-US" dirty="0"/>
              <a:t>f. explain arbitrage and the role it plays in determining prices and promoting market efficiency</a:t>
            </a:r>
          </a:p>
        </p:txBody>
      </p:sp>
    </p:spTree>
    <p:extLst>
      <p:ext uri="{BB962C8B-B14F-4D97-AF65-F5344CB8AC3E}">
        <p14:creationId xmlns:p14="http://schemas.microsoft.com/office/powerpoint/2010/main" val="217039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29BC-51D5-4E36-94B9-E4E11EC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639E-3710-4DD5-8ABA-7C48FE50C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Futures contracts are specialized versions of forward contracts that have been </a:t>
            </a:r>
            <a:r>
              <a:rPr lang="en-US" sz="1600" dirty="0">
                <a:solidFill>
                  <a:srgbClr val="FF0000"/>
                </a:solidFill>
              </a:rPr>
              <a:t>standardized</a:t>
            </a:r>
            <a:r>
              <a:rPr lang="en-US" sz="1600" dirty="0"/>
              <a:t> and that trade on </a:t>
            </a:r>
            <a:r>
              <a:rPr lang="en-US" sz="1600" dirty="0">
                <a:solidFill>
                  <a:srgbClr val="FF0000"/>
                </a:solidFill>
              </a:rPr>
              <a:t>a futures exchange</a:t>
            </a:r>
            <a:r>
              <a:rPr lang="en-US" sz="1600" dirty="0"/>
              <a:t>.</a:t>
            </a:r>
          </a:p>
          <a:p>
            <a:r>
              <a:rPr lang="en-US" sz="1600" dirty="0"/>
              <a:t>Probably the most important distinctive characteristic of futures contracts is the </a:t>
            </a:r>
            <a:r>
              <a:rPr lang="en-US" sz="1600" dirty="0">
                <a:solidFill>
                  <a:srgbClr val="FF0000"/>
                </a:solidFill>
              </a:rPr>
              <a:t>daily settlement of gains and losses and the associated credit guarantee </a:t>
            </a:r>
            <a:r>
              <a:rPr lang="en-US" sz="1600" dirty="0"/>
              <a:t>provided by the exchange through its clearinghouse.</a:t>
            </a:r>
          </a:p>
          <a:p>
            <a:r>
              <a:rPr lang="en-US" sz="1600" dirty="0"/>
              <a:t>At the end of each day, the clearinghouse engages in a practice called </a:t>
            </a:r>
            <a:r>
              <a:rPr lang="en-US" sz="1600" dirty="0">
                <a:solidFill>
                  <a:srgbClr val="FF0000"/>
                </a:solidFill>
              </a:rPr>
              <a:t>mark to market</a:t>
            </a:r>
            <a:r>
              <a:rPr lang="en-US" sz="1600" dirty="0"/>
              <a:t>, also known as the </a:t>
            </a:r>
            <a:r>
              <a:rPr lang="en-US" sz="1600" dirty="0">
                <a:solidFill>
                  <a:srgbClr val="FF0000"/>
                </a:solidFill>
              </a:rPr>
              <a:t>daily settlement</a:t>
            </a:r>
            <a:r>
              <a:rPr lang="en-US" sz="1600" dirty="0"/>
              <a:t>.</a:t>
            </a:r>
          </a:p>
          <a:p>
            <a:r>
              <a:rPr lang="en-US" dirty="0"/>
              <a:t>The account is specifically referred to as a </a:t>
            </a:r>
            <a:r>
              <a:rPr lang="en-US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lvl="1"/>
            <a:r>
              <a:rPr lang="en-US" dirty="0"/>
              <a:t>Initial margin</a:t>
            </a:r>
          </a:p>
          <a:p>
            <a:pPr lvl="1"/>
            <a:r>
              <a:rPr lang="en-US" dirty="0"/>
              <a:t>Maintenance margin</a:t>
            </a:r>
          </a:p>
          <a:p>
            <a:pPr lvl="1"/>
            <a:r>
              <a:rPr lang="en-US" dirty="0"/>
              <a:t>Margin call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919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3234-8F1E-4BFE-9268-0D0B78A4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4606-302E-40D3-9A56-229B448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Futures price=</a:t>
            </a:r>
            <a:r>
              <a:rPr lang="en-US" dirty="0"/>
              <a:t>5.5  </a:t>
            </a:r>
            <a:r>
              <a:rPr lang="en-US" altLang="zh-CN" dirty="0"/>
              <a:t>quantity=2 initial margin=1.1 maintenance margin=0.6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C3A17-329A-46B1-897C-3C92C1D2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75498"/>
              </p:ext>
            </p:extLst>
          </p:nvPr>
        </p:nvGraphicFramePr>
        <p:xfrm>
          <a:off x="677333" y="2543175"/>
          <a:ext cx="8795280" cy="441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80">
                  <a:extLst>
                    <a:ext uri="{9D8B030D-6E8A-4147-A177-3AD203B41FA5}">
                      <a16:colId xmlns:a16="http://schemas.microsoft.com/office/drawing/2014/main" val="407765928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1714134972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898874910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243706761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64018405"/>
                    </a:ext>
                  </a:extLst>
                </a:gridCol>
                <a:gridCol w="1465880">
                  <a:extLst>
                    <a:ext uri="{9D8B030D-6E8A-4147-A177-3AD203B41FA5}">
                      <a16:colId xmlns:a16="http://schemas.microsoft.com/office/drawing/2014/main" val="3436931900"/>
                    </a:ext>
                  </a:extLst>
                </a:gridCol>
              </a:tblGrid>
              <a:tr h="499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</a:t>
                      </a:r>
                    </a:p>
                    <a:p>
                      <a:r>
                        <a:rPr lang="en-US" dirty="0"/>
                        <a:t>Deposit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Futures( settlement)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Gain/Loss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Ending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5634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altLang="zh-CN" dirty="0"/>
                        <a:t>ay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45012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86341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9617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6924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66026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58379"/>
                  </a:ext>
                </a:extLst>
              </a:tr>
              <a:tr h="499741">
                <a:tc>
                  <a:txBody>
                    <a:bodyPr/>
                    <a:lstStyle/>
                    <a:p>
                      <a:r>
                        <a:rPr lang="en-US" dirty="0"/>
                        <a:t>Day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0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4068-6BBF-4ABD-B9AD-D16B9AC0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D74-DA2F-4595-9853-9134A8A7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standardizing these contracts and creating an organized market with rules, regulations, and a central clearing facility, the futures markets offer an element of </a:t>
            </a:r>
            <a:r>
              <a:rPr lang="en-US" dirty="0">
                <a:solidFill>
                  <a:srgbClr val="FF0000"/>
                </a:solidFill>
              </a:rPr>
              <a:t>liquidity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protection against loss by default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Futures markets can be used for </a:t>
            </a:r>
            <a:r>
              <a:rPr lang="en-US" dirty="0">
                <a:solidFill>
                  <a:srgbClr val="FF0000"/>
                </a:solidFill>
              </a:rPr>
              <a:t>hedging or speculation.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8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3D5B-9701-4D72-BA13-CDAC047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877D-1A2F-4D85-9482-5E239F1D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Some futures contracts contain a provision limiting price changes. These rules, called </a:t>
            </a:r>
            <a:r>
              <a:rPr lang="en-US" dirty="0">
                <a:solidFill>
                  <a:srgbClr val="FF0000"/>
                </a:solidFill>
              </a:rPr>
              <a:t>price limits</a:t>
            </a:r>
            <a:r>
              <a:rPr lang="en-US" dirty="0"/>
              <a:t>, establish a band relative to the previous day’s settlement price, within which all trades must occur.</a:t>
            </a:r>
          </a:p>
          <a:p>
            <a:pPr lvl="1"/>
            <a:r>
              <a:rPr lang="en-US" dirty="0"/>
              <a:t>Most participants in futures markets buy and sell contracts, collecting their profits and incurring their losses, with no ultimate intent to make or take delivery of the underlying asset.</a:t>
            </a:r>
          </a:p>
          <a:p>
            <a:pPr lvl="1"/>
            <a:r>
              <a:rPr lang="en-US" dirty="0"/>
              <a:t>At any given time, the number of outstanding contracts is called the </a:t>
            </a:r>
            <a:r>
              <a:rPr lang="en-US" dirty="0">
                <a:solidFill>
                  <a:srgbClr val="FF0000"/>
                </a:solidFill>
              </a:rPr>
              <a:t>open interest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The futures price </a:t>
            </a:r>
            <a:r>
              <a:rPr lang="en-US" i="1" dirty="0">
                <a:solidFill>
                  <a:srgbClr val="FF0000"/>
                </a:solidFill>
              </a:rPr>
              <a:t>converges to</a:t>
            </a:r>
            <a:r>
              <a:rPr lang="en-US" i="1" dirty="0"/>
              <a:t> the spot price at expiration.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5ABE-2896-425B-8A6B-C6798473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EC1E-9777-48C5-87BD-A931BA84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forward and futures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66057-64DC-4175-AA8D-F7038701F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88902"/>
              </p:ext>
            </p:extLst>
          </p:nvPr>
        </p:nvGraphicFramePr>
        <p:xfrm>
          <a:off x="1146002" y="261761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33335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975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regulated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transparent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3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More customized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8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Settle at expiration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settlement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8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 guarantee(Margin account)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9E1-9A90-4AE5-8D83-E334323F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AD03-FDAB-4BB0-A6F8-7357FF35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i="1" dirty="0"/>
              <a:t>A swap is an over- the- counter derivative contract in which two parties agree to </a:t>
            </a:r>
            <a:r>
              <a:rPr lang="en-US" i="1" dirty="0">
                <a:solidFill>
                  <a:srgbClr val="FF0000"/>
                </a:solidFill>
              </a:rPr>
              <a:t>exchange a series of cash flows </a:t>
            </a:r>
            <a:r>
              <a:rPr lang="en-US" i="1" dirty="0"/>
              <a:t>whereby one party </a:t>
            </a:r>
            <a:r>
              <a:rPr lang="en-US" i="1" dirty="0">
                <a:solidFill>
                  <a:srgbClr val="FF0000"/>
                </a:solidFill>
              </a:rPr>
              <a:t>pays a variable series that will be determined by an underlying asset or rate </a:t>
            </a:r>
            <a:r>
              <a:rPr lang="en-US" i="1" dirty="0"/>
              <a:t>and the other party pays </a:t>
            </a:r>
            <a:r>
              <a:rPr lang="en-US" i="1" dirty="0">
                <a:solidFill>
                  <a:srgbClr val="FF0000"/>
                </a:solidFill>
              </a:rPr>
              <a:t>either (1) a variable series determined by a different underlying asset or rate or (2) a fixed series</a:t>
            </a:r>
            <a:r>
              <a:rPr lang="en-US" i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EA45-A5A2-42F9-854A-97D36B35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F7F-5B00-42B7-8E4E-1E5E7810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swap is more or less just </a:t>
            </a:r>
            <a:r>
              <a:rPr lang="en-US" dirty="0">
                <a:solidFill>
                  <a:srgbClr val="FF0000"/>
                </a:solidFill>
              </a:rPr>
              <a:t>a series of forwards</a:t>
            </a:r>
          </a:p>
          <a:p>
            <a:pPr lvl="1"/>
            <a:r>
              <a:rPr lang="en-US" dirty="0"/>
              <a:t>A swap is a bit more like a forward contract than a futures contract in that it is an OTC contract, so it is </a:t>
            </a:r>
            <a:r>
              <a:rPr lang="en-US" dirty="0">
                <a:solidFill>
                  <a:srgbClr val="FF0000"/>
                </a:solidFill>
              </a:rPr>
              <a:t>privately negotiated and subject to default. </a:t>
            </a:r>
          </a:p>
          <a:p>
            <a:pPr lvl="1"/>
            <a:r>
              <a:rPr lang="en-US" dirty="0"/>
              <a:t>The party owing the lesser amount cannot default to the party owing the greater amount.</a:t>
            </a:r>
          </a:p>
          <a:p>
            <a:pPr lvl="1"/>
            <a:r>
              <a:rPr lang="en-US" dirty="0"/>
              <a:t>As with futures and forwards, no money changes hands at the start; thus, </a:t>
            </a:r>
            <a:r>
              <a:rPr lang="en-US" dirty="0">
                <a:solidFill>
                  <a:srgbClr val="FF0000"/>
                </a:solidFill>
              </a:rPr>
              <a:t>the value of a swap when initiated must be zero.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C2E-2A64-4F58-B789-1B63C525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Swap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0B4E-9854-4F96-8EDD-9D7D2A35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vanilla swap: the most common swap is the </a:t>
            </a:r>
            <a:r>
              <a:rPr lang="en-US" b="1" dirty="0"/>
              <a:t>fixed- for- floating interest rate swap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29E-8360-4C31-8F74-D3F9FFA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4B9-8E45-4AD9-931B-C39F1DF2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characterizes forward contracts and swaps but </a:t>
            </a:r>
            <a:r>
              <a:rPr lang="en-US" b="1" dirty="0"/>
              <a:t>not </a:t>
            </a:r>
            <a:r>
              <a:rPr lang="en-US" dirty="0"/>
              <a:t>futures?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They are customized.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They are subject to daily price limits.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Their payoffs are received on a daily basis.</a:t>
            </a:r>
          </a:p>
          <a:p>
            <a:r>
              <a:rPr lang="en-US" dirty="0"/>
              <a:t>Which of the following distinguishes forwards from swaps?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Forwards are OTC instruments, whereas swaps are exchange traded.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Forwards are regulated as futures, whereas swaps are regulated as securities.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Swaps have multiple payments, whereas forwards have only a single payment.</a:t>
            </a:r>
          </a:p>
        </p:txBody>
      </p:sp>
    </p:spTree>
    <p:extLst>
      <p:ext uri="{BB962C8B-B14F-4D97-AF65-F5344CB8AC3E}">
        <p14:creationId xmlns:p14="http://schemas.microsoft.com/office/powerpoint/2010/main" val="150805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944C-952F-4F1D-972B-D532B339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DD91-7FB1-4366-8443-002BDE00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occurs in the daily settlement of futures contracts?</a:t>
            </a:r>
          </a:p>
          <a:p>
            <a:pPr lvl="1"/>
            <a:r>
              <a:rPr lang="en-US" b="1" dirty="0"/>
              <a:t>A </a:t>
            </a:r>
            <a:r>
              <a:rPr lang="en-US" dirty="0"/>
              <a:t>Initial margin deposits are refunded to the two parties.</a:t>
            </a:r>
          </a:p>
          <a:p>
            <a:pPr lvl="1"/>
            <a:r>
              <a:rPr lang="en-US" b="1" dirty="0"/>
              <a:t>B </a:t>
            </a:r>
            <a:r>
              <a:rPr lang="en-US" dirty="0"/>
              <a:t>Gains and losses are reported to other market participants.</a:t>
            </a:r>
          </a:p>
          <a:p>
            <a:pPr lvl="1"/>
            <a:r>
              <a:rPr lang="en-US" b="1" dirty="0"/>
              <a:t>C </a:t>
            </a:r>
            <a:r>
              <a:rPr lang="en-US" dirty="0"/>
              <a:t>Losses are charged to one party and gains credited to the other.</a:t>
            </a:r>
          </a:p>
        </p:txBody>
      </p:sp>
    </p:spTree>
    <p:extLst>
      <p:ext uri="{BB962C8B-B14F-4D97-AF65-F5344CB8AC3E}">
        <p14:creationId xmlns:p14="http://schemas.microsoft.com/office/powerpoint/2010/main" val="9147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BE67-FE31-4539-9E44-7797175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Derivatives: Definitions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072C-41A9-42B4-83DC-E8465502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derivative is a financial instrument(contract) that derives its performance from the performance of an underlying asset.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2BD1-170F-4100-B175-C7693746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DERIVATIVE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C7A-A41E-4B87-BF86-452CC0306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C5E5-B49D-4096-80C1-B8052495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6362-3303-4415-9D10-C4E0904D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commitments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Futures</a:t>
            </a:r>
          </a:p>
          <a:p>
            <a:pPr lvl="1"/>
            <a:r>
              <a:rPr lang="en-US" dirty="0"/>
              <a:t>Swap</a:t>
            </a:r>
          </a:p>
          <a:p>
            <a:r>
              <a:rPr lang="en-US" dirty="0"/>
              <a:t>Contingent claims</a:t>
            </a:r>
          </a:p>
          <a:p>
            <a:pPr lvl="1"/>
            <a:r>
              <a:rPr lang="en-US" dirty="0"/>
              <a:t>Option</a:t>
            </a:r>
          </a:p>
          <a:p>
            <a:pPr lvl="1"/>
            <a:r>
              <a:rPr lang="en-US" dirty="0"/>
              <a:t>Credit Derivatives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7E6-4169-44D7-ADCE-3B9EA049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3BEB-A5DB-4FEF-8C80-E8CB9E0F8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fall into two general classifications: </a:t>
            </a:r>
            <a:r>
              <a:rPr lang="en-US" dirty="0">
                <a:solidFill>
                  <a:srgbClr val="FF0000"/>
                </a:solidFill>
              </a:rPr>
              <a:t>forward commitments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contingent claims</a:t>
            </a:r>
            <a:r>
              <a:rPr lang="en-US" dirty="0"/>
              <a:t>. </a:t>
            </a:r>
          </a:p>
          <a:p>
            <a:r>
              <a:rPr lang="en-US" dirty="0"/>
              <a:t>The factor that distinguishes forward commitments from contingent claims is that forward commitments </a:t>
            </a:r>
            <a:r>
              <a:rPr lang="en-US" i="1" dirty="0">
                <a:solidFill>
                  <a:srgbClr val="FF0000"/>
                </a:solidFill>
              </a:rPr>
              <a:t>obligate</a:t>
            </a:r>
            <a:r>
              <a:rPr lang="en-US" i="1" dirty="0"/>
              <a:t> </a:t>
            </a:r>
            <a:r>
              <a:rPr lang="en-US" dirty="0"/>
              <a:t>the parties to engage in a transaction at a future date on terms agreed upon in advance, whereas contingent claims provide one party the </a:t>
            </a:r>
            <a:r>
              <a:rPr lang="en-US" i="1" dirty="0">
                <a:solidFill>
                  <a:srgbClr val="FF0000"/>
                </a:solidFill>
              </a:rPr>
              <a:t>right but not the obligation </a:t>
            </a:r>
            <a:r>
              <a:rPr lang="en-US" dirty="0"/>
              <a:t>to engage in a future transaction on terms agreed upon in advance.</a:t>
            </a:r>
          </a:p>
        </p:txBody>
      </p:sp>
    </p:spTree>
    <p:extLst>
      <p:ext uri="{BB962C8B-B14F-4D97-AF65-F5344CB8AC3E}">
        <p14:creationId xmlns:p14="http://schemas.microsoft.com/office/powerpoint/2010/main" val="24245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B55-2B32-43BD-88B1-F3CA049E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TYPES OF DERIVATIVES</a:t>
            </a:r>
            <a:br>
              <a:rPr lang="en-US" sz="4000" dirty="0"/>
            </a:br>
            <a:r>
              <a:rPr lang="en-US" sz="4000" dirty="0"/>
              <a:t>Forward Contracts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4B-071C-49EF-8490-2003F161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Definition: A forward contract is an over- the- counter derivative contract in which two parties agree that one party, the buyer, will purchase an underlying asset from the other party, the seller, at a later date at a fixed price they agree on when the contract is signed.</a:t>
            </a:r>
          </a:p>
          <a:p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= 0, the long and the short agree that the short will deliver the asset to the long at time </a:t>
            </a:r>
            <a:r>
              <a:rPr lang="en-US" i="1" dirty="0"/>
              <a:t>T </a:t>
            </a:r>
            <a:r>
              <a:rPr lang="en-US" dirty="0"/>
              <a:t>for a price of </a:t>
            </a:r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).</a:t>
            </a:r>
          </a:p>
          <a:p>
            <a:r>
              <a:rPr lang="en-US" dirty="0"/>
              <a:t>Now, let us roll forward to time </a:t>
            </a:r>
            <a:r>
              <a:rPr lang="en-US" i="1" dirty="0"/>
              <a:t>T</a:t>
            </a:r>
            <a:r>
              <a:rPr lang="en-US" dirty="0"/>
              <a:t>, when the price of the underlying is </a:t>
            </a:r>
            <a:r>
              <a:rPr lang="en-US" i="1" dirty="0"/>
              <a:t>S</a:t>
            </a:r>
            <a:r>
              <a:rPr lang="en-US" i="1" baseline="-25000" dirty="0"/>
              <a:t>T</a:t>
            </a:r>
            <a:r>
              <a:rPr lang="en-US" dirty="0"/>
              <a:t>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21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5B9-88E4-44F9-804F-4CB8957C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3625-C448-4069-AB89-D60155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20199"/>
            <a:ext cx="3153687" cy="3697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DA70C-7423-4CB7-B9B6-7D5E46F0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61" y="2149808"/>
            <a:ext cx="3520609" cy="38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8ABC-AE65-40D1-9D5C-6852A806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806C-F69B-4DED-9FC2-EB92BEF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An important element of forward contracts is that </a:t>
            </a:r>
            <a:r>
              <a:rPr lang="en-US" dirty="0">
                <a:solidFill>
                  <a:srgbClr val="FF0000"/>
                </a:solidFill>
              </a:rPr>
              <a:t>no money changes </a:t>
            </a:r>
            <a:r>
              <a:rPr lang="en-US" dirty="0"/>
              <a:t>hands between parties when the contract is initiated.  </a:t>
            </a:r>
          </a:p>
          <a:p>
            <a:pPr lvl="1"/>
            <a:r>
              <a:rPr lang="en-US" dirty="0"/>
              <a:t>The long and the short are engaged in a </a:t>
            </a:r>
            <a:r>
              <a:rPr lang="en-US" dirty="0">
                <a:solidFill>
                  <a:srgbClr val="FF0000"/>
                </a:solidFill>
              </a:rPr>
              <a:t>zero- sum game</a:t>
            </a:r>
            <a:r>
              <a:rPr lang="en-US" dirty="0"/>
              <a:t>, which is a type of competition in which one participant’s gains are the other’s losses. </a:t>
            </a:r>
            <a:r>
              <a:rPr lang="en-US" dirty="0">
                <a:solidFill>
                  <a:srgbClr val="FF0000"/>
                </a:solidFill>
              </a:rPr>
              <a:t>Only one party could default at a time.</a:t>
            </a:r>
            <a:r>
              <a:rPr lang="en-US" dirty="0"/>
              <a:t> Forward contracts have </a:t>
            </a:r>
            <a:r>
              <a:rPr lang="en-US" dirty="0">
                <a:solidFill>
                  <a:srgbClr val="FF0000"/>
                </a:solidFill>
              </a:rPr>
              <a:t>zero value at the start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Forward contracts need not specifically settle by delivery of the underlying asset. They can settle by </a:t>
            </a:r>
            <a:r>
              <a:rPr lang="en-US" dirty="0">
                <a:solidFill>
                  <a:srgbClr val="FF0000"/>
                </a:solidFill>
              </a:rPr>
              <a:t>an exchange of cash</a:t>
            </a:r>
            <a:r>
              <a:rPr lang="en-US" dirty="0"/>
              <a:t>. These contracts—called </a:t>
            </a:r>
            <a:r>
              <a:rPr lang="en-US" b="1" dirty="0"/>
              <a:t>non- deliverable forwards </a:t>
            </a:r>
            <a:r>
              <a:rPr lang="en-US" dirty="0"/>
              <a:t>(NDFs), </a:t>
            </a:r>
            <a:r>
              <a:rPr lang="en-US" b="1" dirty="0"/>
              <a:t>cash- settled forwards</a:t>
            </a:r>
            <a:r>
              <a:rPr lang="en-US" dirty="0"/>
              <a:t>, or </a:t>
            </a:r>
            <a:r>
              <a:rPr lang="en-US" b="1" dirty="0"/>
              <a:t>contracts for differences.</a:t>
            </a:r>
          </a:p>
          <a:p>
            <a:pPr lvl="1"/>
            <a:r>
              <a:rPr lang="en-US" dirty="0"/>
              <a:t>The primary purpose of derivatives is for </a:t>
            </a:r>
            <a:r>
              <a:rPr lang="en-US" dirty="0">
                <a:solidFill>
                  <a:srgbClr val="FF0000"/>
                </a:solidFill>
              </a:rPr>
              <a:t>risk management</a:t>
            </a:r>
            <a:r>
              <a:rPr lang="en-US" dirty="0"/>
              <a:t>.</a:t>
            </a:r>
            <a:endParaRPr lang="en-US" b="1" dirty="0"/>
          </a:p>
          <a:p>
            <a:pPr lvl="1"/>
            <a:r>
              <a:rPr lang="en-US" dirty="0"/>
              <a:t>As previously mentioned, forward contracts are </a:t>
            </a:r>
            <a:r>
              <a:rPr lang="en-US" dirty="0">
                <a:solidFill>
                  <a:srgbClr val="FF0000"/>
                </a:solidFill>
              </a:rPr>
              <a:t>OTC contracts</a:t>
            </a:r>
            <a:r>
              <a:rPr lang="en-US" dirty="0"/>
              <a:t>. There is no formal forward contract exchange.</a:t>
            </a:r>
          </a:p>
        </p:txBody>
      </p:sp>
    </p:spTree>
    <p:extLst>
      <p:ext uri="{BB962C8B-B14F-4D97-AF65-F5344CB8AC3E}">
        <p14:creationId xmlns:p14="http://schemas.microsoft.com/office/powerpoint/2010/main" val="8076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409-A592-48F4-8E79-104028B7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DERIVATIVES</a:t>
            </a:r>
            <a:br>
              <a:rPr lang="en-US" dirty="0"/>
            </a:br>
            <a:r>
              <a:rPr lang="en-US" dirty="0"/>
              <a:t>Futures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AB92-0723-4D51-80D5-C6440ACF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Definition: A futures contract is a </a:t>
            </a:r>
            <a:r>
              <a:rPr lang="en-US" sz="2000" dirty="0">
                <a:solidFill>
                  <a:srgbClr val="FF0000"/>
                </a:solidFill>
              </a:rPr>
              <a:t>standardized</a:t>
            </a:r>
            <a:r>
              <a:rPr lang="en-US" sz="2000" dirty="0"/>
              <a:t> derivative contract created and traded on </a:t>
            </a:r>
            <a:r>
              <a:rPr lang="en-US" sz="2000" dirty="0">
                <a:solidFill>
                  <a:srgbClr val="FF0000"/>
                </a:solidFill>
              </a:rPr>
              <a:t>a futures exchange </a:t>
            </a:r>
            <a:r>
              <a:rPr lang="en-US" sz="2000" dirty="0"/>
              <a:t>in which two parties agree that one party, the buyer, will purchase an underlying asset from the other party, the seller, at a later date and at a price agreed on by the two parties when the contract is initiated and in which there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daily settling of gains and losses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 credit guarantee by the futures exchange through its clearinghouse</a:t>
            </a:r>
            <a:r>
              <a:rPr lang="en-US" sz="2000" b="1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23274</TotalTime>
  <Words>1234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华文新魏</vt:lpstr>
      <vt:lpstr>方正姚体</vt:lpstr>
      <vt:lpstr>Arial</vt:lpstr>
      <vt:lpstr>Trebuchet MS</vt:lpstr>
      <vt:lpstr>Wingdings 3</vt:lpstr>
      <vt:lpstr>Facet</vt:lpstr>
      <vt:lpstr>Reading 48 Derivative Markets and Instruments</vt:lpstr>
      <vt:lpstr>Derivatives: Definitions and Uses</vt:lpstr>
      <vt:lpstr>THE STRUCTURE OF DERIVATIVE MARKETS</vt:lpstr>
      <vt:lpstr>TYPES OF DERIVATIVES</vt:lpstr>
      <vt:lpstr>TYPES OF DERIVATIVES</vt:lpstr>
      <vt:lpstr>TYPES OF DERIVATIVES Forward Contracts </vt:lpstr>
      <vt:lpstr>TYPES OF DERIVATIVES Forward Contracts</vt:lpstr>
      <vt:lpstr>TYPES OF DERIVATIVES Forward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Futures Contracts</vt:lpstr>
      <vt:lpstr>TYPES OF DERIVATIVES Swap Contracts</vt:lpstr>
      <vt:lpstr>TYPES OF DERIVATIVES Swap Contracts</vt:lpstr>
      <vt:lpstr>TYPES OF DERIVATIVES Swap Contracts</vt:lpstr>
      <vt:lpstr>Practices </vt:lpstr>
      <vt:lpstr>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48 Derivative Markets and Instruments</dc:title>
  <dc:creator>秦玮杰</dc:creator>
  <cp:lastModifiedBy>秦玮杰</cp:lastModifiedBy>
  <cp:revision>77</cp:revision>
  <dcterms:created xsi:type="dcterms:W3CDTF">2021-07-05T01:04:15Z</dcterms:created>
  <dcterms:modified xsi:type="dcterms:W3CDTF">2021-10-22T02:48:17Z</dcterms:modified>
</cp:coreProperties>
</file>