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45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2020/9/22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2020/9/22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2020/9/22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2020/9/22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2020/9/22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2020/9/22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2020/9/22</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2020/9/22</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2020/9/22</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2020/9/22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2020/9/22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2020/9/22</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2.FRAMEWORK </a:t>
            </a:r>
            <a:r>
              <a:rPr lang="en-US" sz="3600" b="1" dirty="0"/>
              <a:t>AND CHALLENGES</a:t>
            </a:r>
          </a:p>
        </p:txBody>
      </p:sp>
      <p:sp>
        <p:nvSpPr>
          <p:cNvPr id="3" name="Content Placeholder 2"/>
          <p:cNvSpPr>
            <a:spLocks noGrp="1"/>
          </p:cNvSpPr>
          <p:nvPr>
            <p:ph idx="1"/>
          </p:nvPr>
        </p:nvSpPr>
        <p:spPr/>
        <p:txBody>
          <a:bodyPr>
            <a:normAutofit fontScale="85000" lnSpcReduction="20000"/>
          </a:bodyPr>
          <a:lstStyle/>
          <a:p>
            <a:r>
              <a:rPr lang="en-US" b="1" dirty="0" smtClean="0"/>
              <a:t>2.2 </a:t>
            </a:r>
            <a:r>
              <a:rPr lang="en-US" b="1" dirty="0"/>
              <a:t>Challenges in </a:t>
            </a:r>
            <a:r>
              <a:rPr lang="en-US" b="1" dirty="0" smtClean="0"/>
              <a:t>Forecasting</a:t>
            </a:r>
          </a:p>
          <a:p>
            <a:r>
              <a:rPr lang="en-US" b="1" dirty="0" smtClean="0"/>
              <a:t>2.2.1 </a:t>
            </a:r>
            <a:r>
              <a:rPr lang="en-US" b="1" i="1" dirty="0"/>
              <a:t>Limitations of Economic </a:t>
            </a:r>
            <a:r>
              <a:rPr lang="en-US" b="1" i="1" dirty="0" smtClean="0"/>
              <a:t>Data</a:t>
            </a:r>
          </a:p>
          <a:p>
            <a:r>
              <a:rPr lang="en-US" dirty="0" smtClean="0"/>
              <a:t>The </a:t>
            </a:r>
            <a:r>
              <a:rPr lang="en-US" dirty="0"/>
              <a:t>time lag with which economic data are collected, processed, and disseminated can impede their use because data that are not timely may be of little value in assessing current conditions</a:t>
            </a:r>
            <a:r>
              <a:rPr lang="en-US" dirty="0" smtClean="0"/>
              <a:t>.</a:t>
            </a:r>
          </a:p>
          <a:p>
            <a:r>
              <a:rPr lang="en-US" dirty="0" smtClean="0"/>
              <a:t>Furthermore</a:t>
            </a:r>
            <a:r>
              <a:rPr lang="en-US" dirty="0"/>
              <a:t>, one or more official revisions to initial data values are common. </a:t>
            </a:r>
            <a:r>
              <a:rPr lang="en-US" dirty="0" smtClean="0"/>
              <a:t> </a:t>
            </a:r>
          </a:p>
          <a:p>
            <a:r>
              <a:rPr lang="en-US" dirty="0" smtClean="0"/>
              <a:t>Analysts </a:t>
            </a:r>
            <a:r>
              <a:rPr lang="en-US" dirty="0"/>
              <a:t>should also be aware that suppliers of economic and financial indexes periodically </a:t>
            </a:r>
            <a:r>
              <a:rPr lang="en-US" b="1" dirty="0"/>
              <a:t>re-base </a:t>
            </a:r>
            <a:r>
              <a:rPr lang="en-US" dirty="0"/>
              <a:t>these indexes, meaning that the specific period used as the base of the index is changed. </a:t>
            </a:r>
          </a:p>
        </p:txBody>
      </p:sp>
    </p:spTree>
    <p:extLst>
      <p:ext uri="{BB962C8B-B14F-4D97-AF65-F5344CB8AC3E}">
        <p14:creationId xmlns:p14="http://schemas.microsoft.com/office/powerpoint/2010/main" val="4047286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3.ECONOMIC AND MARKET ANALYSIS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3.4.3 </a:t>
            </a:r>
            <a:r>
              <a:rPr lang="en-US" b="1" i="1" dirty="0"/>
              <a:t>Inflation and Deflation: Trends and </a:t>
            </a:r>
            <a:r>
              <a:rPr lang="en-US" b="1" i="1" dirty="0" smtClean="0"/>
              <a:t>Relation </a:t>
            </a:r>
            <a:r>
              <a:rPr lang="en-US" b="1" i="1" dirty="0"/>
              <a:t>to the Business </a:t>
            </a:r>
            <a:r>
              <a:rPr lang="en-US" b="1" i="1" dirty="0" smtClean="0"/>
              <a:t>Cycle</a:t>
            </a:r>
          </a:p>
          <a:p>
            <a:r>
              <a:rPr lang="en-US" dirty="0" smtClean="0"/>
              <a:t>In </a:t>
            </a:r>
            <a:r>
              <a:rPr lang="en-US" dirty="0"/>
              <a:t>addition, it is widely believed that outright deflation damages the economy because it undermines</a:t>
            </a:r>
            <a:r>
              <a:rPr lang="en-US" dirty="0" smtClean="0"/>
              <a:t>:</a:t>
            </a:r>
          </a:p>
          <a:p>
            <a:r>
              <a:rPr lang="en-US" dirty="0" smtClean="0"/>
              <a:t>debt-financed </a:t>
            </a:r>
            <a:r>
              <a:rPr lang="en-US" dirty="0"/>
              <a:t>investments. Servicing and repayment of nominally fixed debt becomes more onerous as nominal income flows and the nominal value of real assets both decline; and</a:t>
            </a:r>
          </a:p>
          <a:p>
            <a:r>
              <a:rPr lang="en-US" dirty="0"/>
              <a:t>the power of central banks. In a deflationary environment, interest rates fall to levels close to (or even below) zero. When interest rates are already very low, the central bank has less leeway to stimulate the economy by lowering interest rates.</a:t>
            </a:r>
          </a:p>
          <a:p>
            <a:endParaRPr lang="en-US" dirty="0"/>
          </a:p>
        </p:txBody>
      </p:sp>
    </p:spTree>
    <p:extLst>
      <p:ext uri="{BB962C8B-B14F-4D97-AF65-F5344CB8AC3E}">
        <p14:creationId xmlns:p14="http://schemas.microsoft.com/office/powerpoint/2010/main" val="100286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3.ECONOMIC AND MARKET ANALYSIS</a:t>
            </a:r>
            <a:endParaRPr lang="en-US" dirty="0"/>
          </a:p>
        </p:txBody>
      </p:sp>
      <p:sp>
        <p:nvSpPr>
          <p:cNvPr id="3" name="Content Placeholder 2"/>
          <p:cNvSpPr>
            <a:spLocks noGrp="1"/>
          </p:cNvSpPr>
          <p:nvPr>
            <p:ph idx="1"/>
          </p:nvPr>
        </p:nvSpPr>
        <p:spPr/>
        <p:txBody>
          <a:bodyPr/>
          <a:lstStyle/>
          <a:p>
            <a:r>
              <a:rPr lang="en-US" b="1" dirty="0" smtClean="0"/>
              <a:t>3.5 </a:t>
            </a:r>
            <a:r>
              <a:rPr lang="en-US" b="1" dirty="0"/>
              <a:t>Analysis of Monetary and Fiscal </a:t>
            </a:r>
            <a:r>
              <a:rPr lang="en-US" b="1" dirty="0" smtClean="0"/>
              <a:t>Policy</a:t>
            </a:r>
          </a:p>
          <a:p>
            <a:r>
              <a:rPr lang="en-US" b="1" dirty="0" smtClean="0"/>
              <a:t>3.5.1 </a:t>
            </a:r>
            <a:r>
              <a:rPr lang="en-US" b="1" i="1" dirty="0"/>
              <a:t>Monetary </a:t>
            </a:r>
            <a:r>
              <a:rPr lang="en-US" b="1" i="1" dirty="0" smtClean="0"/>
              <a:t>Policy</a:t>
            </a:r>
          </a:p>
          <a:p>
            <a:r>
              <a:rPr lang="en-US" dirty="0" smtClean="0"/>
              <a:t>In </a:t>
            </a:r>
            <a:r>
              <a:rPr lang="en-US" dirty="0"/>
              <a:t>essence, the Taylor rule links a central bank’s target short-term nominal interest rate to the expected growth rate of the economy and inflation, relative to trend growth and the central bank’s inflation target.</a:t>
            </a:r>
            <a:endParaRPr lang="en-US" dirty="0"/>
          </a:p>
        </p:txBody>
      </p:sp>
    </p:spTree>
    <p:extLst>
      <p:ext uri="{BB962C8B-B14F-4D97-AF65-F5344CB8AC3E}">
        <p14:creationId xmlns:p14="http://schemas.microsoft.com/office/powerpoint/2010/main" val="2611248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3.ECONOMIC AND MARKET ANALYSIS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3.5.3 </a:t>
            </a:r>
            <a:r>
              <a:rPr lang="en-US" b="1" i="1" dirty="0"/>
              <a:t>Implications of Negative Interest Rates for Capital Market </a:t>
            </a:r>
            <a:r>
              <a:rPr lang="en-US" b="1" i="1" dirty="0" smtClean="0"/>
              <a:t>Expectations</a:t>
            </a:r>
          </a:p>
          <a:p>
            <a:r>
              <a:rPr lang="en-US" dirty="0" smtClean="0"/>
              <a:t>When </a:t>
            </a:r>
            <a:r>
              <a:rPr lang="en-US" dirty="0"/>
              <a:t>short-term rates are negative, the long-run equilibrium short-term rate can be used as the baseline rate in these models instead of the observed negative rate. This rate can be estimated using the neutral policy rate (</a:t>
            </a:r>
            <a:r>
              <a:rPr lang="en-US" i="1" dirty="0" err="1"/>
              <a:t>r</a:t>
            </a:r>
            <a:r>
              <a:rPr lang="en-US" dirty="0" err="1"/>
              <a:t>neutral</a:t>
            </a:r>
            <a:r>
              <a:rPr lang="en-US" dirty="0"/>
              <a:t>) in the Taylor rule (or more generally in the central bank’s presumed reaction function), adjusted for a modest spread between policy rates and default-free rates available to investors</a:t>
            </a:r>
            <a:r>
              <a:rPr lang="en-US" dirty="0" smtClean="0"/>
              <a:t>.</a:t>
            </a:r>
          </a:p>
          <a:p>
            <a:r>
              <a:rPr lang="en-US" dirty="0" smtClean="0"/>
              <a:t>In forming capital market expectations for shorter time horizons, analysts and investors must consider the expected path of interest rates. Paths should be considered that, on average, converge to the long-run equilibrium rate estimate. </a:t>
            </a:r>
          </a:p>
          <a:p>
            <a:r>
              <a:rPr lang="en-US" dirty="0" smtClean="0"/>
              <a:t>Although </a:t>
            </a:r>
            <a:r>
              <a:rPr lang="en-US" dirty="0"/>
              <a:t>such historical periods may provide a reasonable starting point in formulating appropriate scenarios, it is important to note that negative rate periods may indicate severe distress in the economy and thus involve greater uncertainty regarding the timing and strength of recovery.</a:t>
            </a:r>
            <a:endParaRPr lang="en-US" dirty="0"/>
          </a:p>
        </p:txBody>
      </p:sp>
    </p:spTree>
    <p:extLst>
      <p:ext uri="{BB962C8B-B14F-4D97-AF65-F5344CB8AC3E}">
        <p14:creationId xmlns:p14="http://schemas.microsoft.com/office/powerpoint/2010/main" val="2301764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3.ECONOMIC AND MARKET ANALYSIS</a:t>
            </a:r>
            <a:endParaRPr lang="en-US" dirty="0"/>
          </a:p>
        </p:txBody>
      </p:sp>
      <p:sp>
        <p:nvSpPr>
          <p:cNvPr id="3" name="Content Placeholder 2"/>
          <p:cNvSpPr>
            <a:spLocks noGrp="1"/>
          </p:cNvSpPr>
          <p:nvPr>
            <p:ph idx="1"/>
          </p:nvPr>
        </p:nvSpPr>
        <p:spPr/>
        <p:txBody>
          <a:bodyPr/>
          <a:lstStyle/>
          <a:p>
            <a:r>
              <a:rPr lang="en-US" b="1" dirty="0" smtClean="0"/>
              <a:t>3.5.4 </a:t>
            </a:r>
            <a:r>
              <a:rPr lang="en-US" b="1" i="1" dirty="0"/>
              <a:t>The Monetary and Fiscal Policy </a:t>
            </a:r>
            <a:r>
              <a:rPr lang="en-US" b="1" i="1" dirty="0" smtClean="0"/>
              <a:t>Mix</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24664640"/>
              </p:ext>
            </p:extLst>
          </p:nvPr>
        </p:nvGraphicFramePr>
        <p:xfrm>
          <a:off x="899592" y="2276872"/>
          <a:ext cx="7416824" cy="4032449"/>
        </p:xfrm>
        <a:graphic>
          <a:graphicData uri="http://schemas.openxmlformats.org/drawingml/2006/table">
            <a:tbl>
              <a:tblPr firstRow="1" bandRow="1">
                <a:tableStyleId>{5C22544A-7EE6-4342-B048-85BDC9FD1C3A}</a:tableStyleId>
              </a:tblPr>
              <a:tblGrid>
                <a:gridCol w="1854206"/>
                <a:gridCol w="810090"/>
                <a:gridCol w="2304256"/>
                <a:gridCol w="2448272"/>
              </a:tblGrid>
              <a:tr h="613430">
                <a:tc>
                  <a:txBody>
                    <a:bodyPr/>
                    <a:lstStyle/>
                    <a:p>
                      <a:endParaRPr lang="en-US" dirty="0"/>
                    </a:p>
                  </a:txBody>
                  <a:tcPr/>
                </a:tc>
                <a:tc>
                  <a:txBody>
                    <a:bodyPr/>
                    <a:lstStyle/>
                    <a:p>
                      <a:endParaRPr lang="en-US"/>
                    </a:p>
                  </a:txBody>
                  <a:tcPr/>
                </a:tc>
                <a:tc gridSpan="2">
                  <a:txBody>
                    <a:bodyPr/>
                    <a:lstStyle/>
                    <a:p>
                      <a:r>
                        <a:rPr lang="en-US" dirty="0" smtClean="0"/>
                        <a:t>Fiscal</a:t>
                      </a:r>
                      <a:r>
                        <a:rPr lang="en-US" baseline="0" dirty="0" smtClean="0"/>
                        <a:t> policy</a:t>
                      </a:r>
                      <a:endParaRPr lang="en-US" dirty="0"/>
                    </a:p>
                  </a:txBody>
                  <a:tcPr/>
                </a:tc>
                <a:tc hMerge="1">
                  <a:txBody>
                    <a:bodyPr/>
                    <a:lstStyle/>
                    <a:p>
                      <a:endParaRPr lang="en-US" dirty="0"/>
                    </a:p>
                  </a:txBody>
                  <a:tcPr/>
                </a:tc>
              </a:tr>
              <a:tr h="709703">
                <a:tc>
                  <a:txBody>
                    <a:bodyPr/>
                    <a:lstStyle/>
                    <a:p>
                      <a:endParaRPr lang="en-US" dirty="0"/>
                    </a:p>
                  </a:txBody>
                  <a:tcPr/>
                </a:tc>
                <a:tc>
                  <a:txBody>
                    <a:bodyPr/>
                    <a:lstStyle/>
                    <a:p>
                      <a:endParaRPr lang="en-US"/>
                    </a:p>
                  </a:txBody>
                  <a:tcPr/>
                </a:tc>
                <a:tc>
                  <a:txBody>
                    <a:bodyPr/>
                    <a:lstStyle/>
                    <a:p>
                      <a:r>
                        <a:rPr lang="en-US" dirty="0" smtClean="0"/>
                        <a:t>Loose</a:t>
                      </a:r>
                      <a:endParaRPr lang="en-US" dirty="0"/>
                    </a:p>
                  </a:txBody>
                  <a:tcPr/>
                </a:tc>
                <a:tc>
                  <a:txBody>
                    <a:bodyPr/>
                    <a:lstStyle/>
                    <a:p>
                      <a:r>
                        <a:rPr lang="en-US" dirty="0" smtClean="0"/>
                        <a:t>Tight</a:t>
                      </a:r>
                    </a:p>
                    <a:p>
                      <a:endParaRPr lang="en-US" dirty="0"/>
                    </a:p>
                  </a:txBody>
                  <a:tcPr/>
                </a:tc>
              </a:tr>
              <a:tr h="1354658">
                <a:tc rowSpan="2">
                  <a:txBody>
                    <a:bodyPr/>
                    <a:lstStyle/>
                    <a:p>
                      <a:r>
                        <a:rPr lang="en-US" dirty="0" smtClean="0"/>
                        <a:t>Monetary</a:t>
                      </a:r>
                    </a:p>
                    <a:p>
                      <a:r>
                        <a:rPr lang="en-US" dirty="0" smtClean="0"/>
                        <a:t>Policy</a:t>
                      </a:r>
                    </a:p>
                    <a:p>
                      <a:endParaRPr lang="en-US" dirty="0"/>
                    </a:p>
                  </a:txBody>
                  <a:tcPr/>
                </a:tc>
                <a:tc>
                  <a:txBody>
                    <a:bodyPr/>
                    <a:lstStyle/>
                    <a:p>
                      <a:r>
                        <a:rPr lang="en-US" dirty="0" smtClean="0"/>
                        <a:t>Loose</a:t>
                      </a:r>
                    </a:p>
                    <a:p>
                      <a:endParaRPr lang="en-US" dirty="0"/>
                    </a:p>
                  </a:txBody>
                  <a:tcPr/>
                </a:tc>
                <a:tc>
                  <a:txBody>
                    <a:bodyPr/>
                    <a:lstStyle/>
                    <a:p>
                      <a:endParaRPr lang="en-US"/>
                    </a:p>
                  </a:txBody>
                  <a:tcPr/>
                </a:tc>
                <a:tc>
                  <a:txBody>
                    <a:bodyPr/>
                    <a:lstStyle/>
                    <a:p>
                      <a:endParaRPr lang="en-US"/>
                    </a:p>
                  </a:txBody>
                  <a:tcPr/>
                </a:tc>
              </a:tr>
              <a:tr h="1354658">
                <a:tc vMerge="1">
                  <a:txBody>
                    <a:bodyPr/>
                    <a:lstStyle/>
                    <a:p>
                      <a:endParaRPr lang="en-US" dirty="0"/>
                    </a:p>
                  </a:txBody>
                  <a:tcPr/>
                </a:tc>
                <a:tc>
                  <a:txBody>
                    <a:bodyPr/>
                    <a:lstStyle/>
                    <a:p>
                      <a:r>
                        <a:rPr lang="en-US" dirty="0" smtClean="0"/>
                        <a:t>Tight</a:t>
                      </a:r>
                    </a:p>
                    <a:p>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559229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3.ECONOMIC AND MARKET ANALYSIS</a:t>
            </a:r>
            <a:endParaRPr lang="en-US" dirty="0"/>
          </a:p>
        </p:txBody>
      </p:sp>
      <p:sp>
        <p:nvSpPr>
          <p:cNvPr id="3" name="Content Placeholder 2"/>
          <p:cNvSpPr>
            <a:spLocks noGrp="1"/>
          </p:cNvSpPr>
          <p:nvPr>
            <p:ph idx="1"/>
          </p:nvPr>
        </p:nvSpPr>
        <p:spPr/>
        <p:txBody>
          <a:bodyPr/>
          <a:lstStyle/>
          <a:p>
            <a:r>
              <a:rPr lang="en-US" b="1" dirty="0" smtClean="0"/>
              <a:t>3.5.5 </a:t>
            </a:r>
            <a:r>
              <a:rPr lang="en-US" b="1" i="1" dirty="0"/>
              <a:t>The Shape of the Yield Curve and the Business Cycle</a:t>
            </a:r>
            <a:endParaRPr lang="en-US" dirty="0"/>
          </a:p>
          <a:p>
            <a:r>
              <a:rPr lang="en-US" dirty="0"/>
              <a:t>In simplest terms, the curve tends to be steep at the bottom of the cycle, flatten during the expansion until it is very flat or even inverted at the peak, and re-steepen during the subsequent contraction. </a:t>
            </a:r>
            <a:endParaRPr lang="en-US" dirty="0"/>
          </a:p>
        </p:txBody>
      </p:sp>
    </p:spTree>
    <p:extLst>
      <p:ext uri="{BB962C8B-B14F-4D97-AF65-F5344CB8AC3E}">
        <p14:creationId xmlns:p14="http://schemas.microsoft.com/office/powerpoint/2010/main" val="69833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2.FRAMEWORK AND CHALLENGES</a:t>
            </a:r>
            <a:endParaRPr lang="en-US" sz="3600" dirty="0"/>
          </a:p>
        </p:txBody>
      </p:sp>
      <p:sp>
        <p:nvSpPr>
          <p:cNvPr id="3" name="Content Placeholder 2"/>
          <p:cNvSpPr>
            <a:spLocks noGrp="1"/>
          </p:cNvSpPr>
          <p:nvPr>
            <p:ph idx="1"/>
          </p:nvPr>
        </p:nvSpPr>
        <p:spPr/>
        <p:txBody>
          <a:bodyPr>
            <a:normAutofit fontScale="70000" lnSpcReduction="20000"/>
          </a:bodyPr>
          <a:lstStyle/>
          <a:p>
            <a:r>
              <a:rPr lang="en-US" b="1" dirty="0" smtClean="0"/>
              <a:t>2.2.2 </a:t>
            </a:r>
            <a:r>
              <a:rPr lang="en-US" b="1" i="1" dirty="0"/>
              <a:t>Data Measurement Errors and </a:t>
            </a:r>
            <a:r>
              <a:rPr lang="en-US" b="1" i="1" dirty="0" smtClean="0"/>
              <a:t>Biases</a:t>
            </a:r>
          </a:p>
          <a:p>
            <a:r>
              <a:rPr lang="en-US" dirty="0" smtClean="0"/>
              <a:t>Transcription </a:t>
            </a:r>
            <a:r>
              <a:rPr lang="en-US" dirty="0"/>
              <a:t>errors </a:t>
            </a:r>
            <a:endParaRPr lang="en-US" dirty="0" smtClean="0"/>
          </a:p>
          <a:p>
            <a:r>
              <a:rPr lang="en-US" dirty="0" smtClean="0"/>
              <a:t>Survivorship </a:t>
            </a:r>
            <a:r>
              <a:rPr lang="en-US" dirty="0"/>
              <a:t>bias </a:t>
            </a:r>
            <a:endParaRPr lang="en-US" dirty="0" smtClean="0"/>
          </a:p>
          <a:p>
            <a:r>
              <a:rPr lang="en-US" dirty="0" smtClean="0"/>
              <a:t>Appraisal </a:t>
            </a:r>
            <a:r>
              <a:rPr lang="en-US" dirty="0"/>
              <a:t>(smoothed) data </a:t>
            </a:r>
            <a:endParaRPr lang="en-US" dirty="0" smtClean="0"/>
          </a:p>
          <a:p>
            <a:endParaRPr lang="en-US" b="1" dirty="0" smtClean="0"/>
          </a:p>
          <a:p>
            <a:r>
              <a:rPr lang="en-US" b="1" dirty="0" smtClean="0"/>
              <a:t>2.2.3 </a:t>
            </a:r>
            <a:r>
              <a:rPr lang="en-US" b="1" i="1" dirty="0"/>
              <a:t>The Limitations of Historical </a:t>
            </a:r>
            <a:r>
              <a:rPr lang="en-US" b="1" i="1" dirty="0" smtClean="0"/>
              <a:t>Estimates</a:t>
            </a:r>
          </a:p>
          <a:p>
            <a:r>
              <a:rPr lang="en-US" dirty="0" smtClean="0"/>
              <a:t>Changes </a:t>
            </a:r>
            <a:r>
              <a:rPr lang="en-US" dirty="0"/>
              <a:t>in technological, political, legal, and regulatory environments; disruptions such as wars and other calamities; and changes in policy stances can all alter risk–return relationships. Such shifts are known as changes in </a:t>
            </a:r>
            <a:r>
              <a:rPr lang="en-US" b="1" dirty="0"/>
              <a:t>regime </a:t>
            </a:r>
            <a:r>
              <a:rPr lang="en-US" dirty="0"/>
              <a:t>(the governing set of relationships) and give rise to the statistical problem of </a:t>
            </a:r>
            <a:r>
              <a:rPr lang="en-US" b="1" dirty="0" err="1" smtClean="0"/>
              <a:t>nonstationarity</a:t>
            </a:r>
            <a:r>
              <a:rPr lang="en-US" b="1" dirty="0" smtClean="0"/>
              <a:t> </a:t>
            </a:r>
            <a:r>
              <a:rPr lang="en-US" dirty="0"/>
              <a:t>(meaning, informally, that different parts of a data series reflect different underlying statistical properties). </a:t>
            </a:r>
          </a:p>
          <a:p>
            <a:endParaRPr lang="en-US" dirty="0"/>
          </a:p>
          <a:p>
            <a:endParaRPr lang="en-US" dirty="0"/>
          </a:p>
          <a:p>
            <a:endParaRPr lang="en-US" dirty="0"/>
          </a:p>
        </p:txBody>
      </p:sp>
    </p:spTree>
    <p:extLst>
      <p:ext uri="{BB962C8B-B14F-4D97-AF65-F5344CB8AC3E}">
        <p14:creationId xmlns:p14="http://schemas.microsoft.com/office/powerpoint/2010/main" val="1932159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2.FRAMEWORK AND CHALLENGES</a:t>
            </a:r>
            <a:endParaRPr lang="en-US" sz="3600" dirty="0"/>
          </a:p>
        </p:txBody>
      </p:sp>
      <p:sp>
        <p:nvSpPr>
          <p:cNvPr id="3" name="Content Placeholder 2"/>
          <p:cNvSpPr>
            <a:spLocks noGrp="1"/>
          </p:cNvSpPr>
          <p:nvPr>
            <p:ph idx="1"/>
          </p:nvPr>
        </p:nvSpPr>
        <p:spPr/>
        <p:txBody>
          <a:bodyPr>
            <a:normAutofit lnSpcReduction="10000"/>
          </a:bodyPr>
          <a:lstStyle/>
          <a:p>
            <a:r>
              <a:rPr lang="en-US" sz="2400" b="1" dirty="0" smtClean="0"/>
              <a:t>2.2.4 </a:t>
            </a:r>
            <a:r>
              <a:rPr lang="en-US" sz="2400" b="1" i="1" dirty="0"/>
              <a:t>Ex Post </a:t>
            </a:r>
            <a:r>
              <a:rPr lang="en-US" sz="2400" b="1" dirty="0"/>
              <a:t>Risk Can Be a Biased Measure of </a:t>
            </a:r>
            <a:r>
              <a:rPr lang="en-US" sz="2400" b="1" i="1" dirty="0"/>
              <a:t>Ex Ante </a:t>
            </a:r>
            <a:r>
              <a:rPr lang="en-US" sz="2400" b="1" dirty="0" smtClean="0"/>
              <a:t>Risk</a:t>
            </a:r>
          </a:p>
          <a:p>
            <a:r>
              <a:rPr lang="en-US" sz="2400" dirty="0" smtClean="0"/>
              <a:t>Looking </a:t>
            </a:r>
            <a:r>
              <a:rPr lang="en-US" sz="2400" dirty="0"/>
              <a:t>backward, we are likely to underestimate </a:t>
            </a:r>
            <a:r>
              <a:rPr lang="en-US" sz="2400" i="1" dirty="0"/>
              <a:t>ex ante </a:t>
            </a:r>
            <a:r>
              <a:rPr lang="en-US" sz="2400" dirty="0"/>
              <a:t>risk and overestimate </a:t>
            </a:r>
            <a:r>
              <a:rPr lang="en-US" sz="2400" i="1" dirty="0"/>
              <a:t>ex ante </a:t>
            </a:r>
            <a:r>
              <a:rPr lang="en-US" sz="2400" dirty="0"/>
              <a:t>anticipated </a:t>
            </a:r>
            <a:r>
              <a:rPr lang="en-US" sz="2400" dirty="0" smtClean="0"/>
              <a:t>return.</a:t>
            </a:r>
          </a:p>
          <a:p>
            <a:r>
              <a:rPr lang="en-US" sz="2400" dirty="0" smtClean="0"/>
              <a:t> </a:t>
            </a:r>
            <a:r>
              <a:rPr lang="en-US" sz="2400" b="1" dirty="0" smtClean="0"/>
              <a:t>2.2.5 </a:t>
            </a:r>
            <a:r>
              <a:rPr lang="en-US" sz="2400" b="1" i="1" dirty="0"/>
              <a:t>Biases in Analysts’ </a:t>
            </a:r>
            <a:r>
              <a:rPr lang="en-US" sz="2400" b="1" i="1" dirty="0" smtClean="0"/>
              <a:t>Methods</a:t>
            </a:r>
          </a:p>
          <a:p>
            <a:r>
              <a:rPr lang="en-US" sz="2400" dirty="0" smtClean="0"/>
              <a:t>Data-mining </a:t>
            </a:r>
            <a:r>
              <a:rPr lang="en-US" sz="2400" dirty="0"/>
              <a:t>bias </a:t>
            </a:r>
          </a:p>
          <a:p>
            <a:r>
              <a:rPr lang="en-US" sz="2400" dirty="0" smtClean="0"/>
              <a:t>Time-period </a:t>
            </a:r>
            <a:r>
              <a:rPr lang="en-US" sz="2400" dirty="0"/>
              <a:t>bias </a:t>
            </a:r>
            <a:endParaRPr lang="en-US" sz="2400" dirty="0" smtClean="0"/>
          </a:p>
          <a:p>
            <a:r>
              <a:rPr lang="en-US" sz="2400" b="1" dirty="0" smtClean="0"/>
              <a:t>2.2.6 </a:t>
            </a:r>
            <a:r>
              <a:rPr lang="en-US" sz="2400" b="1" i="1" dirty="0"/>
              <a:t>The Failure to Account for Conditioning </a:t>
            </a:r>
            <a:r>
              <a:rPr lang="en-US" sz="2400" b="1" i="1" dirty="0" smtClean="0"/>
              <a:t>Information</a:t>
            </a:r>
          </a:p>
          <a:p>
            <a:r>
              <a:rPr lang="en-US" sz="2400" dirty="0" smtClean="0"/>
              <a:t>The </a:t>
            </a:r>
            <a:r>
              <a:rPr lang="en-US" sz="2400" dirty="0"/>
              <a:t>analyst should not ignore relevant information or analysis in formulating expectations. Unconditional forecasts, which dilute this information by averaging over environments, can lead to misperception of prospective risk and return. </a:t>
            </a:r>
          </a:p>
          <a:p>
            <a:endParaRPr lang="en-US" sz="2400" dirty="0"/>
          </a:p>
        </p:txBody>
      </p:sp>
    </p:spTree>
    <p:extLst>
      <p:ext uri="{BB962C8B-B14F-4D97-AF65-F5344CB8AC3E}">
        <p14:creationId xmlns:p14="http://schemas.microsoft.com/office/powerpoint/2010/main" val="3586973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2.FRAMEWORK AND CHALLENGES</a:t>
            </a:r>
            <a:endParaRPr lang="en-US" sz="3600" dirty="0"/>
          </a:p>
        </p:txBody>
      </p:sp>
      <p:sp>
        <p:nvSpPr>
          <p:cNvPr id="3" name="Content Placeholder 2"/>
          <p:cNvSpPr>
            <a:spLocks noGrp="1"/>
          </p:cNvSpPr>
          <p:nvPr>
            <p:ph idx="1"/>
          </p:nvPr>
        </p:nvSpPr>
        <p:spPr/>
        <p:txBody>
          <a:bodyPr>
            <a:normAutofit fontScale="77500" lnSpcReduction="20000"/>
          </a:bodyPr>
          <a:lstStyle/>
          <a:p>
            <a:r>
              <a:rPr lang="en-US" b="1" dirty="0" smtClean="0"/>
              <a:t>2.2.7 </a:t>
            </a:r>
            <a:r>
              <a:rPr lang="en-US" b="1" i="1" dirty="0"/>
              <a:t>Misinterpretation of </a:t>
            </a:r>
            <a:r>
              <a:rPr lang="en-US" b="1" i="1" dirty="0" smtClean="0"/>
              <a:t>Correlations</a:t>
            </a:r>
          </a:p>
          <a:p>
            <a:r>
              <a:rPr lang="en-US" dirty="0" smtClean="0"/>
              <a:t>When </a:t>
            </a:r>
            <a:r>
              <a:rPr lang="en-US" dirty="0"/>
              <a:t>a variable </a:t>
            </a:r>
            <a:r>
              <a:rPr lang="en-US" i="1" dirty="0"/>
              <a:t>A </a:t>
            </a:r>
            <a:r>
              <a:rPr lang="en-US" dirty="0"/>
              <a:t>is found to be significantly correlated with another variable </a:t>
            </a:r>
            <a:r>
              <a:rPr lang="en-US" i="1" dirty="0"/>
              <a:t>B</a:t>
            </a:r>
            <a:r>
              <a:rPr lang="en-US" dirty="0"/>
              <a:t>, there are at least four possible explanations: (1) A predicts B, (2) B predicts A, (3) a third variable C predicts both A and B, or (4) the relationship is spurious. </a:t>
            </a:r>
            <a:endParaRPr lang="en-US" dirty="0" smtClean="0"/>
          </a:p>
          <a:p>
            <a:r>
              <a:rPr lang="en-US" b="1" dirty="0" smtClean="0"/>
              <a:t>2.2.8 </a:t>
            </a:r>
            <a:r>
              <a:rPr lang="en-US" b="1" i="1" dirty="0"/>
              <a:t>Psychological </a:t>
            </a:r>
            <a:r>
              <a:rPr lang="en-US" b="1" i="1" dirty="0" smtClean="0"/>
              <a:t>Biases</a:t>
            </a:r>
          </a:p>
          <a:p>
            <a:r>
              <a:rPr lang="en-US" b="1" dirty="0" smtClean="0"/>
              <a:t>2.2.9 </a:t>
            </a:r>
            <a:r>
              <a:rPr lang="en-US" b="1" i="1" dirty="0"/>
              <a:t>Model </a:t>
            </a:r>
            <a:r>
              <a:rPr lang="en-US" b="1" i="1" dirty="0" smtClean="0"/>
              <a:t>Uncertainty</a:t>
            </a:r>
          </a:p>
          <a:p>
            <a:r>
              <a:rPr lang="en-US" b="1" dirty="0" smtClean="0"/>
              <a:t>Model </a:t>
            </a:r>
            <a:r>
              <a:rPr lang="en-US" b="1" dirty="0"/>
              <a:t>uncertainty </a:t>
            </a:r>
            <a:r>
              <a:rPr lang="en-US" dirty="0"/>
              <a:t>pertains to whether a selected model is structurally and/or conceptually correct. </a:t>
            </a:r>
            <a:r>
              <a:rPr lang="en-US" b="1" dirty="0"/>
              <a:t>Parameter uncertainty </a:t>
            </a:r>
            <a:r>
              <a:rPr lang="en-US" dirty="0"/>
              <a:t>arises because a quantitative model’s parameters are invariably estimated with error. </a:t>
            </a:r>
            <a:r>
              <a:rPr lang="en-US" b="1" dirty="0"/>
              <a:t>Input uncertainty </a:t>
            </a:r>
            <a:r>
              <a:rPr lang="en-US" dirty="0"/>
              <a:t>concerns whether the inputs are correct. </a:t>
            </a:r>
          </a:p>
        </p:txBody>
      </p:sp>
    </p:spTree>
    <p:extLst>
      <p:ext uri="{BB962C8B-B14F-4D97-AF65-F5344CB8AC3E}">
        <p14:creationId xmlns:p14="http://schemas.microsoft.com/office/powerpoint/2010/main" val="2152256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3.ECONOMIC </a:t>
            </a:r>
            <a:r>
              <a:rPr lang="en-US" sz="3200" b="1" dirty="0"/>
              <a:t>AND MARKET </a:t>
            </a:r>
            <a:r>
              <a:rPr lang="en-US" sz="3200" b="1" dirty="0" smtClean="0"/>
              <a:t>ANALYSIS</a:t>
            </a:r>
            <a:endParaRPr lang="en-US" sz="3200" b="1" dirty="0"/>
          </a:p>
        </p:txBody>
      </p:sp>
      <p:sp>
        <p:nvSpPr>
          <p:cNvPr id="3" name="Content Placeholder 2"/>
          <p:cNvSpPr>
            <a:spLocks noGrp="1"/>
          </p:cNvSpPr>
          <p:nvPr>
            <p:ph idx="1"/>
          </p:nvPr>
        </p:nvSpPr>
        <p:spPr/>
        <p:txBody>
          <a:bodyPr>
            <a:normAutofit fontScale="70000" lnSpcReduction="20000"/>
          </a:bodyPr>
          <a:lstStyle/>
          <a:p>
            <a:r>
              <a:rPr lang="en-US" b="1" dirty="0" smtClean="0"/>
              <a:t>3.2 </a:t>
            </a:r>
            <a:r>
              <a:rPr lang="en-US" b="1" dirty="0"/>
              <a:t>Analysis of Economic </a:t>
            </a:r>
            <a:r>
              <a:rPr lang="en-US" b="1" dirty="0" smtClean="0"/>
              <a:t>Growth</a:t>
            </a:r>
          </a:p>
          <a:p>
            <a:r>
              <a:rPr lang="en-US" dirty="0" smtClean="0"/>
              <a:t>The </a:t>
            </a:r>
            <a:r>
              <a:rPr lang="en-US" dirty="0"/>
              <a:t>economic growth trend is the long-term average growth path of GDP around which the economy experiences semi-regular business cycles. The analyst needs to understand and analyze both the trend and the cycles. </a:t>
            </a:r>
            <a:endParaRPr lang="en-US" dirty="0" smtClean="0"/>
          </a:p>
          <a:p>
            <a:r>
              <a:rPr lang="en-US" b="1" dirty="0" smtClean="0"/>
              <a:t>3.2.1 </a:t>
            </a:r>
            <a:r>
              <a:rPr lang="en-US" b="1" i="1" dirty="0"/>
              <a:t>Exogenous Shocks to </a:t>
            </a:r>
            <a:r>
              <a:rPr lang="en-US" b="1" i="1" dirty="0" smtClean="0"/>
              <a:t>Growth</a:t>
            </a:r>
          </a:p>
          <a:p>
            <a:r>
              <a:rPr lang="en-US" dirty="0" smtClean="0"/>
              <a:t>Policy changes</a:t>
            </a:r>
          </a:p>
          <a:p>
            <a:r>
              <a:rPr lang="en-US" dirty="0" smtClean="0"/>
              <a:t>New </a:t>
            </a:r>
            <a:r>
              <a:rPr lang="en-US" dirty="0"/>
              <a:t>products and technologies </a:t>
            </a:r>
            <a:endParaRPr lang="en-US" dirty="0" smtClean="0"/>
          </a:p>
          <a:p>
            <a:r>
              <a:rPr lang="en-US" dirty="0" smtClean="0"/>
              <a:t>Geopolitics</a:t>
            </a:r>
          </a:p>
          <a:p>
            <a:r>
              <a:rPr lang="en-US" dirty="0" smtClean="0"/>
              <a:t>Natural </a:t>
            </a:r>
            <a:r>
              <a:rPr lang="en-US" dirty="0"/>
              <a:t>disasters </a:t>
            </a:r>
            <a:endParaRPr lang="en-US" dirty="0" smtClean="0"/>
          </a:p>
          <a:p>
            <a:r>
              <a:rPr lang="en-US" dirty="0" smtClean="0"/>
              <a:t>Natural </a:t>
            </a:r>
            <a:r>
              <a:rPr lang="en-US" dirty="0"/>
              <a:t>resources/critical inputs </a:t>
            </a:r>
            <a:endParaRPr lang="en-US" dirty="0" smtClean="0"/>
          </a:p>
          <a:p>
            <a:r>
              <a:rPr lang="en-US" dirty="0" smtClean="0"/>
              <a:t>Financial </a:t>
            </a:r>
            <a:r>
              <a:rPr lang="en-US" dirty="0"/>
              <a:t>crises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37226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3.ECONOMIC AND MARKET ANALYSIS</a:t>
            </a:r>
            <a:endParaRPr lang="en-US" sz="3200" dirty="0"/>
          </a:p>
        </p:txBody>
      </p:sp>
      <p:sp>
        <p:nvSpPr>
          <p:cNvPr id="3" name="Content Placeholder 2"/>
          <p:cNvSpPr>
            <a:spLocks noGrp="1"/>
          </p:cNvSpPr>
          <p:nvPr>
            <p:ph idx="1"/>
          </p:nvPr>
        </p:nvSpPr>
        <p:spPr/>
        <p:txBody>
          <a:bodyPr>
            <a:normAutofit fontScale="62500" lnSpcReduction="20000"/>
          </a:bodyPr>
          <a:lstStyle/>
          <a:p>
            <a:r>
              <a:rPr lang="en-US" b="1" dirty="0"/>
              <a:t>3.2.2 </a:t>
            </a:r>
            <a:r>
              <a:rPr lang="en-US" b="1" i="1" dirty="0"/>
              <a:t>Application of Growth Analysis to Capital Market Expectations</a:t>
            </a:r>
          </a:p>
          <a:p>
            <a:r>
              <a:rPr lang="en-US" b="1" dirty="0" smtClean="0"/>
              <a:t>3.2.2.1 </a:t>
            </a:r>
            <a:r>
              <a:rPr lang="en-US" b="1" dirty="0"/>
              <a:t>A Decomposition of GDP Growth and Its Use in Forecasting </a:t>
            </a:r>
            <a:endParaRPr lang="en-US" b="1" dirty="0" smtClean="0"/>
          </a:p>
          <a:p>
            <a:r>
              <a:rPr lang="en-US" dirty="0" smtClean="0"/>
              <a:t>growth </a:t>
            </a:r>
            <a:r>
              <a:rPr lang="en-US" dirty="0"/>
              <a:t>from labor inputs, consisting </a:t>
            </a:r>
            <a:r>
              <a:rPr lang="en-US" dirty="0" smtClean="0"/>
              <a:t>of growth </a:t>
            </a:r>
            <a:r>
              <a:rPr lang="en-US" dirty="0"/>
              <a:t>in potential labor force size and</a:t>
            </a:r>
          </a:p>
          <a:p>
            <a:r>
              <a:rPr lang="en-US" dirty="0"/>
              <a:t>growth in actual labor force participation, plus</a:t>
            </a:r>
          </a:p>
          <a:p>
            <a:r>
              <a:rPr lang="en-US" dirty="0" smtClean="0"/>
              <a:t>growth </a:t>
            </a:r>
            <a:r>
              <a:rPr lang="en-US" dirty="0"/>
              <a:t>from labor productivity, consisting </a:t>
            </a:r>
            <a:r>
              <a:rPr lang="en-US" dirty="0" smtClean="0"/>
              <a:t>of growth </a:t>
            </a:r>
            <a:r>
              <a:rPr lang="en-US" dirty="0"/>
              <a:t>from increasing capital inputs and</a:t>
            </a:r>
          </a:p>
          <a:p>
            <a:r>
              <a:rPr lang="en-US" dirty="0"/>
              <a:t>growth in total factor productivity.</a:t>
            </a:r>
          </a:p>
          <a:p>
            <a:r>
              <a:rPr lang="en-US" b="1" dirty="0" smtClean="0"/>
              <a:t>3.2.2.2 </a:t>
            </a:r>
            <a:r>
              <a:rPr lang="en-US" b="1" dirty="0"/>
              <a:t>Anchoring Asset Returns to Trend Growth </a:t>
            </a:r>
            <a:endParaRPr lang="en-US" b="1" dirty="0" smtClean="0"/>
          </a:p>
          <a:p>
            <a:r>
              <a:rPr lang="en-US" dirty="0" smtClean="0"/>
              <a:t>Econometric </a:t>
            </a:r>
            <a:r>
              <a:rPr lang="en-US" dirty="0"/>
              <a:t>models: the most formal and mathematical.</a:t>
            </a:r>
          </a:p>
          <a:p>
            <a:r>
              <a:rPr lang="en-US" dirty="0"/>
              <a:t>Indicators: variables that lead, lag, or coincide with turns in the economy.</a:t>
            </a:r>
          </a:p>
          <a:p>
            <a:r>
              <a:rPr lang="en-US" dirty="0"/>
              <a:t>Checklists: subjective integration of the answers to relevant questions.</a:t>
            </a:r>
          </a:p>
          <a:p>
            <a:endParaRPr lang="en-US" dirty="0" smtClean="0"/>
          </a:p>
          <a:p>
            <a:endParaRPr lang="en-US" dirty="0"/>
          </a:p>
        </p:txBody>
      </p:sp>
    </p:spTree>
    <p:extLst>
      <p:ext uri="{BB962C8B-B14F-4D97-AF65-F5344CB8AC3E}">
        <p14:creationId xmlns:p14="http://schemas.microsoft.com/office/powerpoint/2010/main" val="931892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3.ECONOMIC AND MARKET ANALYSIS</a:t>
            </a:r>
            <a:endParaRPr lang="en-US" sz="3200" dirty="0"/>
          </a:p>
        </p:txBody>
      </p:sp>
      <p:sp>
        <p:nvSpPr>
          <p:cNvPr id="3" name="Content Placeholder 2"/>
          <p:cNvSpPr>
            <a:spLocks noGrp="1"/>
          </p:cNvSpPr>
          <p:nvPr>
            <p:ph idx="1"/>
          </p:nvPr>
        </p:nvSpPr>
        <p:spPr/>
        <p:txBody>
          <a:bodyPr>
            <a:normAutofit fontScale="62500" lnSpcReduction="20000"/>
          </a:bodyPr>
          <a:lstStyle/>
          <a:p>
            <a:r>
              <a:rPr lang="en-US" b="1" dirty="0" smtClean="0"/>
              <a:t>3.3.1 </a:t>
            </a:r>
            <a:r>
              <a:rPr lang="en-US" b="1" i="1" dirty="0"/>
              <a:t>Econometric </a:t>
            </a:r>
            <a:r>
              <a:rPr lang="en-US" b="1" i="1" dirty="0" smtClean="0"/>
              <a:t>Modeling</a:t>
            </a:r>
          </a:p>
          <a:p>
            <a:r>
              <a:rPr lang="en-US" b="1" i="1" dirty="0"/>
              <a:t>Strengths</a:t>
            </a:r>
          </a:p>
          <a:p>
            <a:r>
              <a:rPr lang="en-US" dirty="0"/>
              <a:t>Models can be quite robust, with many factors included to approximate reality.</a:t>
            </a:r>
          </a:p>
          <a:p>
            <a:r>
              <a:rPr lang="en-US" dirty="0"/>
              <a:t>New data may be collected and consistently used within models to quickly generate output.</a:t>
            </a:r>
          </a:p>
          <a:p>
            <a:r>
              <a:rPr lang="en-US" dirty="0"/>
              <a:t>Delivers quantitative estimates of impact of changes in exogenous variables.</a:t>
            </a:r>
          </a:p>
          <a:p>
            <a:r>
              <a:rPr lang="en-US" dirty="0"/>
              <a:t>Imposes discipline/consistency on analysis.</a:t>
            </a:r>
          </a:p>
          <a:p>
            <a:r>
              <a:rPr lang="en-US" b="1" dirty="0" smtClean="0"/>
              <a:t>Weaknesses</a:t>
            </a:r>
            <a:endParaRPr lang="en-US" b="1" dirty="0"/>
          </a:p>
          <a:p>
            <a:r>
              <a:rPr lang="en-US" dirty="0"/>
              <a:t>Complex and time-consuming to formulate.</a:t>
            </a:r>
          </a:p>
          <a:p>
            <a:r>
              <a:rPr lang="en-US" dirty="0"/>
              <a:t>Data inputs not easy to forecast.</a:t>
            </a:r>
          </a:p>
          <a:p>
            <a:r>
              <a:rPr lang="en-US" dirty="0"/>
              <a:t>Relationships not static. Model may be </a:t>
            </a:r>
            <a:r>
              <a:rPr lang="en-US" dirty="0" err="1"/>
              <a:t>mis</a:t>
            </a:r>
            <a:r>
              <a:rPr lang="en-US" dirty="0"/>
              <a:t>-specified. </a:t>
            </a:r>
          </a:p>
          <a:p>
            <a:r>
              <a:rPr lang="en-US" dirty="0"/>
              <a:t>May give false sense of precision.</a:t>
            </a:r>
          </a:p>
          <a:p>
            <a:r>
              <a:rPr lang="en-US" dirty="0"/>
              <a:t>Rarely forecasts turning points well</a:t>
            </a:r>
            <a:r>
              <a:rPr lang="en-US" dirty="0" smtClean="0"/>
              <a:t>.</a:t>
            </a:r>
            <a:endParaRPr lang="en-US" dirty="0"/>
          </a:p>
        </p:txBody>
      </p:sp>
    </p:spTree>
    <p:extLst>
      <p:ext uri="{BB962C8B-B14F-4D97-AF65-F5344CB8AC3E}">
        <p14:creationId xmlns:p14="http://schemas.microsoft.com/office/powerpoint/2010/main" val="213716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3.ECONOMIC AND MARKET ANALYSIS</a:t>
            </a:r>
            <a:endParaRPr lang="en-US" sz="3200" dirty="0"/>
          </a:p>
        </p:txBody>
      </p:sp>
      <p:sp>
        <p:nvSpPr>
          <p:cNvPr id="3" name="Content Placeholder 2"/>
          <p:cNvSpPr>
            <a:spLocks noGrp="1"/>
          </p:cNvSpPr>
          <p:nvPr>
            <p:ph idx="1"/>
          </p:nvPr>
        </p:nvSpPr>
        <p:spPr/>
        <p:txBody>
          <a:bodyPr>
            <a:normAutofit fontScale="77500" lnSpcReduction="20000"/>
          </a:bodyPr>
          <a:lstStyle/>
          <a:p>
            <a:r>
              <a:rPr lang="en-US" b="1" dirty="0" smtClean="0"/>
              <a:t>3.3.2 </a:t>
            </a:r>
            <a:r>
              <a:rPr lang="en-US" b="1" i="1" dirty="0"/>
              <a:t>Economic </a:t>
            </a:r>
            <a:r>
              <a:rPr lang="en-US" b="1" i="1" dirty="0" smtClean="0"/>
              <a:t>Indicators</a:t>
            </a:r>
          </a:p>
          <a:p>
            <a:r>
              <a:rPr lang="en-US" b="1" i="1" dirty="0"/>
              <a:t>S</a:t>
            </a:r>
            <a:r>
              <a:rPr lang="en-US" b="1" i="1" dirty="0" smtClean="0"/>
              <a:t>trengths</a:t>
            </a:r>
          </a:p>
          <a:p>
            <a:r>
              <a:rPr lang="en-US" dirty="0" smtClean="0"/>
              <a:t>Usually </a:t>
            </a:r>
            <a:r>
              <a:rPr lang="en-US" dirty="0"/>
              <a:t>intuitive and simple in construction.</a:t>
            </a:r>
          </a:p>
          <a:p>
            <a:r>
              <a:rPr lang="en-US" dirty="0"/>
              <a:t>Focuses primarily on identifying turning points.</a:t>
            </a:r>
          </a:p>
          <a:p>
            <a:r>
              <a:rPr lang="en-US" dirty="0"/>
              <a:t>May be available from third parties. Easy to track.</a:t>
            </a:r>
          </a:p>
          <a:p>
            <a:r>
              <a:rPr lang="en-US" b="1" dirty="0"/>
              <a:t>Weaknesses</a:t>
            </a:r>
          </a:p>
          <a:p>
            <a:r>
              <a:rPr lang="en-US" dirty="0" smtClean="0"/>
              <a:t>History </a:t>
            </a:r>
            <a:r>
              <a:rPr lang="en-US" dirty="0"/>
              <a:t>subject to frequent revision</a:t>
            </a:r>
            <a:r>
              <a:rPr lang="en-US" dirty="0" smtClean="0"/>
              <a:t>.</a:t>
            </a:r>
          </a:p>
          <a:p>
            <a:r>
              <a:rPr lang="en-US" dirty="0" smtClean="0"/>
              <a:t>“</a:t>
            </a:r>
            <a:r>
              <a:rPr lang="en-US" dirty="0"/>
              <a:t>Current” data not reliable as input for historical analysis.</a:t>
            </a:r>
          </a:p>
          <a:p>
            <a:r>
              <a:rPr lang="en-US" dirty="0" err="1"/>
              <a:t>Overfitted</a:t>
            </a:r>
            <a:r>
              <a:rPr lang="en-US" dirty="0"/>
              <a:t> in-sample. Likely overstates forecast accuracy.</a:t>
            </a:r>
          </a:p>
          <a:p>
            <a:r>
              <a:rPr lang="en-US" dirty="0" smtClean="0"/>
              <a:t>Can </a:t>
            </a:r>
            <a:r>
              <a:rPr lang="en-US" dirty="0"/>
              <a:t>provide false signals.</a:t>
            </a:r>
          </a:p>
          <a:p>
            <a:r>
              <a:rPr lang="en-US" dirty="0"/>
              <a:t>May provide little more than binary (no/yes) directional guidance. </a:t>
            </a:r>
          </a:p>
          <a:p>
            <a:endParaRPr lang="en-US" dirty="0"/>
          </a:p>
          <a:p>
            <a:endParaRPr lang="en-US" b="1" i="1" dirty="0" smtClean="0"/>
          </a:p>
          <a:p>
            <a:endParaRPr lang="en-US" dirty="0"/>
          </a:p>
          <a:p>
            <a:endParaRPr lang="en-US" dirty="0"/>
          </a:p>
        </p:txBody>
      </p:sp>
    </p:spTree>
    <p:extLst>
      <p:ext uri="{BB962C8B-B14F-4D97-AF65-F5344CB8AC3E}">
        <p14:creationId xmlns:p14="http://schemas.microsoft.com/office/powerpoint/2010/main" val="3705130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3.ECONOMIC AND MARKET ANALYSIS</a:t>
            </a:r>
            <a:endParaRPr lang="en-US" sz="3200" dirty="0"/>
          </a:p>
        </p:txBody>
      </p:sp>
      <p:sp>
        <p:nvSpPr>
          <p:cNvPr id="3" name="Content Placeholder 2"/>
          <p:cNvSpPr>
            <a:spLocks noGrp="1"/>
          </p:cNvSpPr>
          <p:nvPr>
            <p:ph idx="1"/>
          </p:nvPr>
        </p:nvSpPr>
        <p:spPr/>
        <p:txBody>
          <a:bodyPr/>
          <a:lstStyle/>
          <a:p>
            <a:r>
              <a:rPr lang="en-US" b="1" dirty="0" smtClean="0"/>
              <a:t>3.4 </a:t>
            </a:r>
            <a:r>
              <a:rPr lang="en-US" b="1" dirty="0"/>
              <a:t>Business Cycle </a:t>
            </a:r>
            <a:r>
              <a:rPr lang="en-US" b="1" dirty="0" smtClean="0"/>
              <a:t>Analysis</a:t>
            </a:r>
          </a:p>
          <a:p>
            <a:r>
              <a:rPr lang="en-US" b="1" dirty="0" smtClean="0"/>
              <a:t>3.4.1 </a:t>
            </a:r>
            <a:r>
              <a:rPr lang="en-US" b="1" i="1" dirty="0"/>
              <a:t>Phases of The Business </a:t>
            </a:r>
            <a:r>
              <a:rPr lang="en-US" b="1" i="1" dirty="0" smtClean="0"/>
              <a:t>Cycle</a:t>
            </a:r>
          </a:p>
          <a:p>
            <a:endParaRPr lang="en-US" dirty="0"/>
          </a:p>
        </p:txBody>
      </p:sp>
    </p:spTree>
    <p:extLst>
      <p:ext uri="{BB962C8B-B14F-4D97-AF65-F5344CB8AC3E}">
        <p14:creationId xmlns:p14="http://schemas.microsoft.com/office/powerpoint/2010/main" val="361592633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866</TotalTime>
  <Words>1140</Words>
  <Application>Microsoft Office PowerPoint</Application>
  <PresentationFormat>On-screen Show (4:3)</PresentationFormat>
  <Paragraphs>109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テーマ</vt:lpstr>
      <vt:lpstr>2.FRAMEWORK AND CHALLENGES</vt:lpstr>
      <vt:lpstr>2.FRAMEWORK AND CHALLENGES</vt:lpstr>
      <vt:lpstr>2.FRAMEWORK AND CHALLENGES</vt:lpstr>
      <vt:lpstr>2.FRAMEWORK AND CHALLENGES</vt:lpstr>
      <vt:lpstr>3.ECONOMIC AND MARKET ANALYSIS</vt:lpstr>
      <vt:lpstr>3.ECONOMIC AND MARKET ANALYSIS</vt:lpstr>
      <vt:lpstr>3.ECONOMIC AND MARKET ANALYSIS</vt:lpstr>
      <vt:lpstr>3.ECONOMIC AND MARKET ANALYSIS</vt:lpstr>
      <vt:lpstr>3.ECONOMIC AND MARKET ANALYSIS</vt:lpstr>
      <vt:lpstr>3.ECONOMIC AND MARKET ANALYSIS</vt:lpstr>
      <vt:lpstr>3.ECONOMIC AND MARKET ANALYSIS</vt:lpstr>
      <vt:lpstr>3.ECONOMIC AND MARKET ANALYSIS</vt:lpstr>
      <vt:lpstr>3.ECONOMIC AND MARKET ANALYSIS</vt:lpstr>
      <vt:lpstr>3.ECONOMIC AND MARKET ANALYSIS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秦玮杰</dc:creator>
  <cp:lastModifiedBy>秦玮杰</cp:lastModifiedBy>
  <cp:revision>23</cp:revision>
  <dcterms:created xsi:type="dcterms:W3CDTF">2020-09-21T01:16:39Z</dcterms:created>
  <dcterms:modified xsi:type="dcterms:W3CDTF">2020-09-22T07:52:41Z</dcterms:modified>
</cp:coreProperties>
</file>