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4" r:id="rId21"/>
    <p:sldId id="275" r:id="rId22"/>
    <p:sldId id="276" r:id="rId23"/>
    <p:sldId id="277" r:id="rId24"/>
    <p:sldId id="318" r:id="rId25"/>
    <p:sldId id="278" r:id="rId26"/>
    <p:sldId id="279" r:id="rId27"/>
    <p:sldId id="280" r:id="rId28"/>
    <p:sldId id="281" r:id="rId29"/>
    <p:sldId id="282" r:id="rId30"/>
    <p:sldId id="283" r:id="rId31"/>
    <p:sldId id="284" r:id="rId32"/>
    <p:sldId id="285" r:id="rId33"/>
    <p:sldId id="286" r:id="rId34"/>
    <p:sldId id="287" r:id="rId35"/>
    <p:sldId id="288" r:id="rId36"/>
    <p:sldId id="319" r:id="rId37"/>
    <p:sldId id="320" r:id="rId38"/>
    <p:sldId id="289" r:id="rId39"/>
    <p:sldId id="290" r:id="rId40"/>
    <p:sldId id="291" r:id="rId41"/>
    <p:sldId id="292" r:id="rId42"/>
    <p:sldId id="293" r:id="rId43"/>
    <p:sldId id="294" r:id="rId44"/>
    <p:sldId id="321" r:id="rId45"/>
    <p:sldId id="295" r:id="rId46"/>
    <p:sldId id="296" r:id="rId47"/>
    <p:sldId id="297" r:id="rId48"/>
    <p:sldId id="302" r:id="rId49"/>
    <p:sldId id="303" r:id="rId50"/>
    <p:sldId id="298" r:id="rId51"/>
    <p:sldId id="299" r:id="rId52"/>
    <p:sldId id="322" r:id="rId53"/>
    <p:sldId id="323" r:id="rId54"/>
    <p:sldId id="324" r:id="rId55"/>
    <p:sldId id="301" r:id="rId56"/>
    <p:sldId id="300" r:id="rId57"/>
    <p:sldId id="306" r:id="rId58"/>
    <p:sldId id="304" r:id="rId59"/>
    <p:sldId id="305" r:id="rId60"/>
    <p:sldId id="307" r:id="rId61"/>
    <p:sldId id="308" r:id="rId62"/>
    <p:sldId id="309" r:id="rId63"/>
    <p:sldId id="310" r:id="rId64"/>
    <p:sldId id="325" r:id="rId65"/>
    <p:sldId id="326" r:id="rId66"/>
    <p:sldId id="327" r:id="rId67"/>
    <p:sldId id="311" r:id="rId68"/>
    <p:sldId id="312" r:id="rId69"/>
    <p:sldId id="31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2" autoAdjust="0"/>
    <p:restoredTop sz="94660"/>
  </p:normalViewPr>
  <p:slideViewPr>
    <p:cSldViewPr snapToGrid="0">
      <p:cViewPr varScale="1">
        <p:scale>
          <a:sx n="139" d="100"/>
          <a:sy n="139" d="100"/>
        </p:scale>
        <p:origin x="17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72627"/>
          <a:ext cx="972026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Describe a scenario in which a forward contract has cash settlement of zero at maturity and neither counterparty has defaulted. </a:t>
          </a:r>
        </a:p>
      </dsp:txBody>
      <dsp:txXfrm>
        <a:off x="92954" y="165581"/>
        <a:ext cx="9534354" cy="1718266"/>
      </dsp:txXfrm>
    </dsp:sp>
    <dsp:sp modelId="{2935446E-BFB4-B145-B594-12528465BFB3}">
      <dsp:nvSpPr>
        <dsp:cNvPr id="0" name=""/>
        <dsp:cNvSpPr/>
      </dsp:nvSpPr>
      <dsp:spPr>
        <a:xfrm>
          <a:off x="0" y="2045922"/>
          <a:ext cx="9720262" cy="19041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92954" y="2138876"/>
        <a:ext cx="9534354" cy="1718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66171"/>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Definition: Futures contracts are forward contracts with </a:t>
          </a:r>
          <a:r>
            <a:rPr lang="en-US" sz="2800" kern="1200" dirty="0">
              <a:solidFill>
                <a:srgbClr val="FF0000"/>
              </a:solidFill>
            </a:rPr>
            <a:t>standardized</a:t>
          </a:r>
          <a:r>
            <a:rPr lang="en-US" sz="2800" kern="1200" dirty="0"/>
            <a:t> sizes, dates, and underlying that trade on futures exchanges.</a:t>
          </a:r>
        </a:p>
      </dsp:txBody>
      <dsp:txXfrm>
        <a:off x="88107" y="254278"/>
        <a:ext cx="9544048" cy="1628657"/>
      </dsp:txXfrm>
    </dsp:sp>
    <dsp:sp modelId="{3200F415-B300-1C4F-8BC2-0178721ECBA0}">
      <dsp:nvSpPr>
        <dsp:cNvPr id="0" name=""/>
        <dsp:cNvSpPr/>
      </dsp:nvSpPr>
      <dsp:spPr>
        <a:xfrm>
          <a:off x="0" y="2051682"/>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futures contract buyer creates a long exposure to the underlying by agreeing to purchase the underlying at a later date at a pre-agreed price. The seller makes the opposite commitment. This agreed-on price is called the </a:t>
          </a:r>
          <a:r>
            <a:rPr lang="en-US" sz="2800" kern="1200" dirty="0">
              <a:solidFill>
                <a:srgbClr val="FF0000"/>
              </a:solidFill>
            </a:rPr>
            <a:t>futures price, f0(T).</a:t>
          </a:r>
        </a:p>
      </dsp:txBody>
      <dsp:txXfrm>
        <a:off x="88107" y="2139789"/>
        <a:ext cx="9544048" cy="16286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dirty="0"/>
            <a:t>Probably the most important distinctive characteristic of futures contracts is the </a:t>
          </a:r>
          <a:r>
            <a:rPr lang="en-US" sz="2100" kern="1200" dirty="0">
              <a:solidFill>
                <a:srgbClr val="FF0000"/>
              </a:solidFill>
            </a:rPr>
            <a:t>daily settlement </a:t>
          </a:r>
          <a:r>
            <a:rPr lang="en-US" sz="2100" kern="1200" dirty="0"/>
            <a:t>of gains and losses and the associated </a:t>
          </a:r>
          <a:r>
            <a:rPr lang="en-US" sz="2100" kern="1200" dirty="0">
              <a:solidFill>
                <a:srgbClr val="FF0000"/>
              </a:solidFill>
            </a:rPr>
            <a:t>credit guarantee </a:t>
          </a:r>
          <a:r>
            <a:rPr lang="en-US" sz="21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dirty="0"/>
            <a:t>At the end of each day, the clearinghouse engages in a practice called </a:t>
          </a:r>
          <a:r>
            <a:rPr lang="en-US" sz="2100" kern="1200" dirty="0">
              <a:solidFill>
                <a:srgbClr val="FF0000"/>
              </a:solidFill>
            </a:rPr>
            <a:t>mark to market</a:t>
          </a:r>
          <a:r>
            <a:rPr lang="en-US" sz="2100" kern="1200" dirty="0"/>
            <a:t>, also known as the </a:t>
          </a:r>
          <a:r>
            <a:rPr lang="en-US" sz="2100" kern="1200" dirty="0">
              <a:solidFill>
                <a:srgbClr val="FF0000"/>
              </a:solidFill>
            </a:rPr>
            <a:t>daily settlement</a:t>
          </a:r>
          <a:r>
            <a:rPr lang="en-US" sz="21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a:t>The account is specifically referred to as a margin</a:t>
          </a:r>
          <a:r>
            <a:rPr lang="en-US" sz="2100" b="1" kern="1200"/>
            <a:t> </a:t>
          </a:r>
          <a:r>
            <a:rPr lang="en-US" sz="21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By standardizing these contracts and creating an organized market with rules, regulations, and a central clearing facility, the futures markets offer an element of </a:t>
          </a:r>
          <a:r>
            <a:rPr lang="en-US" sz="2200" kern="1200">
              <a:solidFill>
                <a:srgbClr val="FF0000"/>
              </a:solidFill>
            </a:rPr>
            <a:t>liquidity</a:t>
          </a:r>
          <a:r>
            <a:rPr lang="en-US" sz="2200" kern="1200"/>
            <a:t> and </a:t>
          </a:r>
          <a:r>
            <a:rPr lang="en-US" sz="2200" kern="1200">
              <a:solidFill>
                <a:srgbClr val="FF0000"/>
              </a:solidFill>
            </a:rPr>
            <a:t>protection against loss by default.</a:t>
          </a:r>
          <a:endParaRPr lang="en-US" sz="22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Futures exchanges are </a:t>
          </a:r>
          <a:r>
            <a:rPr lang="en-US" sz="2200" kern="1200">
              <a:solidFill>
                <a:srgbClr val="FF0000"/>
              </a:solidFill>
            </a:rPr>
            <a:t>highly regulated </a:t>
          </a:r>
          <a:r>
            <a:rPr lang="en-US" sz="2200" kern="1200"/>
            <a:t>at the national level in all countries.</a:t>
          </a:r>
          <a:endParaRPr lang="en-US" sz="22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Some futures contracts also limit daily price changes. These rules, called </a:t>
          </a:r>
          <a:r>
            <a:rPr lang="en-US" sz="2200" kern="1200">
              <a:solidFill>
                <a:srgbClr val="FF0000"/>
              </a:solidFill>
            </a:rPr>
            <a:t>price limits</a:t>
          </a:r>
          <a:r>
            <a:rPr lang="en-US" sz="2200" kern="1200"/>
            <a:t>, establish a band relative to the previous day’s settlement price within which all trades must occur. </a:t>
          </a:r>
          <a:endParaRPr lang="en-US" sz="22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 other cases, exchanges use what is called a </a:t>
          </a:r>
          <a:r>
            <a:rPr lang="en-US" sz="2200" kern="1200">
              <a:solidFill>
                <a:srgbClr val="FF0000"/>
              </a:solidFill>
            </a:rPr>
            <a:t>circuit breaker </a:t>
          </a:r>
          <a:r>
            <a:rPr lang="en-US" sz="2200" kern="1200"/>
            <a:t>to pause intraday trading for a brief period if a price limit is reached. </a:t>
          </a:r>
          <a:endParaRPr lang="en-US" sz="2200" kern="1200" dirty="0"/>
        </a:p>
      </dsp:txBody>
      <dsp:txXfrm>
        <a:off x="0" y="3017520"/>
        <a:ext cx="9720072" cy="10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7/5/22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29552705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8</TotalTime>
  <Words>3815</Words>
  <Application>Microsoft Macintosh PowerPoint</Application>
  <PresentationFormat>宽屏</PresentationFormat>
  <Paragraphs>442</Paragraphs>
  <Slides>69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69</vt:i4>
      </vt:variant>
    </vt:vector>
  </HeadingPairs>
  <TitlesOfParts>
    <vt:vector size="73"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1</cp:revision>
  <dcterms:created xsi:type="dcterms:W3CDTF">2022-07-05T14:29:10Z</dcterms:created>
  <dcterms:modified xsi:type="dcterms:W3CDTF">2022-07-05T14:37:17Z</dcterms:modified>
</cp:coreProperties>
</file>