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65" r:id="rId2"/>
    <p:sldId id="257" r:id="rId3"/>
    <p:sldId id="258" r:id="rId4"/>
    <p:sldId id="259" r:id="rId5"/>
    <p:sldId id="260" r:id="rId6"/>
    <p:sldId id="261" r:id="rId7"/>
    <p:sldId id="262" r:id="rId8"/>
    <p:sldId id="263" r:id="rId9"/>
    <p:sldId id="266" r:id="rId10"/>
    <p:sldId id="267" r:id="rId11"/>
    <p:sldId id="270" r:id="rId12"/>
    <p:sldId id="269" r:id="rId13"/>
    <p:sldId id="271" r:id="rId14"/>
    <p:sldId id="272" r:id="rId15"/>
    <p:sldId id="273" r:id="rId16"/>
    <p:sldId id="274" r:id="rId17"/>
    <p:sldId id="275" r:id="rId18"/>
    <p:sldId id="276" r:id="rId19"/>
    <p:sldId id="279" r:id="rId20"/>
    <p:sldId id="277" r:id="rId21"/>
    <p:sldId id="278" r:id="rId22"/>
    <p:sldId id="280" r:id="rId23"/>
    <p:sldId id="281" r:id="rId24"/>
    <p:sldId id="282" r:id="rId25"/>
    <p:sldId id="283" r:id="rId26"/>
    <p:sldId id="284" r:id="rId27"/>
    <p:sldId id="286" r:id="rId28"/>
    <p:sldId id="287" r:id="rId29"/>
    <p:sldId id="285"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62"/>
    <p:restoredTop sz="94762"/>
  </p:normalViewPr>
  <p:slideViewPr>
    <p:cSldViewPr snapToGrid="0">
      <p:cViewPr varScale="1">
        <p:scale>
          <a:sx n="145" d="100"/>
          <a:sy n="145" d="100"/>
        </p:scale>
        <p:origin x="12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E766CA-5F07-42E3-8610-B4532427CF7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DDB86EF-A527-4532-89C3-24A27B793BDA}">
      <dgm:prSet/>
      <dgm:spPr/>
      <dgm:t>
        <a:bodyPr/>
        <a:lstStyle/>
        <a:p>
          <a:r>
            <a:rPr lang="en-US" dirty="0"/>
            <a:t>Moudle1 Fixed-Income Securities : Defining Elements</a:t>
          </a:r>
        </a:p>
      </dgm:t>
    </dgm:pt>
    <dgm:pt modelId="{F3804465-7488-414D-8607-C466A0CAA49D}" type="parTrans" cxnId="{AA660094-7F9F-49C3-AE79-024440C17B0E}">
      <dgm:prSet/>
      <dgm:spPr/>
      <dgm:t>
        <a:bodyPr/>
        <a:lstStyle/>
        <a:p>
          <a:endParaRPr lang="en-US"/>
        </a:p>
      </dgm:t>
    </dgm:pt>
    <dgm:pt modelId="{62124337-350F-4AC5-930D-3E0358551D21}" type="sibTrans" cxnId="{AA660094-7F9F-49C3-AE79-024440C17B0E}">
      <dgm:prSet/>
      <dgm:spPr/>
      <dgm:t>
        <a:bodyPr/>
        <a:lstStyle/>
        <a:p>
          <a:endParaRPr lang="en-US"/>
        </a:p>
      </dgm:t>
    </dgm:pt>
    <dgm:pt modelId="{8775BE4B-91CD-4E13-B5D4-9CA2CF13298E}">
      <dgm:prSet/>
      <dgm:spPr/>
      <dgm:t>
        <a:bodyPr/>
        <a:lstStyle/>
        <a:p>
          <a:r>
            <a:rPr lang="en-US"/>
            <a:t>Moudle2 Fixed-Income Markets : Issuance, Trading, and Funding</a:t>
          </a:r>
        </a:p>
      </dgm:t>
    </dgm:pt>
    <dgm:pt modelId="{8CBE5697-F745-415C-AE5D-A178D3DFBD66}" type="parTrans" cxnId="{908EC35E-46AF-4658-9648-9887CC3FA4A2}">
      <dgm:prSet/>
      <dgm:spPr/>
      <dgm:t>
        <a:bodyPr/>
        <a:lstStyle/>
        <a:p>
          <a:endParaRPr lang="en-US"/>
        </a:p>
      </dgm:t>
    </dgm:pt>
    <dgm:pt modelId="{D2824199-343D-4CD5-B0D5-FADC944BFA11}" type="sibTrans" cxnId="{908EC35E-46AF-4658-9648-9887CC3FA4A2}">
      <dgm:prSet/>
      <dgm:spPr/>
      <dgm:t>
        <a:bodyPr/>
        <a:lstStyle/>
        <a:p>
          <a:endParaRPr lang="en-US"/>
        </a:p>
      </dgm:t>
    </dgm:pt>
    <dgm:pt modelId="{4E857B33-F061-4528-8578-5C497DF46525}">
      <dgm:prSet/>
      <dgm:spPr/>
      <dgm:t>
        <a:bodyPr/>
        <a:lstStyle/>
        <a:p>
          <a:r>
            <a:rPr lang="en-US"/>
            <a:t>Moudle3 Introduction to Fixed-Income Valuation</a:t>
          </a:r>
        </a:p>
      </dgm:t>
    </dgm:pt>
    <dgm:pt modelId="{4C1D4D96-116B-4BD6-8195-3A9B9584C532}" type="parTrans" cxnId="{9784C25B-FAA9-4496-A610-A6C44A43AB28}">
      <dgm:prSet/>
      <dgm:spPr/>
      <dgm:t>
        <a:bodyPr/>
        <a:lstStyle/>
        <a:p>
          <a:endParaRPr lang="en-US"/>
        </a:p>
      </dgm:t>
    </dgm:pt>
    <dgm:pt modelId="{E20AB3E6-14C8-4E08-AF6F-C749480DA3CE}" type="sibTrans" cxnId="{9784C25B-FAA9-4496-A610-A6C44A43AB28}">
      <dgm:prSet/>
      <dgm:spPr/>
      <dgm:t>
        <a:bodyPr/>
        <a:lstStyle/>
        <a:p>
          <a:endParaRPr lang="en-US"/>
        </a:p>
      </dgm:t>
    </dgm:pt>
    <dgm:pt modelId="{0F4A2E6B-F5DA-4F29-A320-912D9E776CBF}">
      <dgm:prSet/>
      <dgm:spPr/>
      <dgm:t>
        <a:bodyPr/>
        <a:lstStyle/>
        <a:p>
          <a:r>
            <a:rPr lang="en-US"/>
            <a:t>Moudle4 Introduction to Asset-Backed Securities</a:t>
          </a:r>
        </a:p>
      </dgm:t>
    </dgm:pt>
    <dgm:pt modelId="{A044D1CC-86E4-4014-9354-5AEBCB3AC07E}" type="parTrans" cxnId="{EF073462-21DE-43F2-9C67-A6F08C7C2D42}">
      <dgm:prSet/>
      <dgm:spPr/>
      <dgm:t>
        <a:bodyPr/>
        <a:lstStyle/>
        <a:p>
          <a:endParaRPr lang="en-US"/>
        </a:p>
      </dgm:t>
    </dgm:pt>
    <dgm:pt modelId="{3F04B0AA-3225-47C3-8A38-52AD470B6284}" type="sibTrans" cxnId="{EF073462-21DE-43F2-9C67-A6F08C7C2D42}">
      <dgm:prSet/>
      <dgm:spPr/>
      <dgm:t>
        <a:bodyPr/>
        <a:lstStyle/>
        <a:p>
          <a:endParaRPr lang="en-US"/>
        </a:p>
      </dgm:t>
    </dgm:pt>
    <dgm:pt modelId="{FBE2AE91-992F-44F0-BA01-1337A9AEA998}">
      <dgm:prSet/>
      <dgm:spPr/>
      <dgm:t>
        <a:bodyPr/>
        <a:lstStyle/>
        <a:p>
          <a:r>
            <a:rPr lang="en-US"/>
            <a:t>Moudle5 Understanding Fixed-Income Risk and Return</a:t>
          </a:r>
        </a:p>
      </dgm:t>
    </dgm:pt>
    <dgm:pt modelId="{B42BBB98-0DAD-43D2-BBAB-F618BB40B07C}" type="parTrans" cxnId="{4DAF011C-5523-4925-A59C-EAAC19842E41}">
      <dgm:prSet/>
      <dgm:spPr/>
      <dgm:t>
        <a:bodyPr/>
        <a:lstStyle/>
        <a:p>
          <a:endParaRPr lang="en-US"/>
        </a:p>
      </dgm:t>
    </dgm:pt>
    <dgm:pt modelId="{07980151-A11E-47F2-847A-9A354D3E2EA9}" type="sibTrans" cxnId="{4DAF011C-5523-4925-A59C-EAAC19842E41}">
      <dgm:prSet/>
      <dgm:spPr/>
      <dgm:t>
        <a:bodyPr/>
        <a:lstStyle/>
        <a:p>
          <a:endParaRPr lang="en-US"/>
        </a:p>
      </dgm:t>
    </dgm:pt>
    <dgm:pt modelId="{1829E5B3-4239-40BD-B38B-44D9923F7F47}">
      <dgm:prSet/>
      <dgm:spPr/>
      <dgm:t>
        <a:bodyPr/>
        <a:lstStyle/>
        <a:p>
          <a:r>
            <a:rPr lang="en-US"/>
            <a:t>Moudle6 Fundamentals of Credit Analysis</a:t>
          </a:r>
        </a:p>
      </dgm:t>
    </dgm:pt>
    <dgm:pt modelId="{A73B8A4A-BE87-4748-B020-D733CAB07E7D}" type="parTrans" cxnId="{CBD81709-DFCD-4AFC-9BCF-34112444137A}">
      <dgm:prSet/>
      <dgm:spPr/>
      <dgm:t>
        <a:bodyPr/>
        <a:lstStyle/>
        <a:p>
          <a:endParaRPr lang="en-US"/>
        </a:p>
      </dgm:t>
    </dgm:pt>
    <dgm:pt modelId="{28FF1035-A579-453F-B0DF-07AB992C3F0E}" type="sibTrans" cxnId="{CBD81709-DFCD-4AFC-9BCF-34112444137A}">
      <dgm:prSet/>
      <dgm:spPr/>
      <dgm:t>
        <a:bodyPr/>
        <a:lstStyle/>
        <a:p>
          <a:endParaRPr lang="en-US"/>
        </a:p>
      </dgm:t>
    </dgm:pt>
    <dgm:pt modelId="{DC5C12B1-D6D9-4E77-93E9-2BAF487F89DA}" type="pres">
      <dgm:prSet presAssocID="{65E766CA-5F07-42E3-8610-B4532427CF7D}" presName="root" presStyleCnt="0">
        <dgm:presLayoutVars>
          <dgm:dir/>
          <dgm:resizeHandles val="exact"/>
        </dgm:presLayoutVars>
      </dgm:prSet>
      <dgm:spPr/>
    </dgm:pt>
    <dgm:pt modelId="{E2A0B06A-A3FD-4AB4-95C5-4406862AEC22}" type="pres">
      <dgm:prSet presAssocID="{7DDB86EF-A527-4532-89C3-24A27B793BDA}" presName="compNode" presStyleCnt="0"/>
      <dgm:spPr/>
    </dgm:pt>
    <dgm:pt modelId="{8EEC5F2D-028A-459C-838C-DDD456F621E0}" type="pres">
      <dgm:prSet presAssocID="{7DDB86EF-A527-4532-89C3-24A27B793BDA}" presName="bgRect" presStyleLbl="bgShp" presStyleIdx="0" presStyleCnt="6"/>
      <dgm:spPr/>
    </dgm:pt>
    <dgm:pt modelId="{03EDD7C3-3ADC-4CDA-BEC1-EB09B94697D2}" type="pres">
      <dgm:prSet presAssocID="{7DDB86EF-A527-4532-89C3-24A27B793BD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钱"/>
        </a:ext>
      </dgm:extLst>
    </dgm:pt>
    <dgm:pt modelId="{2790A7F3-0879-4634-BD7F-62D346993B62}" type="pres">
      <dgm:prSet presAssocID="{7DDB86EF-A527-4532-89C3-24A27B793BDA}" presName="spaceRect" presStyleCnt="0"/>
      <dgm:spPr/>
    </dgm:pt>
    <dgm:pt modelId="{388709E5-3665-4121-96AE-CDA8783C0803}" type="pres">
      <dgm:prSet presAssocID="{7DDB86EF-A527-4532-89C3-24A27B793BDA}" presName="parTx" presStyleLbl="revTx" presStyleIdx="0" presStyleCnt="6">
        <dgm:presLayoutVars>
          <dgm:chMax val="0"/>
          <dgm:chPref val="0"/>
        </dgm:presLayoutVars>
      </dgm:prSet>
      <dgm:spPr/>
    </dgm:pt>
    <dgm:pt modelId="{9DFB78EC-3D19-4477-9CD0-F3C26A34FB20}" type="pres">
      <dgm:prSet presAssocID="{62124337-350F-4AC5-930D-3E0358551D21}" presName="sibTrans" presStyleCnt="0"/>
      <dgm:spPr/>
    </dgm:pt>
    <dgm:pt modelId="{056A8D92-FF12-4397-BE4B-5C0685C9430A}" type="pres">
      <dgm:prSet presAssocID="{8775BE4B-91CD-4E13-B5D4-9CA2CF13298E}" presName="compNode" presStyleCnt="0"/>
      <dgm:spPr/>
    </dgm:pt>
    <dgm:pt modelId="{E2F9343B-9194-4ED5-9108-12CA03BE397A}" type="pres">
      <dgm:prSet presAssocID="{8775BE4B-91CD-4E13-B5D4-9CA2CF13298E}" presName="bgRect" presStyleLbl="bgShp" presStyleIdx="1" presStyleCnt="6"/>
      <dgm:spPr/>
    </dgm:pt>
    <dgm:pt modelId="{8731F683-B4ED-42EC-AB94-E885702A0433}" type="pres">
      <dgm:prSet presAssocID="{8775BE4B-91CD-4E13-B5D4-9CA2CF13298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元"/>
        </a:ext>
      </dgm:extLst>
    </dgm:pt>
    <dgm:pt modelId="{AD6DCFF4-1E12-4CC2-8E95-5FD41E6FA9A7}" type="pres">
      <dgm:prSet presAssocID="{8775BE4B-91CD-4E13-B5D4-9CA2CF13298E}" presName="spaceRect" presStyleCnt="0"/>
      <dgm:spPr/>
    </dgm:pt>
    <dgm:pt modelId="{E5642B59-79D5-4AD7-B291-78B837352C0E}" type="pres">
      <dgm:prSet presAssocID="{8775BE4B-91CD-4E13-B5D4-9CA2CF13298E}" presName="parTx" presStyleLbl="revTx" presStyleIdx="1" presStyleCnt="6">
        <dgm:presLayoutVars>
          <dgm:chMax val="0"/>
          <dgm:chPref val="0"/>
        </dgm:presLayoutVars>
      </dgm:prSet>
      <dgm:spPr/>
    </dgm:pt>
    <dgm:pt modelId="{EB4FE269-2DDD-4653-A849-856C145B9562}" type="pres">
      <dgm:prSet presAssocID="{D2824199-343D-4CD5-B0D5-FADC944BFA11}" presName="sibTrans" presStyleCnt="0"/>
      <dgm:spPr/>
    </dgm:pt>
    <dgm:pt modelId="{139FC032-29A4-448A-920A-70F67E4BDDAE}" type="pres">
      <dgm:prSet presAssocID="{4E857B33-F061-4528-8578-5C497DF46525}" presName="compNode" presStyleCnt="0"/>
      <dgm:spPr/>
    </dgm:pt>
    <dgm:pt modelId="{4539A30B-BD30-4576-839C-600EE561FFF6}" type="pres">
      <dgm:prSet presAssocID="{4E857B33-F061-4528-8578-5C497DF46525}" presName="bgRect" presStyleLbl="bgShp" presStyleIdx="2" presStyleCnt="6"/>
      <dgm:spPr/>
    </dgm:pt>
    <dgm:pt modelId="{EA94339E-33F1-4971-B8E5-E13A0CC5862C}" type="pres">
      <dgm:prSet presAssocID="{4E857B33-F061-4528-8578-5C497DF4652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硬币"/>
        </a:ext>
      </dgm:extLst>
    </dgm:pt>
    <dgm:pt modelId="{33914D17-B1F2-424C-9470-6CE436EB4E3F}" type="pres">
      <dgm:prSet presAssocID="{4E857B33-F061-4528-8578-5C497DF46525}" presName="spaceRect" presStyleCnt="0"/>
      <dgm:spPr/>
    </dgm:pt>
    <dgm:pt modelId="{B1BC8293-9433-49A9-97D0-C60668C4B9EF}" type="pres">
      <dgm:prSet presAssocID="{4E857B33-F061-4528-8578-5C497DF46525}" presName="parTx" presStyleLbl="revTx" presStyleIdx="2" presStyleCnt="6">
        <dgm:presLayoutVars>
          <dgm:chMax val="0"/>
          <dgm:chPref val="0"/>
        </dgm:presLayoutVars>
      </dgm:prSet>
      <dgm:spPr/>
    </dgm:pt>
    <dgm:pt modelId="{8255D33F-879F-4B99-8877-DED5EB6EC7E1}" type="pres">
      <dgm:prSet presAssocID="{E20AB3E6-14C8-4E08-AF6F-C749480DA3CE}" presName="sibTrans" presStyleCnt="0"/>
      <dgm:spPr/>
    </dgm:pt>
    <dgm:pt modelId="{4B87D577-3BE5-4CF2-A680-9F98F058048A}" type="pres">
      <dgm:prSet presAssocID="{0F4A2E6B-F5DA-4F29-A320-912D9E776CBF}" presName="compNode" presStyleCnt="0"/>
      <dgm:spPr/>
    </dgm:pt>
    <dgm:pt modelId="{F86FF93E-356E-491A-A772-725657F7A28A}" type="pres">
      <dgm:prSet presAssocID="{0F4A2E6B-F5DA-4F29-A320-912D9E776CBF}" presName="bgRect" presStyleLbl="bgShp" presStyleIdx="3" presStyleCnt="6"/>
      <dgm:spPr/>
    </dgm:pt>
    <dgm:pt modelId="{C3B8CEA7-A95B-4CF7-8D66-91962C065327}" type="pres">
      <dgm:prSet presAssocID="{0F4A2E6B-F5DA-4F29-A320-912D9E776CB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城市"/>
        </a:ext>
      </dgm:extLst>
    </dgm:pt>
    <dgm:pt modelId="{B55C28C2-FBFB-44EE-B960-1A860DD2FD9F}" type="pres">
      <dgm:prSet presAssocID="{0F4A2E6B-F5DA-4F29-A320-912D9E776CBF}" presName="spaceRect" presStyleCnt="0"/>
      <dgm:spPr/>
    </dgm:pt>
    <dgm:pt modelId="{E2521213-F4F2-4890-AFB1-05C76A8D3FCB}" type="pres">
      <dgm:prSet presAssocID="{0F4A2E6B-F5DA-4F29-A320-912D9E776CBF}" presName="parTx" presStyleLbl="revTx" presStyleIdx="3" presStyleCnt="6">
        <dgm:presLayoutVars>
          <dgm:chMax val="0"/>
          <dgm:chPref val="0"/>
        </dgm:presLayoutVars>
      </dgm:prSet>
      <dgm:spPr/>
    </dgm:pt>
    <dgm:pt modelId="{A64B3137-86D8-4EF2-B121-2666103A739F}" type="pres">
      <dgm:prSet presAssocID="{3F04B0AA-3225-47C3-8A38-52AD470B6284}" presName="sibTrans" presStyleCnt="0"/>
      <dgm:spPr/>
    </dgm:pt>
    <dgm:pt modelId="{03E4A6A8-341C-4BD9-8CB1-852A261D2019}" type="pres">
      <dgm:prSet presAssocID="{FBE2AE91-992F-44F0-BA01-1337A9AEA998}" presName="compNode" presStyleCnt="0"/>
      <dgm:spPr/>
    </dgm:pt>
    <dgm:pt modelId="{08FE9A4C-A673-4795-B974-ADBEAE4CCD02}" type="pres">
      <dgm:prSet presAssocID="{FBE2AE91-992F-44F0-BA01-1337A9AEA998}" presName="bgRect" presStyleLbl="bgShp" presStyleIdx="4" presStyleCnt="6"/>
      <dgm:spPr/>
    </dgm:pt>
    <dgm:pt modelId="{4D14CE0A-AF2C-4D06-9852-6A5CFDE252C2}" type="pres">
      <dgm:prSet presAssocID="{FBE2AE91-992F-44F0-BA01-1337A9AEA99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D626BCED-61B4-4028-8279-6DAE1619AB67}" type="pres">
      <dgm:prSet presAssocID="{FBE2AE91-992F-44F0-BA01-1337A9AEA998}" presName="spaceRect" presStyleCnt="0"/>
      <dgm:spPr/>
    </dgm:pt>
    <dgm:pt modelId="{B9B7FB8C-767D-4FE2-8B14-3C93DB99B10C}" type="pres">
      <dgm:prSet presAssocID="{FBE2AE91-992F-44F0-BA01-1337A9AEA998}" presName="parTx" presStyleLbl="revTx" presStyleIdx="4" presStyleCnt="6">
        <dgm:presLayoutVars>
          <dgm:chMax val="0"/>
          <dgm:chPref val="0"/>
        </dgm:presLayoutVars>
      </dgm:prSet>
      <dgm:spPr/>
    </dgm:pt>
    <dgm:pt modelId="{7526737A-D445-4140-B11E-DEB1AE3CA8DA}" type="pres">
      <dgm:prSet presAssocID="{07980151-A11E-47F2-847A-9A354D3E2EA9}" presName="sibTrans" presStyleCnt="0"/>
      <dgm:spPr/>
    </dgm:pt>
    <dgm:pt modelId="{1BD3734F-AF2A-4560-B108-7E67A3648BEB}" type="pres">
      <dgm:prSet presAssocID="{1829E5B3-4239-40BD-B38B-44D9923F7F47}" presName="compNode" presStyleCnt="0"/>
      <dgm:spPr/>
    </dgm:pt>
    <dgm:pt modelId="{5EDDC7B2-FFC0-49AB-9983-E86F3F3A1C0F}" type="pres">
      <dgm:prSet presAssocID="{1829E5B3-4239-40BD-B38B-44D9923F7F47}" presName="bgRect" presStyleLbl="bgShp" presStyleIdx="5" presStyleCnt="6"/>
      <dgm:spPr/>
    </dgm:pt>
    <dgm:pt modelId="{2AEE7F50-91FB-44E0-B029-3983C6E732A7}" type="pres">
      <dgm:prSet presAssocID="{1829E5B3-4239-40BD-B38B-44D9923F7F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D47F51E2-2CD1-48E4-9A8C-9D4490C8401A}" type="pres">
      <dgm:prSet presAssocID="{1829E5B3-4239-40BD-B38B-44D9923F7F47}" presName="spaceRect" presStyleCnt="0"/>
      <dgm:spPr/>
    </dgm:pt>
    <dgm:pt modelId="{7D512848-7C80-4833-A9D8-A0B168D3B482}" type="pres">
      <dgm:prSet presAssocID="{1829E5B3-4239-40BD-B38B-44D9923F7F47}" presName="parTx" presStyleLbl="revTx" presStyleIdx="5" presStyleCnt="6">
        <dgm:presLayoutVars>
          <dgm:chMax val="0"/>
          <dgm:chPref val="0"/>
        </dgm:presLayoutVars>
      </dgm:prSet>
      <dgm:spPr/>
    </dgm:pt>
  </dgm:ptLst>
  <dgm:cxnLst>
    <dgm:cxn modelId="{63B7B500-2ECD-4EB6-A9DB-7B9467F55D0D}" type="presOf" srcId="{1829E5B3-4239-40BD-B38B-44D9923F7F47}" destId="{7D512848-7C80-4833-A9D8-A0B168D3B482}" srcOrd="0" destOrd="0" presId="urn:microsoft.com/office/officeart/2018/2/layout/IconVerticalSolidList"/>
    <dgm:cxn modelId="{CBD81709-DFCD-4AFC-9BCF-34112444137A}" srcId="{65E766CA-5F07-42E3-8610-B4532427CF7D}" destId="{1829E5B3-4239-40BD-B38B-44D9923F7F47}" srcOrd="5" destOrd="0" parTransId="{A73B8A4A-BE87-4748-B020-D733CAB07E7D}" sibTransId="{28FF1035-A579-453F-B0DF-07AB992C3F0E}"/>
    <dgm:cxn modelId="{4DAF011C-5523-4925-A59C-EAAC19842E41}" srcId="{65E766CA-5F07-42E3-8610-B4532427CF7D}" destId="{FBE2AE91-992F-44F0-BA01-1337A9AEA998}" srcOrd="4" destOrd="0" parTransId="{B42BBB98-0DAD-43D2-BBAB-F618BB40B07C}" sibTransId="{07980151-A11E-47F2-847A-9A354D3E2EA9}"/>
    <dgm:cxn modelId="{001D0D3B-FAA1-4483-9C58-68D22DC09B9E}" type="presOf" srcId="{FBE2AE91-992F-44F0-BA01-1337A9AEA998}" destId="{B9B7FB8C-767D-4FE2-8B14-3C93DB99B10C}" srcOrd="0" destOrd="0" presId="urn:microsoft.com/office/officeart/2018/2/layout/IconVerticalSolidList"/>
    <dgm:cxn modelId="{9784C25B-FAA9-4496-A610-A6C44A43AB28}" srcId="{65E766CA-5F07-42E3-8610-B4532427CF7D}" destId="{4E857B33-F061-4528-8578-5C497DF46525}" srcOrd="2" destOrd="0" parTransId="{4C1D4D96-116B-4BD6-8195-3A9B9584C532}" sibTransId="{E20AB3E6-14C8-4E08-AF6F-C749480DA3CE}"/>
    <dgm:cxn modelId="{908EC35E-46AF-4658-9648-9887CC3FA4A2}" srcId="{65E766CA-5F07-42E3-8610-B4532427CF7D}" destId="{8775BE4B-91CD-4E13-B5D4-9CA2CF13298E}" srcOrd="1" destOrd="0" parTransId="{8CBE5697-F745-415C-AE5D-A178D3DFBD66}" sibTransId="{D2824199-343D-4CD5-B0D5-FADC944BFA11}"/>
    <dgm:cxn modelId="{EF073462-21DE-43F2-9C67-A6F08C7C2D42}" srcId="{65E766CA-5F07-42E3-8610-B4532427CF7D}" destId="{0F4A2E6B-F5DA-4F29-A320-912D9E776CBF}" srcOrd="3" destOrd="0" parTransId="{A044D1CC-86E4-4014-9354-5AEBCB3AC07E}" sibTransId="{3F04B0AA-3225-47C3-8A38-52AD470B6284}"/>
    <dgm:cxn modelId="{ACBD6264-F216-49DB-8823-6BA2082EAA67}" type="presOf" srcId="{65E766CA-5F07-42E3-8610-B4532427CF7D}" destId="{DC5C12B1-D6D9-4E77-93E9-2BAF487F89DA}" srcOrd="0" destOrd="0" presId="urn:microsoft.com/office/officeart/2018/2/layout/IconVerticalSolidList"/>
    <dgm:cxn modelId="{AA660094-7F9F-49C3-AE79-024440C17B0E}" srcId="{65E766CA-5F07-42E3-8610-B4532427CF7D}" destId="{7DDB86EF-A527-4532-89C3-24A27B793BDA}" srcOrd="0" destOrd="0" parTransId="{F3804465-7488-414D-8607-C466A0CAA49D}" sibTransId="{62124337-350F-4AC5-930D-3E0358551D21}"/>
    <dgm:cxn modelId="{7A351294-DFC3-46BB-A318-F608BBD05C1D}" type="presOf" srcId="{8775BE4B-91CD-4E13-B5D4-9CA2CF13298E}" destId="{E5642B59-79D5-4AD7-B291-78B837352C0E}" srcOrd="0" destOrd="0" presId="urn:microsoft.com/office/officeart/2018/2/layout/IconVerticalSolidList"/>
    <dgm:cxn modelId="{677C74C8-A65A-40B9-9E68-C24090AA36EB}" type="presOf" srcId="{7DDB86EF-A527-4532-89C3-24A27B793BDA}" destId="{388709E5-3665-4121-96AE-CDA8783C0803}" srcOrd="0" destOrd="0" presId="urn:microsoft.com/office/officeart/2018/2/layout/IconVerticalSolidList"/>
    <dgm:cxn modelId="{6297DAD3-FCDC-4505-890E-182ACBD4AC46}" type="presOf" srcId="{4E857B33-F061-4528-8578-5C497DF46525}" destId="{B1BC8293-9433-49A9-97D0-C60668C4B9EF}" srcOrd="0" destOrd="0" presId="urn:microsoft.com/office/officeart/2018/2/layout/IconVerticalSolidList"/>
    <dgm:cxn modelId="{2F3127EF-1B59-44A5-A980-4ACBFCF4C652}" type="presOf" srcId="{0F4A2E6B-F5DA-4F29-A320-912D9E776CBF}" destId="{E2521213-F4F2-4890-AFB1-05C76A8D3FCB}" srcOrd="0" destOrd="0" presId="urn:microsoft.com/office/officeart/2018/2/layout/IconVerticalSolidList"/>
    <dgm:cxn modelId="{68CF79A8-D9CF-4F81-8A76-6AA192FDB13E}" type="presParOf" srcId="{DC5C12B1-D6D9-4E77-93E9-2BAF487F89DA}" destId="{E2A0B06A-A3FD-4AB4-95C5-4406862AEC22}" srcOrd="0" destOrd="0" presId="urn:microsoft.com/office/officeart/2018/2/layout/IconVerticalSolidList"/>
    <dgm:cxn modelId="{6C51A245-2D25-4473-ADF3-ABF2FD0893F2}" type="presParOf" srcId="{E2A0B06A-A3FD-4AB4-95C5-4406862AEC22}" destId="{8EEC5F2D-028A-459C-838C-DDD456F621E0}" srcOrd="0" destOrd="0" presId="urn:microsoft.com/office/officeart/2018/2/layout/IconVerticalSolidList"/>
    <dgm:cxn modelId="{845E6223-8F49-42B5-8990-939248C90E58}" type="presParOf" srcId="{E2A0B06A-A3FD-4AB4-95C5-4406862AEC22}" destId="{03EDD7C3-3ADC-4CDA-BEC1-EB09B94697D2}" srcOrd="1" destOrd="0" presId="urn:microsoft.com/office/officeart/2018/2/layout/IconVerticalSolidList"/>
    <dgm:cxn modelId="{A3D462E2-7110-4A4B-BD3D-EC9C5AC8638C}" type="presParOf" srcId="{E2A0B06A-A3FD-4AB4-95C5-4406862AEC22}" destId="{2790A7F3-0879-4634-BD7F-62D346993B62}" srcOrd="2" destOrd="0" presId="urn:microsoft.com/office/officeart/2018/2/layout/IconVerticalSolidList"/>
    <dgm:cxn modelId="{98F8793A-B7DE-4366-91DC-BF7CA1462C3E}" type="presParOf" srcId="{E2A0B06A-A3FD-4AB4-95C5-4406862AEC22}" destId="{388709E5-3665-4121-96AE-CDA8783C0803}" srcOrd="3" destOrd="0" presId="urn:microsoft.com/office/officeart/2018/2/layout/IconVerticalSolidList"/>
    <dgm:cxn modelId="{E033F95B-8CA3-42D6-A8CD-5CCDB309B267}" type="presParOf" srcId="{DC5C12B1-D6D9-4E77-93E9-2BAF487F89DA}" destId="{9DFB78EC-3D19-4477-9CD0-F3C26A34FB20}" srcOrd="1" destOrd="0" presId="urn:microsoft.com/office/officeart/2018/2/layout/IconVerticalSolidList"/>
    <dgm:cxn modelId="{2D13F88B-9F17-46F7-B61A-7D356FB26D03}" type="presParOf" srcId="{DC5C12B1-D6D9-4E77-93E9-2BAF487F89DA}" destId="{056A8D92-FF12-4397-BE4B-5C0685C9430A}" srcOrd="2" destOrd="0" presId="urn:microsoft.com/office/officeart/2018/2/layout/IconVerticalSolidList"/>
    <dgm:cxn modelId="{19ABE5B3-0796-4319-8025-402C0567FA0F}" type="presParOf" srcId="{056A8D92-FF12-4397-BE4B-5C0685C9430A}" destId="{E2F9343B-9194-4ED5-9108-12CA03BE397A}" srcOrd="0" destOrd="0" presId="urn:microsoft.com/office/officeart/2018/2/layout/IconVerticalSolidList"/>
    <dgm:cxn modelId="{1F50C963-71A7-4500-BC3E-4A2BE5ABBE8A}" type="presParOf" srcId="{056A8D92-FF12-4397-BE4B-5C0685C9430A}" destId="{8731F683-B4ED-42EC-AB94-E885702A0433}" srcOrd="1" destOrd="0" presId="urn:microsoft.com/office/officeart/2018/2/layout/IconVerticalSolidList"/>
    <dgm:cxn modelId="{CFEC7FAD-B048-4D6B-8793-51635305B6D7}" type="presParOf" srcId="{056A8D92-FF12-4397-BE4B-5C0685C9430A}" destId="{AD6DCFF4-1E12-4CC2-8E95-5FD41E6FA9A7}" srcOrd="2" destOrd="0" presId="urn:microsoft.com/office/officeart/2018/2/layout/IconVerticalSolidList"/>
    <dgm:cxn modelId="{78EC0CA5-DB40-4A43-A9F0-ADECD8E3DF6C}" type="presParOf" srcId="{056A8D92-FF12-4397-BE4B-5C0685C9430A}" destId="{E5642B59-79D5-4AD7-B291-78B837352C0E}" srcOrd="3" destOrd="0" presId="urn:microsoft.com/office/officeart/2018/2/layout/IconVerticalSolidList"/>
    <dgm:cxn modelId="{EAC05C54-F049-4FB2-8CBF-4F2EAA095B11}" type="presParOf" srcId="{DC5C12B1-D6D9-4E77-93E9-2BAF487F89DA}" destId="{EB4FE269-2DDD-4653-A849-856C145B9562}" srcOrd="3" destOrd="0" presId="urn:microsoft.com/office/officeart/2018/2/layout/IconVerticalSolidList"/>
    <dgm:cxn modelId="{3EF050A5-F1F0-4AF7-89F8-A5AB400C6840}" type="presParOf" srcId="{DC5C12B1-D6D9-4E77-93E9-2BAF487F89DA}" destId="{139FC032-29A4-448A-920A-70F67E4BDDAE}" srcOrd="4" destOrd="0" presId="urn:microsoft.com/office/officeart/2018/2/layout/IconVerticalSolidList"/>
    <dgm:cxn modelId="{B20287C0-B9F4-4BAB-937A-A0C19CABC7BB}" type="presParOf" srcId="{139FC032-29A4-448A-920A-70F67E4BDDAE}" destId="{4539A30B-BD30-4576-839C-600EE561FFF6}" srcOrd="0" destOrd="0" presId="urn:microsoft.com/office/officeart/2018/2/layout/IconVerticalSolidList"/>
    <dgm:cxn modelId="{D4F09F5D-C82A-437C-BABD-5A2AFCD281B9}" type="presParOf" srcId="{139FC032-29A4-448A-920A-70F67E4BDDAE}" destId="{EA94339E-33F1-4971-B8E5-E13A0CC5862C}" srcOrd="1" destOrd="0" presId="urn:microsoft.com/office/officeart/2018/2/layout/IconVerticalSolidList"/>
    <dgm:cxn modelId="{D77A6227-092F-4DB4-975F-79AEFE92222B}" type="presParOf" srcId="{139FC032-29A4-448A-920A-70F67E4BDDAE}" destId="{33914D17-B1F2-424C-9470-6CE436EB4E3F}" srcOrd="2" destOrd="0" presId="urn:microsoft.com/office/officeart/2018/2/layout/IconVerticalSolidList"/>
    <dgm:cxn modelId="{C15A6A1A-81EF-4FEF-A970-EB4C0C52330D}" type="presParOf" srcId="{139FC032-29A4-448A-920A-70F67E4BDDAE}" destId="{B1BC8293-9433-49A9-97D0-C60668C4B9EF}" srcOrd="3" destOrd="0" presId="urn:microsoft.com/office/officeart/2018/2/layout/IconVerticalSolidList"/>
    <dgm:cxn modelId="{55A6CA5A-817E-4959-8609-C1A270DA3843}" type="presParOf" srcId="{DC5C12B1-D6D9-4E77-93E9-2BAF487F89DA}" destId="{8255D33F-879F-4B99-8877-DED5EB6EC7E1}" srcOrd="5" destOrd="0" presId="urn:microsoft.com/office/officeart/2018/2/layout/IconVerticalSolidList"/>
    <dgm:cxn modelId="{083B2601-4EAD-478D-A69A-9CA1C703E700}" type="presParOf" srcId="{DC5C12B1-D6D9-4E77-93E9-2BAF487F89DA}" destId="{4B87D577-3BE5-4CF2-A680-9F98F058048A}" srcOrd="6" destOrd="0" presId="urn:microsoft.com/office/officeart/2018/2/layout/IconVerticalSolidList"/>
    <dgm:cxn modelId="{3E4DA14D-99FD-47B4-8673-B03F41867BBB}" type="presParOf" srcId="{4B87D577-3BE5-4CF2-A680-9F98F058048A}" destId="{F86FF93E-356E-491A-A772-725657F7A28A}" srcOrd="0" destOrd="0" presId="urn:microsoft.com/office/officeart/2018/2/layout/IconVerticalSolidList"/>
    <dgm:cxn modelId="{6E137FBC-0FD4-41D7-A4CB-E6DCBB87AF2D}" type="presParOf" srcId="{4B87D577-3BE5-4CF2-A680-9F98F058048A}" destId="{C3B8CEA7-A95B-4CF7-8D66-91962C065327}" srcOrd="1" destOrd="0" presId="urn:microsoft.com/office/officeart/2018/2/layout/IconVerticalSolidList"/>
    <dgm:cxn modelId="{6A92FD95-E34C-44F5-B624-7C7B1FDB472B}" type="presParOf" srcId="{4B87D577-3BE5-4CF2-A680-9F98F058048A}" destId="{B55C28C2-FBFB-44EE-B960-1A860DD2FD9F}" srcOrd="2" destOrd="0" presId="urn:microsoft.com/office/officeart/2018/2/layout/IconVerticalSolidList"/>
    <dgm:cxn modelId="{FDFE46A0-6D74-4E6C-AB31-E93882CC9DDD}" type="presParOf" srcId="{4B87D577-3BE5-4CF2-A680-9F98F058048A}" destId="{E2521213-F4F2-4890-AFB1-05C76A8D3FCB}" srcOrd="3" destOrd="0" presId="urn:microsoft.com/office/officeart/2018/2/layout/IconVerticalSolidList"/>
    <dgm:cxn modelId="{AFA10025-529A-4D17-9EDD-2F1801A748AD}" type="presParOf" srcId="{DC5C12B1-D6D9-4E77-93E9-2BAF487F89DA}" destId="{A64B3137-86D8-4EF2-B121-2666103A739F}" srcOrd="7" destOrd="0" presId="urn:microsoft.com/office/officeart/2018/2/layout/IconVerticalSolidList"/>
    <dgm:cxn modelId="{508C7140-6D31-46F4-A5FE-A942AF531E8D}" type="presParOf" srcId="{DC5C12B1-D6D9-4E77-93E9-2BAF487F89DA}" destId="{03E4A6A8-341C-4BD9-8CB1-852A261D2019}" srcOrd="8" destOrd="0" presId="urn:microsoft.com/office/officeart/2018/2/layout/IconVerticalSolidList"/>
    <dgm:cxn modelId="{EEAE2699-C6D6-4084-9DC5-ED98B8F3D15F}" type="presParOf" srcId="{03E4A6A8-341C-4BD9-8CB1-852A261D2019}" destId="{08FE9A4C-A673-4795-B974-ADBEAE4CCD02}" srcOrd="0" destOrd="0" presId="urn:microsoft.com/office/officeart/2018/2/layout/IconVerticalSolidList"/>
    <dgm:cxn modelId="{2959F4BE-B971-42AD-BECF-6083C117F2DE}" type="presParOf" srcId="{03E4A6A8-341C-4BD9-8CB1-852A261D2019}" destId="{4D14CE0A-AF2C-4D06-9852-6A5CFDE252C2}" srcOrd="1" destOrd="0" presId="urn:microsoft.com/office/officeart/2018/2/layout/IconVerticalSolidList"/>
    <dgm:cxn modelId="{7C6BA01A-D071-4F99-9316-C4D1BF319098}" type="presParOf" srcId="{03E4A6A8-341C-4BD9-8CB1-852A261D2019}" destId="{D626BCED-61B4-4028-8279-6DAE1619AB67}" srcOrd="2" destOrd="0" presId="urn:microsoft.com/office/officeart/2018/2/layout/IconVerticalSolidList"/>
    <dgm:cxn modelId="{7811E420-62A4-4725-AE1F-2A467D83A5C7}" type="presParOf" srcId="{03E4A6A8-341C-4BD9-8CB1-852A261D2019}" destId="{B9B7FB8C-767D-4FE2-8B14-3C93DB99B10C}" srcOrd="3" destOrd="0" presId="urn:microsoft.com/office/officeart/2018/2/layout/IconVerticalSolidList"/>
    <dgm:cxn modelId="{951A4741-4B23-419A-9B19-1EB9572158DC}" type="presParOf" srcId="{DC5C12B1-D6D9-4E77-93E9-2BAF487F89DA}" destId="{7526737A-D445-4140-B11E-DEB1AE3CA8DA}" srcOrd="9" destOrd="0" presId="urn:microsoft.com/office/officeart/2018/2/layout/IconVerticalSolidList"/>
    <dgm:cxn modelId="{8E5E81B3-BB0F-47FC-B3BD-356E849D09CC}" type="presParOf" srcId="{DC5C12B1-D6D9-4E77-93E9-2BAF487F89DA}" destId="{1BD3734F-AF2A-4560-B108-7E67A3648BEB}" srcOrd="10" destOrd="0" presId="urn:microsoft.com/office/officeart/2018/2/layout/IconVerticalSolidList"/>
    <dgm:cxn modelId="{62642D56-D0D8-4BBA-8812-197E21D5DA29}" type="presParOf" srcId="{1BD3734F-AF2A-4560-B108-7E67A3648BEB}" destId="{5EDDC7B2-FFC0-49AB-9983-E86F3F3A1C0F}" srcOrd="0" destOrd="0" presId="urn:microsoft.com/office/officeart/2018/2/layout/IconVerticalSolidList"/>
    <dgm:cxn modelId="{039CBA2A-7756-471E-996C-DA131354F4A7}" type="presParOf" srcId="{1BD3734F-AF2A-4560-B108-7E67A3648BEB}" destId="{2AEE7F50-91FB-44E0-B029-3983C6E732A7}" srcOrd="1" destOrd="0" presId="urn:microsoft.com/office/officeart/2018/2/layout/IconVerticalSolidList"/>
    <dgm:cxn modelId="{D0C3D7F2-47CB-4CA4-AF20-D7505908F9FC}" type="presParOf" srcId="{1BD3734F-AF2A-4560-B108-7E67A3648BEB}" destId="{D47F51E2-2CD1-48E4-9A8C-9D4490C8401A}" srcOrd="2" destOrd="0" presId="urn:microsoft.com/office/officeart/2018/2/layout/IconVerticalSolidList"/>
    <dgm:cxn modelId="{F6D3914E-88FE-4BAB-937A-81071DD2CB0E}" type="presParOf" srcId="{1BD3734F-AF2A-4560-B108-7E67A3648BEB}" destId="{7D512848-7C80-4833-A9D8-A0B168D3B4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C5F2D-028A-459C-838C-DDD456F621E0}">
      <dsp:nvSpPr>
        <dsp:cNvPr id="0" name=""/>
        <dsp:cNvSpPr/>
      </dsp:nvSpPr>
      <dsp:spPr>
        <a:xfrm>
          <a:off x="0" y="1301"/>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DD7C3-3ADC-4CDA-BEC1-EB09B94697D2}">
      <dsp:nvSpPr>
        <dsp:cNvPr id="0" name=""/>
        <dsp:cNvSpPr/>
      </dsp:nvSpPr>
      <dsp:spPr>
        <a:xfrm>
          <a:off x="167736" y="126063"/>
          <a:ext cx="304974" cy="3049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8709E5-3665-4121-96AE-CDA8783C0803}">
      <dsp:nvSpPr>
        <dsp:cNvPr id="0" name=""/>
        <dsp:cNvSpPr/>
      </dsp:nvSpPr>
      <dsp:spPr>
        <a:xfrm>
          <a:off x="640447" y="1301"/>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t>Moudle1 Fixed-Income Securities : Defining Elements</a:t>
          </a:r>
        </a:p>
      </dsp:txBody>
      <dsp:txXfrm>
        <a:off x="640447" y="1301"/>
        <a:ext cx="9079814" cy="554499"/>
      </dsp:txXfrm>
    </dsp:sp>
    <dsp:sp modelId="{E2F9343B-9194-4ED5-9108-12CA03BE397A}">
      <dsp:nvSpPr>
        <dsp:cNvPr id="0" name=""/>
        <dsp:cNvSpPr/>
      </dsp:nvSpPr>
      <dsp:spPr>
        <a:xfrm>
          <a:off x="0" y="694425"/>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1F683-B4ED-42EC-AB94-E885702A0433}">
      <dsp:nvSpPr>
        <dsp:cNvPr id="0" name=""/>
        <dsp:cNvSpPr/>
      </dsp:nvSpPr>
      <dsp:spPr>
        <a:xfrm>
          <a:off x="167736" y="819188"/>
          <a:ext cx="304974" cy="3049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642B59-79D5-4AD7-B291-78B837352C0E}">
      <dsp:nvSpPr>
        <dsp:cNvPr id="0" name=""/>
        <dsp:cNvSpPr/>
      </dsp:nvSpPr>
      <dsp:spPr>
        <a:xfrm>
          <a:off x="640447" y="694425"/>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Moudle2 Fixed-Income Markets : Issuance, Trading, and Funding</a:t>
          </a:r>
        </a:p>
      </dsp:txBody>
      <dsp:txXfrm>
        <a:off x="640447" y="694425"/>
        <a:ext cx="9079814" cy="554499"/>
      </dsp:txXfrm>
    </dsp:sp>
    <dsp:sp modelId="{4539A30B-BD30-4576-839C-600EE561FFF6}">
      <dsp:nvSpPr>
        <dsp:cNvPr id="0" name=""/>
        <dsp:cNvSpPr/>
      </dsp:nvSpPr>
      <dsp:spPr>
        <a:xfrm>
          <a:off x="0" y="1387550"/>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4339E-33F1-4971-B8E5-E13A0CC5862C}">
      <dsp:nvSpPr>
        <dsp:cNvPr id="0" name=""/>
        <dsp:cNvSpPr/>
      </dsp:nvSpPr>
      <dsp:spPr>
        <a:xfrm>
          <a:off x="167736" y="1512312"/>
          <a:ext cx="304974" cy="3049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C8293-9433-49A9-97D0-C60668C4B9EF}">
      <dsp:nvSpPr>
        <dsp:cNvPr id="0" name=""/>
        <dsp:cNvSpPr/>
      </dsp:nvSpPr>
      <dsp:spPr>
        <a:xfrm>
          <a:off x="640447" y="1387550"/>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Moudle3 Introduction to Fixed-Income Valuation</a:t>
          </a:r>
        </a:p>
      </dsp:txBody>
      <dsp:txXfrm>
        <a:off x="640447" y="1387550"/>
        <a:ext cx="9079814" cy="554499"/>
      </dsp:txXfrm>
    </dsp:sp>
    <dsp:sp modelId="{F86FF93E-356E-491A-A772-725657F7A28A}">
      <dsp:nvSpPr>
        <dsp:cNvPr id="0" name=""/>
        <dsp:cNvSpPr/>
      </dsp:nvSpPr>
      <dsp:spPr>
        <a:xfrm>
          <a:off x="0" y="208067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8CEA7-A95B-4CF7-8D66-91962C065327}">
      <dsp:nvSpPr>
        <dsp:cNvPr id="0" name=""/>
        <dsp:cNvSpPr/>
      </dsp:nvSpPr>
      <dsp:spPr>
        <a:xfrm>
          <a:off x="167736" y="2205437"/>
          <a:ext cx="304974" cy="3049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521213-F4F2-4890-AFB1-05C76A8D3FCB}">
      <dsp:nvSpPr>
        <dsp:cNvPr id="0" name=""/>
        <dsp:cNvSpPr/>
      </dsp:nvSpPr>
      <dsp:spPr>
        <a:xfrm>
          <a:off x="640447" y="208067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Moudle4 Introduction to Asset-Backed Securities</a:t>
          </a:r>
        </a:p>
      </dsp:txBody>
      <dsp:txXfrm>
        <a:off x="640447" y="2080674"/>
        <a:ext cx="9079814" cy="554499"/>
      </dsp:txXfrm>
    </dsp:sp>
    <dsp:sp modelId="{08FE9A4C-A673-4795-B974-ADBEAE4CCD02}">
      <dsp:nvSpPr>
        <dsp:cNvPr id="0" name=""/>
        <dsp:cNvSpPr/>
      </dsp:nvSpPr>
      <dsp:spPr>
        <a:xfrm>
          <a:off x="0" y="2773799"/>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4CE0A-AF2C-4D06-9852-6A5CFDE252C2}">
      <dsp:nvSpPr>
        <dsp:cNvPr id="0" name=""/>
        <dsp:cNvSpPr/>
      </dsp:nvSpPr>
      <dsp:spPr>
        <a:xfrm>
          <a:off x="167736" y="2898561"/>
          <a:ext cx="304974" cy="3049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B7FB8C-767D-4FE2-8B14-3C93DB99B10C}">
      <dsp:nvSpPr>
        <dsp:cNvPr id="0" name=""/>
        <dsp:cNvSpPr/>
      </dsp:nvSpPr>
      <dsp:spPr>
        <a:xfrm>
          <a:off x="640447" y="2773799"/>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Moudle5 Understanding Fixed-Income Risk and Return</a:t>
          </a:r>
        </a:p>
      </dsp:txBody>
      <dsp:txXfrm>
        <a:off x="640447" y="2773799"/>
        <a:ext cx="9079814" cy="554499"/>
      </dsp:txXfrm>
    </dsp:sp>
    <dsp:sp modelId="{5EDDC7B2-FFC0-49AB-9983-E86F3F3A1C0F}">
      <dsp:nvSpPr>
        <dsp:cNvPr id="0" name=""/>
        <dsp:cNvSpPr/>
      </dsp:nvSpPr>
      <dsp:spPr>
        <a:xfrm>
          <a:off x="0" y="346692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E7F50-91FB-44E0-B029-3983C6E732A7}">
      <dsp:nvSpPr>
        <dsp:cNvPr id="0" name=""/>
        <dsp:cNvSpPr/>
      </dsp:nvSpPr>
      <dsp:spPr>
        <a:xfrm>
          <a:off x="167736" y="3591686"/>
          <a:ext cx="304974" cy="3049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512848-7C80-4833-A9D8-A0B168D3B482}">
      <dsp:nvSpPr>
        <dsp:cNvPr id="0" name=""/>
        <dsp:cNvSpPr/>
      </dsp:nvSpPr>
      <dsp:spPr>
        <a:xfrm>
          <a:off x="640447" y="346692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Moudle6 Fundamentals of Credit Analysis</a:t>
          </a:r>
        </a:p>
      </dsp:txBody>
      <dsp:txXfrm>
        <a:off x="640447" y="3466924"/>
        <a:ext cx="9079814" cy="55449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A5B36-BD01-47CD-B491-940693B77A9A}" type="datetimeFigureOut">
              <a:rPr lang="en-US" smtClean="0"/>
              <a:t>10/29/22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866C1-D4D8-42C4-BACA-D1CCAC4472DF}" type="slidenum">
              <a:rPr lang="en-US" smtClean="0"/>
              <a:t>‹#›</a:t>
            </a:fld>
            <a:endParaRPr lang="en-US"/>
          </a:p>
        </p:txBody>
      </p:sp>
    </p:spTree>
    <p:extLst>
      <p:ext uri="{BB962C8B-B14F-4D97-AF65-F5344CB8AC3E}">
        <p14:creationId xmlns:p14="http://schemas.microsoft.com/office/powerpoint/2010/main" val="3861122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2</a:t>
            </a:fld>
            <a:endParaRPr lang="en-US"/>
          </a:p>
        </p:txBody>
      </p:sp>
    </p:spTree>
    <p:extLst>
      <p:ext uri="{BB962C8B-B14F-4D97-AF65-F5344CB8AC3E}">
        <p14:creationId xmlns:p14="http://schemas.microsoft.com/office/powerpoint/2010/main" val="2275233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4</a:t>
            </a:fld>
            <a:endParaRPr lang="en-US"/>
          </a:p>
        </p:txBody>
      </p:sp>
    </p:spTree>
    <p:extLst>
      <p:ext uri="{BB962C8B-B14F-4D97-AF65-F5344CB8AC3E}">
        <p14:creationId xmlns:p14="http://schemas.microsoft.com/office/powerpoint/2010/main" val="1575684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5</a:t>
            </a:fld>
            <a:endParaRPr lang="en-US"/>
          </a:p>
        </p:txBody>
      </p:sp>
    </p:spTree>
    <p:extLst>
      <p:ext uri="{BB962C8B-B14F-4D97-AF65-F5344CB8AC3E}">
        <p14:creationId xmlns:p14="http://schemas.microsoft.com/office/powerpoint/2010/main" val="3843371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17</a:t>
            </a:fld>
            <a:endParaRPr lang="en-US"/>
          </a:p>
        </p:txBody>
      </p:sp>
    </p:spTree>
    <p:extLst>
      <p:ext uri="{BB962C8B-B14F-4D97-AF65-F5344CB8AC3E}">
        <p14:creationId xmlns:p14="http://schemas.microsoft.com/office/powerpoint/2010/main" val="3187305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B866C1-D4D8-42C4-BACA-D1CCAC4472DF}" type="slidenum">
              <a:rPr lang="en-US" smtClean="0"/>
              <a:t>30</a:t>
            </a:fld>
            <a:endParaRPr lang="en-US"/>
          </a:p>
        </p:txBody>
      </p:sp>
    </p:spTree>
    <p:extLst>
      <p:ext uri="{BB962C8B-B14F-4D97-AF65-F5344CB8AC3E}">
        <p14:creationId xmlns:p14="http://schemas.microsoft.com/office/powerpoint/2010/main" val="3062290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B866C1-D4D8-42C4-BACA-D1CCAC4472DF}" type="slidenum">
              <a:rPr lang="en-US" smtClean="0"/>
              <a:t>33</a:t>
            </a:fld>
            <a:endParaRPr lang="en-US"/>
          </a:p>
        </p:txBody>
      </p:sp>
    </p:spTree>
    <p:extLst>
      <p:ext uri="{BB962C8B-B14F-4D97-AF65-F5344CB8AC3E}">
        <p14:creationId xmlns:p14="http://schemas.microsoft.com/office/powerpoint/2010/main" val="4096874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36</a:t>
            </a:fld>
            <a:endParaRPr lang="en-US"/>
          </a:p>
        </p:txBody>
      </p:sp>
    </p:spTree>
    <p:extLst>
      <p:ext uri="{BB962C8B-B14F-4D97-AF65-F5344CB8AC3E}">
        <p14:creationId xmlns:p14="http://schemas.microsoft.com/office/powerpoint/2010/main" val="1182867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39</a:t>
            </a:fld>
            <a:endParaRPr lang="en-US"/>
          </a:p>
        </p:txBody>
      </p:sp>
    </p:spTree>
    <p:extLst>
      <p:ext uri="{BB962C8B-B14F-4D97-AF65-F5344CB8AC3E}">
        <p14:creationId xmlns:p14="http://schemas.microsoft.com/office/powerpoint/2010/main" val="1202874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CB14515-8DA5-4B82-96E7-E758FF8ACA06}" type="datetimeFigureOut">
              <a:rPr lang="en-US" smtClean="0"/>
              <a:t>10/29/22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917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10/29/22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2077332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10/29/22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279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10/29/22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379321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14515-8DA5-4B82-96E7-E758FF8ACA06}" type="datetimeFigureOut">
              <a:rPr lang="en-US" smtClean="0"/>
              <a:t>10/29/22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08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B14515-8DA5-4B82-96E7-E758FF8ACA06}" type="datetimeFigureOut">
              <a:rPr lang="en-US" smtClean="0"/>
              <a:t>10/29/22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20062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B14515-8DA5-4B82-96E7-E758FF8ACA06}" type="datetimeFigureOut">
              <a:rPr lang="en-US" smtClean="0"/>
              <a:t>10/29/22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53746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B14515-8DA5-4B82-96E7-E758FF8ACA06}" type="datetimeFigureOut">
              <a:rPr lang="en-US" smtClean="0"/>
              <a:t>10/29/22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4923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14515-8DA5-4B82-96E7-E758FF8ACA06}" type="datetimeFigureOut">
              <a:rPr lang="en-US" smtClean="0"/>
              <a:t>10/29/22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80061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10/29/22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731526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10/29/22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990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14515-8DA5-4B82-96E7-E758FF8ACA06}" type="datetimeFigureOut">
              <a:rPr lang="en-US" smtClean="0"/>
              <a:t>10/29/22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0FA7996-3859-497F-BC18-B7054BEB6A8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8549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69C3-5E32-47DA-8A19-34807962269E}"/>
              </a:ext>
            </a:extLst>
          </p:cNvPr>
          <p:cNvSpPr>
            <a:spLocks noGrp="1"/>
          </p:cNvSpPr>
          <p:nvPr>
            <p:ph type="title"/>
          </p:nvPr>
        </p:nvSpPr>
        <p:spPr>
          <a:xfrm>
            <a:off x="1024128" y="585216"/>
            <a:ext cx="9720072" cy="1499616"/>
          </a:xfrm>
        </p:spPr>
        <p:txBody>
          <a:bodyPr>
            <a:normAutofit/>
          </a:bodyPr>
          <a:lstStyle/>
          <a:p>
            <a:r>
              <a:rPr lang="en-US" dirty="0"/>
              <a:t>Fixed income</a:t>
            </a:r>
          </a:p>
        </p:txBody>
      </p:sp>
      <p:graphicFrame>
        <p:nvGraphicFramePr>
          <p:cNvPr id="5" name="Content Placeholder 2">
            <a:extLst>
              <a:ext uri="{FF2B5EF4-FFF2-40B4-BE49-F238E27FC236}">
                <a16:creationId xmlns:a16="http://schemas.microsoft.com/office/drawing/2014/main" id="{5DA5F04F-F762-5B91-6136-506B5A69AC3A}"/>
              </a:ext>
            </a:extLst>
          </p:cNvPr>
          <p:cNvGraphicFramePr>
            <a:graphicFrameLocks noGrp="1"/>
          </p:cNvGraphicFramePr>
          <p:nvPr>
            <p:ph idx="1"/>
            <p:extLst>
              <p:ext uri="{D42A27DB-BD31-4B8C-83A1-F6EECF244321}">
                <p14:modId xmlns:p14="http://schemas.microsoft.com/office/powerpoint/2010/main" val="3111119988"/>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722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96F7D-C78F-724E-8EC8-FDFFC0EB5854}"/>
              </a:ext>
            </a:extLst>
          </p:cNvPr>
          <p:cNvSpPr>
            <a:spLocks noGrp="1"/>
          </p:cNvSpPr>
          <p:nvPr>
            <p:ph type="title"/>
          </p:nvPr>
        </p:nvSpPr>
        <p:spPr>
          <a:xfrm>
            <a:off x="1024128" y="585216"/>
            <a:ext cx="8018272" cy="1499616"/>
          </a:xfrm>
        </p:spPr>
        <p:txBody>
          <a:bodyPr>
            <a:normAutofit/>
          </a:bodyPr>
          <a:lstStyle/>
          <a:p>
            <a:r>
              <a:rPr kumimoji="1" lang="en-US" altLang="zh-CN" dirty="0"/>
              <a:t>practices</a:t>
            </a:r>
            <a:endParaRPr kumimoji="1" lang="zh-CN" altLang="en-US" dirty="0"/>
          </a:p>
        </p:txBody>
      </p:sp>
      <p:sp>
        <p:nvSpPr>
          <p:cNvPr id="3" name="内容占位符 2">
            <a:extLst>
              <a:ext uri="{FF2B5EF4-FFF2-40B4-BE49-F238E27FC236}">
                <a16:creationId xmlns:a16="http://schemas.microsoft.com/office/drawing/2014/main" id="{6EA90642-B743-9147-B512-C0FF138164AA}"/>
              </a:ext>
            </a:extLst>
          </p:cNvPr>
          <p:cNvSpPr>
            <a:spLocks noGrp="1"/>
          </p:cNvSpPr>
          <p:nvPr>
            <p:ph idx="1"/>
          </p:nvPr>
        </p:nvSpPr>
        <p:spPr>
          <a:xfrm>
            <a:off x="1024128" y="2286000"/>
            <a:ext cx="8018271" cy="4023360"/>
          </a:xfrm>
        </p:spPr>
        <p:txBody>
          <a:bodyPr>
            <a:normAutofit lnSpcReduction="10000"/>
          </a:bodyPr>
          <a:lstStyle/>
          <a:p>
            <a:pPr marL="0" indent="0">
              <a:buNone/>
            </a:pPr>
            <a:r>
              <a:rPr lang="en" altLang="zh-CN" sz="1800" dirty="0">
                <a:effectLst/>
                <a:latin typeface="WarnockPro"/>
              </a:rPr>
              <a:t>3.A bond has a par value of £100 and a coupon rate of 5%. Coupon payments are made semi-annually. The periodic interest payment is: </a:t>
            </a:r>
            <a:endParaRPr lang="en" altLang="zh-CN" sz="1800" dirty="0">
              <a:effectLst/>
            </a:endParaRPr>
          </a:p>
          <a:p>
            <a:pPr marL="342900" indent="-342900">
              <a:buFont typeface="+mj-lt"/>
              <a:buAutoNum type="alphaUcPeriod"/>
            </a:pPr>
            <a:r>
              <a:rPr lang="en" altLang="zh-CN" sz="1800" b="1" dirty="0">
                <a:effectLst/>
                <a:latin typeface="WarnockPro"/>
              </a:rPr>
              <a:t>£2.50, paid twice a year. </a:t>
            </a:r>
            <a:endParaRPr lang="en" altLang="zh-CN" sz="1800" b="1" dirty="0">
              <a:effectLst/>
              <a:latin typeface="MyriadPro"/>
            </a:endParaRPr>
          </a:p>
          <a:p>
            <a:pPr marL="342900" indent="-342900">
              <a:buFont typeface="+mj-lt"/>
              <a:buAutoNum type="alphaUcPeriod"/>
            </a:pPr>
            <a:r>
              <a:rPr lang="en" altLang="zh-CN" sz="1800" b="1" dirty="0">
                <a:effectLst/>
                <a:latin typeface="WarnockPro"/>
              </a:rPr>
              <a:t>£5.00, paid once a year. </a:t>
            </a:r>
            <a:endParaRPr lang="en" altLang="zh-CN" sz="1800" b="1" dirty="0">
              <a:effectLst/>
              <a:latin typeface="MyriadPro"/>
            </a:endParaRPr>
          </a:p>
          <a:p>
            <a:pPr marL="342900" indent="-342900">
              <a:buFont typeface="+mj-lt"/>
              <a:buAutoNum type="alphaUcPeriod"/>
            </a:pPr>
            <a:r>
              <a:rPr lang="en" altLang="zh-CN" sz="1800" b="1" dirty="0">
                <a:effectLst/>
                <a:latin typeface="WarnockPro"/>
              </a:rPr>
              <a:t>£5.00, paid twice a year. </a:t>
            </a:r>
          </a:p>
          <a:p>
            <a:pPr marL="0" indent="0">
              <a:buNone/>
            </a:pPr>
            <a:r>
              <a:rPr lang="en" altLang="zh-CN" sz="1800" dirty="0">
                <a:effectLst/>
                <a:latin typeface="WarnockPro"/>
              </a:rPr>
              <a:t>4.The coupon rate of a floating-rate note that makes payments in June and December is expressed as      six-month MRR + 25 bps. Assuming that the six-month MRR is 3.00% at the end of June 20XX and 3.50% at the end of December 20XX, the interest rate that applies to the payment due in December 20XX is: </a:t>
            </a:r>
            <a:endParaRPr lang="en" altLang="zh-CN" sz="1800" dirty="0">
              <a:effectLst/>
            </a:endParaRPr>
          </a:p>
          <a:p>
            <a:pPr marL="342900" indent="-342900">
              <a:buFont typeface="+mj-lt"/>
              <a:buAutoNum type="alphaUcPeriod"/>
            </a:pPr>
            <a:r>
              <a:rPr lang="en" altLang="zh-CN" sz="1800" b="1" dirty="0">
                <a:effectLst/>
                <a:latin typeface="MyriadPro"/>
              </a:rPr>
              <a:t> </a:t>
            </a:r>
            <a:r>
              <a:rPr lang="en" altLang="zh-CN" sz="1800" b="1" dirty="0">
                <a:latin typeface="WarnockPro"/>
              </a:rPr>
              <a:t>3.25%. </a:t>
            </a:r>
          </a:p>
          <a:p>
            <a:pPr marL="342900" indent="-342900">
              <a:buFont typeface="+mj-lt"/>
              <a:buAutoNum type="alphaUcPeriod"/>
            </a:pPr>
            <a:r>
              <a:rPr lang="en" altLang="zh-CN" sz="1800" b="1" dirty="0">
                <a:latin typeface="WarnockPro"/>
              </a:rPr>
              <a:t> 3.50%. </a:t>
            </a:r>
          </a:p>
          <a:p>
            <a:pPr marL="342900" indent="-342900">
              <a:buFont typeface="+mj-lt"/>
              <a:buAutoNum type="alphaUcPeriod"/>
            </a:pPr>
            <a:r>
              <a:rPr lang="en" altLang="zh-CN" sz="1800" b="1" dirty="0">
                <a:latin typeface="WarnockPro"/>
              </a:rPr>
              <a:t> 3.75%. </a:t>
            </a:r>
          </a:p>
          <a:p>
            <a:pPr marL="0" indent="0">
              <a:buNone/>
            </a:pPr>
            <a:endParaRPr lang="en" altLang="zh-CN" sz="1500" b="1" dirty="0">
              <a:effectLst/>
              <a:latin typeface="MyriadPro"/>
            </a:endParaRPr>
          </a:p>
          <a:p>
            <a:endParaRPr kumimoji="1" lang="zh-CN" altLang="en-US" sz="1500" dirty="0"/>
          </a:p>
        </p:txBody>
      </p:sp>
      <p:sp>
        <p:nvSpPr>
          <p:cNvPr id="23" name="Rectangle 14">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6">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313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EACA-BFAD-43CD-80DC-B4DF2A95B711}"/>
              </a:ext>
            </a:extLst>
          </p:cNvPr>
          <p:cNvSpPr>
            <a:spLocks noGrp="1"/>
          </p:cNvSpPr>
          <p:nvPr>
            <p:ph type="title"/>
          </p:nvPr>
        </p:nvSpPr>
        <p:spPr>
          <a:xfrm>
            <a:off x="1024128" y="585216"/>
            <a:ext cx="6066818"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982F5E4A-7A72-430E-9D13-AF09E78B0C82}"/>
              </a:ext>
            </a:extLst>
          </p:cNvPr>
          <p:cNvSpPr>
            <a:spLocks noGrp="1"/>
          </p:cNvSpPr>
          <p:nvPr>
            <p:ph idx="1"/>
          </p:nvPr>
        </p:nvSpPr>
        <p:spPr>
          <a:xfrm>
            <a:off x="1024128" y="2286000"/>
            <a:ext cx="6066818" cy="4023360"/>
          </a:xfrm>
        </p:spPr>
        <p:txBody>
          <a:bodyPr>
            <a:normAutofit/>
          </a:bodyPr>
          <a:lstStyle/>
          <a:p>
            <a:r>
              <a:rPr lang="en-US" altLang="zh-CN" sz="2800" b="1" dirty="0">
                <a:solidFill>
                  <a:srgbClr val="FF0000"/>
                </a:solidFill>
              </a:rPr>
              <a:t>Content Of Bond Indenture</a:t>
            </a:r>
          </a:p>
          <a:p>
            <a:pPr>
              <a:buFont typeface="Wingdings" panose="05000000000000000000" pitchFamily="2" charset="2"/>
              <a:buChar char="§"/>
            </a:pPr>
            <a:r>
              <a:rPr lang="en-US" altLang="zh-CN" dirty="0"/>
              <a:t> the legal identity of the bond issuer and its legal form;</a:t>
            </a:r>
          </a:p>
          <a:p>
            <a:pPr>
              <a:buFont typeface="Wingdings" panose="05000000000000000000" pitchFamily="2" charset="2"/>
              <a:buChar char="§"/>
            </a:pPr>
            <a:r>
              <a:rPr lang="en-US" altLang="zh-CN" dirty="0"/>
              <a:t> the source of repayment proceeds;</a:t>
            </a:r>
          </a:p>
          <a:p>
            <a:pPr>
              <a:buFont typeface="Wingdings" panose="05000000000000000000" pitchFamily="2" charset="2"/>
              <a:buChar char="§"/>
            </a:pPr>
            <a:r>
              <a:rPr lang="en-US" altLang="zh-CN" dirty="0"/>
              <a:t> the asset or collateral backing (if any);</a:t>
            </a:r>
          </a:p>
          <a:p>
            <a:pPr>
              <a:buFont typeface="Wingdings" panose="05000000000000000000" pitchFamily="2" charset="2"/>
              <a:buChar char="§"/>
            </a:pPr>
            <a:r>
              <a:rPr lang="en-US" altLang="zh-CN" dirty="0"/>
              <a:t> the credit enhancements (if any); and</a:t>
            </a:r>
          </a:p>
          <a:p>
            <a:pPr>
              <a:buFont typeface="Wingdings" panose="05000000000000000000" pitchFamily="2" charset="2"/>
              <a:buChar char="§"/>
            </a:pPr>
            <a:r>
              <a:rPr lang="en-US" altLang="zh-CN" dirty="0"/>
              <a:t> the covenants (if any)</a:t>
            </a:r>
          </a:p>
          <a:p>
            <a:endParaRPr lang="en-US" dirty="0"/>
          </a:p>
        </p:txBody>
      </p:sp>
      <p:pic>
        <p:nvPicPr>
          <p:cNvPr id="11" name="Picture 4" descr="Calculator, pen, compass, money and a paper with graphs printed on it">
            <a:extLst>
              <a:ext uri="{FF2B5EF4-FFF2-40B4-BE49-F238E27FC236}">
                <a16:creationId xmlns:a16="http://schemas.microsoft.com/office/drawing/2014/main" id="{0EC55320-6842-250D-D7B3-757146C91837}"/>
              </a:ext>
            </a:extLst>
          </p:cNvPr>
          <p:cNvPicPr>
            <a:picLocks noChangeAspect="1"/>
          </p:cNvPicPr>
          <p:nvPr/>
        </p:nvPicPr>
        <p:blipFill rotWithShape="1">
          <a:blip r:embed="rId2"/>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1912203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65147-F4CD-479B-A576-4CF560B7C5C9}"/>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FCD0F9A7-3BAD-4BD5-A779-B3711B378938}"/>
              </a:ext>
            </a:extLst>
          </p:cNvPr>
          <p:cNvSpPr>
            <a:spLocks noGrp="1"/>
          </p:cNvSpPr>
          <p:nvPr>
            <p:ph idx="1"/>
          </p:nvPr>
        </p:nvSpPr>
        <p:spPr>
          <a:xfrm>
            <a:off x="1024128" y="2286000"/>
            <a:ext cx="8018271" cy="4023360"/>
          </a:xfrm>
        </p:spPr>
        <p:txBody>
          <a:bodyPr>
            <a:normAutofit/>
          </a:bodyPr>
          <a:lstStyle/>
          <a:p>
            <a:r>
              <a:rPr lang="en-US" sz="2000" dirty="0"/>
              <a:t>Because it would be impractical for the issuer to enter into a direct agreement with each bondholder, the indenture is usually held by a </a:t>
            </a:r>
            <a:r>
              <a:rPr lang="en-US" sz="2000" dirty="0">
                <a:solidFill>
                  <a:srgbClr val="FF0000"/>
                </a:solidFill>
              </a:rPr>
              <a:t>trustee</a:t>
            </a:r>
            <a:r>
              <a:rPr lang="en-US" sz="2000" dirty="0"/>
              <a:t>. The trustee is typically a financial institution acting as a fiduciary to ensure the issuer complies with the obligations specified in the indenture and to take</a:t>
            </a:r>
            <a:r>
              <a:rPr lang="zh-CN" altLang="en-US" sz="2000" dirty="0"/>
              <a:t> </a:t>
            </a:r>
            <a:r>
              <a:rPr lang="en-US" sz="2000" dirty="0"/>
              <a:t>action on behalf of the bondholders, when necessary.</a:t>
            </a:r>
          </a:p>
          <a:p>
            <a:r>
              <a:rPr lang="en-US" altLang="zh-CN" sz="2000" dirty="0">
                <a:solidFill>
                  <a:srgbClr val="FF0000"/>
                </a:solidFill>
              </a:rPr>
              <a:t>Trustee’s</a:t>
            </a:r>
            <a:r>
              <a:rPr lang="zh-CN" altLang="en-US" sz="2000" dirty="0">
                <a:solidFill>
                  <a:srgbClr val="FF0000"/>
                </a:solidFill>
              </a:rPr>
              <a:t> </a:t>
            </a:r>
            <a:r>
              <a:rPr lang="en-US" altLang="zh-CN" sz="2000" dirty="0">
                <a:solidFill>
                  <a:srgbClr val="FF0000"/>
                </a:solidFill>
              </a:rPr>
              <a:t>duty</a:t>
            </a:r>
            <a:r>
              <a:rPr lang="en-US" altLang="zh-CN" sz="2000" dirty="0"/>
              <a:t>:</a:t>
            </a:r>
          </a:p>
          <a:p>
            <a:pPr>
              <a:buFont typeface="Arial" panose="020B0604020202020204" pitchFamily="34" charset="0"/>
              <a:buChar char="•"/>
            </a:pPr>
            <a:r>
              <a:rPr lang="en-US" sz="2000" dirty="0"/>
              <a:t>Maintenance of required documentation and records</a:t>
            </a:r>
          </a:p>
          <a:p>
            <a:pPr>
              <a:buFont typeface="Arial" panose="020B0604020202020204" pitchFamily="34" charset="0"/>
              <a:buChar char="•"/>
            </a:pPr>
            <a:r>
              <a:rPr lang="en-US" sz="2000" dirty="0"/>
              <a:t>Appraising collateral </a:t>
            </a:r>
          </a:p>
          <a:p>
            <a:pPr>
              <a:buFont typeface="Arial" panose="020B0604020202020204" pitchFamily="34" charset="0"/>
              <a:buChar char="•"/>
            </a:pPr>
            <a:r>
              <a:rPr lang="en-US" sz="2000" dirty="0"/>
              <a:t>Invoicing the issuer for interest payments and principal repayments</a:t>
            </a:r>
          </a:p>
          <a:p>
            <a:pPr>
              <a:buFont typeface="Arial" panose="020B0604020202020204" pitchFamily="34" charset="0"/>
              <a:buChar char="•"/>
            </a:pPr>
            <a:r>
              <a:rPr lang="en-US" sz="2000" dirty="0"/>
              <a:t>Holding funds until they are paid</a:t>
            </a:r>
          </a:p>
          <a:p>
            <a:endParaRPr lang="en-US" sz="20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8918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5430-85BD-45C6-8E92-4B275DB76108}"/>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635DFBB-D3C9-4AD8-B524-D8D5768E83F8}"/>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Legal Identity of the Bond Issuer and Its Legal Form(1/5)</a:t>
            </a:r>
          </a:p>
          <a:p>
            <a:pPr>
              <a:buFont typeface="Arial" panose="020B0604020202020204" pitchFamily="34" charset="0"/>
              <a:buChar char="•"/>
            </a:pPr>
            <a:r>
              <a:rPr lang="en-US" dirty="0"/>
              <a:t>Sovereign bond: Treasury (different from the body that administers the bond issue process)</a:t>
            </a:r>
          </a:p>
          <a:p>
            <a:pPr>
              <a:buFont typeface="Arial" panose="020B0604020202020204" pitchFamily="34" charset="0"/>
              <a:buChar char="•"/>
            </a:pPr>
            <a:r>
              <a:rPr lang="en-US" dirty="0"/>
              <a:t>Corporate bond: corporate legal entity(subsidiary of parent legal entity/holding company)</a:t>
            </a:r>
          </a:p>
          <a:p>
            <a:pPr>
              <a:buFont typeface="Arial" panose="020B0604020202020204" pitchFamily="34" charset="0"/>
              <a:buChar char="•"/>
            </a:pPr>
            <a:r>
              <a:rPr lang="en-US" dirty="0"/>
              <a:t>ABS: special purpose entity/special purpose vehicle(bankruptcy remoteness)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8618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BC576-0EB0-4E48-A70D-D1EAB6581C00}"/>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F268237-5930-42D2-97F8-795B16577337}"/>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Source of repayment proceeds(2/5)</a:t>
            </a:r>
          </a:p>
          <a:p>
            <a:pPr>
              <a:buFont typeface="Arial" panose="020B0604020202020204" pitchFamily="34" charset="0"/>
              <a:buChar char="•"/>
            </a:pPr>
            <a:r>
              <a:rPr lang="en-US" dirty="0"/>
              <a:t>Supranational organization: repayment of previous loan/paid-in capital from members</a:t>
            </a:r>
          </a:p>
          <a:p>
            <a:pPr>
              <a:buFont typeface="Arial" panose="020B0604020202020204" pitchFamily="34" charset="0"/>
              <a:buChar char="•"/>
            </a:pPr>
            <a:r>
              <a:rPr lang="en-US" dirty="0"/>
              <a:t>Sovereign bond: tax/ print money/ foreign currency reserve</a:t>
            </a:r>
          </a:p>
          <a:p>
            <a:pPr>
              <a:buFont typeface="Arial" panose="020B0604020202020204" pitchFamily="34" charset="0"/>
              <a:buChar char="•"/>
            </a:pPr>
            <a:r>
              <a:rPr lang="en-US" dirty="0"/>
              <a:t>Non-sovereign bond: general tax/ cash flow of the project/ special tax or fees</a:t>
            </a:r>
          </a:p>
          <a:p>
            <a:pPr>
              <a:buFont typeface="Arial" panose="020B0604020202020204" pitchFamily="34" charset="0"/>
              <a:buChar char="•"/>
            </a:pPr>
            <a:r>
              <a:rPr lang="en-US" dirty="0"/>
              <a:t>Corporate bond: cash flow through its operation</a:t>
            </a:r>
          </a:p>
          <a:p>
            <a:pPr>
              <a:buFont typeface="Arial" panose="020B0604020202020204" pitchFamily="34" charset="0"/>
              <a:buChar char="•"/>
            </a:pPr>
            <a:r>
              <a:rPr lang="en-US" dirty="0"/>
              <a:t>ABS: cash flow generated by underlying financial asset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4011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CB62-498C-42B3-A9FA-3D698D3972D5}"/>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8BEB581-F996-4183-B4E0-643338576801}"/>
              </a:ext>
            </a:extLst>
          </p:cNvPr>
          <p:cNvSpPr>
            <a:spLocks noGrp="1"/>
          </p:cNvSpPr>
          <p:nvPr>
            <p:ph idx="1"/>
          </p:nvPr>
        </p:nvSpPr>
        <p:spPr>
          <a:xfrm>
            <a:off x="1024128" y="2286000"/>
            <a:ext cx="8018271" cy="4023360"/>
          </a:xfrm>
        </p:spPr>
        <p:txBody>
          <a:bodyPr>
            <a:normAutofit lnSpcReduction="10000"/>
          </a:bodyPr>
          <a:lstStyle/>
          <a:p>
            <a:r>
              <a:rPr lang="en-US" sz="2800" b="1" dirty="0">
                <a:solidFill>
                  <a:srgbClr val="FF0000"/>
                </a:solidFill>
              </a:rPr>
              <a:t>Asset or collateral backing(3/5)</a:t>
            </a:r>
          </a:p>
          <a:p>
            <a:r>
              <a:rPr lang="en-US" sz="1700" dirty="0"/>
              <a:t>Secured bond/unsecured bond</a:t>
            </a:r>
          </a:p>
          <a:p>
            <a:r>
              <a:rPr lang="en-US" sz="1700" dirty="0"/>
              <a:t>Senior debt/subordinated debt/junior debt</a:t>
            </a:r>
          </a:p>
          <a:p>
            <a:r>
              <a:rPr lang="en-US" sz="1700" dirty="0">
                <a:solidFill>
                  <a:srgbClr val="FF0000"/>
                </a:solidFill>
              </a:rPr>
              <a:t>Debentures</a:t>
            </a:r>
            <a:r>
              <a:rPr lang="en-US" sz="1700" dirty="0"/>
              <a:t> are a type of bond that can be secured or unsecured.</a:t>
            </a:r>
          </a:p>
          <a:p>
            <a:r>
              <a:rPr lang="en-US" sz="2800" dirty="0">
                <a:solidFill>
                  <a:srgbClr val="FF0000"/>
                </a:solidFill>
              </a:rPr>
              <a:t>Types of collateral backing</a:t>
            </a:r>
          </a:p>
          <a:p>
            <a:pPr>
              <a:buFont typeface="Arial" panose="020B0604020202020204" pitchFamily="34" charset="0"/>
              <a:buChar char="•"/>
            </a:pPr>
            <a:r>
              <a:rPr lang="en-US" sz="1700" dirty="0"/>
              <a:t>Collateral trust bonds (backed by securities such as common shares, other bonds)</a:t>
            </a:r>
          </a:p>
          <a:p>
            <a:pPr>
              <a:buFont typeface="Arial" panose="020B0604020202020204" pitchFamily="34" charset="0"/>
              <a:buChar char="•"/>
            </a:pPr>
            <a:r>
              <a:rPr lang="en-US" sz="1700" dirty="0"/>
              <a:t>Equipment trust certificates(secured by equipment or physical asset)</a:t>
            </a:r>
          </a:p>
          <a:p>
            <a:pPr>
              <a:buFont typeface="Arial" panose="020B0604020202020204" pitchFamily="34" charset="0"/>
              <a:buChar char="•"/>
            </a:pPr>
            <a:r>
              <a:rPr lang="en-US" sz="1700" dirty="0"/>
              <a:t>ABS(mortgaged property, motor)</a:t>
            </a:r>
          </a:p>
          <a:p>
            <a:pPr>
              <a:buFont typeface="Arial" panose="020B0604020202020204" pitchFamily="34" charset="0"/>
              <a:buChar char="•"/>
            </a:pPr>
            <a:r>
              <a:rPr lang="en-US" sz="1700" dirty="0"/>
              <a:t>Covered bonds(similar to ABS but offer bondholders recourse against both the financial institution and the underlying asset pool)</a:t>
            </a:r>
          </a:p>
          <a:p>
            <a:endParaRPr lang="en-US" sz="17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5574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4" descr="Pen placed on top of a signature line">
            <a:extLst>
              <a:ext uri="{FF2B5EF4-FFF2-40B4-BE49-F238E27FC236}">
                <a16:creationId xmlns:a16="http://schemas.microsoft.com/office/drawing/2014/main" id="{DF7CB45F-E148-0494-7396-9AF32CAD8C8C}"/>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sp>
        <p:nvSpPr>
          <p:cNvPr id="2" name="Title 1">
            <a:extLst>
              <a:ext uri="{FF2B5EF4-FFF2-40B4-BE49-F238E27FC236}">
                <a16:creationId xmlns:a16="http://schemas.microsoft.com/office/drawing/2014/main" id="{58C07877-0950-4738-BD21-CE88D20AE990}"/>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dirty="0"/>
          </a:p>
        </p:txBody>
      </p:sp>
      <p:cxnSp>
        <p:nvCxnSpPr>
          <p:cNvPr id="12"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631C284-1207-45C5-BE3A-6A0B8B878C69}"/>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Credit enhancements(4/5)</a:t>
            </a:r>
          </a:p>
          <a:p>
            <a:pPr lvl="1"/>
            <a:r>
              <a:rPr lang="en-US" sz="2400" dirty="0"/>
              <a:t>Internal credit enhancement</a:t>
            </a:r>
          </a:p>
          <a:p>
            <a:pPr lvl="2"/>
            <a:r>
              <a:rPr lang="en-US" sz="2000" dirty="0"/>
              <a:t>Subordination/credit tranching</a:t>
            </a:r>
          </a:p>
          <a:p>
            <a:pPr lvl="2"/>
            <a:r>
              <a:rPr lang="en-US" sz="2000" dirty="0"/>
              <a:t>Overcollateralizaiton</a:t>
            </a:r>
          </a:p>
          <a:p>
            <a:pPr lvl="2"/>
            <a:r>
              <a:rPr lang="en-US" sz="2000" dirty="0"/>
              <a:t>Reserve accounts(cash reserve fund/excess spread account)</a:t>
            </a:r>
          </a:p>
          <a:p>
            <a:pPr lvl="1"/>
            <a:r>
              <a:rPr lang="en-US" sz="2400" dirty="0"/>
              <a:t>External credit enhancement</a:t>
            </a:r>
          </a:p>
          <a:p>
            <a:pPr lvl="2"/>
            <a:r>
              <a:rPr lang="en-US" sz="2000" dirty="0"/>
              <a:t>Bank guarantee and surety bond</a:t>
            </a:r>
          </a:p>
          <a:p>
            <a:pPr lvl="2"/>
            <a:r>
              <a:rPr lang="en-US" sz="2000" dirty="0"/>
              <a:t>Letter of credit</a:t>
            </a:r>
          </a:p>
          <a:p>
            <a:pPr lvl="2"/>
            <a:r>
              <a:rPr lang="en-US" sz="2000" dirty="0"/>
              <a:t>Cash collateral account</a:t>
            </a:r>
          </a:p>
          <a:p>
            <a:endParaRPr lang="en-US" dirty="0"/>
          </a:p>
          <a:p>
            <a:endParaRPr lang="en-US" dirty="0"/>
          </a:p>
          <a:p>
            <a:endParaRPr lang="en-US" dirty="0"/>
          </a:p>
        </p:txBody>
      </p:sp>
    </p:spTree>
    <p:extLst>
      <p:ext uri="{BB962C8B-B14F-4D97-AF65-F5344CB8AC3E}">
        <p14:creationId xmlns:p14="http://schemas.microsoft.com/office/powerpoint/2010/main" val="1063554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3A8FD-2699-4B2C-8DC3-65F5ADEFACF6}"/>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1A2CBD07-9C7A-44C0-815E-3185D6418A17}"/>
              </a:ext>
            </a:extLst>
          </p:cNvPr>
          <p:cNvSpPr>
            <a:spLocks noGrp="1"/>
          </p:cNvSpPr>
          <p:nvPr>
            <p:ph idx="1"/>
          </p:nvPr>
        </p:nvSpPr>
        <p:spPr/>
        <p:txBody>
          <a:bodyPr/>
          <a:lstStyle/>
          <a:p>
            <a:r>
              <a:rPr lang="en-US" sz="2800" b="1" dirty="0">
                <a:solidFill>
                  <a:srgbClr val="FF0000"/>
                </a:solidFill>
              </a:rPr>
              <a:t>Covenants(5/5)</a:t>
            </a:r>
          </a:p>
          <a:p>
            <a:r>
              <a:rPr lang="en-US" sz="2000" dirty="0">
                <a:solidFill>
                  <a:srgbClr val="FF0000"/>
                </a:solidFill>
              </a:rPr>
              <a:t>Affirmative (positive) covenants</a:t>
            </a:r>
            <a:r>
              <a:rPr lang="en-US" sz="2000" dirty="0"/>
              <a:t>: what issuers are required to do.</a:t>
            </a:r>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A49CD7DE-CF34-47AC-992A-0858A410D58F}"/>
              </a:ext>
            </a:extLst>
          </p:cNvPr>
          <p:cNvGraphicFramePr>
            <a:graphicFrameLocks noGrp="1"/>
          </p:cNvGraphicFramePr>
          <p:nvPr>
            <p:extLst>
              <p:ext uri="{D42A27DB-BD31-4B8C-83A1-F6EECF244321}">
                <p14:modId xmlns:p14="http://schemas.microsoft.com/office/powerpoint/2010/main" val="3592451037"/>
              </p:ext>
            </p:extLst>
          </p:nvPr>
        </p:nvGraphicFramePr>
        <p:xfrm>
          <a:off x="1156862" y="3281516"/>
          <a:ext cx="9240751" cy="2991270"/>
        </p:xfrm>
        <a:graphic>
          <a:graphicData uri="http://schemas.openxmlformats.org/drawingml/2006/table">
            <a:tbl>
              <a:tblPr firstRow="1" bandRow="1">
                <a:tableStyleId>{5C22544A-7EE6-4342-B048-85BDC9FD1C3A}</a:tableStyleId>
              </a:tblPr>
              <a:tblGrid>
                <a:gridCol w="9240751">
                  <a:extLst>
                    <a:ext uri="{9D8B030D-6E8A-4147-A177-3AD203B41FA5}">
                      <a16:colId xmlns:a16="http://schemas.microsoft.com/office/drawing/2014/main" val="1853415585"/>
                    </a:ext>
                  </a:extLst>
                </a:gridCol>
              </a:tblGrid>
              <a:tr h="4985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Example of affirmative covenants</a:t>
                      </a:r>
                    </a:p>
                  </a:txBody>
                  <a:tcPr/>
                </a:tc>
                <a:extLst>
                  <a:ext uri="{0D108BD9-81ED-4DB2-BD59-A6C34878D82A}">
                    <a16:rowId xmlns:a16="http://schemas.microsoft.com/office/drawing/2014/main" val="3651774412"/>
                  </a:ext>
                </a:extLst>
              </a:tr>
              <a:tr h="498545">
                <a:tc>
                  <a:txBody>
                    <a:bodyPr/>
                    <a:lstStyle/>
                    <a:p>
                      <a:r>
                        <a:rPr lang="en-US" sz="2000" dirty="0"/>
                        <a:t>The promise of making the contractual payments</a:t>
                      </a:r>
                    </a:p>
                  </a:txBody>
                  <a:tcPr/>
                </a:tc>
                <a:extLst>
                  <a:ext uri="{0D108BD9-81ED-4DB2-BD59-A6C34878D82A}">
                    <a16:rowId xmlns:a16="http://schemas.microsoft.com/office/drawing/2014/main" val="592276633"/>
                  </a:ext>
                </a:extLst>
              </a:tr>
              <a:tr h="498545">
                <a:tc>
                  <a:txBody>
                    <a:bodyPr/>
                    <a:lstStyle/>
                    <a:p>
                      <a:r>
                        <a:rPr lang="en-US" sz="2000" dirty="0"/>
                        <a:t>Comply with all laws and regulation/maintain its current lines of business</a:t>
                      </a:r>
                    </a:p>
                  </a:txBody>
                  <a:tcPr/>
                </a:tc>
                <a:extLst>
                  <a:ext uri="{0D108BD9-81ED-4DB2-BD59-A6C34878D82A}">
                    <a16:rowId xmlns:a16="http://schemas.microsoft.com/office/drawing/2014/main" val="1956417011"/>
                  </a:ext>
                </a:extLst>
              </a:tr>
              <a:tr h="498545">
                <a:tc>
                  <a:txBody>
                    <a:bodyPr/>
                    <a:lstStyle/>
                    <a:p>
                      <a:r>
                        <a:rPr lang="en-US" sz="2000" dirty="0"/>
                        <a:t>Insure and maintain its assets/pay taxes as they come due</a:t>
                      </a:r>
                    </a:p>
                  </a:txBody>
                  <a:tcPr/>
                </a:tc>
                <a:extLst>
                  <a:ext uri="{0D108BD9-81ED-4DB2-BD59-A6C34878D82A}">
                    <a16:rowId xmlns:a16="http://schemas.microsoft.com/office/drawing/2014/main" val="3611796361"/>
                  </a:ext>
                </a:extLst>
              </a:tr>
              <a:tr h="498545">
                <a:tc>
                  <a:txBody>
                    <a:bodyPr/>
                    <a:lstStyle/>
                    <a:p>
                      <a:r>
                        <a:rPr lang="en-US" sz="2000" dirty="0">
                          <a:solidFill>
                            <a:srgbClr val="FF0000"/>
                          </a:solidFill>
                        </a:rPr>
                        <a:t>Pari </a:t>
                      </a:r>
                      <a:r>
                        <a:rPr lang="en-US" sz="2000" dirty="0" err="1">
                          <a:solidFill>
                            <a:srgbClr val="FF0000"/>
                          </a:solidFill>
                        </a:rPr>
                        <a:t>passu</a:t>
                      </a:r>
                      <a:r>
                        <a:rPr lang="zh-CN" altLang="en-US" sz="2000" dirty="0">
                          <a:solidFill>
                            <a:srgbClr val="FF0000"/>
                          </a:solidFill>
                        </a:rPr>
                        <a:t> </a:t>
                      </a:r>
                      <a:r>
                        <a:rPr lang="en-US" altLang="zh-CN" sz="2000" dirty="0">
                          <a:solidFill>
                            <a:srgbClr val="FF0000"/>
                          </a:solidFill>
                        </a:rPr>
                        <a:t>(equal footing)</a:t>
                      </a:r>
                      <a:endParaRPr lang="en-US" sz="2000" dirty="0">
                        <a:solidFill>
                          <a:srgbClr val="FF0000"/>
                        </a:solidFill>
                      </a:endParaRPr>
                    </a:p>
                  </a:txBody>
                  <a:tcPr/>
                </a:tc>
                <a:extLst>
                  <a:ext uri="{0D108BD9-81ED-4DB2-BD59-A6C34878D82A}">
                    <a16:rowId xmlns:a16="http://schemas.microsoft.com/office/drawing/2014/main" val="3384966953"/>
                  </a:ext>
                </a:extLst>
              </a:tr>
              <a:tr h="498545">
                <a:tc>
                  <a:txBody>
                    <a:bodyPr/>
                    <a:lstStyle/>
                    <a:p>
                      <a:r>
                        <a:rPr lang="en-US" sz="2000" dirty="0">
                          <a:solidFill>
                            <a:srgbClr val="FF0000"/>
                          </a:solidFill>
                        </a:rPr>
                        <a:t>Cross-default</a:t>
                      </a:r>
                    </a:p>
                  </a:txBody>
                  <a:tcPr/>
                </a:tc>
                <a:extLst>
                  <a:ext uri="{0D108BD9-81ED-4DB2-BD59-A6C34878D82A}">
                    <a16:rowId xmlns:a16="http://schemas.microsoft.com/office/drawing/2014/main" val="1473585591"/>
                  </a:ext>
                </a:extLst>
              </a:tr>
            </a:tbl>
          </a:graphicData>
        </a:graphic>
      </p:graphicFrame>
    </p:spTree>
    <p:extLst>
      <p:ext uri="{BB962C8B-B14F-4D97-AF65-F5344CB8AC3E}">
        <p14:creationId xmlns:p14="http://schemas.microsoft.com/office/powerpoint/2010/main" val="3210391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5ACD-8E5B-404B-94A2-11BBCE313CAF}"/>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3A6A2977-D5B7-429E-B9C9-F8EF1110F311}"/>
              </a:ext>
            </a:extLst>
          </p:cNvPr>
          <p:cNvSpPr>
            <a:spLocks noGrp="1"/>
          </p:cNvSpPr>
          <p:nvPr>
            <p:ph idx="1"/>
          </p:nvPr>
        </p:nvSpPr>
        <p:spPr/>
        <p:txBody>
          <a:bodyPr/>
          <a:lstStyle/>
          <a:p>
            <a:r>
              <a:rPr lang="en-US" sz="2800" dirty="0">
                <a:solidFill>
                  <a:srgbClr val="FF0000"/>
                </a:solidFill>
              </a:rPr>
              <a:t>Negative covenants</a:t>
            </a:r>
            <a:r>
              <a:rPr lang="en-US" sz="2800" dirty="0"/>
              <a:t>: what issuers are prohibited from doing.</a:t>
            </a:r>
          </a:p>
          <a:p>
            <a:endParaRPr lang="en-US" dirty="0"/>
          </a:p>
        </p:txBody>
      </p:sp>
      <p:graphicFrame>
        <p:nvGraphicFramePr>
          <p:cNvPr id="4" name="Table 3">
            <a:extLst>
              <a:ext uri="{FF2B5EF4-FFF2-40B4-BE49-F238E27FC236}">
                <a16:creationId xmlns:a16="http://schemas.microsoft.com/office/drawing/2014/main" id="{1FF393E3-10C1-4748-92E3-F67982667E82}"/>
              </a:ext>
            </a:extLst>
          </p:cNvPr>
          <p:cNvGraphicFramePr>
            <a:graphicFrameLocks noGrp="1"/>
          </p:cNvGraphicFramePr>
          <p:nvPr>
            <p:extLst>
              <p:ext uri="{D42A27DB-BD31-4B8C-83A1-F6EECF244321}">
                <p14:modId xmlns:p14="http://schemas.microsoft.com/office/powerpoint/2010/main" val="1454246347"/>
              </p:ext>
            </p:extLst>
          </p:nvPr>
        </p:nvGraphicFramePr>
        <p:xfrm>
          <a:off x="1161844" y="2864558"/>
          <a:ext cx="9176775" cy="3444802"/>
        </p:xfrm>
        <a:graphic>
          <a:graphicData uri="http://schemas.openxmlformats.org/drawingml/2006/table">
            <a:tbl>
              <a:tblPr firstRow="1" bandRow="1">
                <a:tableStyleId>{5C22544A-7EE6-4342-B048-85BDC9FD1C3A}</a:tableStyleId>
              </a:tblPr>
              <a:tblGrid>
                <a:gridCol w="9176775">
                  <a:extLst>
                    <a:ext uri="{9D8B030D-6E8A-4147-A177-3AD203B41FA5}">
                      <a16:colId xmlns:a16="http://schemas.microsoft.com/office/drawing/2014/main" val="792888080"/>
                    </a:ext>
                  </a:extLst>
                </a:gridCol>
              </a:tblGrid>
              <a:tr h="394301">
                <a:tc>
                  <a:txBody>
                    <a:bodyPr/>
                    <a:lstStyle/>
                    <a:p>
                      <a:r>
                        <a:rPr lang="en-US" sz="2000" dirty="0"/>
                        <a:t>Example of negative covenants</a:t>
                      </a:r>
                    </a:p>
                  </a:txBody>
                  <a:tcPr/>
                </a:tc>
                <a:extLst>
                  <a:ext uri="{0D108BD9-81ED-4DB2-BD59-A6C34878D82A}">
                    <a16:rowId xmlns:a16="http://schemas.microsoft.com/office/drawing/2014/main" val="745340264"/>
                  </a:ext>
                </a:extLst>
              </a:tr>
              <a:tr h="430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Restrictions on debt</a:t>
                      </a:r>
                    </a:p>
                  </a:txBody>
                  <a:tcPr/>
                </a:tc>
                <a:extLst>
                  <a:ext uri="{0D108BD9-81ED-4DB2-BD59-A6C34878D82A}">
                    <a16:rowId xmlns:a16="http://schemas.microsoft.com/office/drawing/2014/main" val="3722911141"/>
                  </a:ext>
                </a:extLst>
              </a:tr>
              <a:tr h="436363">
                <a:tc>
                  <a:txBody>
                    <a:bodyPr/>
                    <a:lstStyle/>
                    <a:p>
                      <a:r>
                        <a:rPr lang="en-US" sz="2000" dirty="0"/>
                        <a:t>Negative pledge</a:t>
                      </a:r>
                    </a:p>
                  </a:txBody>
                  <a:tcPr/>
                </a:tc>
                <a:extLst>
                  <a:ext uri="{0D108BD9-81ED-4DB2-BD59-A6C34878D82A}">
                    <a16:rowId xmlns:a16="http://schemas.microsoft.com/office/drawing/2014/main" val="514548522"/>
                  </a:ext>
                </a:extLst>
              </a:tr>
              <a:tr h="436363">
                <a:tc>
                  <a:txBody>
                    <a:bodyPr/>
                    <a:lstStyle/>
                    <a:p>
                      <a:r>
                        <a:rPr lang="en-US" sz="2000" dirty="0"/>
                        <a:t>Restriction on prior claims</a:t>
                      </a:r>
                    </a:p>
                  </a:txBody>
                  <a:tcPr/>
                </a:tc>
                <a:extLst>
                  <a:ext uri="{0D108BD9-81ED-4DB2-BD59-A6C34878D82A}">
                    <a16:rowId xmlns:a16="http://schemas.microsoft.com/office/drawing/2014/main" val="3686912825"/>
                  </a:ext>
                </a:extLst>
              </a:tr>
              <a:tr h="436363">
                <a:tc>
                  <a:txBody>
                    <a:bodyPr/>
                    <a:lstStyle/>
                    <a:p>
                      <a:r>
                        <a:rPr lang="en-US" sz="2000" dirty="0"/>
                        <a:t>Restrictions on distribution to shareholders</a:t>
                      </a:r>
                    </a:p>
                  </a:txBody>
                  <a:tcPr/>
                </a:tc>
                <a:extLst>
                  <a:ext uri="{0D108BD9-81ED-4DB2-BD59-A6C34878D82A}">
                    <a16:rowId xmlns:a16="http://schemas.microsoft.com/office/drawing/2014/main" val="1753898742"/>
                  </a:ext>
                </a:extLst>
              </a:tr>
              <a:tr h="436363">
                <a:tc>
                  <a:txBody>
                    <a:bodyPr/>
                    <a:lstStyle/>
                    <a:p>
                      <a:r>
                        <a:rPr lang="en-US" sz="2000" dirty="0"/>
                        <a:t>Restrictions on asset disposals</a:t>
                      </a:r>
                    </a:p>
                  </a:txBody>
                  <a:tcPr/>
                </a:tc>
                <a:extLst>
                  <a:ext uri="{0D108BD9-81ED-4DB2-BD59-A6C34878D82A}">
                    <a16:rowId xmlns:a16="http://schemas.microsoft.com/office/drawing/2014/main" val="2721636710"/>
                  </a:ext>
                </a:extLst>
              </a:tr>
              <a:tr h="436363">
                <a:tc>
                  <a:txBody>
                    <a:bodyPr/>
                    <a:lstStyle/>
                    <a:p>
                      <a:r>
                        <a:rPr lang="en-US" sz="2000" dirty="0"/>
                        <a:t>Restrictions on investments</a:t>
                      </a:r>
                    </a:p>
                  </a:txBody>
                  <a:tcPr/>
                </a:tc>
                <a:extLst>
                  <a:ext uri="{0D108BD9-81ED-4DB2-BD59-A6C34878D82A}">
                    <a16:rowId xmlns:a16="http://schemas.microsoft.com/office/drawing/2014/main" val="663907548"/>
                  </a:ext>
                </a:extLst>
              </a:tr>
              <a:tr h="436363">
                <a:tc>
                  <a:txBody>
                    <a:bodyPr/>
                    <a:lstStyle/>
                    <a:p>
                      <a:r>
                        <a:rPr lang="en-US" sz="2000" dirty="0"/>
                        <a:t>Restrictions on mergers and acquisitions</a:t>
                      </a:r>
                    </a:p>
                  </a:txBody>
                  <a:tcPr/>
                </a:tc>
                <a:extLst>
                  <a:ext uri="{0D108BD9-81ED-4DB2-BD59-A6C34878D82A}">
                    <a16:rowId xmlns:a16="http://schemas.microsoft.com/office/drawing/2014/main" val="1465414983"/>
                  </a:ext>
                </a:extLst>
              </a:tr>
            </a:tbl>
          </a:graphicData>
        </a:graphic>
      </p:graphicFrame>
    </p:spTree>
    <p:extLst>
      <p:ext uri="{BB962C8B-B14F-4D97-AF65-F5344CB8AC3E}">
        <p14:creationId xmlns:p14="http://schemas.microsoft.com/office/powerpoint/2010/main" val="2606163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B19A7-AD6E-4BA4-8E8B-349FA99F1F37}"/>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289BC5C3-086E-4DD2-9C19-7C9F823C0EC9}"/>
              </a:ext>
            </a:extLst>
          </p:cNvPr>
          <p:cNvSpPr>
            <a:spLocks noGrp="1"/>
          </p:cNvSpPr>
          <p:nvPr>
            <p:ph idx="1"/>
          </p:nvPr>
        </p:nvSpPr>
        <p:spPr>
          <a:xfrm>
            <a:off x="1024128" y="2286000"/>
            <a:ext cx="8018271" cy="4023360"/>
          </a:xfrm>
        </p:spPr>
        <p:txBody>
          <a:bodyPr>
            <a:normAutofit/>
          </a:bodyPr>
          <a:lstStyle/>
          <a:p>
            <a:r>
              <a:rPr lang="en-US" dirty="0">
                <a:solidFill>
                  <a:srgbClr val="FF0000"/>
                </a:solidFill>
              </a:rPr>
              <a:t>Affirmative covenants </a:t>
            </a:r>
            <a:r>
              <a:rPr lang="en-US" dirty="0"/>
              <a:t>typically do not impose additional costs to the issuer and do not materially constrain the issuer’s discretion regarding how to operate its business.</a:t>
            </a:r>
          </a:p>
          <a:p>
            <a:r>
              <a:rPr lang="en-US" dirty="0"/>
              <a:t>In contrast, </a:t>
            </a:r>
            <a:r>
              <a:rPr lang="en-US" dirty="0">
                <a:solidFill>
                  <a:srgbClr val="FF0000"/>
                </a:solidFill>
              </a:rPr>
              <a:t>negative covenants </a:t>
            </a:r>
            <a:r>
              <a:rPr lang="en-US" dirty="0"/>
              <a:t>are frequently costly and materially constrain the issuer’s potential business decisions. They protect bondholders from the dilution of their claims, asset withdrawals or substitutions, and suboptimal investments by the issuer.</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4957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Magnifying glass showing decling performance">
            <a:extLst>
              <a:ext uri="{FF2B5EF4-FFF2-40B4-BE49-F238E27FC236}">
                <a16:creationId xmlns:a16="http://schemas.microsoft.com/office/drawing/2014/main" id="{8705FBF8-9277-073D-B7EA-92A6FEC515B5}"/>
              </a:ext>
            </a:extLst>
          </p:cNvPr>
          <p:cNvPicPr>
            <a:picLocks noChangeAspect="1"/>
          </p:cNvPicPr>
          <p:nvPr/>
        </p:nvPicPr>
        <p:blipFill rotWithShape="1">
          <a:blip r:embed="rId3"/>
          <a:srcRect t="3814" r="9091" b="19577"/>
          <a:stretch/>
        </p:blipFill>
        <p:spPr>
          <a:xfrm>
            <a:off x="20" y="10"/>
            <a:ext cx="12191980" cy="6857989"/>
          </a:xfrm>
          <a:prstGeom prst="rect">
            <a:avLst/>
          </a:prstGeom>
        </p:spPr>
      </p:pic>
      <p:sp>
        <p:nvSpPr>
          <p:cNvPr id="16" name="Rectangle 15">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 name="Title 4">
            <a:extLst>
              <a:ext uri="{FF2B5EF4-FFF2-40B4-BE49-F238E27FC236}">
                <a16:creationId xmlns:a16="http://schemas.microsoft.com/office/drawing/2014/main" id="{09055712-EF55-4571-A1BC-672B42DA5C61}"/>
              </a:ext>
            </a:extLst>
          </p:cNvPr>
          <p:cNvSpPr>
            <a:spLocks noGrp="1"/>
          </p:cNvSpPr>
          <p:nvPr>
            <p:ph type="title"/>
          </p:nvPr>
        </p:nvSpPr>
        <p:spPr>
          <a:xfrm>
            <a:off x="1024128" y="585216"/>
            <a:ext cx="6066816" cy="1499616"/>
          </a:xfrm>
        </p:spPr>
        <p:txBody>
          <a:bodyPr>
            <a:normAutofit/>
          </a:bodyPr>
          <a:lstStyle/>
          <a:p>
            <a:r>
              <a:rPr lang="en-US" sz="3500" b="1">
                <a:solidFill>
                  <a:srgbClr val="000000"/>
                </a:solidFill>
              </a:rPr>
              <a:t>Module1</a:t>
            </a:r>
            <a:br>
              <a:rPr lang="en-US" sz="3500" b="1">
                <a:solidFill>
                  <a:srgbClr val="000000"/>
                </a:solidFill>
              </a:rPr>
            </a:br>
            <a:r>
              <a:rPr lang="en-US" sz="3500" b="1">
                <a:solidFill>
                  <a:srgbClr val="000000"/>
                </a:solidFill>
              </a:rPr>
              <a:t>Fixed-Income Securities: </a:t>
            </a:r>
            <a:br>
              <a:rPr lang="en-US" sz="3500" b="1">
                <a:solidFill>
                  <a:srgbClr val="000000"/>
                </a:solidFill>
              </a:rPr>
            </a:br>
            <a:r>
              <a:rPr lang="en-US" sz="3500" b="1">
                <a:solidFill>
                  <a:srgbClr val="000000"/>
                </a:solidFill>
              </a:rPr>
              <a:t>Defining Elements</a:t>
            </a:r>
            <a:endParaRPr lang="en-US" sz="3500">
              <a:solidFill>
                <a:srgbClr val="000000"/>
              </a:solidFill>
            </a:endParaRPr>
          </a:p>
        </p:txBody>
      </p:sp>
      <p:cxnSp>
        <p:nvCxnSpPr>
          <p:cNvPr id="18" name="Straight Connector 17">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1740EF-41B0-4B0C-84A4-E39F3E0C1892}"/>
              </a:ext>
            </a:extLst>
          </p:cNvPr>
          <p:cNvSpPr>
            <a:spLocks noGrp="1"/>
          </p:cNvSpPr>
          <p:nvPr>
            <p:ph idx="1"/>
          </p:nvPr>
        </p:nvSpPr>
        <p:spPr>
          <a:xfrm>
            <a:off x="1024128" y="2286000"/>
            <a:ext cx="6066816" cy="4023360"/>
          </a:xfrm>
        </p:spPr>
        <p:txBody>
          <a:bodyPr>
            <a:normAutofit/>
          </a:bodyPr>
          <a:lstStyle/>
          <a:p>
            <a:r>
              <a:rPr lang="en-US" sz="2800" b="1" dirty="0">
                <a:solidFill>
                  <a:srgbClr val="FF0000"/>
                </a:solidFill>
              </a:rPr>
              <a:t>Basic Features of a Bond</a:t>
            </a:r>
          </a:p>
          <a:p>
            <a:pPr lvl="1"/>
            <a:r>
              <a:rPr lang="en-US" sz="2400" dirty="0">
                <a:solidFill>
                  <a:srgbClr val="000000"/>
                </a:solidFill>
              </a:rPr>
              <a:t>Issuer</a:t>
            </a:r>
          </a:p>
          <a:p>
            <a:pPr lvl="1"/>
            <a:r>
              <a:rPr lang="en-US" sz="2400" dirty="0">
                <a:solidFill>
                  <a:srgbClr val="000000"/>
                </a:solidFill>
              </a:rPr>
              <a:t>Maturity</a:t>
            </a:r>
          </a:p>
          <a:p>
            <a:pPr lvl="1"/>
            <a:r>
              <a:rPr lang="en-US" sz="2400" dirty="0">
                <a:solidFill>
                  <a:srgbClr val="000000"/>
                </a:solidFill>
              </a:rPr>
              <a:t>Par or principal amount</a:t>
            </a:r>
          </a:p>
          <a:p>
            <a:pPr lvl="1"/>
            <a:r>
              <a:rPr lang="en-US" sz="2400" dirty="0">
                <a:solidFill>
                  <a:srgbClr val="000000"/>
                </a:solidFill>
              </a:rPr>
              <a:t>Coupon size</a:t>
            </a:r>
          </a:p>
          <a:p>
            <a:pPr lvl="1"/>
            <a:r>
              <a:rPr lang="en-US" sz="2400" dirty="0">
                <a:solidFill>
                  <a:srgbClr val="000000"/>
                </a:solidFill>
              </a:rPr>
              <a:t>Frequency</a:t>
            </a:r>
          </a:p>
          <a:p>
            <a:pPr lvl="1"/>
            <a:r>
              <a:rPr lang="en-US" sz="2400" dirty="0">
                <a:solidFill>
                  <a:srgbClr val="000000"/>
                </a:solidFill>
              </a:rPr>
              <a:t>Currency</a:t>
            </a:r>
          </a:p>
          <a:p>
            <a:pPr lvl="1"/>
            <a:endParaRPr lang="en-US" dirty="0">
              <a:solidFill>
                <a:srgbClr val="000000"/>
              </a:solidFill>
            </a:endParaRPr>
          </a:p>
        </p:txBody>
      </p:sp>
    </p:spTree>
    <p:extLst>
      <p:ext uri="{BB962C8B-B14F-4D97-AF65-F5344CB8AC3E}">
        <p14:creationId xmlns:p14="http://schemas.microsoft.com/office/powerpoint/2010/main" val="1854919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E413B-D88F-4FF1-A7B1-3D53904ABB05}"/>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0705823F-304D-4D73-AC97-A47FCB00D67E}"/>
              </a:ext>
            </a:extLst>
          </p:cNvPr>
          <p:cNvSpPr>
            <a:spLocks noGrp="1"/>
          </p:cNvSpPr>
          <p:nvPr>
            <p:ph idx="1"/>
          </p:nvPr>
        </p:nvSpPr>
        <p:spPr>
          <a:xfrm>
            <a:off x="1024128" y="2286000"/>
            <a:ext cx="8018271" cy="4023360"/>
          </a:xfrm>
        </p:spPr>
        <p:txBody>
          <a:bodyPr>
            <a:normAutofit/>
          </a:bodyPr>
          <a:lstStyle/>
          <a:p>
            <a:pPr marL="0" indent="0">
              <a:buNone/>
            </a:pPr>
            <a:r>
              <a:rPr lang="en-US" sz="2000" dirty="0"/>
              <a:t>1.The major advantage of issuing bonds through a special legal entity is:</a:t>
            </a:r>
          </a:p>
          <a:p>
            <a:pPr marL="342900" indent="-342900">
              <a:buFont typeface="+mj-lt"/>
              <a:buAutoNum type="alphaUcPeriod"/>
            </a:pPr>
            <a:r>
              <a:rPr lang="en-US" sz="2000" b="1" dirty="0">
                <a:latin typeface="MyriadPro"/>
              </a:rPr>
              <a:t>bankruptcy remoteness.</a:t>
            </a:r>
          </a:p>
          <a:p>
            <a:pPr marL="342900" indent="-342900">
              <a:buFont typeface="+mj-lt"/>
              <a:buAutoNum type="alphaUcPeriod"/>
            </a:pPr>
            <a:r>
              <a:rPr lang="en-US" sz="2000" b="1" dirty="0">
                <a:latin typeface="MyriadPro"/>
              </a:rPr>
              <a:t>beneficial tax treatments.</a:t>
            </a:r>
          </a:p>
          <a:p>
            <a:pPr marL="342900" indent="-342900">
              <a:buFont typeface="+mj-lt"/>
              <a:buAutoNum type="alphaUcPeriod"/>
            </a:pPr>
            <a:r>
              <a:rPr lang="en-US" sz="2000" b="1" dirty="0">
                <a:latin typeface="MyriadPro"/>
              </a:rPr>
              <a:t>greater liquidity and lower issuing costs.</a:t>
            </a:r>
          </a:p>
          <a:p>
            <a:pPr marL="0" indent="0">
              <a:buNone/>
            </a:pPr>
            <a:r>
              <a:rPr lang="en-US" sz="2000" dirty="0"/>
              <a:t>2.The category of bond most likely repaid from the repayment of previous loans made by the issuer is:</a:t>
            </a:r>
          </a:p>
          <a:p>
            <a:pPr marL="342900" indent="-342900">
              <a:buFont typeface="+mj-lt"/>
              <a:buAutoNum type="alphaUcPeriod"/>
            </a:pPr>
            <a:r>
              <a:rPr lang="en-US" sz="2000" b="1" dirty="0">
                <a:latin typeface="MyriadPro"/>
              </a:rPr>
              <a:t>sovereign bonds.</a:t>
            </a:r>
          </a:p>
          <a:p>
            <a:pPr marL="342900" indent="-342900">
              <a:buFont typeface="+mj-lt"/>
              <a:buAutoNum type="alphaUcPeriod"/>
            </a:pPr>
            <a:r>
              <a:rPr lang="en-US" sz="2000" b="1" dirty="0">
                <a:latin typeface="MyriadPro"/>
              </a:rPr>
              <a:t>supranational bonds.</a:t>
            </a:r>
          </a:p>
          <a:p>
            <a:pPr marL="342900" indent="-342900">
              <a:buFont typeface="+mj-lt"/>
              <a:buAutoNum type="alphaUcPeriod"/>
            </a:pPr>
            <a:r>
              <a:rPr lang="en-US" sz="2000" b="1" dirty="0">
                <a:latin typeface="MyriadPro"/>
              </a:rPr>
              <a:t>non-sovereign bonds.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8721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4" descr="Magnifying glass showing decling performance">
            <a:extLst>
              <a:ext uri="{FF2B5EF4-FFF2-40B4-BE49-F238E27FC236}">
                <a16:creationId xmlns:a16="http://schemas.microsoft.com/office/drawing/2014/main" id="{88DAF31F-BA75-0459-F76E-692EBD4FDDB9}"/>
              </a:ext>
            </a:extLst>
          </p:cNvPr>
          <p:cNvPicPr>
            <a:picLocks noChangeAspect="1"/>
          </p:cNvPicPr>
          <p:nvPr/>
        </p:nvPicPr>
        <p:blipFill rotWithShape="1">
          <a:blip r:embed="rId2">
            <a:duotone>
              <a:schemeClr val="bg2">
                <a:shade val="45000"/>
                <a:satMod val="135000"/>
              </a:schemeClr>
              <a:prstClr val="white"/>
            </a:duotone>
            <a:alphaModFix amt="40000"/>
          </a:blip>
          <a:srcRect t="1220" b="14510"/>
          <a:stretch/>
        </p:blipFill>
        <p:spPr>
          <a:xfrm>
            <a:off x="20" y="10"/>
            <a:ext cx="12191980" cy="6857989"/>
          </a:xfrm>
          <a:prstGeom prst="rect">
            <a:avLst/>
          </a:prstGeom>
        </p:spPr>
      </p:pic>
      <p:sp>
        <p:nvSpPr>
          <p:cNvPr id="2" name="Title 1">
            <a:extLst>
              <a:ext uri="{FF2B5EF4-FFF2-40B4-BE49-F238E27FC236}">
                <a16:creationId xmlns:a16="http://schemas.microsoft.com/office/drawing/2014/main" id="{6C95B49D-9C90-49AE-82C2-35262EF0146F}"/>
              </a:ext>
            </a:extLst>
          </p:cNvPr>
          <p:cNvSpPr>
            <a:spLocks noGrp="1"/>
          </p:cNvSpPr>
          <p:nvPr>
            <p:ph type="title"/>
          </p:nvPr>
        </p:nvSpPr>
        <p:spPr>
          <a:xfrm>
            <a:off x="1024128" y="585216"/>
            <a:ext cx="9720072" cy="1499616"/>
          </a:xfrm>
        </p:spPr>
        <p:txBody>
          <a:bodyPr>
            <a:normAutofit/>
          </a:bodyPr>
          <a:lstStyle/>
          <a:p>
            <a:r>
              <a:rPr lang="en-US" dirty="0"/>
              <a:t>practices</a:t>
            </a:r>
          </a:p>
        </p:txBody>
      </p:sp>
      <p:cxnSp>
        <p:nvCxnSpPr>
          <p:cNvPr id="12"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780695-E7DE-4F0E-AE00-8AB0DD8E1014}"/>
              </a:ext>
            </a:extLst>
          </p:cNvPr>
          <p:cNvSpPr>
            <a:spLocks noGrp="1"/>
          </p:cNvSpPr>
          <p:nvPr>
            <p:ph idx="1"/>
          </p:nvPr>
        </p:nvSpPr>
        <p:spPr>
          <a:xfrm>
            <a:off x="1024128" y="2286000"/>
            <a:ext cx="9720073" cy="4023360"/>
          </a:xfrm>
        </p:spPr>
        <p:txBody>
          <a:bodyPr>
            <a:normAutofit/>
          </a:bodyPr>
          <a:lstStyle/>
          <a:p>
            <a:pPr marL="0" indent="0">
              <a:buNone/>
            </a:pPr>
            <a:r>
              <a:rPr lang="en-US" sz="2000" dirty="0"/>
              <a:t>3.The external credit enhancement that has the </a:t>
            </a:r>
            <a:r>
              <a:rPr lang="en-US" sz="2000" i="1" dirty="0"/>
              <a:t>least </a:t>
            </a:r>
            <a:r>
              <a:rPr lang="en-US" sz="2000" dirty="0"/>
              <a:t>amount of third-party risk is a:</a:t>
            </a:r>
          </a:p>
          <a:p>
            <a:pPr marL="342900" indent="-342900">
              <a:buFont typeface="+mj-lt"/>
              <a:buAutoNum type="alphaUcPeriod"/>
            </a:pPr>
            <a:r>
              <a:rPr lang="en-US" sz="2000" b="1" dirty="0">
                <a:latin typeface="MyriadPro"/>
              </a:rPr>
              <a:t>surety bond.</a:t>
            </a:r>
          </a:p>
          <a:p>
            <a:pPr marL="342900" indent="-342900">
              <a:buFont typeface="+mj-lt"/>
              <a:buAutoNum type="alphaUcPeriod"/>
            </a:pPr>
            <a:r>
              <a:rPr lang="en-US" sz="2000" b="1" dirty="0">
                <a:latin typeface="MyriadPro"/>
              </a:rPr>
              <a:t>letter of credit.</a:t>
            </a:r>
          </a:p>
          <a:p>
            <a:pPr marL="342900" indent="-342900">
              <a:buFont typeface="+mj-lt"/>
              <a:buAutoNum type="alphaUcPeriod"/>
            </a:pPr>
            <a:r>
              <a:rPr lang="en-US" sz="2000" b="1" dirty="0">
                <a:latin typeface="MyriadPro"/>
              </a:rPr>
              <a:t>cash collateral account.</a:t>
            </a:r>
          </a:p>
          <a:p>
            <a:pPr marL="0" indent="0">
              <a:buNone/>
            </a:pPr>
            <a:r>
              <a:rPr lang="en-US" sz="2000" dirty="0"/>
              <a:t>4.An example of a covenant that protects bondholders against the dilution of their claims is a restriction on:</a:t>
            </a:r>
          </a:p>
          <a:p>
            <a:pPr marL="342900" indent="-342900">
              <a:buFont typeface="+mj-lt"/>
              <a:buAutoNum type="alphaUcPeriod"/>
            </a:pPr>
            <a:r>
              <a:rPr lang="en-US" sz="2000" b="1" dirty="0">
                <a:latin typeface="MyriadPro"/>
              </a:rPr>
              <a:t>debt.</a:t>
            </a:r>
          </a:p>
          <a:p>
            <a:pPr marL="342900" indent="-342900">
              <a:buFont typeface="+mj-lt"/>
              <a:buAutoNum type="alphaUcPeriod"/>
            </a:pPr>
            <a:r>
              <a:rPr lang="en-US" sz="2000" b="1" dirty="0">
                <a:latin typeface="MyriadPro"/>
              </a:rPr>
              <a:t>investments.</a:t>
            </a:r>
          </a:p>
          <a:p>
            <a:pPr marL="342900" indent="-342900">
              <a:buFont typeface="+mj-lt"/>
              <a:buAutoNum type="alphaUcPeriod"/>
            </a:pPr>
            <a:r>
              <a:rPr lang="en-US" sz="2000" b="1" dirty="0">
                <a:latin typeface="MyriadPro"/>
              </a:rPr>
              <a:t>mergers and acquisitions.</a:t>
            </a:r>
          </a:p>
        </p:txBody>
      </p:sp>
    </p:spTree>
    <p:extLst>
      <p:ext uri="{BB962C8B-B14F-4D97-AF65-F5344CB8AC3E}">
        <p14:creationId xmlns:p14="http://schemas.microsoft.com/office/powerpoint/2010/main" val="3870843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20EC6-AABB-4A21-BE1B-571D1C311E5E}"/>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F1C36CA1-699C-4102-B429-514E7DA7D61A}"/>
              </a:ext>
            </a:extLst>
          </p:cNvPr>
          <p:cNvSpPr>
            <a:spLocks noGrp="1"/>
          </p:cNvSpPr>
          <p:nvPr>
            <p:ph idx="1"/>
          </p:nvPr>
        </p:nvSpPr>
        <p:spPr>
          <a:xfrm>
            <a:off x="1024128" y="2286000"/>
            <a:ext cx="8018271" cy="4023360"/>
          </a:xfrm>
        </p:spPr>
        <p:txBody>
          <a:bodyPr>
            <a:normAutofit/>
          </a:bodyPr>
          <a:lstStyle/>
          <a:p>
            <a:r>
              <a:rPr lang="en-US" sz="2800" b="1" dirty="0"/>
              <a:t>Legal, regulatory, and tax consideration</a:t>
            </a:r>
          </a:p>
          <a:p>
            <a:r>
              <a:rPr lang="en-US" sz="2000" dirty="0"/>
              <a:t>A </a:t>
            </a:r>
            <a:r>
              <a:rPr lang="en-US" sz="2000" dirty="0">
                <a:solidFill>
                  <a:srgbClr val="FF0000"/>
                </a:solidFill>
              </a:rPr>
              <a:t>national bond </a:t>
            </a:r>
            <a:r>
              <a:rPr lang="en-US" sz="2000" dirty="0"/>
              <a:t>market includes all the bonds that are issued and traded in a specific country and are denominated in the currency of that country.</a:t>
            </a:r>
          </a:p>
          <a:p>
            <a:r>
              <a:rPr lang="en-US" sz="2000" dirty="0"/>
              <a:t>Bonds issued by entities that are incorporated in that country are called </a:t>
            </a:r>
            <a:r>
              <a:rPr lang="en-US" sz="2000" dirty="0">
                <a:solidFill>
                  <a:srgbClr val="FF0000"/>
                </a:solidFill>
              </a:rPr>
              <a:t>domestic bonds</a:t>
            </a:r>
            <a:r>
              <a:rPr lang="en-US" sz="2000" dirty="0"/>
              <a:t>, whereas bonds issued by entities that are incorporated in another country are called </a:t>
            </a:r>
            <a:r>
              <a:rPr lang="en-US" sz="2000" dirty="0">
                <a:solidFill>
                  <a:srgbClr val="FF0000"/>
                </a:solidFill>
              </a:rPr>
              <a:t>foreign bonds</a:t>
            </a:r>
            <a:r>
              <a:rPr lang="en-US" sz="2000" dirty="0"/>
              <a:t>.</a:t>
            </a:r>
          </a:p>
          <a:p>
            <a:r>
              <a:rPr lang="en-US" sz="2000" dirty="0"/>
              <a:t>A </a:t>
            </a:r>
            <a:r>
              <a:rPr lang="en-US" sz="2000" dirty="0">
                <a:solidFill>
                  <a:srgbClr val="FF0000"/>
                </a:solidFill>
              </a:rPr>
              <a:t>Eurobond</a:t>
            </a:r>
            <a:r>
              <a:rPr lang="en-US" sz="2000" dirty="0"/>
              <a:t> is a debt instrument that’s denominated in a currency other than the home currency of the country or market in which it is issued.</a:t>
            </a:r>
          </a:p>
          <a:p>
            <a:r>
              <a:rPr lang="en-US" sz="2000" dirty="0"/>
              <a:t>A </a:t>
            </a:r>
            <a:r>
              <a:rPr lang="en-US" sz="2000" dirty="0">
                <a:solidFill>
                  <a:srgbClr val="FF0000"/>
                </a:solidFill>
              </a:rPr>
              <a:t>global bond </a:t>
            </a:r>
            <a:r>
              <a:rPr lang="en-US" sz="2000" dirty="0"/>
              <a:t>is one issued simultaneously in the Eurobond market and in at least one domestic bond market.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4039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BAF77-ADFA-467B-B7B7-E6C4F7211B81}"/>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4AD66BF2-8B74-4266-9D20-4AE31C5B6421}"/>
              </a:ext>
            </a:extLst>
          </p:cNvPr>
          <p:cNvSpPr>
            <a:spLocks noGrp="1"/>
          </p:cNvSpPr>
          <p:nvPr>
            <p:ph idx="1"/>
          </p:nvPr>
        </p:nvSpPr>
        <p:spPr>
          <a:xfrm>
            <a:off x="1024128" y="2286000"/>
            <a:ext cx="8018271" cy="4023360"/>
          </a:xfrm>
        </p:spPr>
        <p:txBody>
          <a:bodyPr>
            <a:normAutofit/>
          </a:bodyPr>
          <a:lstStyle/>
          <a:p>
            <a:pPr marL="0" indent="0">
              <a:buNone/>
            </a:pPr>
            <a:r>
              <a:rPr lang="en-US" sz="1500"/>
              <a:t>1. An example of a domestic bond is a bond issued by:</a:t>
            </a:r>
          </a:p>
          <a:p>
            <a:pPr marL="342900" indent="-342900">
              <a:buFont typeface="+mj-lt"/>
              <a:buAutoNum type="alphaUcPeriod"/>
            </a:pPr>
            <a:r>
              <a:rPr lang="en-US" sz="1500" b="1"/>
              <a:t>LG Group from South Korea, denominated in British pounds, and sold in the United Kingdom.</a:t>
            </a:r>
          </a:p>
          <a:p>
            <a:pPr marL="342900" indent="-342900">
              <a:buFont typeface="+mj-lt"/>
              <a:buAutoNum type="alphaUcPeriod"/>
            </a:pPr>
            <a:r>
              <a:rPr lang="en-US" sz="1500" b="1"/>
              <a:t>The UK Debt Management Office, denominated in British pounds, and sold in the United Kingdom.</a:t>
            </a:r>
          </a:p>
          <a:p>
            <a:pPr marL="342900" indent="-342900">
              <a:buFont typeface="+mj-lt"/>
              <a:buAutoNum type="alphaUcPeriod"/>
            </a:pPr>
            <a:r>
              <a:rPr lang="en-US" sz="1500" b="1"/>
              <a:t>Wal-Mart from the United States, denominated in US dollars, and sold in various countries in North America, Europe, the Middle East, and Asia Pacific.</a:t>
            </a:r>
          </a:p>
          <a:p>
            <a:pPr marL="0" indent="0">
              <a:buNone/>
            </a:pPr>
            <a:r>
              <a:rPr lang="en-US" sz="1500"/>
              <a:t>2. A bond issued by Sony in Japan, denominated in US dollars but not registered with the SEC, and sold to an institutional investor in the Middle East, is most likely an example of a:</a:t>
            </a:r>
          </a:p>
          <a:p>
            <a:pPr marL="342900" indent="-342900">
              <a:buFont typeface="+mj-lt"/>
              <a:buAutoNum type="alphaUcPeriod"/>
            </a:pPr>
            <a:r>
              <a:rPr lang="en-US" sz="1500" b="1"/>
              <a:t>Eurobond.</a:t>
            </a:r>
          </a:p>
          <a:p>
            <a:pPr marL="342900" indent="-342900">
              <a:buFont typeface="+mj-lt"/>
              <a:buAutoNum type="alphaUcPeriod"/>
            </a:pPr>
            <a:r>
              <a:rPr lang="en-US" sz="1500" b="1"/>
              <a:t>global bond.</a:t>
            </a:r>
          </a:p>
          <a:p>
            <a:pPr marL="342900" indent="-342900">
              <a:buFont typeface="+mj-lt"/>
              <a:buAutoNum type="alphaUcPeriod"/>
            </a:pPr>
            <a:r>
              <a:rPr lang="en-US" sz="1500" b="1"/>
              <a:t>foreign bond.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8874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A649-2FC8-4CC2-ACBB-1C427129070C}"/>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84B3C3AE-06DB-4E67-8767-C8C7089A3E07}"/>
              </a:ext>
            </a:extLst>
          </p:cNvPr>
          <p:cNvSpPr>
            <a:spLocks noGrp="1"/>
          </p:cNvSpPr>
          <p:nvPr>
            <p:ph idx="1"/>
          </p:nvPr>
        </p:nvSpPr>
        <p:spPr>
          <a:xfrm>
            <a:off x="1024128" y="2286000"/>
            <a:ext cx="8018271" cy="4023360"/>
          </a:xfrm>
        </p:spPr>
        <p:txBody>
          <a:bodyPr>
            <a:normAutofit/>
          </a:bodyPr>
          <a:lstStyle/>
          <a:p>
            <a:r>
              <a:rPr lang="en-US" sz="2800" b="1" dirty="0"/>
              <a:t>Tax Considerations</a:t>
            </a:r>
          </a:p>
          <a:p>
            <a:r>
              <a:rPr lang="en-US" sz="1900" dirty="0"/>
              <a:t>Bond </a:t>
            </a:r>
            <a:r>
              <a:rPr lang="en-US" sz="1900" dirty="0">
                <a:solidFill>
                  <a:srgbClr val="FF0000"/>
                </a:solidFill>
              </a:rPr>
              <a:t>interest</a:t>
            </a:r>
            <a:r>
              <a:rPr lang="en-US" sz="1900" dirty="0"/>
              <a:t> is usually taxed at the </a:t>
            </a:r>
            <a:r>
              <a:rPr lang="en-US" sz="1900" dirty="0">
                <a:solidFill>
                  <a:srgbClr val="FF0000"/>
                </a:solidFill>
              </a:rPr>
              <a:t>ordinary income tax </a:t>
            </a:r>
            <a:r>
              <a:rPr lang="en-US" sz="1900" dirty="0"/>
              <a:t>rate, which is typically the same tax rate that an individual would pay on wage or salary income.</a:t>
            </a:r>
          </a:p>
          <a:p>
            <a:r>
              <a:rPr lang="en-US" sz="1900" dirty="0"/>
              <a:t>In addition to earnings from interest, a bond investment will generate a </a:t>
            </a:r>
            <a:r>
              <a:rPr lang="en-US" sz="1900" dirty="0">
                <a:solidFill>
                  <a:srgbClr val="FF0000"/>
                </a:solidFill>
              </a:rPr>
              <a:t>capital gain or loss </a:t>
            </a:r>
            <a:r>
              <a:rPr lang="en-US" sz="1900" dirty="0"/>
              <a:t>if sold prior to maturity at a price different from the purchase price.</a:t>
            </a:r>
          </a:p>
          <a:p>
            <a:r>
              <a:rPr lang="en-US" sz="1900" dirty="0"/>
              <a:t>Capital gains or losses usually face different tax treatment from taxable income, which often varies for long-term and short-term capital gains.</a:t>
            </a:r>
          </a:p>
          <a:p>
            <a:r>
              <a:rPr lang="en-US" sz="1900" dirty="0"/>
              <a:t>For bonds </a:t>
            </a:r>
            <a:r>
              <a:rPr lang="en-US" sz="1900" dirty="0">
                <a:solidFill>
                  <a:srgbClr val="FF0000"/>
                </a:solidFill>
              </a:rPr>
              <a:t>issued at a discount</a:t>
            </a:r>
            <a:r>
              <a:rPr lang="en-US" sz="1900" dirty="0"/>
              <a:t>, the tax status of the original issue discount is an additional tax consideration. The United States includes a </a:t>
            </a:r>
            <a:r>
              <a:rPr lang="en-US" sz="1900" dirty="0">
                <a:solidFill>
                  <a:srgbClr val="FF0000"/>
                </a:solidFill>
              </a:rPr>
              <a:t>prorated portion </a:t>
            </a:r>
            <a:r>
              <a:rPr lang="en-US" sz="1900" dirty="0"/>
              <a:t>of the discount in interest income every tax year,</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5160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7A370-B1F9-464A-BC49-FE6F950C66D8}"/>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2D14F10B-97C2-4AE1-AC5A-EFC3CC4FEBB1}"/>
              </a:ext>
            </a:extLst>
          </p:cNvPr>
          <p:cNvSpPr>
            <a:spLocks noGrp="1"/>
          </p:cNvSpPr>
          <p:nvPr>
            <p:ph idx="1"/>
          </p:nvPr>
        </p:nvSpPr>
        <p:spPr>
          <a:xfrm>
            <a:off x="1024128" y="2286000"/>
            <a:ext cx="8018271" cy="4023360"/>
          </a:xfrm>
        </p:spPr>
        <p:txBody>
          <a:bodyPr>
            <a:normAutofit/>
          </a:bodyPr>
          <a:lstStyle/>
          <a:p>
            <a:r>
              <a:rPr lang="en-US" sz="2000" dirty="0"/>
              <a:t>Assume that a company issues bonds in the hypothetical country of </a:t>
            </a:r>
            <a:r>
              <a:rPr lang="en-US" sz="2000" dirty="0" err="1"/>
              <a:t>Zinland</a:t>
            </a:r>
            <a:r>
              <a:rPr lang="en-US" sz="2000" dirty="0"/>
              <a:t>, where the local currency is the </a:t>
            </a:r>
            <a:r>
              <a:rPr lang="en-US" sz="2000" dirty="0" err="1"/>
              <a:t>zini</a:t>
            </a:r>
            <a:r>
              <a:rPr lang="en-US" sz="2000" dirty="0"/>
              <a:t> (Z). There is an original issue discount tax provision in </a:t>
            </a:r>
            <a:r>
              <a:rPr lang="en-US" sz="2000" dirty="0" err="1"/>
              <a:t>Zinland’s</a:t>
            </a:r>
            <a:r>
              <a:rPr lang="en-US" sz="2000" dirty="0"/>
              <a:t> tax code. The company issues a 10-year zero-coupon bond with a par value of Z1,000 and sells it for Z800. An investor who buys the zero-coupon bond at issuance and holds it until maturity most likely:</a:t>
            </a:r>
          </a:p>
          <a:p>
            <a:pPr marL="457200" indent="-457200">
              <a:buFont typeface="+mj-lt"/>
              <a:buAutoNum type="alphaUcPeriod"/>
            </a:pPr>
            <a:r>
              <a:rPr lang="en-US" sz="2000" b="1" dirty="0"/>
              <a:t>has to include Z20 in his taxable income every tax year for 10 years and has to declare a capital gain of Z200 at maturity.</a:t>
            </a:r>
          </a:p>
          <a:p>
            <a:pPr marL="457200" indent="-457200">
              <a:buFont typeface="+mj-lt"/>
              <a:buAutoNum type="alphaUcPeriod"/>
            </a:pPr>
            <a:r>
              <a:rPr lang="en-US" sz="2000" b="1" dirty="0"/>
              <a:t>has to include Z20 in his taxable income every tax year for 10 years and does not have to declare a capital gain at maturity.</a:t>
            </a:r>
          </a:p>
          <a:p>
            <a:pPr marL="457200" indent="-457200">
              <a:buFont typeface="+mj-lt"/>
              <a:buAutoNum type="alphaUcPeriod"/>
            </a:pPr>
            <a:r>
              <a:rPr lang="en-US" sz="2000" b="1" dirty="0"/>
              <a:t>does not have to include anything in his taxable income every tax year for 10 years but has to declare a capital gain of Z200 at maturity.</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371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b="1" dirty="0">
                <a:solidFill>
                  <a:srgbClr val="FF0000"/>
                </a:solidFill>
              </a:rPr>
              <a:t>Principal repayment structures(1/3)</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3422115282"/>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Bullet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1060</a:t>
                      </a:r>
                    </a:p>
                  </a:txBody>
                  <a:tcPr/>
                </a:tc>
                <a:tc>
                  <a:txBody>
                    <a:bodyPr/>
                    <a:lstStyle/>
                    <a:p>
                      <a:r>
                        <a:rPr lang="en-US" dirty="0"/>
                        <a:t>60</a:t>
                      </a:r>
                    </a:p>
                  </a:txBody>
                  <a:tcPr/>
                </a:tc>
                <a:tc>
                  <a:txBody>
                    <a:bodyPr/>
                    <a:lstStyle/>
                    <a:p>
                      <a:r>
                        <a:rPr lang="en-US" dirty="0"/>
                        <a:t>1000</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4235057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b="1" dirty="0">
                <a:solidFill>
                  <a:srgbClr val="FF0000"/>
                </a:solidFill>
              </a:rPr>
              <a:t>Principal repayment structures(2/3)</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2778705281"/>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Fully amortized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237.4</a:t>
                      </a:r>
                    </a:p>
                  </a:txBody>
                  <a:tcPr/>
                </a:tc>
                <a:tc>
                  <a:txBody>
                    <a:bodyPr/>
                    <a:lstStyle/>
                    <a:p>
                      <a:r>
                        <a:rPr lang="en-US" dirty="0"/>
                        <a:t>60</a:t>
                      </a:r>
                    </a:p>
                  </a:txBody>
                  <a:tcPr/>
                </a:tc>
                <a:tc>
                  <a:txBody>
                    <a:bodyPr/>
                    <a:lstStyle/>
                    <a:p>
                      <a:r>
                        <a:rPr lang="en-US" dirty="0"/>
                        <a:t>177.4</a:t>
                      </a:r>
                    </a:p>
                  </a:txBody>
                  <a:tcPr/>
                </a:tc>
                <a:tc>
                  <a:txBody>
                    <a:bodyPr/>
                    <a:lstStyle/>
                    <a:p>
                      <a:r>
                        <a:rPr lang="en-US" dirty="0"/>
                        <a:t>822.6</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237.4</a:t>
                      </a:r>
                    </a:p>
                  </a:txBody>
                  <a:tcPr/>
                </a:tc>
                <a:tc>
                  <a:txBody>
                    <a:bodyPr/>
                    <a:lstStyle/>
                    <a:p>
                      <a:r>
                        <a:rPr lang="en-US" dirty="0"/>
                        <a:t>49.36</a:t>
                      </a:r>
                    </a:p>
                  </a:txBody>
                  <a:tcPr/>
                </a:tc>
                <a:tc>
                  <a:txBody>
                    <a:bodyPr/>
                    <a:lstStyle/>
                    <a:p>
                      <a:r>
                        <a:rPr lang="en-US" dirty="0"/>
                        <a:t>188.04</a:t>
                      </a:r>
                    </a:p>
                  </a:txBody>
                  <a:tcPr/>
                </a:tc>
                <a:tc>
                  <a:txBody>
                    <a:bodyPr/>
                    <a:lstStyle/>
                    <a:p>
                      <a:r>
                        <a:rPr lang="en-US" dirty="0"/>
                        <a:t>634.56</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237.4</a:t>
                      </a:r>
                    </a:p>
                  </a:txBody>
                  <a:tcPr/>
                </a:tc>
                <a:tc>
                  <a:txBody>
                    <a:bodyPr/>
                    <a:lstStyle/>
                    <a:p>
                      <a:r>
                        <a:rPr lang="en-US" dirty="0"/>
                        <a:t>38.07</a:t>
                      </a:r>
                    </a:p>
                  </a:txBody>
                  <a:tcPr/>
                </a:tc>
                <a:tc>
                  <a:txBody>
                    <a:bodyPr/>
                    <a:lstStyle/>
                    <a:p>
                      <a:r>
                        <a:rPr lang="en-US" dirty="0"/>
                        <a:t>199.32</a:t>
                      </a:r>
                    </a:p>
                  </a:txBody>
                  <a:tcPr/>
                </a:tc>
                <a:tc>
                  <a:txBody>
                    <a:bodyPr/>
                    <a:lstStyle/>
                    <a:p>
                      <a:r>
                        <a:rPr lang="en-US" dirty="0"/>
                        <a:t>435.24</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237.4</a:t>
                      </a:r>
                    </a:p>
                  </a:txBody>
                  <a:tcPr/>
                </a:tc>
                <a:tc>
                  <a:txBody>
                    <a:bodyPr/>
                    <a:lstStyle/>
                    <a:p>
                      <a:r>
                        <a:rPr lang="en-US" dirty="0"/>
                        <a:t>26.11</a:t>
                      </a:r>
                    </a:p>
                  </a:txBody>
                  <a:tcPr/>
                </a:tc>
                <a:tc>
                  <a:txBody>
                    <a:bodyPr/>
                    <a:lstStyle/>
                    <a:p>
                      <a:r>
                        <a:rPr lang="en-US" dirty="0"/>
                        <a:t>211.28</a:t>
                      </a:r>
                    </a:p>
                  </a:txBody>
                  <a:tcPr/>
                </a:tc>
                <a:tc>
                  <a:txBody>
                    <a:bodyPr/>
                    <a:lstStyle/>
                    <a:p>
                      <a:r>
                        <a:rPr lang="en-US" dirty="0"/>
                        <a:t>223.96</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237.4</a:t>
                      </a:r>
                    </a:p>
                  </a:txBody>
                  <a:tcPr/>
                </a:tc>
                <a:tc>
                  <a:txBody>
                    <a:bodyPr/>
                    <a:lstStyle/>
                    <a:p>
                      <a:r>
                        <a:rPr lang="en-US" dirty="0"/>
                        <a:t>13.44</a:t>
                      </a:r>
                    </a:p>
                  </a:txBody>
                  <a:tcPr/>
                </a:tc>
                <a:tc>
                  <a:txBody>
                    <a:bodyPr/>
                    <a:lstStyle/>
                    <a:p>
                      <a:r>
                        <a:rPr lang="en-US" dirty="0"/>
                        <a:t>223.96</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85786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b="1" dirty="0">
                <a:solidFill>
                  <a:srgbClr val="FF0000"/>
                </a:solidFill>
              </a:rPr>
              <a:t>Principal repayment structures(3/3)</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1522974608"/>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Partially amortized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201.92</a:t>
                      </a:r>
                    </a:p>
                  </a:txBody>
                  <a:tcPr/>
                </a:tc>
                <a:tc>
                  <a:txBody>
                    <a:bodyPr/>
                    <a:lstStyle/>
                    <a:p>
                      <a:r>
                        <a:rPr lang="en-US" dirty="0"/>
                        <a:t>60</a:t>
                      </a:r>
                    </a:p>
                  </a:txBody>
                  <a:tcPr/>
                </a:tc>
                <a:tc>
                  <a:txBody>
                    <a:bodyPr/>
                    <a:lstStyle/>
                    <a:p>
                      <a:r>
                        <a:rPr lang="en-US" dirty="0"/>
                        <a:t>141.92</a:t>
                      </a:r>
                    </a:p>
                  </a:txBody>
                  <a:tcPr/>
                </a:tc>
                <a:tc>
                  <a:txBody>
                    <a:bodyPr/>
                    <a:lstStyle/>
                    <a:p>
                      <a:r>
                        <a:rPr lang="en-US" dirty="0"/>
                        <a:t>858.08</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201.92</a:t>
                      </a:r>
                    </a:p>
                  </a:txBody>
                  <a:tcPr/>
                </a:tc>
                <a:tc>
                  <a:txBody>
                    <a:bodyPr/>
                    <a:lstStyle/>
                    <a:p>
                      <a:r>
                        <a:rPr lang="en-US" dirty="0"/>
                        <a:t>51.48</a:t>
                      </a:r>
                    </a:p>
                  </a:txBody>
                  <a:tcPr/>
                </a:tc>
                <a:tc>
                  <a:txBody>
                    <a:bodyPr/>
                    <a:lstStyle/>
                    <a:p>
                      <a:r>
                        <a:rPr lang="en-US" dirty="0"/>
                        <a:t>150.43</a:t>
                      </a:r>
                    </a:p>
                  </a:txBody>
                  <a:tcPr/>
                </a:tc>
                <a:tc>
                  <a:txBody>
                    <a:bodyPr/>
                    <a:lstStyle/>
                    <a:p>
                      <a:r>
                        <a:rPr lang="en-US" dirty="0"/>
                        <a:t>707.65</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201.92</a:t>
                      </a:r>
                    </a:p>
                  </a:txBody>
                  <a:tcPr/>
                </a:tc>
                <a:tc>
                  <a:txBody>
                    <a:bodyPr/>
                    <a:lstStyle/>
                    <a:p>
                      <a:r>
                        <a:rPr lang="en-US" dirty="0"/>
                        <a:t>42.46</a:t>
                      </a:r>
                    </a:p>
                  </a:txBody>
                  <a:tcPr/>
                </a:tc>
                <a:tc>
                  <a:txBody>
                    <a:bodyPr/>
                    <a:lstStyle/>
                    <a:p>
                      <a:r>
                        <a:rPr lang="en-US" dirty="0"/>
                        <a:t>159.46</a:t>
                      </a:r>
                    </a:p>
                  </a:txBody>
                  <a:tcPr/>
                </a:tc>
                <a:tc>
                  <a:txBody>
                    <a:bodyPr/>
                    <a:lstStyle/>
                    <a:p>
                      <a:r>
                        <a:rPr lang="en-US" dirty="0"/>
                        <a:t>548.19</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201.92</a:t>
                      </a:r>
                    </a:p>
                  </a:txBody>
                  <a:tcPr/>
                </a:tc>
                <a:tc>
                  <a:txBody>
                    <a:bodyPr/>
                    <a:lstStyle/>
                    <a:p>
                      <a:r>
                        <a:rPr lang="en-US" dirty="0"/>
                        <a:t>32.89</a:t>
                      </a:r>
                    </a:p>
                  </a:txBody>
                  <a:tcPr/>
                </a:tc>
                <a:tc>
                  <a:txBody>
                    <a:bodyPr/>
                    <a:lstStyle/>
                    <a:p>
                      <a:r>
                        <a:rPr lang="en-US" dirty="0"/>
                        <a:t>169.03</a:t>
                      </a:r>
                    </a:p>
                  </a:txBody>
                  <a:tcPr/>
                </a:tc>
                <a:tc>
                  <a:txBody>
                    <a:bodyPr/>
                    <a:lstStyle/>
                    <a:p>
                      <a:r>
                        <a:rPr lang="en-US" dirty="0"/>
                        <a:t>379.17</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401.92</a:t>
                      </a:r>
                    </a:p>
                  </a:txBody>
                  <a:tcPr/>
                </a:tc>
                <a:tc>
                  <a:txBody>
                    <a:bodyPr/>
                    <a:lstStyle/>
                    <a:p>
                      <a:r>
                        <a:rPr lang="en-US" dirty="0"/>
                        <a:t>22.75</a:t>
                      </a:r>
                    </a:p>
                  </a:txBody>
                  <a:tcPr/>
                </a:tc>
                <a:tc>
                  <a:txBody>
                    <a:bodyPr/>
                    <a:lstStyle/>
                    <a:p>
                      <a:r>
                        <a:rPr lang="en-US" dirty="0"/>
                        <a:t>379.17</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353983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3C7D-3667-455A-A51A-DAB0D6BA4F70}"/>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3C97C31C-E50C-4FB9-8CC8-2785D38CCA0C}"/>
              </a:ext>
            </a:extLst>
          </p:cNvPr>
          <p:cNvSpPr>
            <a:spLocks noGrp="1"/>
          </p:cNvSpPr>
          <p:nvPr>
            <p:ph idx="1"/>
          </p:nvPr>
        </p:nvSpPr>
        <p:spPr>
          <a:xfrm>
            <a:off x="1024128" y="2286000"/>
            <a:ext cx="8018271" cy="4023360"/>
          </a:xfrm>
        </p:spPr>
        <p:txBody>
          <a:bodyPr>
            <a:normAutofit/>
          </a:bodyPr>
          <a:lstStyle/>
          <a:p>
            <a:r>
              <a:rPr lang="en-US" sz="2000" dirty="0"/>
              <a:t>A plain vanilla bond is also known as a </a:t>
            </a:r>
            <a:r>
              <a:rPr lang="en-US" sz="2000" dirty="0">
                <a:solidFill>
                  <a:srgbClr val="FF0000"/>
                </a:solidFill>
              </a:rPr>
              <a:t>bullet bond </a:t>
            </a:r>
            <a:r>
              <a:rPr lang="en-US" sz="2000" dirty="0"/>
              <a:t>because the entire payment of principal occurs at maturity.</a:t>
            </a:r>
          </a:p>
          <a:p>
            <a:r>
              <a:rPr lang="en-US" sz="2000" dirty="0"/>
              <a:t>In contrast, an amortizing bond has a payment schedule that calls for periodic payments of interest and repayments of principal. </a:t>
            </a:r>
          </a:p>
          <a:p>
            <a:r>
              <a:rPr lang="en-US" sz="2000" dirty="0"/>
              <a:t>A </a:t>
            </a:r>
            <a:r>
              <a:rPr lang="en-US" sz="2000" dirty="0">
                <a:solidFill>
                  <a:srgbClr val="FF0000"/>
                </a:solidFill>
              </a:rPr>
              <a:t>fully amortized </a:t>
            </a:r>
            <a:r>
              <a:rPr lang="en-US" sz="2000" dirty="0"/>
              <a:t>bond is characterized by a fixed periodic payment schedule that reduces the bond’s outstanding principal amount to zero by the maturity date.</a:t>
            </a:r>
          </a:p>
          <a:p>
            <a:r>
              <a:rPr lang="en-US" sz="2000" dirty="0"/>
              <a:t>A </a:t>
            </a:r>
            <a:r>
              <a:rPr lang="en-US" sz="2000" dirty="0">
                <a:solidFill>
                  <a:srgbClr val="FF0000"/>
                </a:solidFill>
              </a:rPr>
              <a:t>partially amortized </a:t>
            </a:r>
            <a:r>
              <a:rPr lang="en-US" sz="2000" dirty="0"/>
              <a:t>bond also makes fixed periodic payments until maturity, but only a portion of the principal is repaid by the maturity date. </a:t>
            </a:r>
          </a:p>
          <a:p>
            <a:r>
              <a:rPr lang="en-US" sz="2000" dirty="0"/>
              <a:t>Thus, a </a:t>
            </a:r>
            <a:r>
              <a:rPr lang="en-US" sz="2000" dirty="0">
                <a:solidFill>
                  <a:srgbClr val="FF0000"/>
                </a:solidFill>
              </a:rPr>
              <a:t>balloon payment </a:t>
            </a:r>
            <a:r>
              <a:rPr lang="en-US" sz="2000" dirty="0"/>
              <a:t>is required at maturity to retire the bond’s outstanding principal amount.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6901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0627-D69C-41B0-95C4-4F74BAF6F73A}"/>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1074FB04-EA2F-4D27-9535-087FF0CE8B3D}"/>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Issuer(1/6)</a:t>
            </a:r>
          </a:p>
          <a:p>
            <a:pPr lvl="1"/>
            <a:r>
              <a:rPr lang="en-US" dirty="0"/>
              <a:t>Supranational organizations, such as the World Bank or the European Investment Bank</a:t>
            </a:r>
          </a:p>
          <a:p>
            <a:pPr lvl="1"/>
            <a:r>
              <a:rPr lang="en-US" dirty="0"/>
              <a:t>Sovereign (national) governments, such as the United States or Japan</a:t>
            </a:r>
          </a:p>
          <a:p>
            <a:pPr lvl="1"/>
            <a:r>
              <a:rPr lang="en-US" dirty="0"/>
              <a:t>Non-sovereign (local) governments, such as the State of Minnesota in the United States, the Catalonia region in Spain</a:t>
            </a:r>
          </a:p>
          <a:p>
            <a:pPr lvl="1"/>
            <a:r>
              <a:rPr lang="en-US" dirty="0"/>
              <a:t>Quasi-government entities (i.e., agencies that are owned or sponsored by governments), such as postal services in many countries</a:t>
            </a:r>
          </a:p>
          <a:p>
            <a:pPr lvl="1"/>
            <a:r>
              <a:rPr lang="en-US" dirty="0"/>
              <a:t>Companies (i.e., corporate issuers)</a:t>
            </a:r>
          </a:p>
          <a:p>
            <a:pPr lvl="1"/>
            <a:r>
              <a:rPr lang="en-US" dirty="0"/>
              <a:t>Special legal entities (i.e., special purpose entities)</a:t>
            </a:r>
          </a:p>
          <a:p>
            <a:pPr lvl="1"/>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2323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608EEC-0B20-6356-AFE7-F76C57EA677B}"/>
              </a:ext>
            </a:extLst>
          </p:cNvPr>
          <p:cNvPicPr>
            <a:picLocks noChangeAspect="1"/>
          </p:cNvPicPr>
          <p:nvPr/>
        </p:nvPicPr>
        <p:blipFill rotWithShape="1">
          <a:blip r:embed="rId3">
            <a:duotone>
              <a:schemeClr val="bg2">
                <a:shade val="45000"/>
                <a:satMod val="135000"/>
              </a:schemeClr>
              <a:prstClr val="white"/>
            </a:duotone>
            <a:alphaModFix amt="40000"/>
          </a:blip>
          <a:srcRect/>
          <a:stretch/>
        </p:blipFill>
        <p:spPr>
          <a:xfrm>
            <a:off x="0" y="0"/>
            <a:ext cx="12191980" cy="6857989"/>
          </a:xfrm>
          <a:prstGeom prst="rect">
            <a:avLst/>
          </a:prstGeom>
        </p:spPr>
      </p:pic>
      <p:sp>
        <p:nvSpPr>
          <p:cNvPr id="2" name="Title 1">
            <a:extLst>
              <a:ext uri="{FF2B5EF4-FFF2-40B4-BE49-F238E27FC236}">
                <a16:creationId xmlns:a16="http://schemas.microsoft.com/office/drawing/2014/main" id="{FBA41580-255C-4608-AB9A-B35A8F62376B}"/>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101B022-AFF0-4117-92A6-1687DFCF8CEA}"/>
              </a:ext>
            </a:extLst>
          </p:cNvPr>
          <p:cNvSpPr>
            <a:spLocks noGrp="1"/>
          </p:cNvSpPr>
          <p:nvPr>
            <p:ph idx="1"/>
          </p:nvPr>
        </p:nvSpPr>
        <p:spPr>
          <a:xfrm>
            <a:off x="1024128" y="2286000"/>
            <a:ext cx="9720073" cy="4023360"/>
          </a:xfrm>
        </p:spPr>
        <p:txBody>
          <a:bodyPr>
            <a:normAutofit/>
          </a:bodyPr>
          <a:lstStyle/>
          <a:p>
            <a:r>
              <a:rPr lang="en-US" dirty="0"/>
              <a:t>The annual payment of </a:t>
            </a:r>
            <a:r>
              <a:rPr lang="en-US" dirty="0">
                <a:solidFill>
                  <a:srgbClr val="FF0000"/>
                </a:solidFill>
              </a:rPr>
              <a:t>fully amortized </a:t>
            </a:r>
            <a:r>
              <a:rPr lang="en-US" dirty="0"/>
              <a:t>bond is constant, but over time the </a:t>
            </a:r>
            <a:r>
              <a:rPr lang="en-US" dirty="0">
                <a:solidFill>
                  <a:srgbClr val="FF0000"/>
                </a:solidFill>
              </a:rPr>
              <a:t>interest payment decreases while the principal repayment increases</a:t>
            </a:r>
            <a:r>
              <a:rPr lang="en-US" dirty="0"/>
              <a:t>.</a:t>
            </a:r>
          </a:p>
          <a:p>
            <a:r>
              <a:rPr lang="en-US" dirty="0"/>
              <a:t>Because the principal amount is not fully amortized, </a:t>
            </a:r>
            <a:r>
              <a:rPr lang="en-US" dirty="0">
                <a:solidFill>
                  <a:srgbClr val="FF0000"/>
                </a:solidFill>
              </a:rPr>
              <a:t>interest payments are higher for the partially amortized bond than for the fully amortized bond</a:t>
            </a:r>
            <a:r>
              <a:rPr lang="en-US" dirty="0"/>
              <a:t>, except the first year when they are equal.</a:t>
            </a:r>
          </a:p>
          <a:p>
            <a:r>
              <a:rPr lang="en-US" dirty="0">
                <a:solidFill>
                  <a:srgbClr val="FF0000"/>
                </a:solidFill>
              </a:rPr>
              <a:t>MBS</a:t>
            </a:r>
            <a:r>
              <a:rPr lang="en-US" dirty="0"/>
              <a:t> face </a:t>
            </a:r>
            <a:r>
              <a:rPr lang="en-US" dirty="0">
                <a:solidFill>
                  <a:srgbClr val="FF0000"/>
                </a:solidFill>
              </a:rPr>
              <a:t>prepayment risk</a:t>
            </a:r>
            <a:r>
              <a:rPr lang="en-US" dirty="0"/>
              <a:t>, which is the possible early repayment of mortgage principal. Borrowers usually have the right to prepay mortgages, which typically occurs when a current homeowner purchases a new home or when homeowners refinance their mortgages because market interest rates have fallen.</a:t>
            </a:r>
          </a:p>
        </p:txBody>
      </p:sp>
    </p:spTree>
    <p:extLst>
      <p:ext uri="{BB962C8B-B14F-4D97-AF65-F5344CB8AC3E}">
        <p14:creationId xmlns:p14="http://schemas.microsoft.com/office/powerpoint/2010/main" val="2917219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A74C-9217-4DEA-B519-6A501C289543}"/>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DB073F77-C5B7-46DC-8985-4E01A0A748CB}"/>
              </a:ext>
            </a:extLst>
          </p:cNvPr>
          <p:cNvSpPr>
            <a:spLocks noGrp="1"/>
          </p:cNvSpPr>
          <p:nvPr>
            <p:ph idx="1"/>
          </p:nvPr>
        </p:nvSpPr>
        <p:spPr>
          <a:xfrm>
            <a:off x="1024128" y="2286000"/>
            <a:ext cx="8018271" cy="4023360"/>
          </a:xfrm>
        </p:spPr>
        <p:txBody>
          <a:bodyPr>
            <a:normAutofit/>
          </a:bodyPr>
          <a:lstStyle/>
          <a:p>
            <a:pPr marL="0" indent="0">
              <a:buNone/>
            </a:pPr>
            <a:r>
              <a:rPr lang="en-US" sz="1900"/>
              <a:t>1. The structure that requires the largest repayment of principal at maturity is that of a:</a:t>
            </a:r>
          </a:p>
          <a:p>
            <a:pPr marL="457200" indent="-457200">
              <a:buFont typeface="+mj-lt"/>
              <a:buAutoNum type="alphaUcPeriod"/>
            </a:pPr>
            <a:r>
              <a:rPr lang="en-US" sz="1900" b="1"/>
              <a:t>bullet bond.</a:t>
            </a:r>
          </a:p>
          <a:p>
            <a:pPr marL="457200" indent="-457200">
              <a:buFont typeface="+mj-lt"/>
              <a:buAutoNum type="alphaUcPeriod"/>
            </a:pPr>
            <a:r>
              <a:rPr lang="en-US" sz="1900" b="1"/>
              <a:t>fully amortized bond.</a:t>
            </a:r>
          </a:p>
          <a:p>
            <a:pPr marL="457200" indent="-457200">
              <a:buFont typeface="+mj-lt"/>
              <a:buAutoNum type="alphaUcPeriod"/>
            </a:pPr>
            <a:r>
              <a:rPr lang="en-US" sz="1900" b="1"/>
              <a:t>partially amortized bond.</a:t>
            </a:r>
          </a:p>
          <a:p>
            <a:pPr marL="0" indent="0">
              <a:buNone/>
            </a:pPr>
            <a:r>
              <a:rPr lang="en-US" sz="1900"/>
              <a:t>2. Relative to a fully amortized bond, the coupon payments of an otherwise similar partially amortized bond are:</a:t>
            </a:r>
          </a:p>
          <a:p>
            <a:pPr marL="457200" indent="-457200">
              <a:buFont typeface="+mj-lt"/>
              <a:buAutoNum type="alphaUcPeriod"/>
            </a:pPr>
            <a:r>
              <a:rPr lang="en-US" sz="1900" b="1"/>
              <a:t>lower or equal.</a:t>
            </a:r>
          </a:p>
          <a:p>
            <a:pPr marL="457200" indent="-457200">
              <a:buFont typeface="+mj-lt"/>
              <a:buAutoNum type="alphaUcPeriod"/>
            </a:pPr>
            <a:r>
              <a:rPr lang="en-US" sz="1900" b="1"/>
              <a:t>equal.</a:t>
            </a:r>
          </a:p>
          <a:p>
            <a:pPr marL="457200" indent="-457200">
              <a:buFont typeface="+mj-lt"/>
              <a:buAutoNum type="alphaUcPeriod"/>
            </a:pPr>
            <a:r>
              <a:rPr lang="en-US" sz="1900" b="1"/>
              <a:t>higher or equal.</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2145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Wave in water">
            <a:extLst>
              <a:ext uri="{FF2B5EF4-FFF2-40B4-BE49-F238E27FC236}">
                <a16:creationId xmlns:a16="http://schemas.microsoft.com/office/drawing/2014/main" id="{DC68E767-BE6D-F9FF-AD97-F3F4FF4330D8}"/>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sp>
        <p:nvSpPr>
          <p:cNvPr id="2" name="Title 1">
            <a:extLst>
              <a:ext uri="{FF2B5EF4-FFF2-40B4-BE49-F238E27FC236}">
                <a16:creationId xmlns:a16="http://schemas.microsoft.com/office/drawing/2014/main" id="{87DB0164-3706-4567-88DF-110AC1992AD8}"/>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632729E-BB3E-4F47-A8DF-63F32659470D}"/>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Sinking fund arrangement</a:t>
            </a:r>
          </a:p>
          <a:p>
            <a:r>
              <a:rPr lang="en-US" dirty="0"/>
              <a:t>A </a:t>
            </a:r>
            <a:r>
              <a:rPr lang="en-US" dirty="0">
                <a:solidFill>
                  <a:srgbClr val="FF0000"/>
                </a:solidFill>
              </a:rPr>
              <a:t>sinking fund arrangement </a:t>
            </a:r>
            <a:r>
              <a:rPr lang="en-US" dirty="0"/>
              <a:t>is another approach that can be used to achieve the same goal of </a:t>
            </a:r>
            <a:r>
              <a:rPr lang="en-US" dirty="0">
                <a:solidFill>
                  <a:srgbClr val="FF0000"/>
                </a:solidFill>
              </a:rPr>
              <a:t>periodically retiring the bond’s principal outstanding</a:t>
            </a:r>
            <a:r>
              <a:rPr lang="en-US" dirty="0"/>
              <a:t>.</a:t>
            </a:r>
          </a:p>
          <a:p>
            <a:r>
              <a:rPr lang="en-US" dirty="0"/>
              <a:t>Originally, a sinking fund was a specified cash reserve that was segregated from the rest of the issuer’s business for the purpose of repaying the principal. </a:t>
            </a:r>
          </a:p>
          <a:p>
            <a:r>
              <a:rPr lang="en-US" dirty="0"/>
              <a:t>More generally today, a sinking fund arrangement specifies the portion of the bond’s principal outstanding, perhaps 5%, that must be repaid each year throughout the bond’s life or after a specified date.</a:t>
            </a:r>
          </a:p>
          <a:p>
            <a:r>
              <a:rPr lang="en-US" dirty="0"/>
              <a:t>Another type of sinking fund arrangement operates by redeeming a steadily increasing amount of the bond’s notional principal (total amount) each year</a:t>
            </a:r>
          </a:p>
          <a:p>
            <a:endParaRPr lang="en-US" dirty="0"/>
          </a:p>
        </p:txBody>
      </p:sp>
    </p:spTree>
    <p:extLst>
      <p:ext uri="{BB962C8B-B14F-4D97-AF65-F5344CB8AC3E}">
        <p14:creationId xmlns:p14="http://schemas.microsoft.com/office/powerpoint/2010/main" val="835785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8145-B53C-43A2-B04C-529A307E5763}"/>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graphicFrame>
        <p:nvGraphicFramePr>
          <p:cNvPr id="4" name="Content Placeholder 3">
            <a:extLst>
              <a:ext uri="{FF2B5EF4-FFF2-40B4-BE49-F238E27FC236}">
                <a16:creationId xmlns:a16="http://schemas.microsoft.com/office/drawing/2014/main" id="{4E4EF63C-2A58-4399-B962-C8D1A8A81162}"/>
              </a:ext>
            </a:extLst>
          </p:cNvPr>
          <p:cNvGraphicFramePr>
            <a:graphicFrameLocks noGrp="1"/>
          </p:cNvGraphicFramePr>
          <p:nvPr>
            <p:ph idx="1"/>
            <p:extLst>
              <p:ext uri="{D42A27DB-BD31-4B8C-83A1-F6EECF244321}">
                <p14:modId xmlns:p14="http://schemas.microsoft.com/office/powerpoint/2010/main" val="3952685709"/>
              </p:ext>
            </p:extLst>
          </p:nvPr>
        </p:nvGraphicFramePr>
        <p:xfrm>
          <a:off x="1023940" y="2084832"/>
          <a:ext cx="8837512" cy="5639329"/>
        </p:xfrm>
        <a:graphic>
          <a:graphicData uri="http://schemas.openxmlformats.org/drawingml/2006/table">
            <a:tbl>
              <a:tblPr firstRow="1" bandRow="1">
                <a:tableStyleId>{5C22544A-7EE6-4342-B048-85BDC9FD1C3A}</a:tableStyleId>
              </a:tblPr>
              <a:tblGrid>
                <a:gridCol w="850305">
                  <a:extLst>
                    <a:ext uri="{9D8B030D-6E8A-4147-A177-3AD203B41FA5}">
                      <a16:colId xmlns:a16="http://schemas.microsoft.com/office/drawing/2014/main" val="3144086889"/>
                    </a:ext>
                  </a:extLst>
                </a:gridCol>
                <a:gridCol w="2569797">
                  <a:extLst>
                    <a:ext uri="{9D8B030D-6E8A-4147-A177-3AD203B41FA5}">
                      <a16:colId xmlns:a16="http://schemas.microsoft.com/office/drawing/2014/main" val="2502695033"/>
                    </a:ext>
                  </a:extLst>
                </a:gridCol>
                <a:gridCol w="1389079">
                  <a:extLst>
                    <a:ext uri="{9D8B030D-6E8A-4147-A177-3AD203B41FA5}">
                      <a16:colId xmlns:a16="http://schemas.microsoft.com/office/drawing/2014/main" val="2418103292"/>
                    </a:ext>
                  </a:extLst>
                </a:gridCol>
                <a:gridCol w="2444781">
                  <a:extLst>
                    <a:ext uri="{9D8B030D-6E8A-4147-A177-3AD203B41FA5}">
                      <a16:colId xmlns:a16="http://schemas.microsoft.com/office/drawing/2014/main" val="2167618140"/>
                    </a:ext>
                  </a:extLst>
                </a:gridCol>
                <a:gridCol w="1583550">
                  <a:extLst>
                    <a:ext uri="{9D8B030D-6E8A-4147-A177-3AD203B41FA5}">
                      <a16:colId xmlns:a16="http://schemas.microsoft.com/office/drawing/2014/main" val="316379416"/>
                    </a:ext>
                  </a:extLst>
                </a:gridCol>
              </a:tblGrid>
              <a:tr h="884449">
                <a:tc>
                  <a:txBody>
                    <a:bodyPr/>
                    <a:lstStyle/>
                    <a:p>
                      <a:r>
                        <a:rPr lang="en-US" dirty="0"/>
                        <a:t>Year</a:t>
                      </a:r>
                    </a:p>
                  </a:txBody>
                  <a:tcPr/>
                </a:tc>
                <a:tc>
                  <a:txBody>
                    <a:bodyPr/>
                    <a:lstStyle/>
                    <a:p>
                      <a:r>
                        <a:rPr lang="en-US" dirty="0"/>
                        <a:t>Outstanding principal at the beginning of the year</a:t>
                      </a:r>
                    </a:p>
                  </a:txBody>
                  <a:tcPr/>
                </a:tc>
                <a:tc>
                  <a:txBody>
                    <a:bodyPr/>
                    <a:lstStyle/>
                    <a:p>
                      <a:r>
                        <a:rPr lang="en-US" dirty="0"/>
                        <a:t>Sinking fund payment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Outstanding principal at the end of the year</a:t>
                      </a:r>
                    </a:p>
                  </a:txBody>
                  <a:tcPr/>
                </a:tc>
                <a:tc>
                  <a:txBody>
                    <a:bodyPr/>
                    <a:lstStyle/>
                    <a:p>
                      <a:r>
                        <a:rPr lang="en-US" dirty="0"/>
                        <a:t>Final principal repayment</a:t>
                      </a:r>
                    </a:p>
                  </a:txBody>
                  <a:tcPr/>
                </a:tc>
                <a:extLst>
                  <a:ext uri="{0D108BD9-81ED-4DB2-BD59-A6C34878D82A}">
                    <a16:rowId xmlns:a16="http://schemas.microsoft.com/office/drawing/2014/main" val="3444236063"/>
                  </a:ext>
                </a:extLst>
              </a:tr>
              <a:tr h="353780">
                <a:tc>
                  <a:txBody>
                    <a:bodyPr/>
                    <a:lstStyle/>
                    <a:p>
                      <a:r>
                        <a:rPr lang="en-US" dirty="0"/>
                        <a:t>0</a:t>
                      </a:r>
                    </a:p>
                  </a:txBody>
                  <a:tcPr/>
                </a:tc>
                <a:tc>
                  <a:txBody>
                    <a:bodyPr/>
                    <a:lstStyle/>
                    <a:p>
                      <a:endParaRPr lang="en-US"/>
                    </a:p>
                  </a:txBody>
                  <a:tcPr/>
                </a:tc>
                <a:tc>
                  <a:txBody>
                    <a:bodyPr/>
                    <a:lstStyle/>
                    <a:p>
                      <a:endParaRPr lang="en-US"/>
                    </a:p>
                  </a:txBody>
                  <a:tcPr/>
                </a:tc>
                <a:tc>
                  <a:txBody>
                    <a:bodyPr/>
                    <a:lstStyle/>
                    <a:p>
                      <a:r>
                        <a:rPr lang="en-US" dirty="0"/>
                        <a:t>200</a:t>
                      </a:r>
                    </a:p>
                  </a:txBody>
                  <a:tcPr/>
                </a:tc>
                <a:tc>
                  <a:txBody>
                    <a:bodyPr/>
                    <a:lstStyle/>
                    <a:p>
                      <a:endParaRPr lang="en-US" dirty="0"/>
                    </a:p>
                  </a:txBody>
                  <a:tcPr/>
                </a:tc>
                <a:extLst>
                  <a:ext uri="{0D108BD9-81ED-4DB2-BD59-A6C34878D82A}">
                    <a16:rowId xmlns:a16="http://schemas.microsoft.com/office/drawing/2014/main" val="380992981"/>
                  </a:ext>
                </a:extLst>
              </a:tr>
              <a:tr h="353780">
                <a:tc>
                  <a:txBody>
                    <a:bodyPr/>
                    <a:lstStyle/>
                    <a:p>
                      <a:r>
                        <a:rPr lang="en-US" dirty="0"/>
                        <a:t>1 to 9</a:t>
                      </a:r>
                    </a:p>
                  </a:txBody>
                  <a:tcPr/>
                </a:tc>
                <a:tc>
                  <a:txBody>
                    <a:bodyPr/>
                    <a:lstStyle/>
                    <a:p>
                      <a:r>
                        <a:rPr lang="en-US" dirty="0"/>
                        <a:t>200</a:t>
                      </a:r>
                    </a:p>
                  </a:txBody>
                  <a:tcPr/>
                </a:tc>
                <a:tc>
                  <a:txBody>
                    <a:bodyPr/>
                    <a:lstStyle/>
                    <a:p>
                      <a:r>
                        <a:rPr lang="en-US" dirty="0"/>
                        <a:t>0</a:t>
                      </a:r>
                    </a:p>
                  </a:txBody>
                  <a:tcPr/>
                </a:tc>
                <a:tc>
                  <a:txBody>
                    <a:bodyPr/>
                    <a:lstStyle/>
                    <a:p>
                      <a:r>
                        <a:rPr lang="en-US" dirty="0"/>
                        <a:t>200</a:t>
                      </a:r>
                    </a:p>
                  </a:txBody>
                  <a:tcPr/>
                </a:tc>
                <a:tc>
                  <a:txBody>
                    <a:bodyPr/>
                    <a:lstStyle/>
                    <a:p>
                      <a:endParaRPr lang="en-US" dirty="0"/>
                    </a:p>
                  </a:txBody>
                  <a:tcPr/>
                </a:tc>
                <a:extLst>
                  <a:ext uri="{0D108BD9-81ED-4DB2-BD59-A6C34878D82A}">
                    <a16:rowId xmlns:a16="http://schemas.microsoft.com/office/drawing/2014/main" val="822001781"/>
                  </a:ext>
                </a:extLst>
              </a:tr>
              <a:tr h="353780">
                <a:tc>
                  <a:txBody>
                    <a:bodyPr/>
                    <a:lstStyle/>
                    <a:p>
                      <a:r>
                        <a:rPr lang="en-US" dirty="0"/>
                        <a:t>10</a:t>
                      </a:r>
                    </a:p>
                  </a:txBody>
                  <a:tcPr/>
                </a:tc>
                <a:tc>
                  <a:txBody>
                    <a:bodyPr/>
                    <a:lstStyle/>
                    <a:p>
                      <a:r>
                        <a:rPr lang="en-US" dirty="0"/>
                        <a:t>200</a:t>
                      </a:r>
                    </a:p>
                  </a:txBody>
                  <a:tcPr/>
                </a:tc>
                <a:tc>
                  <a:txBody>
                    <a:bodyPr/>
                    <a:lstStyle/>
                    <a:p>
                      <a:r>
                        <a:rPr lang="en-US" dirty="0"/>
                        <a:t>10</a:t>
                      </a:r>
                    </a:p>
                  </a:txBody>
                  <a:tcPr/>
                </a:tc>
                <a:tc>
                  <a:txBody>
                    <a:bodyPr/>
                    <a:lstStyle/>
                    <a:p>
                      <a:r>
                        <a:rPr lang="en-US" dirty="0"/>
                        <a:t>190</a:t>
                      </a:r>
                    </a:p>
                  </a:txBody>
                  <a:tcPr/>
                </a:tc>
                <a:tc>
                  <a:txBody>
                    <a:bodyPr/>
                    <a:lstStyle/>
                    <a:p>
                      <a:endParaRPr lang="en-US"/>
                    </a:p>
                  </a:txBody>
                  <a:tcPr/>
                </a:tc>
                <a:extLst>
                  <a:ext uri="{0D108BD9-81ED-4DB2-BD59-A6C34878D82A}">
                    <a16:rowId xmlns:a16="http://schemas.microsoft.com/office/drawing/2014/main" val="842107849"/>
                  </a:ext>
                </a:extLst>
              </a:tr>
              <a:tr h="353780">
                <a:tc>
                  <a:txBody>
                    <a:bodyPr/>
                    <a:lstStyle/>
                    <a:p>
                      <a:r>
                        <a:rPr lang="en-US" dirty="0"/>
                        <a:t>11</a:t>
                      </a:r>
                    </a:p>
                  </a:txBody>
                  <a:tcPr/>
                </a:tc>
                <a:tc>
                  <a:txBody>
                    <a:bodyPr/>
                    <a:lstStyle/>
                    <a:p>
                      <a:r>
                        <a:rPr lang="en-US" dirty="0"/>
                        <a:t>190</a:t>
                      </a:r>
                    </a:p>
                  </a:txBody>
                  <a:tcPr/>
                </a:tc>
                <a:tc>
                  <a:txBody>
                    <a:bodyPr/>
                    <a:lstStyle/>
                    <a:p>
                      <a:r>
                        <a:rPr lang="en-US" dirty="0"/>
                        <a:t>9.5</a:t>
                      </a:r>
                    </a:p>
                  </a:txBody>
                  <a:tcPr/>
                </a:tc>
                <a:tc>
                  <a:txBody>
                    <a:bodyPr/>
                    <a:lstStyle/>
                    <a:p>
                      <a:r>
                        <a:rPr lang="en-US" dirty="0"/>
                        <a:t>180.5</a:t>
                      </a:r>
                    </a:p>
                  </a:txBody>
                  <a:tcPr/>
                </a:tc>
                <a:tc>
                  <a:txBody>
                    <a:bodyPr/>
                    <a:lstStyle/>
                    <a:p>
                      <a:endParaRPr lang="en-US"/>
                    </a:p>
                  </a:txBody>
                  <a:tcPr/>
                </a:tc>
                <a:extLst>
                  <a:ext uri="{0D108BD9-81ED-4DB2-BD59-A6C34878D82A}">
                    <a16:rowId xmlns:a16="http://schemas.microsoft.com/office/drawing/2014/main" val="3136150927"/>
                  </a:ext>
                </a:extLst>
              </a:tr>
              <a:tr h="353780">
                <a:tc>
                  <a:txBody>
                    <a:bodyPr/>
                    <a:lstStyle/>
                    <a:p>
                      <a:r>
                        <a:rPr lang="en-US" dirty="0"/>
                        <a:t>12</a:t>
                      </a:r>
                    </a:p>
                  </a:txBody>
                  <a:tcPr/>
                </a:tc>
                <a:tc>
                  <a:txBody>
                    <a:bodyPr/>
                    <a:lstStyle/>
                    <a:p>
                      <a:r>
                        <a:rPr lang="en-US" dirty="0"/>
                        <a:t>180.5</a:t>
                      </a:r>
                    </a:p>
                  </a:txBody>
                  <a:tcPr/>
                </a:tc>
                <a:tc>
                  <a:txBody>
                    <a:bodyPr/>
                    <a:lstStyle/>
                    <a:p>
                      <a:r>
                        <a:rPr lang="en-US" dirty="0"/>
                        <a:t>9.03</a:t>
                      </a:r>
                    </a:p>
                  </a:txBody>
                  <a:tcPr/>
                </a:tc>
                <a:tc>
                  <a:txBody>
                    <a:bodyPr/>
                    <a:lstStyle/>
                    <a:p>
                      <a:r>
                        <a:rPr lang="en-US" dirty="0"/>
                        <a:t>171.4</a:t>
                      </a:r>
                      <a:r>
                        <a:rPr lang="en-US" altLang="zh-CN" dirty="0"/>
                        <a:t>7</a:t>
                      </a:r>
                      <a:endParaRPr lang="en-US" dirty="0"/>
                    </a:p>
                  </a:txBody>
                  <a:tcPr/>
                </a:tc>
                <a:tc>
                  <a:txBody>
                    <a:bodyPr/>
                    <a:lstStyle/>
                    <a:p>
                      <a:endParaRPr lang="en-US"/>
                    </a:p>
                  </a:txBody>
                  <a:tcPr/>
                </a:tc>
                <a:extLst>
                  <a:ext uri="{0D108BD9-81ED-4DB2-BD59-A6C34878D82A}">
                    <a16:rowId xmlns:a16="http://schemas.microsoft.com/office/drawing/2014/main" val="4177430592"/>
                  </a:ext>
                </a:extLst>
              </a:tr>
              <a:tr h="353780">
                <a:tc>
                  <a:txBody>
                    <a:bodyPr/>
                    <a:lstStyle/>
                    <a:p>
                      <a:r>
                        <a:rPr lang="en-US" dirty="0"/>
                        <a:t>13</a:t>
                      </a:r>
                    </a:p>
                  </a:txBody>
                  <a:tcPr/>
                </a:tc>
                <a:tc>
                  <a:txBody>
                    <a:bodyPr/>
                    <a:lstStyle/>
                    <a:p>
                      <a:r>
                        <a:rPr lang="en-US" dirty="0"/>
                        <a:t>171.48</a:t>
                      </a:r>
                    </a:p>
                  </a:txBody>
                  <a:tcPr/>
                </a:tc>
                <a:tc>
                  <a:txBody>
                    <a:bodyPr/>
                    <a:lstStyle/>
                    <a:p>
                      <a:r>
                        <a:rPr lang="en-US" dirty="0"/>
                        <a:t>8.57</a:t>
                      </a:r>
                    </a:p>
                  </a:txBody>
                  <a:tcPr/>
                </a:tc>
                <a:tc>
                  <a:txBody>
                    <a:bodyPr/>
                    <a:lstStyle/>
                    <a:p>
                      <a:r>
                        <a:rPr lang="en-US" dirty="0"/>
                        <a:t>162.9</a:t>
                      </a:r>
                    </a:p>
                  </a:txBody>
                  <a:tcPr/>
                </a:tc>
                <a:tc>
                  <a:txBody>
                    <a:bodyPr/>
                    <a:lstStyle/>
                    <a:p>
                      <a:endParaRPr lang="en-US"/>
                    </a:p>
                  </a:txBody>
                  <a:tcPr/>
                </a:tc>
                <a:extLst>
                  <a:ext uri="{0D108BD9-81ED-4DB2-BD59-A6C34878D82A}">
                    <a16:rowId xmlns:a16="http://schemas.microsoft.com/office/drawing/2014/main" val="4247663566"/>
                  </a:ext>
                </a:extLst>
              </a:tr>
              <a:tr h="353780">
                <a:tc>
                  <a:txBody>
                    <a:bodyPr/>
                    <a:lstStyle/>
                    <a:p>
                      <a:r>
                        <a:rPr lang="en-US" dirty="0"/>
                        <a:t>14</a:t>
                      </a:r>
                    </a:p>
                  </a:txBody>
                  <a:tcPr/>
                </a:tc>
                <a:tc>
                  <a:txBody>
                    <a:bodyPr/>
                    <a:lstStyle/>
                    <a:p>
                      <a:r>
                        <a:rPr lang="en-US" dirty="0"/>
                        <a:t>162.9</a:t>
                      </a:r>
                    </a:p>
                  </a:txBody>
                  <a:tcPr/>
                </a:tc>
                <a:tc>
                  <a:txBody>
                    <a:bodyPr/>
                    <a:lstStyle/>
                    <a:p>
                      <a:r>
                        <a:rPr lang="en-US" dirty="0"/>
                        <a:t>8.15</a:t>
                      </a:r>
                    </a:p>
                  </a:txBody>
                  <a:tcPr/>
                </a:tc>
                <a:tc>
                  <a:txBody>
                    <a:bodyPr/>
                    <a:lstStyle/>
                    <a:p>
                      <a:r>
                        <a:rPr lang="en-US" dirty="0"/>
                        <a:t>154.7</a:t>
                      </a:r>
                      <a:r>
                        <a:rPr lang="en-US" altLang="zh-CN" dirty="0"/>
                        <a:t>5</a:t>
                      </a:r>
                      <a:endParaRPr lang="en-US" dirty="0"/>
                    </a:p>
                  </a:txBody>
                  <a:tcPr/>
                </a:tc>
                <a:tc>
                  <a:txBody>
                    <a:bodyPr/>
                    <a:lstStyle/>
                    <a:p>
                      <a:endParaRPr lang="en-US"/>
                    </a:p>
                  </a:txBody>
                  <a:tcPr/>
                </a:tc>
                <a:extLst>
                  <a:ext uri="{0D108BD9-81ED-4DB2-BD59-A6C34878D82A}">
                    <a16:rowId xmlns:a16="http://schemas.microsoft.com/office/drawing/2014/main" val="686733391"/>
                  </a:ext>
                </a:extLst>
              </a:tr>
              <a:tr h="353780">
                <a:tc>
                  <a:txBody>
                    <a:bodyPr/>
                    <a:lstStyle/>
                    <a:p>
                      <a:r>
                        <a:rPr lang="en-US" dirty="0"/>
                        <a:t>15</a:t>
                      </a:r>
                    </a:p>
                  </a:txBody>
                  <a:tcPr/>
                </a:tc>
                <a:tc>
                  <a:txBody>
                    <a:bodyPr/>
                    <a:lstStyle/>
                    <a:p>
                      <a:r>
                        <a:rPr lang="en-US" dirty="0"/>
                        <a:t>154.76</a:t>
                      </a:r>
                    </a:p>
                  </a:txBody>
                  <a:tcPr/>
                </a:tc>
                <a:tc>
                  <a:txBody>
                    <a:bodyPr/>
                    <a:lstStyle/>
                    <a:p>
                      <a:r>
                        <a:rPr lang="en-US" dirty="0"/>
                        <a:t>7.74</a:t>
                      </a:r>
                    </a:p>
                  </a:txBody>
                  <a:tcPr/>
                </a:tc>
                <a:tc>
                  <a:txBody>
                    <a:bodyPr/>
                    <a:lstStyle/>
                    <a:p>
                      <a:r>
                        <a:rPr lang="en-US" dirty="0"/>
                        <a:t>147.0</a:t>
                      </a:r>
                      <a:r>
                        <a:rPr lang="en-US" altLang="zh-CN" dirty="0"/>
                        <a:t>1</a:t>
                      </a:r>
                      <a:endParaRPr lang="en-US" dirty="0"/>
                    </a:p>
                  </a:txBody>
                  <a:tcPr/>
                </a:tc>
                <a:tc>
                  <a:txBody>
                    <a:bodyPr/>
                    <a:lstStyle/>
                    <a:p>
                      <a:endParaRPr lang="en-US"/>
                    </a:p>
                  </a:txBody>
                  <a:tcPr/>
                </a:tc>
                <a:extLst>
                  <a:ext uri="{0D108BD9-81ED-4DB2-BD59-A6C34878D82A}">
                    <a16:rowId xmlns:a16="http://schemas.microsoft.com/office/drawing/2014/main" val="3528822676"/>
                  </a:ext>
                </a:extLst>
              </a:tr>
              <a:tr h="353780">
                <a:tc>
                  <a:txBody>
                    <a:bodyPr/>
                    <a:lstStyle/>
                    <a:p>
                      <a:r>
                        <a:rPr lang="en-US" dirty="0"/>
                        <a:t>16</a:t>
                      </a:r>
                    </a:p>
                  </a:txBody>
                  <a:tcPr/>
                </a:tc>
                <a:tc>
                  <a:txBody>
                    <a:bodyPr/>
                    <a:lstStyle/>
                    <a:p>
                      <a:r>
                        <a:rPr lang="en-US" dirty="0"/>
                        <a:t>147.02</a:t>
                      </a:r>
                    </a:p>
                  </a:txBody>
                  <a:tcPr/>
                </a:tc>
                <a:tc>
                  <a:txBody>
                    <a:bodyPr/>
                    <a:lstStyle/>
                    <a:p>
                      <a:r>
                        <a:rPr lang="en-US" dirty="0"/>
                        <a:t>7.35</a:t>
                      </a:r>
                    </a:p>
                  </a:txBody>
                  <a:tcPr/>
                </a:tc>
                <a:tc>
                  <a:txBody>
                    <a:bodyPr/>
                    <a:lstStyle/>
                    <a:p>
                      <a:r>
                        <a:rPr lang="en-US" dirty="0"/>
                        <a:t>139.6</a:t>
                      </a:r>
                      <a:r>
                        <a:rPr lang="en-US" altLang="zh-CN" dirty="0"/>
                        <a:t>6</a:t>
                      </a:r>
                      <a:endParaRPr lang="en-US" dirty="0"/>
                    </a:p>
                  </a:txBody>
                  <a:tcPr/>
                </a:tc>
                <a:tc>
                  <a:txBody>
                    <a:bodyPr/>
                    <a:lstStyle/>
                    <a:p>
                      <a:endParaRPr lang="en-US" dirty="0"/>
                    </a:p>
                  </a:txBody>
                  <a:tcPr/>
                </a:tc>
                <a:extLst>
                  <a:ext uri="{0D108BD9-81ED-4DB2-BD59-A6C34878D82A}">
                    <a16:rowId xmlns:a16="http://schemas.microsoft.com/office/drawing/2014/main" val="3756742847"/>
                  </a:ext>
                </a:extLst>
              </a:tr>
              <a:tr h="353780">
                <a:tc>
                  <a:txBody>
                    <a:bodyPr/>
                    <a:lstStyle/>
                    <a:p>
                      <a:r>
                        <a:rPr lang="en-US" dirty="0"/>
                        <a:t>17</a:t>
                      </a:r>
                    </a:p>
                  </a:txBody>
                  <a:tcPr/>
                </a:tc>
                <a:tc>
                  <a:txBody>
                    <a:bodyPr/>
                    <a:lstStyle/>
                    <a:p>
                      <a:r>
                        <a:rPr lang="en-US" dirty="0"/>
                        <a:t>139.67</a:t>
                      </a:r>
                    </a:p>
                  </a:txBody>
                  <a:tcPr/>
                </a:tc>
                <a:tc>
                  <a:txBody>
                    <a:bodyPr/>
                    <a:lstStyle/>
                    <a:p>
                      <a:r>
                        <a:rPr lang="en-US" dirty="0"/>
                        <a:t>6.98</a:t>
                      </a:r>
                    </a:p>
                  </a:txBody>
                  <a:tcPr/>
                </a:tc>
                <a:tc>
                  <a:txBody>
                    <a:bodyPr/>
                    <a:lstStyle/>
                    <a:p>
                      <a:r>
                        <a:rPr lang="en-US" dirty="0"/>
                        <a:t>132.68</a:t>
                      </a:r>
                    </a:p>
                  </a:txBody>
                  <a:tcPr/>
                </a:tc>
                <a:tc>
                  <a:txBody>
                    <a:bodyPr/>
                    <a:lstStyle/>
                    <a:p>
                      <a:endParaRPr lang="en-US"/>
                    </a:p>
                  </a:txBody>
                  <a:tcPr/>
                </a:tc>
                <a:extLst>
                  <a:ext uri="{0D108BD9-81ED-4DB2-BD59-A6C34878D82A}">
                    <a16:rowId xmlns:a16="http://schemas.microsoft.com/office/drawing/2014/main" val="4111519524"/>
                  </a:ext>
                </a:extLst>
              </a:tr>
              <a:tr h="353780">
                <a:tc>
                  <a:txBody>
                    <a:bodyPr/>
                    <a:lstStyle/>
                    <a:p>
                      <a:r>
                        <a:rPr lang="en-US" dirty="0"/>
                        <a:t>18</a:t>
                      </a:r>
                    </a:p>
                  </a:txBody>
                  <a:tcPr/>
                </a:tc>
                <a:tc>
                  <a:txBody>
                    <a:bodyPr/>
                    <a:lstStyle/>
                    <a:p>
                      <a:r>
                        <a:rPr lang="en-US" dirty="0"/>
                        <a:t>132.68</a:t>
                      </a:r>
                    </a:p>
                  </a:txBody>
                  <a:tcPr/>
                </a:tc>
                <a:tc>
                  <a:txBody>
                    <a:bodyPr/>
                    <a:lstStyle/>
                    <a:p>
                      <a:r>
                        <a:rPr lang="en-US" dirty="0"/>
                        <a:t>6.63</a:t>
                      </a:r>
                    </a:p>
                  </a:txBody>
                  <a:tcPr/>
                </a:tc>
                <a:tc>
                  <a:txBody>
                    <a:bodyPr/>
                    <a:lstStyle/>
                    <a:p>
                      <a:r>
                        <a:rPr lang="en-US" dirty="0"/>
                        <a:t>126.05</a:t>
                      </a:r>
                    </a:p>
                  </a:txBody>
                  <a:tcPr/>
                </a:tc>
                <a:tc>
                  <a:txBody>
                    <a:bodyPr/>
                    <a:lstStyle/>
                    <a:p>
                      <a:endParaRPr lang="en-US"/>
                    </a:p>
                  </a:txBody>
                  <a:tcPr/>
                </a:tc>
                <a:extLst>
                  <a:ext uri="{0D108BD9-81ED-4DB2-BD59-A6C34878D82A}">
                    <a16:rowId xmlns:a16="http://schemas.microsoft.com/office/drawing/2014/main" val="1089961683"/>
                  </a:ext>
                </a:extLst>
              </a:tr>
              <a:tr h="353780">
                <a:tc>
                  <a:txBody>
                    <a:bodyPr/>
                    <a:lstStyle/>
                    <a:p>
                      <a:r>
                        <a:rPr lang="en-US" dirty="0"/>
                        <a:t>19</a:t>
                      </a:r>
                    </a:p>
                  </a:txBody>
                  <a:tcPr/>
                </a:tc>
                <a:tc>
                  <a:txBody>
                    <a:bodyPr/>
                    <a:lstStyle/>
                    <a:p>
                      <a:r>
                        <a:rPr lang="en-US" dirty="0"/>
                        <a:t>126.05</a:t>
                      </a:r>
                    </a:p>
                  </a:txBody>
                  <a:tcPr/>
                </a:tc>
                <a:tc>
                  <a:txBody>
                    <a:bodyPr/>
                    <a:lstStyle/>
                    <a:p>
                      <a:r>
                        <a:rPr lang="en-US" dirty="0"/>
                        <a:t>6.3</a:t>
                      </a:r>
                    </a:p>
                  </a:txBody>
                  <a:tcPr/>
                </a:tc>
                <a:tc>
                  <a:txBody>
                    <a:bodyPr/>
                    <a:lstStyle/>
                    <a:p>
                      <a:r>
                        <a:rPr lang="en-US" dirty="0"/>
                        <a:t>119.75</a:t>
                      </a:r>
                    </a:p>
                  </a:txBody>
                  <a:tcPr/>
                </a:tc>
                <a:tc>
                  <a:txBody>
                    <a:bodyPr/>
                    <a:lstStyle/>
                    <a:p>
                      <a:endParaRPr lang="en-US" dirty="0"/>
                    </a:p>
                  </a:txBody>
                  <a:tcPr/>
                </a:tc>
                <a:extLst>
                  <a:ext uri="{0D108BD9-81ED-4DB2-BD59-A6C34878D82A}">
                    <a16:rowId xmlns:a16="http://schemas.microsoft.com/office/drawing/2014/main" val="1097657096"/>
                  </a:ext>
                </a:extLst>
              </a:tr>
              <a:tr h="0">
                <a:tc>
                  <a:txBody>
                    <a:bodyPr/>
                    <a:lstStyle/>
                    <a:p>
                      <a:r>
                        <a:rPr lang="en-US" dirty="0"/>
                        <a:t>20</a:t>
                      </a:r>
                    </a:p>
                  </a:txBody>
                  <a:tcPr/>
                </a:tc>
                <a:tc>
                  <a:txBody>
                    <a:bodyPr/>
                    <a:lstStyle/>
                    <a:p>
                      <a:r>
                        <a:rPr lang="en-US" dirty="0"/>
                        <a:t>119.75</a:t>
                      </a:r>
                    </a:p>
                  </a:txBody>
                  <a:tcPr/>
                </a:tc>
                <a:tc>
                  <a:txBody>
                    <a:bodyPr/>
                    <a:lstStyle/>
                    <a:p>
                      <a:endParaRPr lang="en-US" dirty="0"/>
                    </a:p>
                  </a:txBody>
                  <a:tcPr/>
                </a:tc>
                <a:tc>
                  <a:txBody>
                    <a:bodyPr/>
                    <a:lstStyle/>
                    <a:p>
                      <a:endParaRPr lang="en-US"/>
                    </a:p>
                  </a:txBody>
                  <a:tcPr/>
                </a:tc>
                <a:tc>
                  <a:txBody>
                    <a:bodyPr/>
                    <a:lstStyle/>
                    <a:p>
                      <a:r>
                        <a:rPr lang="en-US" dirty="0"/>
                        <a:t>119.75</a:t>
                      </a:r>
                    </a:p>
                  </a:txBody>
                  <a:tcPr/>
                </a:tc>
                <a:extLst>
                  <a:ext uri="{0D108BD9-81ED-4DB2-BD59-A6C34878D82A}">
                    <a16:rowId xmlns:a16="http://schemas.microsoft.com/office/drawing/2014/main" val="866270687"/>
                  </a:ext>
                </a:extLst>
              </a:tr>
            </a:tbl>
          </a:graphicData>
        </a:graphic>
      </p:graphicFrame>
    </p:spTree>
    <p:extLst>
      <p:ext uri="{BB962C8B-B14F-4D97-AF65-F5344CB8AC3E}">
        <p14:creationId xmlns:p14="http://schemas.microsoft.com/office/powerpoint/2010/main" val="3969716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ffice building overlayed with stock market graphs">
            <a:extLst>
              <a:ext uri="{FF2B5EF4-FFF2-40B4-BE49-F238E27FC236}">
                <a16:creationId xmlns:a16="http://schemas.microsoft.com/office/drawing/2014/main" id="{0F50934A-477D-A3B1-FDE2-7B2CEEED2C2B}"/>
              </a:ext>
            </a:extLst>
          </p:cNvPr>
          <p:cNvPicPr>
            <a:picLocks noChangeAspect="1"/>
          </p:cNvPicPr>
          <p:nvPr/>
        </p:nvPicPr>
        <p:blipFill rotWithShape="1">
          <a:blip r:embed="rId2">
            <a:duotone>
              <a:schemeClr val="bg2">
                <a:shade val="45000"/>
                <a:satMod val="135000"/>
              </a:schemeClr>
              <a:prstClr val="white"/>
            </a:duotone>
            <a:alphaModFix amt="40000"/>
          </a:blip>
          <a:srcRect t="14449" b="965"/>
          <a:stretch/>
        </p:blipFill>
        <p:spPr>
          <a:xfrm>
            <a:off x="20" y="10"/>
            <a:ext cx="12191980" cy="6857989"/>
          </a:xfrm>
          <a:prstGeom prst="rect">
            <a:avLst/>
          </a:prstGeom>
        </p:spPr>
      </p:pic>
      <p:sp>
        <p:nvSpPr>
          <p:cNvPr id="2" name="Title 1">
            <a:extLst>
              <a:ext uri="{FF2B5EF4-FFF2-40B4-BE49-F238E27FC236}">
                <a16:creationId xmlns:a16="http://schemas.microsoft.com/office/drawing/2014/main" id="{985F75A3-8F39-438F-9A78-CE696815205A}"/>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5CB0CF8-E2DC-4823-B5B6-FF90BBF88152}"/>
              </a:ext>
            </a:extLst>
          </p:cNvPr>
          <p:cNvSpPr>
            <a:spLocks noGrp="1"/>
          </p:cNvSpPr>
          <p:nvPr>
            <p:ph idx="1"/>
          </p:nvPr>
        </p:nvSpPr>
        <p:spPr>
          <a:xfrm>
            <a:off x="1024128" y="2286000"/>
            <a:ext cx="9720073" cy="4023360"/>
          </a:xfrm>
        </p:spPr>
        <p:txBody>
          <a:bodyPr>
            <a:normAutofit/>
          </a:bodyPr>
          <a:lstStyle/>
          <a:p>
            <a:pPr marL="0" indent="0">
              <a:buNone/>
            </a:pPr>
            <a:r>
              <a:rPr lang="en-US" sz="2800" dirty="0"/>
              <a:t>Benefits and drawbacks of sinking fund arrangements</a:t>
            </a:r>
          </a:p>
          <a:p>
            <a:pPr>
              <a:buFont typeface="Arial" panose="020B0604020202020204" pitchFamily="34" charset="0"/>
              <a:buChar char="•"/>
            </a:pPr>
            <a:r>
              <a:rPr lang="en-US" dirty="0"/>
              <a:t>Reduce credit risk</a:t>
            </a:r>
          </a:p>
          <a:p>
            <a:pPr>
              <a:buFont typeface="Arial" panose="020B0604020202020204" pitchFamily="34" charset="0"/>
              <a:buChar char="•"/>
            </a:pPr>
            <a:r>
              <a:rPr lang="en-US" dirty="0"/>
              <a:t>Reinvestment risk</a:t>
            </a:r>
          </a:p>
          <a:p>
            <a:pPr>
              <a:buFont typeface="Arial" panose="020B0604020202020204" pitchFamily="34" charset="0"/>
              <a:buChar char="•"/>
            </a:pPr>
            <a:r>
              <a:rPr lang="en-US" dirty="0"/>
              <a:t>Suffer a loss if call back price below the market price</a:t>
            </a:r>
          </a:p>
        </p:txBody>
      </p:sp>
    </p:spTree>
    <p:extLst>
      <p:ext uri="{BB962C8B-B14F-4D97-AF65-F5344CB8AC3E}">
        <p14:creationId xmlns:p14="http://schemas.microsoft.com/office/powerpoint/2010/main" val="29924242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D7D10-17A7-4C8E-9F02-FB1FE262BAD0}"/>
              </a:ext>
            </a:extLst>
          </p:cNvPr>
          <p:cNvSpPr>
            <a:spLocks noGrp="1"/>
          </p:cNvSpPr>
          <p:nvPr>
            <p:ph type="title"/>
          </p:nvPr>
        </p:nvSpPr>
        <p:spPr>
          <a:xfrm>
            <a:off x="1024128" y="585216"/>
            <a:ext cx="6066818" cy="1499616"/>
          </a:xfrm>
        </p:spPr>
        <p:txBody>
          <a:bodyPr>
            <a:normAutofit/>
          </a:bodyPr>
          <a:lstStyle/>
          <a:p>
            <a:r>
              <a:rPr lang="en-US" sz="3500"/>
              <a:t>Module1</a:t>
            </a:r>
            <a:br>
              <a:rPr lang="en-US" sz="3500"/>
            </a:br>
            <a:r>
              <a:rPr lang="en-US" sz="3500"/>
              <a:t>Fixed-Income Securities: </a:t>
            </a:r>
            <a:br>
              <a:rPr lang="en-US" sz="3500"/>
            </a:br>
            <a:r>
              <a:rPr lang="en-US" sz="3500"/>
              <a:t>Defining Elements</a:t>
            </a:r>
            <a:endParaRPr lang="en-US" sz="3500" dirty="0"/>
          </a:p>
        </p:txBody>
      </p:sp>
      <p:sp>
        <p:nvSpPr>
          <p:cNvPr id="3" name="Content Placeholder 2">
            <a:extLst>
              <a:ext uri="{FF2B5EF4-FFF2-40B4-BE49-F238E27FC236}">
                <a16:creationId xmlns:a16="http://schemas.microsoft.com/office/drawing/2014/main" id="{489183AF-8E78-4746-B847-9E933E0E06D7}"/>
              </a:ext>
            </a:extLst>
          </p:cNvPr>
          <p:cNvSpPr>
            <a:spLocks noGrp="1"/>
          </p:cNvSpPr>
          <p:nvPr>
            <p:ph idx="1"/>
          </p:nvPr>
        </p:nvSpPr>
        <p:spPr>
          <a:xfrm>
            <a:off x="1024128" y="2286000"/>
            <a:ext cx="6066818" cy="4023360"/>
          </a:xfrm>
        </p:spPr>
        <p:txBody>
          <a:bodyPr>
            <a:normAutofit/>
          </a:bodyPr>
          <a:lstStyle/>
          <a:p>
            <a:r>
              <a:rPr lang="en-US" sz="2800" b="1" dirty="0">
                <a:solidFill>
                  <a:srgbClr val="FF0000"/>
                </a:solidFill>
              </a:rPr>
              <a:t>Coupon payment structures</a:t>
            </a:r>
          </a:p>
          <a:p>
            <a:pPr>
              <a:buFont typeface="Wingdings" panose="05000000000000000000" pitchFamily="2" charset="2"/>
              <a:buChar char="§"/>
            </a:pPr>
            <a:r>
              <a:rPr lang="en-US" dirty="0"/>
              <a:t>Floating-rate notes</a:t>
            </a:r>
          </a:p>
          <a:p>
            <a:pPr>
              <a:buFont typeface="Wingdings" panose="05000000000000000000" pitchFamily="2" charset="2"/>
              <a:buChar char="§"/>
            </a:pPr>
            <a:r>
              <a:rPr lang="en-US" dirty="0"/>
              <a:t>Step-up coupon bonds</a:t>
            </a:r>
          </a:p>
          <a:p>
            <a:pPr>
              <a:buFont typeface="Wingdings" panose="05000000000000000000" pitchFamily="2" charset="2"/>
              <a:buChar char="§"/>
            </a:pPr>
            <a:r>
              <a:rPr lang="en-US" dirty="0"/>
              <a:t>Credit-linked coupon bonds</a:t>
            </a:r>
          </a:p>
          <a:p>
            <a:pPr>
              <a:buFont typeface="Wingdings" panose="05000000000000000000" pitchFamily="2" charset="2"/>
              <a:buChar char="§"/>
            </a:pPr>
            <a:r>
              <a:rPr lang="en-US" dirty="0"/>
              <a:t>Payment-in-kind coupon bonds</a:t>
            </a:r>
          </a:p>
          <a:p>
            <a:pPr>
              <a:buFont typeface="Wingdings" panose="05000000000000000000" pitchFamily="2" charset="2"/>
              <a:buChar char="§"/>
            </a:pPr>
            <a:r>
              <a:rPr lang="en-US" dirty="0"/>
              <a:t>Deferred coupon bonds</a:t>
            </a:r>
          </a:p>
          <a:p>
            <a:pPr>
              <a:buFont typeface="Wingdings" panose="05000000000000000000" pitchFamily="2" charset="2"/>
              <a:buChar char="§"/>
            </a:pPr>
            <a:r>
              <a:rPr lang="en-US" dirty="0"/>
              <a:t>Index-linked bonds</a:t>
            </a:r>
          </a:p>
          <a:p>
            <a:endParaRPr lang="en-US" dirty="0"/>
          </a:p>
          <a:p>
            <a:endParaRPr lang="en-US" dirty="0"/>
          </a:p>
        </p:txBody>
      </p:sp>
      <p:pic>
        <p:nvPicPr>
          <p:cNvPr id="11" name="Picture 4">
            <a:extLst>
              <a:ext uri="{FF2B5EF4-FFF2-40B4-BE49-F238E27FC236}">
                <a16:creationId xmlns:a16="http://schemas.microsoft.com/office/drawing/2014/main" id="{15BE794B-7618-8F7D-3876-B004BE6B87C8}"/>
              </a:ext>
            </a:extLst>
          </p:cNvPr>
          <p:cNvPicPr>
            <a:picLocks noChangeAspect="1"/>
          </p:cNvPicPr>
          <p:nvPr/>
        </p:nvPicPr>
        <p:blipFill rotWithShape="1">
          <a:blip r:embed="rId2"/>
          <a:srcRect l="19993" r="41952"/>
          <a:stretch/>
        </p:blipFill>
        <p:spPr>
          <a:xfrm>
            <a:off x="7552266" y="10"/>
            <a:ext cx="4639733" cy="6857990"/>
          </a:xfrm>
          <a:prstGeom prst="rect">
            <a:avLst/>
          </a:prstGeom>
        </p:spPr>
      </p:pic>
    </p:spTree>
    <p:extLst>
      <p:ext uri="{BB962C8B-B14F-4D97-AF65-F5344CB8AC3E}">
        <p14:creationId xmlns:p14="http://schemas.microsoft.com/office/powerpoint/2010/main" val="22659643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10420-26EC-402C-BCFF-C571A6F031EF}"/>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19FFC7B7-22EC-402D-89F6-447E584EFBC9}"/>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Floating-rate notes(1/6)</a:t>
            </a:r>
          </a:p>
          <a:p>
            <a:r>
              <a:rPr lang="en-US" sz="2000" dirty="0"/>
              <a:t>Floating-rate notes do not have a fixed coupon; instead, their coupon rate is linked to an external reference rate, such as Euribor. FRNs usually pay a fixed spread over the specified reference rate.</a:t>
            </a:r>
          </a:p>
          <a:p>
            <a:r>
              <a:rPr lang="en-US" sz="2000" dirty="0"/>
              <a:t>Almost all FRNs have </a:t>
            </a:r>
            <a:r>
              <a:rPr lang="en-US" sz="2000" dirty="0">
                <a:solidFill>
                  <a:srgbClr val="FF0000"/>
                </a:solidFill>
              </a:rPr>
              <a:t>quarterly</a:t>
            </a:r>
            <a:r>
              <a:rPr lang="en-US" sz="2000" dirty="0"/>
              <a:t> coupons.</a:t>
            </a:r>
          </a:p>
          <a:p>
            <a:r>
              <a:rPr lang="en-US" sz="2000" dirty="0"/>
              <a:t>FRNs have </a:t>
            </a:r>
            <a:r>
              <a:rPr lang="en-US" sz="2000" dirty="0">
                <a:solidFill>
                  <a:srgbClr val="FF0000"/>
                </a:solidFill>
              </a:rPr>
              <a:t>little</a:t>
            </a:r>
            <a:r>
              <a:rPr lang="en-US" sz="2000" dirty="0"/>
              <a:t> interest rate risk.</a:t>
            </a:r>
          </a:p>
          <a:p>
            <a:r>
              <a:rPr lang="en-US" sz="2000" dirty="0"/>
              <a:t>Additional features observed in FRNs may include </a:t>
            </a:r>
            <a:r>
              <a:rPr lang="en-US" sz="2000" dirty="0">
                <a:solidFill>
                  <a:srgbClr val="FF0000"/>
                </a:solidFill>
              </a:rPr>
              <a:t>a floor or a cap</a:t>
            </a:r>
            <a:r>
              <a:rPr lang="en-US" sz="2000" dirty="0"/>
              <a:t>. It is also possible to have </a:t>
            </a:r>
            <a:r>
              <a:rPr lang="en-US" sz="2000" dirty="0">
                <a:solidFill>
                  <a:srgbClr val="FF0000"/>
                </a:solidFill>
              </a:rPr>
              <a:t>a collared </a:t>
            </a:r>
            <a:r>
              <a:rPr lang="en-US" sz="2000" dirty="0"/>
              <a:t>FRN, which includes both a cap and a floor.</a:t>
            </a:r>
          </a:p>
          <a:p>
            <a:r>
              <a:rPr lang="en-US" sz="2000" dirty="0"/>
              <a:t>An </a:t>
            </a:r>
            <a:r>
              <a:rPr lang="en-US" sz="2000" dirty="0">
                <a:solidFill>
                  <a:srgbClr val="FF0000"/>
                </a:solidFill>
              </a:rPr>
              <a:t>inverse or reverse </a:t>
            </a:r>
            <a:r>
              <a:rPr lang="en-US" sz="2000" dirty="0"/>
              <a:t>FRN, or simply an inverse floater, is a bond whose coupon rate has an inverse relationship to the reference rate.</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69899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DEF0-2184-4282-98DE-6B42B4BEE4FA}"/>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C971C172-2A61-45B4-A534-E9DB2AE26BE2}"/>
              </a:ext>
            </a:extLst>
          </p:cNvPr>
          <p:cNvSpPr>
            <a:spLocks noGrp="1"/>
          </p:cNvSpPr>
          <p:nvPr>
            <p:ph idx="1"/>
          </p:nvPr>
        </p:nvSpPr>
        <p:spPr>
          <a:xfrm>
            <a:off x="1024128" y="2286000"/>
            <a:ext cx="8018271" cy="4023360"/>
          </a:xfrm>
        </p:spPr>
        <p:txBody>
          <a:bodyPr>
            <a:normAutofit lnSpcReduction="10000"/>
          </a:bodyPr>
          <a:lstStyle/>
          <a:p>
            <a:r>
              <a:rPr lang="en-US" sz="2800" b="1" dirty="0">
                <a:solidFill>
                  <a:srgbClr val="FF0000"/>
                </a:solidFill>
              </a:rPr>
              <a:t>Step-Up Coupon Bonds(2/6)</a:t>
            </a:r>
          </a:p>
          <a:p>
            <a:r>
              <a:rPr lang="en-US" dirty="0"/>
              <a:t>The coupon of a step-up coupon bond, which may be fixed or floating, increases by specified margins at specified dates.</a:t>
            </a:r>
          </a:p>
          <a:p>
            <a:r>
              <a:rPr lang="en-US" sz="2800" b="1" dirty="0">
                <a:solidFill>
                  <a:srgbClr val="FF0000"/>
                </a:solidFill>
              </a:rPr>
              <a:t>Credit-Linked Coupon Bonds(3/6)</a:t>
            </a:r>
          </a:p>
          <a:p>
            <a:r>
              <a:rPr lang="en-US" dirty="0"/>
              <a:t>A credit-linked coupon bond has a coupon that changes when the bond’s credit rating changes. </a:t>
            </a:r>
          </a:p>
          <a:p>
            <a:r>
              <a:rPr lang="en-US" sz="2800" b="1" dirty="0">
                <a:solidFill>
                  <a:srgbClr val="FF0000"/>
                </a:solidFill>
              </a:rPr>
              <a:t>Payment-in-Kind Coupon Bonds(4/6)</a:t>
            </a:r>
          </a:p>
          <a:p>
            <a:r>
              <a:rPr lang="en-US" dirty="0"/>
              <a:t>A payment-in-kind (PIK) coupon bond typically allows the issuer to pay interest in the form of additional amounts of the bond issue rather than as a cash payment.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3075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8A2B-C046-48AC-9935-1777527C0745}"/>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C03A372E-0D23-42EF-A0DD-6D96076A5CD5}"/>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Deferred coupon bonds(5/6)</a:t>
            </a:r>
          </a:p>
          <a:p>
            <a:r>
              <a:rPr lang="en-US" dirty="0"/>
              <a:t>A deferred coupon bond, sometimes called a split coupon bond, pays no coupons for its first few years but then pays a higher coupon than it otherwise normally would for the remainder of its life.</a:t>
            </a:r>
          </a:p>
          <a:p>
            <a:r>
              <a:rPr lang="en-US" dirty="0"/>
              <a:t>A </a:t>
            </a:r>
            <a:r>
              <a:rPr lang="en-US" dirty="0">
                <a:solidFill>
                  <a:srgbClr val="FF0000"/>
                </a:solidFill>
              </a:rPr>
              <a:t>zero-coupon </a:t>
            </a:r>
            <a:r>
              <a:rPr lang="en-US" dirty="0"/>
              <a:t>bond can be thought of as an extreme form of deferred coupon bond.</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5948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FC4DE-9CB9-4D2F-B2BA-242DF4165EA5}"/>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AF46EA5A-23A4-4950-B8BC-3793F9427FBE}"/>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Index-linked bonds(6/6)</a:t>
            </a:r>
          </a:p>
          <a:p>
            <a:r>
              <a:rPr lang="en-US" sz="2000" dirty="0"/>
              <a:t>An index-linked bond has its coupon payments and/or principal repayment linked to a specified index. Inflation-linked bonds are an example of index-linked bonds.</a:t>
            </a:r>
          </a:p>
          <a:p>
            <a:r>
              <a:rPr lang="en-US" sz="2000" dirty="0"/>
              <a:t>Theoretically inflation-linked bonds provide investors the benefit of a long-term asset with a fixed real return that is free from inflation risk.</a:t>
            </a:r>
          </a:p>
          <a:p>
            <a:pPr>
              <a:buFont typeface="Wingdings" panose="05000000000000000000" pitchFamily="2" charset="2"/>
              <a:buChar char="§"/>
            </a:pPr>
            <a:r>
              <a:rPr lang="en-US" sz="2000" dirty="0"/>
              <a:t>Zero-coupon-indexed bonds</a:t>
            </a:r>
          </a:p>
          <a:p>
            <a:pPr>
              <a:buFont typeface="Wingdings" panose="05000000000000000000" pitchFamily="2" charset="2"/>
              <a:buChar char="§"/>
            </a:pPr>
            <a:r>
              <a:rPr lang="en-US" sz="2000" dirty="0"/>
              <a:t>Interest-indexed bonds</a:t>
            </a:r>
          </a:p>
          <a:p>
            <a:pPr>
              <a:buFont typeface="Wingdings" panose="05000000000000000000" pitchFamily="2" charset="2"/>
              <a:buChar char="§"/>
            </a:pPr>
            <a:r>
              <a:rPr lang="en-US" sz="2000" dirty="0"/>
              <a:t>Capital-indexed bonds</a:t>
            </a:r>
          </a:p>
          <a:p>
            <a:pPr>
              <a:buFont typeface="Wingdings" panose="05000000000000000000" pitchFamily="2" charset="2"/>
              <a:buChar char="§"/>
            </a:pPr>
            <a:r>
              <a:rPr lang="en-US" sz="2000" dirty="0"/>
              <a:t>Indexed-annuity bonds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3329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D610-FFFB-4151-8485-32112719A401}"/>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5DCB721C-0D93-4C52-87F9-3D4DFB793866}"/>
              </a:ext>
            </a:extLst>
          </p:cNvPr>
          <p:cNvSpPr>
            <a:spLocks noGrp="1"/>
          </p:cNvSpPr>
          <p:nvPr>
            <p:ph idx="1"/>
          </p:nvPr>
        </p:nvSpPr>
        <p:spPr>
          <a:xfrm>
            <a:off x="1024128" y="2286000"/>
            <a:ext cx="8018271" cy="4023360"/>
          </a:xfrm>
        </p:spPr>
        <p:txBody>
          <a:bodyPr>
            <a:normAutofit/>
          </a:bodyPr>
          <a:lstStyle/>
          <a:p>
            <a:r>
              <a:rPr lang="en-US" sz="2400" dirty="0"/>
              <a:t>Market participants often classify fixed-income markets by the type of issuer, which leads to the identification of three bond market sectors:</a:t>
            </a:r>
          </a:p>
          <a:p>
            <a:pPr lvl="2"/>
            <a:r>
              <a:rPr lang="en-US" sz="1800" dirty="0"/>
              <a:t>The government and government-related sector</a:t>
            </a:r>
          </a:p>
          <a:p>
            <a:pPr lvl="2"/>
            <a:r>
              <a:rPr lang="en-US" sz="1800" dirty="0"/>
              <a:t>The corporate sector</a:t>
            </a:r>
          </a:p>
          <a:p>
            <a:pPr lvl="2"/>
            <a:r>
              <a:rPr lang="en-US" sz="1800" dirty="0"/>
              <a:t>The structured finance sector</a:t>
            </a:r>
          </a:p>
          <a:p>
            <a:pPr marL="128016" lvl="1" indent="0">
              <a:buNone/>
            </a:pPr>
            <a:r>
              <a:rPr lang="en-US" sz="2400" dirty="0"/>
              <a:t>The three largest credit rating agencies are Moody’s Investors Service, Standard&amp; Poor’s, and Fitch Ratings</a:t>
            </a:r>
          </a:p>
          <a:p>
            <a:pPr lvl="2"/>
            <a:r>
              <a:rPr lang="en-US" sz="1800" dirty="0"/>
              <a:t>Investment-grade</a:t>
            </a:r>
          </a:p>
          <a:p>
            <a:pPr lvl="2"/>
            <a:r>
              <a:rPr lang="en-US" sz="1800" dirty="0"/>
              <a:t>Non-investment-grade/ high yield/ speculative bond</a:t>
            </a:r>
          </a:p>
          <a:p>
            <a:pPr marL="128016" lvl="1" indent="0">
              <a:buNone/>
            </a:pPr>
            <a:endParaRPr lang="en-US" dirty="0"/>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7479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51B5C-DB96-407B-9E94-B87FC41454B6}"/>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0F324E64-B7BF-43D5-B705-781198D5BBBE}"/>
              </a:ext>
            </a:extLst>
          </p:cNvPr>
          <p:cNvSpPr>
            <a:spLocks noGrp="1"/>
          </p:cNvSpPr>
          <p:nvPr>
            <p:ph idx="1"/>
          </p:nvPr>
        </p:nvSpPr>
        <p:spPr>
          <a:xfrm>
            <a:off x="1024128" y="2286000"/>
            <a:ext cx="8018271" cy="4023360"/>
          </a:xfrm>
        </p:spPr>
        <p:txBody>
          <a:bodyPr>
            <a:normAutofit/>
          </a:bodyPr>
          <a:lstStyle/>
          <a:p>
            <a:pPr marL="0" indent="0">
              <a:buNone/>
            </a:pPr>
            <a:r>
              <a:rPr lang="en-US" sz="1500"/>
              <a:t>1.The bonds that do not offer protection to the investor against increases in market interest rates are:</a:t>
            </a:r>
          </a:p>
          <a:p>
            <a:pPr marL="457200" indent="-457200">
              <a:buFont typeface="+mj-lt"/>
              <a:buAutoNum type="alphaUcPeriod"/>
            </a:pPr>
            <a:r>
              <a:rPr lang="en-US" sz="1500" b="1"/>
              <a:t>step-up bonds.</a:t>
            </a:r>
          </a:p>
          <a:p>
            <a:pPr marL="457200" indent="-457200">
              <a:buFont typeface="+mj-lt"/>
              <a:buAutoNum type="alphaUcPeriod"/>
            </a:pPr>
            <a:r>
              <a:rPr lang="en-US" sz="1500" b="1"/>
              <a:t>floating-rate notes.</a:t>
            </a:r>
          </a:p>
          <a:p>
            <a:pPr marL="457200" indent="-457200">
              <a:buFont typeface="+mj-lt"/>
              <a:buAutoNum type="alphaUcPeriod"/>
            </a:pPr>
            <a:r>
              <a:rPr lang="en-US" sz="1500" b="1"/>
              <a:t>inverse floating-rate notes.</a:t>
            </a:r>
          </a:p>
          <a:p>
            <a:pPr marL="0" indent="0">
              <a:buNone/>
            </a:pPr>
            <a:r>
              <a:rPr lang="en-US" sz="1500"/>
              <a:t>2.The US Treasury offers Treasury Inflation-Protected Securities (TIPS). The principal of TIPS increases with inflation and decreases with deflation based on changes in the US Consumer Price Index. When TIPS mature, an investor is paid the original principal or inflation-adjusted principal, whichever is greater. TIPS pay interest twice a year based on a fixed real coupon rate that is applied to the inflation-adjusted principal. TIPS are most likely:</a:t>
            </a:r>
          </a:p>
          <a:p>
            <a:pPr marL="457200" indent="-457200">
              <a:buFont typeface="+mj-lt"/>
              <a:buAutoNum type="alphaUcPeriod"/>
            </a:pPr>
            <a:r>
              <a:rPr lang="en-US" sz="1500" b="1"/>
              <a:t>capital-indexed bonds.</a:t>
            </a:r>
          </a:p>
          <a:p>
            <a:pPr marL="457200" indent="-457200">
              <a:buFont typeface="+mj-lt"/>
              <a:buAutoNum type="alphaUcPeriod"/>
            </a:pPr>
            <a:r>
              <a:rPr lang="en-US" sz="1500" b="1"/>
              <a:t>interest-indexed bonds.</a:t>
            </a:r>
          </a:p>
          <a:p>
            <a:pPr marL="457200" indent="-457200">
              <a:buFont typeface="+mj-lt"/>
              <a:buAutoNum type="alphaUcPeriod"/>
            </a:pPr>
            <a:r>
              <a:rPr lang="en-US" sz="1500" b="1"/>
              <a:t>indexed-annuity bonds.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19781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455AA-7903-406A-B532-7F7FE750051F}"/>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12DF127A-DABC-4906-8181-78BB654E23B2}"/>
              </a:ext>
            </a:extLst>
          </p:cNvPr>
          <p:cNvSpPr>
            <a:spLocks noGrp="1"/>
          </p:cNvSpPr>
          <p:nvPr>
            <p:ph idx="1"/>
          </p:nvPr>
        </p:nvSpPr>
        <p:spPr>
          <a:xfrm>
            <a:off x="1024128" y="2286000"/>
            <a:ext cx="8018271" cy="4023360"/>
          </a:xfrm>
        </p:spPr>
        <p:txBody>
          <a:bodyPr>
            <a:normAutofit/>
          </a:bodyPr>
          <a:lstStyle/>
          <a:p>
            <a:pPr marL="0" indent="0">
              <a:buNone/>
            </a:pPr>
            <a:r>
              <a:rPr lang="en-US" dirty="0"/>
              <a:t>3.Assume a hypothetical country, Lemuria, where the national government has issued 20-year capital-indexed bonds linked to the domestic Consumer Price Index (CPI). Lemuria’s economy has been free of inflation until the most recent six months, when the CPI increased. Following the increase in inflation:</a:t>
            </a:r>
          </a:p>
          <a:p>
            <a:pPr marL="457200" indent="-457200">
              <a:buFont typeface="+mj-lt"/>
              <a:buAutoNum type="alphaUcPeriod"/>
            </a:pPr>
            <a:r>
              <a:rPr lang="en-US" b="1" dirty="0"/>
              <a:t>the principal amount remains unchanged but the coupon rate increases.</a:t>
            </a:r>
          </a:p>
          <a:p>
            <a:pPr marL="457200" indent="-457200">
              <a:buFont typeface="+mj-lt"/>
              <a:buAutoNum type="alphaUcPeriod"/>
            </a:pPr>
            <a:r>
              <a:rPr lang="en-US" b="1" dirty="0"/>
              <a:t>the coupon rate remains unchanged, but the principal amount increases.</a:t>
            </a:r>
          </a:p>
          <a:p>
            <a:pPr marL="457200" indent="-457200">
              <a:buFont typeface="+mj-lt"/>
              <a:buAutoNum type="alphaUcPeriod"/>
            </a:pPr>
            <a:r>
              <a:rPr lang="en-US" b="1" dirty="0"/>
              <a:t>the coupon payment remains unchanged, but the principal amount increases.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411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F6E44C5C-825E-3BAC-44C0-3BF11AC37212}"/>
              </a:ext>
            </a:extLst>
          </p:cNvPr>
          <p:cNvPicPr>
            <a:picLocks noChangeAspect="1"/>
          </p:cNvPicPr>
          <p:nvPr/>
        </p:nvPicPr>
        <p:blipFill rotWithShape="1">
          <a:blip r:embed="rId3">
            <a:duotone>
              <a:schemeClr val="bg2">
                <a:shade val="45000"/>
                <a:satMod val="135000"/>
              </a:schemeClr>
              <a:prstClr val="white"/>
            </a:duotone>
            <a:alphaModFix amt="40000"/>
          </a:blip>
          <a:srcRect t="1510" b="14220"/>
          <a:stretch/>
        </p:blipFill>
        <p:spPr>
          <a:xfrm>
            <a:off x="20" y="10"/>
            <a:ext cx="12191980" cy="6857989"/>
          </a:xfrm>
          <a:prstGeom prst="rect">
            <a:avLst/>
          </a:prstGeom>
        </p:spPr>
      </p:pic>
      <p:sp>
        <p:nvSpPr>
          <p:cNvPr id="2" name="Title 1">
            <a:extLst>
              <a:ext uri="{FF2B5EF4-FFF2-40B4-BE49-F238E27FC236}">
                <a16:creationId xmlns:a16="http://schemas.microsoft.com/office/drawing/2014/main" id="{7147ED18-C065-40E7-9C5C-7AFE923C9EED}"/>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B6AE97-05F4-4137-99D7-AA8B097508E2}"/>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Maturity(2/6)</a:t>
            </a:r>
          </a:p>
          <a:p>
            <a:r>
              <a:rPr lang="en-US" dirty="0"/>
              <a:t>The maturity date of a bond refers to the date when the issuer is obligated to redeem the bond by paying the outstanding principal amount.</a:t>
            </a:r>
          </a:p>
          <a:p>
            <a:r>
              <a:rPr lang="en-US" dirty="0"/>
              <a:t>The </a:t>
            </a:r>
            <a:r>
              <a:rPr lang="en-US" dirty="0">
                <a:solidFill>
                  <a:srgbClr val="FF0000"/>
                </a:solidFill>
              </a:rPr>
              <a:t>tenor</a:t>
            </a:r>
            <a:r>
              <a:rPr lang="en-US" dirty="0"/>
              <a:t> is the time remaining until the bond’s maturity date.</a:t>
            </a:r>
          </a:p>
          <a:p>
            <a:endParaRPr lang="en-US" dirty="0"/>
          </a:p>
          <a:p>
            <a:pPr lvl="1"/>
            <a:r>
              <a:rPr lang="en-US" sz="2400" dirty="0"/>
              <a:t>Money market security</a:t>
            </a:r>
          </a:p>
          <a:p>
            <a:pPr lvl="1"/>
            <a:r>
              <a:rPr lang="en-US" sz="2400" dirty="0"/>
              <a:t>Capital market security</a:t>
            </a:r>
          </a:p>
          <a:p>
            <a:pPr lvl="1"/>
            <a:r>
              <a:rPr lang="en-US" sz="2400" dirty="0"/>
              <a:t>Perpetual bond</a:t>
            </a:r>
          </a:p>
          <a:p>
            <a:endParaRPr lang="en-US" dirty="0"/>
          </a:p>
        </p:txBody>
      </p:sp>
    </p:spTree>
    <p:extLst>
      <p:ext uri="{BB962C8B-B14F-4D97-AF65-F5344CB8AC3E}">
        <p14:creationId xmlns:p14="http://schemas.microsoft.com/office/powerpoint/2010/main" val="2510248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96B43-4DE4-44C2-85C8-A4385E0F853A}"/>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16E89BE5-BFB4-4E51-BF23-EDB75E4CD3A6}"/>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Par value(3/6)</a:t>
            </a:r>
          </a:p>
          <a:p>
            <a:r>
              <a:rPr lang="en-US" sz="1700" dirty="0"/>
              <a:t>The </a:t>
            </a:r>
            <a:r>
              <a:rPr lang="en-US" sz="1700" dirty="0">
                <a:solidFill>
                  <a:srgbClr val="FF0000"/>
                </a:solidFill>
              </a:rPr>
              <a:t>principal amount</a:t>
            </a:r>
            <a:r>
              <a:rPr lang="en-US" sz="1700" dirty="0"/>
              <a:t>, </a:t>
            </a:r>
            <a:r>
              <a:rPr lang="en-US" sz="1700" dirty="0">
                <a:solidFill>
                  <a:srgbClr val="FF0000"/>
                </a:solidFill>
              </a:rPr>
              <a:t>principal value</a:t>
            </a:r>
            <a:r>
              <a:rPr lang="en-US" sz="1700" dirty="0"/>
              <a:t>, or simply </a:t>
            </a:r>
            <a:r>
              <a:rPr lang="en-US" sz="1700" dirty="0">
                <a:solidFill>
                  <a:srgbClr val="FF0000"/>
                </a:solidFill>
              </a:rPr>
              <a:t>principal</a:t>
            </a:r>
            <a:r>
              <a:rPr lang="en-US" sz="1700" dirty="0"/>
              <a:t> of a bond is the amount that the issuer agrees to repay the bondholders on the maturity date. This amount is also referred to as the </a:t>
            </a:r>
            <a:r>
              <a:rPr lang="en-US" sz="1700" dirty="0">
                <a:solidFill>
                  <a:srgbClr val="FF0000"/>
                </a:solidFill>
              </a:rPr>
              <a:t>par value</a:t>
            </a:r>
            <a:r>
              <a:rPr lang="en-US" sz="1700" dirty="0"/>
              <a:t>, or simply </a:t>
            </a:r>
            <a:r>
              <a:rPr lang="en-US" sz="1700" dirty="0">
                <a:solidFill>
                  <a:srgbClr val="FF0000"/>
                </a:solidFill>
              </a:rPr>
              <a:t>par</a:t>
            </a:r>
            <a:r>
              <a:rPr lang="en-US" sz="1700" dirty="0"/>
              <a:t>, </a:t>
            </a:r>
            <a:r>
              <a:rPr lang="en-US" sz="1700" dirty="0">
                <a:solidFill>
                  <a:srgbClr val="FF0000"/>
                </a:solidFill>
              </a:rPr>
              <a:t>face value</a:t>
            </a:r>
            <a:r>
              <a:rPr lang="en-US" sz="1700" dirty="0"/>
              <a:t>, </a:t>
            </a:r>
            <a:r>
              <a:rPr lang="en-US" sz="1700" dirty="0">
                <a:solidFill>
                  <a:srgbClr val="FF0000"/>
                </a:solidFill>
              </a:rPr>
              <a:t>nominal value</a:t>
            </a:r>
            <a:r>
              <a:rPr lang="en-US" sz="1700" dirty="0"/>
              <a:t>, </a:t>
            </a:r>
            <a:r>
              <a:rPr lang="en-US" sz="1700" dirty="0">
                <a:solidFill>
                  <a:srgbClr val="FF0000"/>
                </a:solidFill>
              </a:rPr>
              <a:t>redemption value</a:t>
            </a:r>
            <a:r>
              <a:rPr lang="en-US" sz="1700" dirty="0"/>
              <a:t>, or </a:t>
            </a:r>
            <a:r>
              <a:rPr lang="en-US" sz="1700" dirty="0">
                <a:solidFill>
                  <a:srgbClr val="FF0000"/>
                </a:solidFill>
              </a:rPr>
              <a:t>maturity value</a:t>
            </a:r>
            <a:r>
              <a:rPr lang="en-US" sz="1700" dirty="0"/>
              <a:t>.</a:t>
            </a:r>
          </a:p>
          <a:p>
            <a:r>
              <a:rPr lang="en-US" sz="1700" dirty="0"/>
              <a:t>When the bond is priced at 100% of par, the bond is said to be trading at par. If the bond’s price is below 100% of par, the bond is trading at a discount. Alternatively, if the bond’s price is above 100% of par, the bond is trading at a premium.</a:t>
            </a:r>
          </a:p>
          <a:p>
            <a:r>
              <a:rPr lang="en-US" sz="1700" dirty="0"/>
              <a:t>The most common yield measure is known as the </a:t>
            </a:r>
            <a:r>
              <a:rPr lang="en-US" sz="1700" dirty="0">
                <a:solidFill>
                  <a:srgbClr val="FF0000"/>
                </a:solidFill>
              </a:rPr>
              <a:t>yield-to-maturity</a:t>
            </a:r>
            <a:r>
              <a:rPr lang="en-US" sz="1700" dirty="0"/>
              <a:t>, also called the </a:t>
            </a:r>
            <a:r>
              <a:rPr lang="en-US" sz="1700" dirty="0">
                <a:solidFill>
                  <a:srgbClr val="FF0000"/>
                </a:solidFill>
              </a:rPr>
              <a:t>yield-to-redemption or redemption yield</a:t>
            </a:r>
            <a:r>
              <a:rPr lang="en-US" sz="1700" dirty="0"/>
              <a:t>. The yield-to-maturity can be considered an estimate of the bond’s expected return; it reflects the annual return earned by an investor who purchases the bond today and holds it until maturity, provided they receive all promised cash flows and are able to reinvest all coupons at this same yield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994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5394051B-3772-A892-98D9-53E8A394181A}"/>
              </a:ext>
            </a:extLst>
          </p:cNvPr>
          <p:cNvPicPr>
            <a:picLocks noChangeAspect="1"/>
          </p:cNvPicPr>
          <p:nvPr/>
        </p:nvPicPr>
        <p:blipFill rotWithShape="1">
          <a:blip r:embed="rId2">
            <a:duotone>
              <a:schemeClr val="bg2">
                <a:shade val="45000"/>
                <a:satMod val="135000"/>
              </a:schemeClr>
              <a:prstClr val="white"/>
            </a:duotone>
            <a:alphaModFix amt="40000"/>
          </a:blip>
          <a:srcRect b="6639"/>
          <a:stretch/>
        </p:blipFill>
        <p:spPr>
          <a:xfrm>
            <a:off x="20" y="10"/>
            <a:ext cx="12191980" cy="6857989"/>
          </a:xfrm>
          <a:prstGeom prst="rect">
            <a:avLst/>
          </a:prstGeom>
        </p:spPr>
      </p:pic>
      <p:sp>
        <p:nvSpPr>
          <p:cNvPr id="2" name="Title 1">
            <a:extLst>
              <a:ext uri="{FF2B5EF4-FFF2-40B4-BE49-F238E27FC236}">
                <a16:creationId xmlns:a16="http://schemas.microsoft.com/office/drawing/2014/main" id="{9BE711E6-5732-49A7-A8B9-C111268CA1B7}"/>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2BB5CE-B7F2-4857-A5E1-19756C83329E}"/>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Coupon rate and frequency(4/6,5/6)</a:t>
            </a:r>
          </a:p>
          <a:p>
            <a:r>
              <a:rPr lang="en-US" dirty="0">
                <a:solidFill>
                  <a:srgbClr val="FF0000"/>
                </a:solidFill>
              </a:rPr>
              <a:t>Fixed rate </a:t>
            </a:r>
            <a:r>
              <a:rPr lang="en-US" dirty="0"/>
              <a:t>: plain vanilla bond/conventional bond </a:t>
            </a:r>
          </a:p>
          <a:p>
            <a:r>
              <a:rPr lang="en-US" dirty="0">
                <a:solidFill>
                  <a:srgbClr val="FF0000"/>
                </a:solidFill>
              </a:rPr>
              <a:t>Floating rate </a:t>
            </a:r>
            <a:r>
              <a:rPr lang="en-US" dirty="0"/>
              <a:t>notes : MRR + spread</a:t>
            </a:r>
          </a:p>
          <a:p>
            <a:r>
              <a:rPr lang="en-US" dirty="0"/>
              <a:t>The higher the issuer’s credit quality, the lower the spread.</a:t>
            </a:r>
          </a:p>
          <a:p>
            <a:r>
              <a:rPr lang="en-US" dirty="0"/>
              <a:t>The MRR, however, resets periodically. Thus, as the MRR changes, the coupon rate and coupon payment change accordingly.</a:t>
            </a:r>
          </a:p>
          <a:p>
            <a:r>
              <a:rPr lang="en-US" dirty="0">
                <a:solidFill>
                  <a:srgbClr val="FF0000"/>
                </a:solidFill>
              </a:rPr>
              <a:t>Zero-coupon</a:t>
            </a:r>
            <a:r>
              <a:rPr lang="en-US" dirty="0"/>
              <a:t>, or pure discount bonds, are issued at a discount to par value and are redeemed at par.</a:t>
            </a:r>
          </a:p>
        </p:txBody>
      </p:sp>
    </p:spTree>
    <p:extLst>
      <p:ext uri="{BB962C8B-B14F-4D97-AF65-F5344CB8AC3E}">
        <p14:creationId xmlns:p14="http://schemas.microsoft.com/office/powerpoint/2010/main" val="2330326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7CC9-0D8A-4A39-8CA3-40B34492C5DF}"/>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32D5941E-2E85-48AF-93E3-770DE3A82296}"/>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Currency denomination(6/6)</a:t>
            </a:r>
          </a:p>
          <a:p>
            <a:r>
              <a:rPr lang="en-US" dirty="0">
                <a:solidFill>
                  <a:srgbClr val="FF0000"/>
                </a:solidFill>
              </a:rPr>
              <a:t>Dual-currency bonds </a:t>
            </a:r>
            <a:r>
              <a:rPr lang="en-US" dirty="0"/>
              <a:t>make coupon payments in one currency and pay the par value at maturity in another currency.</a:t>
            </a:r>
          </a:p>
          <a:p>
            <a:r>
              <a:rPr lang="en-US" dirty="0">
                <a:solidFill>
                  <a:srgbClr val="FF0000"/>
                </a:solidFill>
              </a:rPr>
              <a:t>Currency option bonds </a:t>
            </a:r>
            <a:r>
              <a:rPr lang="en-US" dirty="0"/>
              <a:t>can be viewed as a combination of a single-currency bond plus a foreign currency option. They give bondholders the right to choose the currency in which they want to receive interest payments and principal repayments. Bondholders can select one of two currencies for each payment.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440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numbers and graphs">
            <a:extLst>
              <a:ext uri="{FF2B5EF4-FFF2-40B4-BE49-F238E27FC236}">
                <a16:creationId xmlns:a16="http://schemas.microsoft.com/office/drawing/2014/main" id="{BE653717-56F1-4013-3CE8-6E4A28D3015A}"/>
              </a:ext>
            </a:extLst>
          </p:cNvPr>
          <p:cNvPicPr>
            <a:picLocks noChangeAspect="1"/>
          </p:cNvPicPr>
          <p:nvPr/>
        </p:nvPicPr>
        <p:blipFill rotWithShape="1">
          <a:blip r:embed="rId2">
            <a:duotone>
              <a:schemeClr val="bg2">
                <a:shade val="45000"/>
                <a:satMod val="135000"/>
              </a:schemeClr>
              <a:prstClr val="white"/>
            </a:duotone>
            <a:alphaModFix amt="40000"/>
          </a:blip>
          <a:srcRect t="15730"/>
          <a:stretch/>
        </p:blipFill>
        <p:spPr>
          <a:xfrm>
            <a:off x="20" y="10"/>
            <a:ext cx="12191980" cy="6857989"/>
          </a:xfrm>
          <a:prstGeom prst="rect">
            <a:avLst/>
          </a:prstGeom>
        </p:spPr>
      </p:pic>
      <p:sp>
        <p:nvSpPr>
          <p:cNvPr id="2" name="标题 1">
            <a:extLst>
              <a:ext uri="{FF2B5EF4-FFF2-40B4-BE49-F238E27FC236}">
                <a16:creationId xmlns:a16="http://schemas.microsoft.com/office/drawing/2014/main" id="{5A5ACA59-A77D-054F-9B73-537202721DEF}"/>
              </a:ext>
            </a:extLst>
          </p:cNvPr>
          <p:cNvSpPr>
            <a:spLocks noGrp="1"/>
          </p:cNvSpPr>
          <p:nvPr>
            <p:ph type="title"/>
          </p:nvPr>
        </p:nvSpPr>
        <p:spPr>
          <a:xfrm>
            <a:off x="1024128" y="585216"/>
            <a:ext cx="9720072" cy="1499616"/>
          </a:xfrm>
        </p:spPr>
        <p:txBody>
          <a:bodyPr>
            <a:normAutofit/>
          </a:bodyPr>
          <a:lstStyle/>
          <a:p>
            <a:r>
              <a:rPr kumimoji="1" lang="en-US" altLang="zh-CN" dirty="0"/>
              <a:t>practices</a:t>
            </a:r>
            <a:endParaRPr kumimoji="1" lang="zh-CN" altLang="en-US" dirty="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01E6EA75-6133-7A49-9C63-7496A766854D}"/>
              </a:ext>
            </a:extLst>
          </p:cNvPr>
          <p:cNvSpPr>
            <a:spLocks noGrp="1"/>
          </p:cNvSpPr>
          <p:nvPr>
            <p:ph idx="1"/>
          </p:nvPr>
        </p:nvSpPr>
        <p:spPr>
          <a:xfrm>
            <a:off x="1024128" y="2286000"/>
            <a:ext cx="9720073" cy="4023360"/>
          </a:xfrm>
        </p:spPr>
        <p:txBody>
          <a:bodyPr>
            <a:normAutofit lnSpcReduction="10000"/>
          </a:bodyPr>
          <a:lstStyle/>
          <a:p>
            <a:pPr marL="0" indent="0">
              <a:buNone/>
            </a:pPr>
            <a:r>
              <a:rPr lang="en" altLang="zh-CN" sz="2400" dirty="0">
                <a:effectLst/>
                <a:latin typeface="WarnockPro"/>
              </a:rPr>
              <a:t>1.The risk of loss resulting from the issuer failing to make full and timely payment of interest is called: </a:t>
            </a:r>
            <a:endParaRPr lang="en" altLang="zh-CN" sz="2400" dirty="0"/>
          </a:p>
          <a:p>
            <a:pPr marL="457200" indent="-457200">
              <a:buFont typeface="+mj-lt"/>
              <a:buAutoNum type="alphaUcPeriod"/>
            </a:pPr>
            <a:r>
              <a:rPr lang="en" altLang="zh-CN" sz="2400" b="1" dirty="0">
                <a:effectLst/>
                <a:latin typeface="WarnockPro"/>
              </a:rPr>
              <a:t>credit risk. </a:t>
            </a:r>
            <a:endParaRPr lang="en" altLang="zh-CN" sz="2400" b="1" dirty="0">
              <a:effectLst/>
              <a:latin typeface="MyriadPro"/>
            </a:endParaRPr>
          </a:p>
          <a:p>
            <a:pPr marL="457200" indent="-457200">
              <a:buFont typeface="+mj-lt"/>
              <a:buAutoNum type="alphaUcPeriod"/>
            </a:pPr>
            <a:r>
              <a:rPr lang="en" altLang="zh-CN" sz="2400" b="1" dirty="0">
                <a:effectLst/>
                <a:latin typeface="WarnockPro"/>
              </a:rPr>
              <a:t>systemic risk. </a:t>
            </a:r>
            <a:endParaRPr lang="en" altLang="zh-CN" sz="2400" b="1" dirty="0">
              <a:effectLst/>
              <a:latin typeface="MyriadPro"/>
            </a:endParaRPr>
          </a:p>
          <a:p>
            <a:pPr marL="457200" indent="-457200">
              <a:buFont typeface="+mj-lt"/>
              <a:buAutoNum type="alphaUcPeriod"/>
            </a:pPr>
            <a:r>
              <a:rPr lang="en" altLang="zh-CN" sz="2400" b="1" dirty="0">
                <a:effectLst/>
                <a:latin typeface="WarnockPro"/>
              </a:rPr>
              <a:t>interest rate risk. </a:t>
            </a:r>
          </a:p>
          <a:p>
            <a:pPr marL="0" indent="0">
              <a:buNone/>
            </a:pPr>
            <a:r>
              <a:rPr lang="en" altLang="zh-CN" sz="2400" dirty="0">
                <a:effectLst/>
                <a:latin typeface="WarnockPro"/>
              </a:rPr>
              <a:t>2.If the bond’s price is higher than its par value, the bond is trading at: </a:t>
            </a:r>
            <a:endParaRPr lang="en" altLang="zh-CN" sz="2400" dirty="0">
              <a:effectLst/>
            </a:endParaRPr>
          </a:p>
          <a:p>
            <a:pPr marL="342900" indent="-342900">
              <a:buFont typeface="+mj-lt"/>
              <a:buAutoNum type="alphaUcPeriod"/>
            </a:pPr>
            <a:r>
              <a:rPr lang="en" altLang="zh-CN" sz="2400" b="1" dirty="0">
                <a:latin typeface="WarnockPro"/>
              </a:rPr>
              <a:t>par. </a:t>
            </a:r>
          </a:p>
          <a:p>
            <a:pPr marL="342900" indent="-342900">
              <a:buFont typeface="+mj-lt"/>
              <a:buAutoNum type="alphaUcPeriod"/>
            </a:pPr>
            <a:r>
              <a:rPr lang="en" altLang="zh-CN" sz="2400" b="1" dirty="0">
                <a:effectLst/>
                <a:latin typeface="WarnockPro"/>
              </a:rPr>
              <a:t>a discount. </a:t>
            </a:r>
            <a:endParaRPr lang="en" altLang="zh-CN" sz="2400" b="1" dirty="0">
              <a:effectLst/>
              <a:latin typeface="MyriadPro"/>
            </a:endParaRPr>
          </a:p>
          <a:p>
            <a:pPr marL="342900" indent="-342900">
              <a:buFont typeface="+mj-lt"/>
              <a:buAutoNum type="alphaUcPeriod"/>
            </a:pPr>
            <a:r>
              <a:rPr lang="en" altLang="zh-CN" sz="2400" b="1" dirty="0">
                <a:effectLst/>
                <a:latin typeface="WarnockPro"/>
              </a:rPr>
              <a:t>a premium. </a:t>
            </a:r>
            <a:endParaRPr lang="en" altLang="zh-CN" sz="2400" b="1" dirty="0">
              <a:effectLst/>
              <a:latin typeface="MyriadPro"/>
            </a:endParaRPr>
          </a:p>
          <a:p>
            <a:pPr marL="0" indent="0">
              <a:buNone/>
            </a:pPr>
            <a:endParaRPr lang="en" altLang="zh-CN" sz="2000" b="1" dirty="0">
              <a:effectLst/>
              <a:latin typeface="MyriadPro"/>
            </a:endParaRPr>
          </a:p>
          <a:p>
            <a:endParaRPr kumimoji="1" lang="zh-CN" altLang="en-US" sz="2000" dirty="0"/>
          </a:p>
        </p:txBody>
      </p:sp>
    </p:spTree>
    <p:extLst>
      <p:ext uri="{BB962C8B-B14F-4D97-AF65-F5344CB8AC3E}">
        <p14:creationId xmlns:p14="http://schemas.microsoft.com/office/powerpoint/2010/main" val="3802304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3446</Words>
  <Application>Microsoft Macintosh PowerPoint</Application>
  <PresentationFormat>宽屏</PresentationFormat>
  <Paragraphs>437</Paragraphs>
  <Slides>41</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41</vt:i4>
      </vt:variant>
    </vt:vector>
  </HeadingPairs>
  <TitlesOfParts>
    <vt:vector size="50" baseType="lpstr">
      <vt:lpstr>MyriadPro</vt:lpstr>
      <vt:lpstr>WarnockPro</vt:lpstr>
      <vt:lpstr>Arial</vt:lpstr>
      <vt:lpstr>Calibri</vt:lpstr>
      <vt:lpstr>Tw Cen MT</vt:lpstr>
      <vt:lpstr>Tw Cen MT Condensed</vt:lpstr>
      <vt:lpstr>Wingdings</vt:lpstr>
      <vt:lpstr>Wingdings 3</vt:lpstr>
      <vt:lpstr>Integral</vt:lpstr>
      <vt:lpstr>Fixed income</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practices</vt:lpstr>
      <vt:lpstr>Module1 Fixed-Income Securities:  Defining Elements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Fixed income</dc:title>
  <dc:creator>秦 玮杰</dc:creator>
  <cp:lastModifiedBy>秦 玮杰</cp:lastModifiedBy>
  <cp:revision>4</cp:revision>
  <dcterms:created xsi:type="dcterms:W3CDTF">2022-10-27T11:19:32Z</dcterms:created>
  <dcterms:modified xsi:type="dcterms:W3CDTF">2022-10-29T01:14:06Z</dcterms:modified>
</cp:coreProperties>
</file>