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 id="313" r:id="rId54"/>
    <p:sldId id="315" r:id="rId55"/>
    <p:sldId id="314" r:id="rId56"/>
    <p:sldId id="317" r:id="rId57"/>
    <p:sldId id="316" r:id="rId58"/>
    <p:sldId id="318" r:id="rId59"/>
    <p:sldId id="319" r:id="rId60"/>
    <p:sldId id="32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dirty="0"/>
            <a:t>other</a:t>
          </a:r>
          <a:r>
            <a:rPr lang="en-US" dirty="0"/>
            <a:t> </a:t>
          </a:r>
          <a:r>
            <a:rPr lang="en-US" altLang="zh-CN" dirty="0"/>
            <a:t>real </a:t>
          </a:r>
          <a:r>
            <a:rPr lang="en-US" dirty="0"/>
            <a:t>assets</a:t>
          </a:r>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other</a:t>
          </a:r>
          <a:r>
            <a:rPr lang="en-US" sz="1300" kern="1200" dirty="0"/>
            <a:t> </a:t>
          </a:r>
          <a:r>
            <a:rPr lang="en-US" altLang="zh-CN" sz="1300" kern="1200" dirty="0"/>
            <a:t>real </a:t>
          </a:r>
          <a:r>
            <a:rPr lang="en-US" sz="1300" kern="1200" dirty="0"/>
            <a:t>assets</a:t>
          </a:r>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11/7/2023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dirty="0"/>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11/7/2023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89D4-D70C-4369-A4BE-9230EA9DA72D}"/>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A33A1B9A-FB83-4436-A7C8-4F18D5F28D54}"/>
              </a:ext>
            </a:extLst>
          </p:cNvPr>
          <p:cNvSpPr>
            <a:spLocks noGrp="1"/>
          </p:cNvSpPr>
          <p:nvPr>
            <p:ph idx="1"/>
          </p:nvPr>
        </p:nvSpPr>
        <p:spPr/>
        <p:txBody>
          <a:bodyPr>
            <a:normAutofit/>
          </a:bodyPr>
          <a:lstStyle/>
          <a:p>
            <a:r>
              <a:rPr lang="en-US" sz="2800" b="1" dirty="0"/>
              <a:t>1. Private Debt Categories</a:t>
            </a:r>
          </a:p>
          <a:p>
            <a:r>
              <a:rPr lang="en-US" dirty="0"/>
              <a:t>We can organize the primary methods of private debt investing into four categories: </a:t>
            </a:r>
            <a:r>
              <a:rPr lang="en-US" b="1" dirty="0">
                <a:solidFill>
                  <a:srgbClr val="FF0000"/>
                </a:solidFill>
              </a:rPr>
              <a:t>venture debt, direct lending, mezzanine loans, and distressed debt.</a:t>
            </a:r>
          </a:p>
          <a:p>
            <a:r>
              <a:rPr lang="en-US" b="1" dirty="0">
                <a:solidFill>
                  <a:srgbClr val="FF0000"/>
                </a:solidFill>
              </a:rPr>
              <a:t>Venture debt </a:t>
            </a:r>
            <a:r>
              <a:rPr lang="en-US" dirty="0"/>
              <a:t>is private debt funding that provides venture capital backing to start-up or early-stage companies that may be generating little or negative cash flow.</a:t>
            </a:r>
            <a:endParaRPr lang="en-US" dirty="0">
              <a:solidFill>
                <a:srgbClr val="FF0000"/>
              </a:solidFill>
            </a:endParaRPr>
          </a:p>
          <a:p>
            <a:r>
              <a:rPr lang="en-US" dirty="0"/>
              <a:t>Private debt investors get involved in </a:t>
            </a:r>
            <a:r>
              <a:rPr lang="en-US" b="1" dirty="0">
                <a:solidFill>
                  <a:srgbClr val="FF0000"/>
                </a:solidFill>
              </a:rPr>
              <a:t>direct lending </a:t>
            </a:r>
            <a:r>
              <a:rPr lang="en-US" dirty="0"/>
              <a:t>by providing capital directly to borrowers and subsequently receiving interest, the original principal, and possibly other payments in exchange for their investment.</a:t>
            </a:r>
          </a:p>
          <a:p>
            <a:r>
              <a:rPr lang="en-US" dirty="0"/>
              <a:t>In direct lending, many firms may also provide debt in the form of a </a:t>
            </a:r>
            <a:r>
              <a:rPr lang="en-US" b="1" dirty="0">
                <a:solidFill>
                  <a:srgbClr val="FF0000"/>
                </a:solidFill>
              </a:rPr>
              <a:t>leveraged loan</a:t>
            </a:r>
            <a:r>
              <a:rPr lang="en-US" dirty="0"/>
              <a:t>, a loan that is itself levered.</a:t>
            </a:r>
          </a:p>
        </p:txBody>
      </p:sp>
    </p:spTree>
    <p:extLst>
      <p:ext uri="{BB962C8B-B14F-4D97-AF65-F5344CB8AC3E}">
        <p14:creationId xmlns:p14="http://schemas.microsoft.com/office/powerpoint/2010/main" val="2942955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FB63-FCA5-44F8-BF6A-84F6C608C2E4}"/>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79597DC-02B9-413D-8A6E-FBE07371AC5B}"/>
              </a:ext>
            </a:extLst>
          </p:cNvPr>
          <p:cNvSpPr>
            <a:spLocks noGrp="1"/>
          </p:cNvSpPr>
          <p:nvPr>
            <p:ph idx="1"/>
          </p:nvPr>
        </p:nvSpPr>
        <p:spPr/>
        <p:txBody>
          <a:bodyPr>
            <a:normAutofit/>
          </a:bodyPr>
          <a:lstStyle/>
          <a:p>
            <a:r>
              <a:rPr lang="en-US" dirty="0"/>
              <a:t>In private debt, </a:t>
            </a:r>
            <a:r>
              <a:rPr lang="en-US" b="1" dirty="0">
                <a:solidFill>
                  <a:srgbClr val="FF0000"/>
                </a:solidFill>
              </a:rPr>
              <a:t>mezzanine debt </a:t>
            </a:r>
            <a:r>
              <a:rPr lang="en-US" dirty="0"/>
              <a:t>refers to private credit subordinated to senior secured debt but senior to equity in the borrower’s capital structure.</a:t>
            </a:r>
          </a:p>
          <a:p>
            <a:r>
              <a:rPr lang="en-US" dirty="0"/>
              <a:t>Involvement in </a:t>
            </a:r>
            <a:r>
              <a:rPr lang="en-US" b="1" dirty="0">
                <a:solidFill>
                  <a:srgbClr val="FF0000"/>
                </a:solidFill>
              </a:rPr>
              <a:t>distressed debt </a:t>
            </a:r>
            <a:r>
              <a:rPr lang="en-US" dirty="0"/>
              <a:t>typically entails buying the debt of mature companies in financial difficulty. These companies may be in bankruptcy, have defaulted on debt, or seem likely to default </a:t>
            </a:r>
            <a:r>
              <a:rPr lang="en-US" altLang="zh-CN" dirty="0"/>
              <a:t>o</a:t>
            </a:r>
            <a:r>
              <a:rPr lang="en-US" dirty="0"/>
              <a:t>n debt.</a:t>
            </a:r>
          </a:p>
          <a:p>
            <a:r>
              <a:rPr lang="en-US" dirty="0"/>
              <a:t>Another type of debt that could be directly extended to borrowers is </a:t>
            </a:r>
            <a:r>
              <a:rPr lang="en-US" b="1" dirty="0" err="1">
                <a:solidFill>
                  <a:srgbClr val="FF0000"/>
                </a:solidFill>
              </a:rPr>
              <a:t>unitranche</a:t>
            </a:r>
            <a:r>
              <a:rPr lang="en-US" b="1" dirty="0">
                <a:solidFill>
                  <a:srgbClr val="FF0000"/>
                </a:solidFill>
              </a:rPr>
              <a:t> debt</a:t>
            </a:r>
            <a:r>
              <a:rPr lang="en-US" dirty="0"/>
              <a:t>. </a:t>
            </a:r>
            <a:r>
              <a:rPr lang="en-US" dirty="0" err="1"/>
              <a:t>Unitranche</a:t>
            </a:r>
            <a:r>
              <a:rPr lang="en-US" dirty="0"/>
              <a:t> debt consists of a hybrid or blended loan structure combining different tranches of secured and unsecured debt into a single loan with a single, blended interest rate.</a:t>
            </a:r>
          </a:p>
          <a:p>
            <a:endParaRPr lang="en-US" dirty="0"/>
          </a:p>
        </p:txBody>
      </p:sp>
    </p:spTree>
    <p:extLst>
      <p:ext uri="{BB962C8B-B14F-4D97-AF65-F5344CB8AC3E}">
        <p14:creationId xmlns:p14="http://schemas.microsoft.com/office/powerpoint/2010/main" val="3760102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normAutofit/>
          </a:bodyPr>
          <a:lstStyle/>
          <a:p>
            <a:r>
              <a:rPr lang="en-US" sz="4800"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951568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324-5ECE-4617-AE7D-2EE870915948}"/>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CB080F3B-7BD3-45CE-B864-FA85E411B517}"/>
              </a:ext>
            </a:extLst>
          </p:cNvPr>
          <p:cNvSpPr>
            <a:spLocks noGrp="1"/>
          </p:cNvSpPr>
          <p:nvPr>
            <p:ph idx="1"/>
          </p:nvPr>
        </p:nvSpPr>
        <p:spPr/>
        <p:txBody>
          <a:bodyPr>
            <a:normAutofit/>
          </a:bodyPr>
          <a:lstStyle/>
          <a:p>
            <a:r>
              <a:rPr lang="en-US" sz="2400" b="1" dirty="0"/>
              <a:t>2. Risk–Return of Private Debt</a:t>
            </a:r>
          </a:p>
          <a:p>
            <a:r>
              <a:rPr lang="en-US" dirty="0"/>
              <a:t>Overall, investing in private debt is riskier than investing in traditional bonds. Investors should be aware of these risks, including </a:t>
            </a:r>
            <a:r>
              <a:rPr lang="en-US" dirty="0">
                <a:solidFill>
                  <a:srgbClr val="FF0000"/>
                </a:solidFill>
              </a:rPr>
              <a:t>illiquidity</a:t>
            </a:r>
            <a:r>
              <a:rPr lang="en-US" dirty="0"/>
              <a:t> and heightened </a:t>
            </a:r>
            <a:r>
              <a:rPr lang="en-US" dirty="0">
                <a:solidFill>
                  <a:srgbClr val="FF0000"/>
                </a:solidFill>
              </a:rPr>
              <a:t>default</a:t>
            </a:r>
            <a:r>
              <a:rPr lang="en-US" dirty="0"/>
              <a:t> risk when loans are extended to riskier entities or borrowers in riskier situations.</a:t>
            </a:r>
          </a:p>
          <a:p>
            <a:r>
              <a:rPr lang="en-US" dirty="0"/>
              <a:t>Specialized knowledge for private debt financing is needed in order to add value for the investor. </a:t>
            </a:r>
            <a:r>
              <a:rPr lang="en-US" dirty="0">
                <a:solidFill>
                  <a:srgbClr val="FF0000"/>
                </a:solidFill>
              </a:rPr>
              <a:t>First</a:t>
            </a:r>
            <a:r>
              <a:rPr lang="en-US" dirty="0"/>
              <a:t>, the financing and return on debt depends on the specific period of a company’s phase of life cycle. </a:t>
            </a:r>
            <a:r>
              <a:rPr lang="en-US" dirty="0">
                <a:solidFill>
                  <a:srgbClr val="FF0000"/>
                </a:solidFill>
              </a:rPr>
              <a:t>Second</a:t>
            </a:r>
            <a:r>
              <a:rPr lang="en-US" dirty="0"/>
              <a:t>, the structure of the debt is also of importance. </a:t>
            </a:r>
            <a:r>
              <a:rPr lang="en-US" dirty="0">
                <a:solidFill>
                  <a:srgbClr val="FF0000"/>
                </a:solidFill>
              </a:rPr>
              <a:t>Finally</a:t>
            </a:r>
            <a:r>
              <a:rPr lang="en-US" dirty="0"/>
              <a:t>, the investor needs to have special knowledge about underlying assets.</a:t>
            </a:r>
          </a:p>
        </p:txBody>
      </p:sp>
    </p:spTree>
    <p:extLst>
      <p:ext uri="{BB962C8B-B14F-4D97-AF65-F5344CB8AC3E}">
        <p14:creationId xmlns:p14="http://schemas.microsoft.com/office/powerpoint/2010/main" val="3437979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2456-DB37-4832-831A-6B9D73142C77}"/>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C861B297-491F-4D96-9F6B-FDB136B515A1}"/>
              </a:ext>
            </a:extLst>
          </p:cNvPr>
          <p:cNvSpPr>
            <a:spLocks noGrp="1"/>
          </p:cNvSpPr>
          <p:nvPr>
            <p:ph idx="1"/>
          </p:nvPr>
        </p:nvSpPr>
        <p:spPr/>
        <p:txBody>
          <a:bodyPr/>
          <a:lstStyle/>
          <a:p>
            <a:r>
              <a:rPr lang="en-US" dirty="0"/>
              <a:t>Investments in private capital funds can add a moderate diversification benefit to a portfolio of publicly traded stocks and bonds. Correlations with public market indexes vary from 0.63 to 0.83, as shown in following chart.</a:t>
            </a:r>
          </a:p>
          <a:p>
            <a:endParaRPr lang="en-US" dirty="0"/>
          </a:p>
        </p:txBody>
      </p:sp>
      <p:graphicFrame>
        <p:nvGraphicFramePr>
          <p:cNvPr id="4" name="表格 3">
            <a:extLst>
              <a:ext uri="{FF2B5EF4-FFF2-40B4-BE49-F238E27FC236}">
                <a16:creationId xmlns:a16="http://schemas.microsoft.com/office/drawing/2014/main" id="{3D8AEDEE-0C4D-4B22-858A-2F2C3D60F5E3}"/>
              </a:ext>
            </a:extLst>
          </p:cNvPr>
          <p:cNvGraphicFramePr>
            <a:graphicFrameLocks noGrp="1"/>
          </p:cNvGraphicFramePr>
          <p:nvPr>
            <p:extLst>
              <p:ext uri="{D42A27DB-BD31-4B8C-83A1-F6EECF244321}">
                <p14:modId xmlns:p14="http://schemas.microsoft.com/office/powerpoint/2010/main" val="2590573863"/>
              </p:ext>
            </p:extLst>
          </p:nvPr>
        </p:nvGraphicFramePr>
        <p:xfrm>
          <a:off x="1024128" y="3429000"/>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2002222"/>
                    </a:ext>
                  </a:extLst>
                </a:gridCol>
                <a:gridCol w="2032000">
                  <a:extLst>
                    <a:ext uri="{9D8B030D-6E8A-4147-A177-3AD203B41FA5}">
                      <a16:colId xmlns:a16="http://schemas.microsoft.com/office/drawing/2014/main" val="2371928163"/>
                    </a:ext>
                  </a:extLst>
                </a:gridCol>
                <a:gridCol w="2032000">
                  <a:extLst>
                    <a:ext uri="{9D8B030D-6E8A-4147-A177-3AD203B41FA5}">
                      <a16:colId xmlns:a16="http://schemas.microsoft.com/office/drawing/2014/main" val="2932761045"/>
                    </a:ext>
                  </a:extLst>
                </a:gridCol>
                <a:gridCol w="2032000">
                  <a:extLst>
                    <a:ext uri="{9D8B030D-6E8A-4147-A177-3AD203B41FA5}">
                      <a16:colId xmlns:a16="http://schemas.microsoft.com/office/drawing/2014/main" val="4113242442"/>
                    </a:ext>
                  </a:extLst>
                </a:gridCol>
              </a:tblGrid>
              <a:tr h="370840">
                <a:tc gridSpan="4">
                  <a:txBody>
                    <a:bodyPr/>
                    <a:lstStyle/>
                    <a:p>
                      <a:r>
                        <a:rPr lang="en-US" dirty="0"/>
                        <a:t>Private capital’s average correlation with public market indexes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05996311"/>
                  </a:ext>
                </a:extLst>
              </a:tr>
              <a:tr h="370840">
                <a:tc>
                  <a:txBody>
                    <a:bodyPr/>
                    <a:lstStyle/>
                    <a:p>
                      <a:endParaRPr lang="en-US" dirty="0"/>
                    </a:p>
                  </a:txBody>
                  <a:tcPr/>
                </a:tc>
                <a:tc>
                  <a:txBody>
                    <a:bodyPr/>
                    <a:lstStyle/>
                    <a:p>
                      <a:r>
                        <a:rPr lang="en-US" dirty="0"/>
                        <a:t>S&amp;P 500 total return</a:t>
                      </a:r>
                    </a:p>
                  </a:txBody>
                  <a:tcPr/>
                </a:tc>
                <a:tc>
                  <a:txBody>
                    <a:bodyPr/>
                    <a:lstStyle/>
                    <a:p>
                      <a:r>
                        <a:rPr lang="en-US" dirty="0"/>
                        <a:t>Russell 2000 total return</a:t>
                      </a:r>
                    </a:p>
                  </a:txBody>
                  <a:tcPr/>
                </a:tc>
                <a:tc>
                  <a:txBody>
                    <a:bodyPr/>
                    <a:lstStyle/>
                    <a:p>
                      <a:r>
                        <a:rPr lang="en-US" dirty="0" err="1"/>
                        <a:t>Msci</a:t>
                      </a:r>
                      <a:r>
                        <a:rPr lang="en-US" dirty="0"/>
                        <a:t> world total return</a:t>
                      </a:r>
                    </a:p>
                  </a:txBody>
                  <a:tcPr/>
                </a:tc>
                <a:extLst>
                  <a:ext uri="{0D108BD9-81ED-4DB2-BD59-A6C34878D82A}">
                    <a16:rowId xmlns:a16="http://schemas.microsoft.com/office/drawing/2014/main" val="2195615638"/>
                  </a:ext>
                </a:extLst>
              </a:tr>
              <a:tr h="370840">
                <a:tc>
                  <a:txBody>
                    <a:bodyPr/>
                    <a:lstStyle/>
                    <a:p>
                      <a:r>
                        <a:rPr lang="en-US" dirty="0"/>
                        <a:t>Private equity</a:t>
                      </a:r>
                    </a:p>
                  </a:txBody>
                  <a:tcPr/>
                </a:tc>
                <a:tc>
                  <a:txBody>
                    <a:bodyPr/>
                    <a:lstStyle/>
                    <a:p>
                      <a:r>
                        <a:rPr lang="en-US" dirty="0"/>
                        <a:t>0.8</a:t>
                      </a:r>
                    </a:p>
                  </a:txBody>
                  <a:tcPr/>
                </a:tc>
                <a:tc>
                  <a:txBody>
                    <a:bodyPr/>
                    <a:lstStyle/>
                    <a:p>
                      <a:r>
                        <a:rPr lang="en-US" dirty="0"/>
                        <a:t>0.76</a:t>
                      </a:r>
                    </a:p>
                  </a:txBody>
                  <a:tcPr/>
                </a:tc>
                <a:tc>
                  <a:txBody>
                    <a:bodyPr/>
                    <a:lstStyle/>
                    <a:p>
                      <a:r>
                        <a:rPr lang="en-US" dirty="0"/>
                        <a:t>0.81</a:t>
                      </a:r>
                    </a:p>
                  </a:txBody>
                  <a:tcPr/>
                </a:tc>
                <a:extLst>
                  <a:ext uri="{0D108BD9-81ED-4DB2-BD59-A6C34878D82A}">
                    <a16:rowId xmlns:a16="http://schemas.microsoft.com/office/drawing/2014/main" val="3157949394"/>
                  </a:ext>
                </a:extLst>
              </a:tr>
              <a:tr h="370840">
                <a:tc>
                  <a:txBody>
                    <a:bodyPr/>
                    <a:lstStyle/>
                    <a:p>
                      <a:r>
                        <a:rPr lang="en-US" dirty="0"/>
                        <a:t>Venture all stage</a:t>
                      </a:r>
                    </a:p>
                  </a:txBody>
                  <a:tcPr/>
                </a:tc>
                <a:tc>
                  <a:txBody>
                    <a:bodyPr/>
                    <a:lstStyle/>
                    <a:p>
                      <a:r>
                        <a:rPr lang="en-US" dirty="0"/>
                        <a:t>0.65</a:t>
                      </a:r>
                    </a:p>
                  </a:txBody>
                  <a:tcPr/>
                </a:tc>
                <a:tc>
                  <a:txBody>
                    <a:bodyPr/>
                    <a:lstStyle/>
                    <a:p>
                      <a:r>
                        <a:rPr lang="en-US" dirty="0"/>
                        <a:t>0.67</a:t>
                      </a:r>
                    </a:p>
                  </a:txBody>
                  <a:tcPr/>
                </a:tc>
                <a:tc>
                  <a:txBody>
                    <a:bodyPr/>
                    <a:lstStyle/>
                    <a:p>
                      <a:r>
                        <a:rPr lang="en-US" dirty="0"/>
                        <a:t>0.63</a:t>
                      </a:r>
                    </a:p>
                  </a:txBody>
                  <a:tcPr/>
                </a:tc>
                <a:extLst>
                  <a:ext uri="{0D108BD9-81ED-4DB2-BD59-A6C34878D82A}">
                    <a16:rowId xmlns:a16="http://schemas.microsoft.com/office/drawing/2014/main" val="3139622074"/>
                  </a:ext>
                </a:extLst>
              </a:tr>
              <a:tr h="370840">
                <a:tc>
                  <a:txBody>
                    <a:bodyPr/>
                    <a:lstStyle/>
                    <a:p>
                      <a:r>
                        <a:rPr lang="en-US" dirty="0"/>
                        <a:t>Buyout</a:t>
                      </a:r>
                    </a:p>
                  </a:txBody>
                  <a:tcPr/>
                </a:tc>
                <a:tc>
                  <a:txBody>
                    <a:bodyPr/>
                    <a:lstStyle/>
                    <a:p>
                      <a:r>
                        <a:rPr lang="en-US" dirty="0"/>
                        <a:t>0.82</a:t>
                      </a:r>
                    </a:p>
                  </a:txBody>
                  <a:tcPr/>
                </a:tc>
                <a:tc>
                  <a:txBody>
                    <a:bodyPr/>
                    <a:lstStyle/>
                    <a:p>
                      <a:r>
                        <a:rPr lang="en-US" dirty="0"/>
                        <a:t>0.76</a:t>
                      </a:r>
                    </a:p>
                  </a:txBody>
                  <a:tcPr/>
                </a:tc>
                <a:tc>
                  <a:txBody>
                    <a:bodyPr/>
                    <a:lstStyle/>
                    <a:p>
                      <a:r>
                        <a:rPr lang="en-US" dirty="0"/>
                        <a:t>0.83</a:t>
                      </a:r>
                    </a:p>
                  </a:txBody>
                  <a:tcPr/>
                </a:tc>
                <a:extLst>
                  <a:ext uri="{0D108BD9-81ED-4DB2-BD59-A6C34878D82A}">
                    <a16:rowId xmlns:a16="http://schemas.microsoft.com/office/drawing/2014/main" val="1048342217"/>
                  </a:ext>
                </a:extLst>
              </a:tr>
              <a:tr h="370840">
                <a:tc>
                  <a:txBody>
                    <a:bodyPr/>
                    <a:lstStyle/>
                    <a:p>
                      <a:r>
                        <a:rPr lang="en-US" dirty="0"/>
                        <a:t>Private debt</a:t>
                      </a:r>
                    </a:p>
                  </a:txBody>
                  <a:tcPr/>
                </a:tc>
                <a:tc>
                  <a:txBody>
                    <a:bodyPr/>
                    <a:lstStyle/>
                    <a:p>
                      <a:r>
                        <a:rPr lang="en-US" dirty="0"/>
                        <a:t>0.82</a:t>
                      </a:r>
                    </a:p>
                  </a:txBody>
                  <a:tcPr/>
                </a:tc>
                <a:tc>
                  <a:txBody>
                    <a:bodyPr/>
                    <a:lstStyle/>
                    <a:p>
                      <a:r>
                        <a:rPr lang="en-US" dirty="0"/>
                        <a:t>0.77</a:t>
                      </a:r>
                    </a:p>
                  </a:txBody>
                  <a:tcPr/>
                </a:tc>
                <a:tc>
                  <a:txBody>
                    <a:bodyPr/>
                    <a:lstStyle/>
                    <a:p>
                      <a:r>
                        <a:rPr lang="en-US" dirty="0"/>
                        <a:t>0.86</a:t>
                      </a:r>
                    </a:p>
                  </a:txBody>
                  <a:tcPr/>
                </a:tc>
                <a:extLst>
                  <a:ext uri="{0D108BD9-81ED-4DB2-BD59-A6C34878D82A}">
                    <a16:rowId xmlns:a16="http://schemas.microsoft.com/office/drawing/2014/main" val="2714245498"/>
                  </a:ext>
                </a:extLst>
              </a:tr>
            </a:tbl>
          </a:graphicData>
        </a:graphic>
      </p:graphicFrame>
    </p:spTree>
    <p:extLst>
      <p:ext uri="{BB962C8B-B14F-4D97-AF65-F5344CB8AC3E}">
        <p14:creationId xmlns:p14="http://schemas.microsoft.com/office/powerpoint/2010/main" val="3240627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10C1C-22DC-4944-A0FD-019EFFB30D9D}"/>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A6682185-A9F6-4852-8469-8047040A1EC8}"/>
              </a:ext>
            </a:extLst>
          </p:cNvPr>
          <p:cNvSpPr>
            <a:spLocks noGrp="1"/>
          </p:cNvSpPr>
          <p:nvPr>
            <p:ph idx="1"/>
          </p:nvPr>
        </p:nvSpPr>
        <p:spPr/>
        <p:txBody>
          <a:bodyPr/>
          <a:lstStyle/>
          <a:p>
            <a:r>
              <a:rPr lang="en-US" dirty="0"/>
              <a:t>Private capital risk and return levels by category</a:t>
            </a:r>
          </a:p>
          <a:p>
            <a:endParaRPr lang="en-US" dirty="0"/>
          </a:p>
        </p:txBody>
      </p:sp>
      <p:pic>
        <p:nvPicPr>
          <p:cNvPr id="5" name="图片 4">
            <a:extLst>
              <a:ext uri="{FF2B5EF4-FFF2-40B4-BE49-F238E27FC236}">
                <a16:creationId xmlns:a16="http://schemas.microsoft.com/office/drawing/2014/main" id="{14656B3F-C8DA-4413-B8EB-C59817D0B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76" y="2755188"/>
            <a:ext cx="6465333" cy="4118328"/>
          </a:xfrm>
          <a:prstGeom prst="rect">
            <a:avLst/>
          </a:prstGeom>
        </p:spPr>
      </p:pic>
    </p:spTree>
    <p:extLst>
      <p:ext uri="{BB962C8B-B14F-4D97-AF65-F5344CB8AC3E}">
        <p14:creationId xmlns:p14="http://schemas.microsoft.com/office/powerpoint/2010/main" val="320497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F0D5-9BFC-4AAE-8777-4230D2DEC725}"/>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174CEF33-B8C6-4BD7-A940-CFB14F6BC7A0}"/>
              </a:ext>
            </a:extLst>
          </p:cNvPr>
          <p:cNvSpPr>
            <a:spLocks noGrp="1"/>
          </p:cNvSpPr>
          <p:nvPr>
            <p:ph idx="1"/>
          </p:nvPr>
        </p:nvSpPr>
        <p:spPr/>
        <p:txBody>
          <a:bodyPr/>
          <a:lstStyle/>
          <a:p>
            <a:r>
              <a:rPr lang="en-US" dirty="0"/>
              <a:t>The performance comparison of private capital and public debt and equity may not be appropriate. </a:t>
            </a:r>
            <a:r>
              <a:rPr lang="en-US" dirty="0">
                <a:solidFill>
                  <a:srgbClr val="FF0000"/>
                </a:solidFill>
              </a:rPr>
              <a:t>First</a:t>
            </a:r>
            <a:r>
              <a:rPr lang="en-US" dirty="0"/>
              <a:t>, investing in a start-up carries greater risk than investing in a well-established firm. </a:t>
            </a:r>
            <a:r>
              <a:rPr lang="en-US" dirty="0">
                <a:solidFill>
                  <a:srgbClr val="FF0000"/>
                </a:solidFill>
              </a:rPr>
              <a:t>Second</a:t>
            </a:r>
            <a:r>
              <a:rPr lang="en-US" dirty="0"/>
              <a:t>, investing in a company in a declining or disintermediated industry is unlikely to offer positive return over longer time horizons. </a:t>
            </a:r>
            <a:r>
              <a:rPr lang="en-US" dirty="0">
                <a:solidFill>
                  <a:srgbClr val="FF0000"/>
                </a:solidFill>
              </a:rPr>
              <a:t>Moreover</a:t>
            </a:r>
            <a:r>
              <a:rPr lang="en-US" dirty="0"/>
              <a:t>, performance risk of a continuous investment in public equity and debt can easily be hedged away. </a:t>
            </a:r>
          </a:p>
          <a:p>
            <a:r>
              <a:rPr lang="en-US" dirty="0"/>
              <a:t>Each private equity fund carries a </a:t>
            </a:r>
            <a:r>
              <a:rPr lang="en-US" dirty="0">
                <a:solidFill>
                  <a:srgbClr val="FF0000"/>
                </a:solidFill>
              </a:rPr>
              <a:t>vintage year</a:t>
            </a:r>
            <a:r>
              <a:rPr lang="en-US" dirty="0"/>
              <a:t>, typically defined as the year in which the fund makes its first investment.</a:t>
            </a:r>
          </a:p>
          <a:p>
            <a:endParaRPr lang="en-US" dirty="0"/>
          </a:p>
        </p:txBody>
      </p:sp>
    </p:spTree>
    <p:extLst>
      <p:ext uri="{BB962C8B-B14F-4D97-AF65-F5344CB8AC3E}">
        <p14:creationId xmlns:p14="http://schemas.microsoft.com/office/powerpoint/2010/main" val="331891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A71A-AD0C-469D-862E-B3AB99C58994}"/>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768996ED-6682-4951-93E3-E69F33FB9C55}"/>
              </a:ext>
            </a:extLst>
          </p:cNvPr>
          <p:cNvSpPr>
            <a:spLocks noGrp="1"/>
          </p:cNvSpPr>
          <p:nvPr>
            <p:ph idx="1"/>
          </p:nvPr>
        </p:nvSpPr>
        <p:spPr/>
        <p:txBody>
          <a:bodyPr>
            <a:normAutofit/>
          </a:bodyPr>
          <a:lstStyle/>
          <a:p>
            <a:r>
              <a:rPr lang="en-US" dirty="0"/>
              <a:t>Because of changing business and valuation environments, funds of a certain vintage have the advantage of starting in a </a:t>
            </a:r>
            <a:r>
              <a:rPr lang="en-US" dirty="0">
                <a:solidFill>
                  <a:srgbClr val="FF0000"/>
                </a:solidFill>
              </a:rPr>
              <a:t>low-valuation, low-risk appetite, economic recovery phase and benefit from riding the wave of an economic recovery</a:t>
            </a:r>
            <a:r>
              <a:rPr lang="en-US" dirty="0"/>
              <a:t>. Other vintages may be less fortunate and invest the bulk of their capital in a </a:t>
            </a:r>
            <a:r>
              <a:rPr lang="en-US" dirty="0">
                <a:solidFill>
                  <a:srgbClr val="FF0000"/>
                </a:solidFill>
              </a:rPr>
              <a:t>high-valuation environment preceding a market crash or a period of prolonged economic contraction</a:t>
            </a:r>
            <a:r>
              <a:rPr lang="en-US" dirty="0"/>
              <a:t>.</a:t>
            </a:r>
          </a:p>
          <a:p>
            <a:r>
              <a:rPr lang="en-US" dirty="0"/>
              <a:t>Funds seeded during the </a:t>
            </a:r>
            <a:r>
              <a:rPr lang="en-US" dirty="0">
                <a:solidFill>
                  <a:srgbClr val="FF0000"/>
                </a:solidFill>
              </a:rPr>
              <a:t>expanding phase of the business cycle </a:t>
            </a:r>
            <a:r>
              <a:rPr lang="en-US" dirty="0"/>
              <a:t>tend to earn excess returns if they fund </a:t>
            </a:r>
            <a:r>
              <a:rPr lang="en-US" dirty="0">
                <a:solidFill>
                  <a:srgbClr val="FF0000"/>
                </a:solidFill>
              </a:rPr>
              <a:t>early-stage</a:t>
            </a:r>
            <a:r>
              <a:rPr lang="en-US" dirty="0"/>
              <a:t> companies. Funds seeded during the </a:t>
            </a:r>
            <a:r>
              <a:rPr lang="en-US" dirty="0">
                <a:solidFill>
                  <a:srgbClr val="FF0000"/>
                </a:solidFill>
              </a:rPr>
              <a:t>contracting phase of the business cycle</a:t>
            </a:r>
            <a:r>
              <a:rPr lang="en-US" dirty="0"/>
              <a:t> tend to earn excess returns if they fund </a:t>
            </a:r>
            <a:r>
              <a:rPr lang="en-US" dirty="0">
                <a:solidFill>
                  <a:srgbClr val="FF0000"/>
                </a:solidFill>
              </a:rPr>
              <a:t>distressed companies</a:t>
            </a:r>
            <a:r>
              <a:rPr lang="en-US" dirty="0"/>
              <a:t>.</a:t>
            </a:r>
          </a:p>
        </p:txBody>
      </p:sp>
    </p:spTree>
    <p:extLst>
      <p:ext uri="{BB962C8B-B14F-4D97-AF65-F5344CB8AC3E}">
        <p14:creationId xmlns:p14="http://schemas.microsoft.com/office/powerpoint/2010/main" val="102911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13446</TotalTime>
  <Words>4475</Words>
  <Application>Microsoft Office PowerPoint</Application>
  <PresentationFormat>宽屏</PresentationFormat>
  <Paragraphs>407</Paragraphs>
  <Slides>60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60</vt:i4>
      </vt:variant>
    </vt:vector>
  </HeadingPairs>
  <TitlesOfParts>
    <vt:vector size="69" baseType="lpstr">
      <vt:lpstr>Tw Cen MT</vt:lpstr>
      <vt:lpstr>Tw Cen MT Condensed</vt:lpstr>
      <vt:lpstr>华文仿宋</vt:lpstr>
      <vt:lpstr>等线</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DEBT INVESTMENT CHARACTERISTICS</vt:lpstr>
      <vt:lpstr>PRIVATE DEBT INVESTMENT CHARACTERISTICS</vt:lpstr>
      <vt:lpstr>Corporate life cycle stages</vt:lpstr>
      <vt:lpstr>PRIVATE DEBT INVESTMENT CHARACTERISTICS</vt:lpstr>
      <vt:lpstr>DIVERSIFICATION BENEFITS OF PRIVATe CAPITAL</vt:lpstr>
      <vt:lpstr>DIVERSIFICATION BENEFITS OF PRIVATe CAPITAL</vt:lpstr>
      <vt:lpstr>DIVERSIFICATION BENEFITS OF PRIVATe CAPITAL</vt:lpstr>
      <vt:lpstr>DIVERSIFICATION BENEFITS OF PRIVATe CAPITAL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155</cp:revision>
  <dcterms:created xsi:type="dcterms:W3CDTF">2023-09-14T01:47:58Z</dcterms:created>
  <dcterms:modified xsi:type="dcterms:W3CDTF">2023-11-07T07:31:22Z</dcterms:modified>
</cp:coreProperties>
</file>