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3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CFD7-862E-4665-A831-88B706A559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1.ASSET </a:t>
            </a:r>
            <a:r>
              <a:rPr lang="en-US" sz="3200" dirty="0"/>
              <a:t>ALLOCATION: IMPORTANCE IN </a:t>
            </a:r>
            <a:r>
              <a:rPr lang="en-US" sz="3200" dirty="0" smtClean="0"/>
              <a:t>INVESTMENT MANAGEMENT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Portfolio management process:</a:t>
            </a:r>
          </a:p>
          <a:p>
            <a:r>
              <a:rPr lang="en-US" sz="2800" dirty="0" smtClean="0"/>
              <a:t>1) initial flow </a:t>
            </a:r>
          </a:p>
          <a:p>
            <a:r>
              <a:rPr lang="en-US" sz="2800" dirty="0" smtClean="0"/>
              <a:t>Identify and articulate the asset owner’s objective</a:t>
            </a:r>
          </a:p>
          <a:p>
            <a:r>
              <a:rPr lang="en-US" sz="2800" dirty="0" smtClean="0"/>
              <a:t>Document objectives and constraints in the IPS</a:t>
            </a:r>
          </a:p>
          <a:p>
            <a:r>
              <a:rPr lang="en-US" sz="2800" dirty="0" smtClean="0"/>
              <a:t>Develop CME for planning horizon</a:t>
            </a:r>
          </a:p>
          <a:p>
            <a:r>
              <a:rPr lang="en-US" sz="2800" dirty="0" smtClean="0"/>
              <a:t>Structure portfolio (strategic asset allocation)</a:t>
            </a:r>
          </a:p>
          <a:p>
            <a:r>
              <a:rPr lang="en-US" sz="2800" dirty="0" smtClean="0"/>
              <a:t>Evaluate progress toward achieving objective and compliance with IPS</a:t>
            </a:r>
          </a:p>
          <a:p>
            <a:r>
              <a:rPr lang="en-US" sz="2800" dirty="0" smtClean="0"/>
              <a:t>2) feedback flow</a:t>
            </a:r>
          </a:p>
          <a:p>
            <a:r>
              <a:rPr lang="en-US" sz="2800" dirty="0"/>
              <a:t>Identify changes in </a:t>
            </a:r>
            <a:r>
              <a:rPr lang="en-US" sz="2800" dirty="0" smtClean="0"/>
              <a:t>asset owner’s </a:t>
            </a:r>
            <a:r>
              <a:rPr lang="en-US" sz="2800" dirty="0"/>
              <a:t>economic </a:t>
            </a:r>
            <a:r>
              <a:rPr lang="en-US" sz="2800" dirty="0" smtClean="0"/>
              <a:t>balance sheet</a:t>
            </a:r>
            <a:r>
              <a:rPr lang="en-US" sz="2800" dirty="0"/>
              <a:t>, objectives, </a:t>
            </a:r>
            <a:r>
              <a:rPr lang="en-US" sz="2800" dirty="0" smtClean="0"/>
              <a:t>or constraints</a:t>
            </a:r>
          </a:p>
          <a:p>
            <a:r>
              <a:rPr lang="en-US" sz="2800" dirty="0"/>
              <a:t>Monitor prices and </a:t>
            </a:r>
            <a:r>
              <a:rPr lang="en-US" sz="2800" dirty="0" smtClean="0"/>
              <a:t>markets</a:t>
            </a:r>
          </a:p>
        </p:txBody>
      </p:sp>
    </p:spTree>
    <p:extLst>
      <p:ext uri="{BB962C8B-B14F-4D97-AF65-F5344CB8AC3E}">
        <p14:creationId xmlns:p14="http://schemas.microsoft.com/office/powerpoint/2010/main" val="97645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3.THE </a:t>
            </a:r>
            <a:r>
              <a:rPr lang="en-US" sz="3200" dirty="0"/>
              <a:t>ECONOMIC BALANCE SHEET AND </a:t>
            </a:r>
            <a:r>
              <a:rPr lang="en-US" sz="3200" dirty="0" smtClean="0"/>
              <a:t>ASSET ALLOCATION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economic balance sheet </a:t>
            </a:r>
            <a:r>
              <a:rPr lang="en-US" sz="2800" dirty="0"/>
              <a:t>includes conventional assets and </a:t>
            </a:r>
            <a:r>
              <a:rPr lang="en-US" sz="2800" dirty="0" smtClean="0"/>
              <a:t>liabilities (called </a:t>
            </a:r>
            <a:r>
              <a:rPr lang="en-US" sz="2800" dirty="0"/>
              <a:t>“financial assets” and “financial liabilities” in this reading) as well as </a:t>
            </a:r>
            <a:r>
              <a:rPr lang="en-US" sz="2800" dirty="0" smtClean="0"/>
              <a:t>additional assets </a:t>
            </a:r>
            <a:r>
              <a:rPr lang="en-US" sz="2800" dirty="0"/>
              <a:t>and liabilities—known as </a:t>
            </a:r>
            <a:r>
              <a:rPr lang="en-US" sz="2800" b="1" dirty="0"/>
              <a:t>extended portfolio assets and </a:t>
            </a:r>
            <a:r>
              <a:rPr lang="en-US" sz="2800" b="1" dirty="0" smtClean="0"/>
              <a:t>liabilities</a:t>
            </a:r>
            <a:r>
              <a:rPr lang="en-US" sz="2800" dirty="0" smtClean="0"/>
              <a:t>—that are </a:t>
            </a:r>
            <a:r>
              <a:rPr lang="en-US" sz="2800" dirty="0"/>
              <a:t>relevant in making asset allocation decisions but do not appear on </a:t>
            </a:r>
            <a:r>
              <a:rPr lang="en-US" sz="2800" dirty="0" smtClean="0"/>
              <a:t>conventional balance </a:t>
            </a:r>
            <a:r>
              <a:rPr lang="en-US" sz="2800" dirty="0"/>
              <a:t>sheets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792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3.THE ECONOMIC BALANCE SHEET AND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i="1" dirty="0"/>
              <a:t>Name</a:t>
            </a:r>
            <a:r>
              <a:rPr lang="en-US" dirty="0"/>
              <a:t>: </a:t>
            </a:r>
            <a:r>
              <a:rPr lang="en-US" dirty="0" err="1"/>
              <a:t>Auldberg</a:t>
            </a:r>
            <a:r>
              <a:rPr lang="en-US" dirty="0"/>
              <a:t> University Endowment (AUE)</a:t>
            </a:r>
            <a:endParaRPr lang="en-US" dirty="0" smtClean="0"/>
          </a:p>
          <a:p>
            <a:r>
              <a:rPr lang="en-US" i="1" dirty="0"/>
              <a:t>Assets</a:t>
            </a:r>
            <a:r>
              <a:rPr lang="en-US" dirty="0"/>
              <a:t>: Endowment assets include CAF$100 million in domestic </a:t>
            </a:r>
            <a:r>
              <a:rPr lang="en-US" dirty="0" smtClean="0"/>
              <a:t>equities, CAF$60 </a:t>
            </a:r>
            <a:r>
              <a:rPr lang="en-US" dirty="0"/>
              <a:t>million in domestic government debt, and CAF$40 </a:t>
            </a:r>
            <a:r>
              <a:rPr lang="en-US" dirty="0" smtClean="0"/>
              <a:t>million in </a:t>
            </a:r>
            <a:r>
              <a:rPr lang="en-US" dirty="0"/>
              <a:t>Class B office real estate. The present value of expected future </a:t>
            </a:r>
            <a:r>
              <a:rPr lang="en-US" dirty="0" smtClean="0"/>
              <a:t>contributions (from </a:t>
            </a:r>
            <a:r>
              <a:rPr lang="en-US" dirty="0"/>
              <a:t>real estate and provincial subsidies) is estimated to </a:t>
            </a:r>
            <a:r>
              <a:rPr lang="en-US" dirty="0" smtClean="0"/>
              <a:t>be CAF$400 </a:t>
            </a:r>
            <a:r>
              <a:rPr lang="en-US" dirty="0"/>
              <a:t>million</a:t>
            </a:r>
            <a:r>
              <a:rPr lang="en-US" dirty="0" smtClean="0"/>
              <a:t>.</a:t>
            </a:r>
          </a:p>
          <a:p>
            <a:r>
              <a:rPr lang="en-US" i="1" dirty="0"/>
              <a:t>Liabilities</a:t>
            </a:r>
            <a:r>
              <a:rPr lang="en-US" dirty="0"/>
              <a:t>: These include CAF$10 million in short- term borrowings </a:t>
            </a:r>
            <a:r>
              <a:rPr lang="en-US" dirty="0" smtClean="0"/>
              <a:t>and CAF$35 </a:t>
            </a:r>
            <a:r>
              <a:rPr lang="en-US" dirty="0"/>
              <a:t>million in mortgage debt related to real estate </a:t>
            </a:r>
            <a:r>
              <a:rPr lang="en-US" dirty="0" smtClean="0"/>
              <a:t>investments. Although </a:t>
            </a:r>
            <a:r>
              <a:rPr lang="en-US" dirty="0"/>
              <a:t>it has no specific legal requirement, AUE has a policy </a:t>
            </a:r>
            <a:r>
              <a:rPr lang="en-US" dirty="0" smtClean="0"/>
              <a:t>to distribute </a:t>
            </a:r>
            <a:r>
              <a:rPr lang="en-US" dirty="0"/>
              <a:t>to the university 5% of 36- month moving average net assets</a:t>
            </a:r>
            <a:r>
              <a:rPr lang="en-US" dirty="0" smtClean="0"/>
              <a:t>.</a:t>
            </a:r>
            <a:r>
              <a:rPr lang="en-US" dirty="0"/>
              <a:t> annual operating budget. The present value of expected future support </a:t>
            </a:r>
            <a:r>
              <a:rPr lang="en-US" dirty="0" smtClean="0"/>
              <a:t>is CAF$450 </a:t>
            </a:r>
            <a:r>
              <a:rPr lang="en-US" dirty="0"/>
              <a:t>million</a:t>
            </a:r>
            <a:r>
              <a:rPr lang="en-US" dirty="0" smtClean="0"/>
              <a:t>.</a:t>
            </a:r>
          </a:p>
          <a:p>
            <a:r>
              <a:rPr lang="en-US" dirty="0"/>
              <a:t>Prepare an economic balance sheet for AUE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132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</a:t>
            </a:r>
            <a:r>
              <a:rPr lang="en-US" sz="3200" dirty="0" smtClean="0"/>
              <a:t>TO ASSET </a:t>
            </a:r>
            <a:r>
              <a:rPr lang="en-US" sz="3200" dirty="0"/>
              <a:t>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1.Governance Structures</a:t>
            </a:r>
          </a:p>
          <a:p>
            <a:r>
              <a:rPr lang="en-US" sz="2800" dirty="0" smtClean="0"/>
              <a:t>Three level of governance hierarchy:</a:t>
            </a:r>
          </a:p>
          <a:p>
            <a:r>
              <a:rPr lang="en-US" sz="2800" dirty="0"/>
              <a:t>■ governing investment committee</a:t>
            </a:r>
          </a:p>
          <a:p>
            <a:r>
              <a:rPr lang="en-US" sz="2800" dirty="0"/>
              <a:t>■ investment staff</a:t>
            </a:r>
          </a:p>
          <a:p>
            <a:r>
              <a:rPr lang="en-US" sz="2800" dirty="0"/>
              <a:t>■ third- party </a:t>
            </a:r>
            <a:r>
              <a:rPr lang="en-US" sz="2800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36513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INVESTMENT GOVERNANCE BACKGROUND TO ASSET ALLOCATION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Effective governance models</a:t>
            </a:r>
            <a:endParaRPr lang="en-US" b="1" dirty="0" smtClean="0"/>
          </a:p>
          <a:p>
            <a:r>
              <a:rPr lang="en-US" b="1" dirty="0" smtClean="0"/>
              <a:t>1 </a:t>
            </a:r>
            <a:r>
              <a:rPr lang="en-US" dirty="0"/>
              <a:t>Articulate the long- and short- term objectives of the investment program.</a:t>
            </a:r>
          </a:p>
          <a:p>
            <a:r>
              <a:rPr lang="en-US" b="1" dirty="0"/>
              <a:t>2 </a:t>
            </a:r>
            <a:r>
              <a:rPr lang="en-US" dirty="0"/>
              <a:t>Allocate decision rights and responsibilities among the functional units in </a:t>
            </a:r>
            <a:r>
              <a:rPr lang="en-US" dirty="0" smtClean="0"/>
              <a:t>the governance </a:t>
            </a:r>
            <a:r>
              <a:rPr lang="en-US" dirty="0"/>
              <a:t>hierarchy effectively, taking account of their knowledge, </a:t>
            </a:r>
            <a:r>
              <a:rPr lang="en-US" dirty="0" smtClean="0"/>
              <a:t>capacity, time</a:t>
            </a:r>
            <a:r>
              <a:rPr lang="en-US" dirty="0"/>
              <a:t>, and position in the governance hierarchy.</a:t>
            </a:r>
          </a:p>
          <a:p>
            <a:r>
              <a:rPr lang="en-US" b="1" dirty="0"/>
              <a:t>3 </a:t>
            </a:r>
            <a:r>
              <a:rPr lang="en-US" dirty="0"/>
              <a:t>Specify processes for developing and approving the investment policy </a:t>
            </a:r>
            <a:r>
              <a:rPr lang="en-US" dirty="0" smtClean="0"/>
              <a:t>statement that </a:t>
            </a:r>
            <a:r>
              <a:rPr lang="en-US" dirty="0"/>
              <a:t>will govern the day- to- day operations of the investment program.</a:t>
            </a:r>
          </a:p>
          <a:p>
            <a:r>
              <a:rPr lang="en-US" b="1" dirty="0"/>
              <a:t>4 </a:t>
            </a:r>
            <a:r>
              <a:rPr lang="en-US" dirty="0"/>
              <a:t>Specify processes for developing and approving the program’s strategic </a:t>
            </a:r>
            <a:r>
              <a:rPr lang="en-US" dirty="0" smtClean="0"/>
              <a:t>asset allocation</a:t>
            </a:r>
            <a:r>
              <a:rPr lang="en-US" dirty="0"/>
              <a:t>.</a:t>
            </a:r>
          </a:p>
          <a:p>
            <a:r>
              <a:rPr lang="en-US" b="1" dirty="0"/>
              <a:t>5 </a:t>
            </a:r>
            <a:r>
              <a:rPr lang="en-US" dirty="0"/>
              <a:t>Establish a reporting framework to monitor the program’s progress toward </a:t>
            </a:r>
            <a:r>
              <a:rPr lang="en-US" dirty="0" smtClean="0"/>
              <a:t>the agreed- </a:t>
            </a:r>
            <a:r>
              <a:rPr lang="en-US" dirty="0"/>
              <a:t>on goals and objectives.</a:t>
            </a:r>
          </a:p>
          <a:p>
            <a:r>
              <a:rPr lang="en-US" b="1" dirty="0"/>
              <a:t>6 </a:t>
            </a:r>
            <a:r>
              <a:rPr lang="en-US" dirty="0"/>
              <a:t>Periodically undertake a governance audit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INVESTMENT GOVERNANCE BACKGROUND TO ASSET ALLOCATION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2 </a:t>
            </a:r>
            <a:r>
              <a:rPr lang="en-US" sz="2800" dirty="0"/>
              <a:t>Articulating Investment </a:t>
            </a:r>
            <a:r>
              <a:rPr lang="en-US" sz="2800" dirty="0" smtClean="0"/>
              <a:t>Objectives</a:t>
            </a:r>
          </a:p>
          <a:p>
            <a:r>
              <a:rPr lang="en-US" sz="2800" dirty="0"/>
              <a:t>Articulating long- and short- term objectives for an investor first requires an </a:t>
            </a:r>
            <a:r>
              <a:rPr lang="en-US" sz="2800" dirty="0" smtClean="0"/>
              <a:t>understanding of </a:t>
            </a:r>
            <a:r>
              <a:rPr lang="en-US" sz="2800" dirty="0"/>
              <a:t>purpose—that is, what the investor is trying to </a:t>
            </a:r>
            <a:r>
              <a:rPr lang="en-US" sz="2800" dirty="0" smtClean="0"/>
              <a:t>achieve</a:t>
            </a:r>
          </a:p>
          <a:p>
            <a:r>
              <a:rPr lang="en-US" sz="2800" i="1" dirty="0"/>
              <a:t>Defined benefit pension </a:t>
            </a:r>
            <a:r>
              <a:rPr lang="en-US" sz="2800" i="1" dirty="0" smtClean="0"/>
              <a:t>fund:</a:t>
            </a:r>
          </a:p>
          <a:p>
            <a:r>
              <a:rPr lang="en-US" sz="2800" dirty="0" smtClean="0"/>
              <a:t>meet </a:t>
            </a:r>
            <a:r>
              <a:rPr lang="en-US" sz="2800" dirty="0"/>
              <a:t>current and future pension liabilities.</a:t>
            </a:r>
          </a:p>
          <a:p>
            <a:r>
              <a:rPr lang="en-US" sz="2800" i="1" dirty="0" smtClean="0"/>
              <a:t>Endowment fund:</a:t>
            </a:r>
          </a:p>
          <a:p>
            <a:r>
              <a:rPr lang="en-US" sz="2800" dirty="0" smtClean="0"/>
              <a:t>earn </a:t>
            </a:r>
            <a:r>
              <a:rPr lang="en-US" sz="2800" dirty="0"/>
              <a:t>a </a:t>
            </a:r>
            <a:r>
              <a:rPr lang="en-US" sz="2800" dirty="0" smtClean="0"/>
              <a:t>rate of </a:t>
            </a:r>
            <a:r>
              <a:rPr lang="en-US" sz="2800" dirty="0"/>
              <a:t>return in excess of the return required to fund, after accounting for </a:t>
            </a:r>
            <a:r>
              <a:rPr lang="en-US" sz="2800" dirty="0" smtClean="0"/>
              <a:t>inflation, ongoing </a:t>
            </a:r>
            <a:r>
              <a:rPr lang="en-US" sz="2800" dirty="0"/>
              <a:t>distributions consistent with the endowment’s mission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Asset owners have their own unique return requirements and risk sensitivities.</a:t>
            </a:r>
          </a:p>
        </p:txBody>
      </p:sp>
    </p:spTree>
    <p:extLst>
      <p:ext uri="{BB962C8B-B14F-4D97-AF65-F5344CB8AC3E}">
        <p14:creationId xmlns:p14="http://schemas.microsoft.com/office/powerpoint/2010/main" val="23715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INVESTMENT GOVERNANCE BACKGROUND TO ASSET ALLOCATION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dirty="0"/>
              <a:t> Allocation of Rights and </a:t>
            </a:r>
            <a:r>
              <a:rPr lang="en-US" dirty="0" smtClean="0"/>
              <a:t>Responsibilities</a:t>
            </a:r>
          </a:p>
          <a:p>
            <a:r>
              <a:rPr lang="en-US" dirty="0" smtClean="0"/>
              <a:t>Investment committee: approve delegate oversight draft audit</a:t>
            </a:r>
          </a:p>
          <a:p>
            <a:r>
              <a:rPr lang="en-US" dirty="0" smtClean="0"/>
              <a:t>Investment staff: research evaluate assess executive select</a:t>
            </a:r>
          </a:p>
          <a:p>
            <a:r>
              <a:rPr lang="en-US" dirty="0" smtClean="0"/>
              <a:t>Third-party</a:t>
            </a:r>
            <a:r>
              <a:rPr lang="en-US" smtClean="0"/>
              <a:t>: consultant </a:t>
            </a:r>
            <a:r>
              <a:rPr lang="en-US" dirty="0" smtClean="0"/>
              <a:t>provide input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3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4.Investment </a:t>
            </a:r>
            <a:r>
              <a:rPr lang="en-US" sz="2800" dirty="0"/>
              <a:t>Policy </a:t>
            </a:r>
            <a:r>
              <a:rPr lang="en-US" sz="2800" dirty="0" smtClean="0"/>
              <a:t>Statement</a:t>
            </a:r>
          </a:p>
          <a:p>
            <a:r>
              <a:rPr lang="en-US" sz="2800" dirty="0"/>
              <a:t>The investment policy statement (IPS) is the foundation of an effective </a:t>
            </a:r>
            <a:r>
              <a:rPr lang="en-US" sz="2800" dirty="0" smtClean="0"/>
              <a:t>investment program</a:t>
            </a:r>
            <a:r>
              <a:rPr lang="en-US" sz="2800" dirty="0"/>
              <a:t>. A well- crafted IPS can serve as a blueprint for ongoing fund </a:t>
            </a:r>
            <a:r>
              <a:rPr lang="en-US" sz="2800" dirty="0" smtClean="0"/>
              <a:t>management and </a:t>
            </a:r>
            <a:r>
              <a:rPr lang="en-US" sz="2800" dirty="0"/>
              <a:t>assures stakeholders that program assets are managed with the appropriate </a:t>
            </a:r>
            <a:r>
              <a:rPr lang="en-US" sz="2800" dirty="0" smtClean="0"/>
              <a:t>care and </a:t>
            </a:r>
            <a:r>
              <a:rPr lang="en-US" sz="2800" dirty="0"/>
              <a:t>diligence</a:t>
            </a:r>
          </a:p>
        </p:txBody>
      </p:sp>
    </p:spTree>
    <p:extLst>
      <p:ext uri="{BB962C8B-B14F-4D97-AF65-F5344CB8AC3E}">
        <p14:creationId xmlns:p14="http://schemas.microsoft.com/office/powerpoint/2010/main" val="383339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5. </a:t>
            </a:r>
            <a:r>
              <a:rPr lang="en-US" sz="2800" dirty="0"/>
              <a:t>Asset </a:t>
            </a:r>
            <a:r>
              <a:rPr lang="en-US" sz="2800" dirty="0" smtClean="0"/>
              <a:t>Allocation </a:t>
            </a:r>
            <a:r>
              <a:rPr lang="en-US" sz="2800" dirty="0"/>
              <a:t>and Rebalancing </a:t>
            </a:r>
            <a:r>
              <a:rPr lang="en-US" sz="2800" dirty="0" smtClean="0"/>
              <a:t>Policy</a:t>
            </a:r>
          </a:p>
          <a:p>
            <a:r>
              <a:rPr lang="en-US" sz="2800" dirty="0"/>
              <a:t>A proposal is often developed only after a formal asset allocation study </a:t>
            </a:r>
            <a:r>
              <a:rPr lang="en-US" sz="2800" dirty="0" smtClean="0"/>
              <a:t>that incorporates </a:t>
            </a:r>
            <a:r>
              <a:rPr lang="en-US" sz="2800" dirty="0"/>
              <a:t>obligations, objectives, and constraints; simulates possible </a:t>
            </a:r>
            <a:r>
              <a:rPr lang="en-US" sz="2800" dirty="0" smtClean="0"/>
              <a:t>investment outcomes </a:t>
            </a:r>
            <a:r>
              <a:rPr lang="en-US" sz="2800" dirty="0"/>
              <a:t>over an agreed- on investment horizon; and evaluates the risk and </a:t>
            </a:r>
            <a:r>
              <a:rPr lang="en-US" sz="2800" dirty="0" smtClean="0"/>
              <a:t>return characteristics </a:t>
            </a:r>
            <a:r>
              <a:rPr lang="en-US" sz="2800" dirty="0"/>
              <a:t>of the possible allocation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87871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6 </a:t>
            </a:r>
            <a:r>
              <a:rPr lang="en-US" sz="2800" dirty="0"/>
              <a:t>Reporting </a:t>
            </a:r>
            <a:r>
              <a:rPr lang="en-US" sz="2800" dirty="0" smtClean="0"/>
              <a:t>Framework</a:t>
            </a:r>
          </a:p>
          <a:p>
            <a:r>
              <a:rPr lang="en-US" sz="2800" dirty="0"/>
              <a:t>The </a:t>
            </a:r>
            <a:r>
              <a:rPr lang="en-US" sz="2800" dirty="0" smtClean="0"/>
              <a:t>reporting should </a:t>
            </a:r>
            <a:r>
              <a:rPr lang="en-US" sz="2800" dirty="0"/>
              <a:t>be clear and concise, accurately answering the following three questions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■ Where are we now?</a:t>
            </a:r>
          </a:p>
          <a:p>
            <a:r>
              <a:rPr lang="en-US" sz="2800" dirty="0"/>
              <a:t>■ Where are we relative to the goals and objectives?</a:t>
            </a:r>
          </a:p>
          <a:p>
            <a:r>
              <a:rPr lang="en-US" sz="2800" dirty="0"/>
              <a:t>■ What value has been added or subtracted by management decisions?</a:t>
            </a:r>
          </a:p>
        </p:txBody>
      </p:sp>
    </p:spTree>
    <p:extLst>
      <p:ext uri="{BB962C8B-B14F-4D97-AF65-F5344CB8AC3E}">
        <p14:creationId xmlns:p14="http://schemas.microsoft.com/office/powerpoint/2010/main" val="384480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7. </a:t>
            </a:r>
            <a:r>
              <a:rPr lang="en-US" sz="2800" dirty="0"/>
              <a:t>The Governance Audit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purpose of the governance audit is to ensure that the established policies, </a:t>
            </a:r>
            <a:r>
              <a:rPr lang="en-US" sz="2800" dirty="0" smtClean="0"/>
              <a:t>procedures, and </a:t>
            </a:r>
            <a:r>
              <a:rPr lang="en-US" sz="2800" dirty="0"/>
              <a:t>governance structures are </a:t>
            </a:r>
            <a:r>
              <a:rPr lang="en-US" sz="2800" dirty="0" smtClean="0"/>
              <a:t>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3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737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1.ASSET ALLOCATION: IMPORTANCE IN INVESTMENT MANAGEMENT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3.THE ECONOMIC BALANCE SHEET AND ASSET ALLOCATION</vt:lpstr>
      <vt:lpstr>3.THE ECONOMIC BALANCE SHEET AND ASSET ALLOCATION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秦玮杰</dc:creator>
  <cp:lastModifiedBy>秦玮杰</cp:lastModifiedBy>
  <cp:revision>16</cp:revision>
  <dcterms:created xsi:type="dcterms:W3CDTF">2020-08-24T01:19:51Z</dcterms:created>
  <dcterms:modified xsi:type="dcterms:W3CDTF">2020-08-24T09:24:47Z</dcterms:modified>
</cp:coreProperties>
</file>