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2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B85727-E85C-4349-8229-C2D0D77BA028}"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88ECB-3BA6-496E-BE30-A2C57B06B087}" type="slidenum">
              <a:rPr lang="en-US" smtClean="0"/>
              <a:t>‹#›</a:t>
            </a:fld>
            <a:endParaRPr lang="en-US"/>
          </a:p>
        </p:txBody>
      </p:sp>
    </p:spTree>
    <p:extLst>
      <p:ext uri="{BB962C8B-B14F-4D97-AF65-F5344CB8AC3E}">
        <p14:creationId xmlns:p14="http://schemas.microsoft.com/office/powerpoint/2010/main" val="427454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B85727-E85C-4349-8229-C2D0D77BA028}"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88ECB-3BA6-496E-BE30-A2C57B06B087}" type="slidenum">
              <a:rPr lang="en-US" smtClean="0"/>
              <a:t>‹#›</a:t>
            </a:fld>
            <a:endParaRPr lang="en-US"/>
          </a:p>
        </p:txBody>
      </p:sp>
    </p:spTree>
    <p:extLst>
      <p:ext uri="{BB962C8B-B14F-4D97-AF65-F5344CB8AC3E}">
        <p14:creationId xmlns:p14="http://schemas.microsoft.com/office/powerpoint/2010/main" val="158773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B85727-E85C-4349-8229-C2D0D77BA028}"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88ECB-3BA6-496E-BE30-A2C57B06B087}" type="slidenum">
              <a:rPr lang="en-US" smtClean="0"/>
              <a:t>‹#›</a:t>
            </a:fld>
            <a:endParaRPr lang="en-US"/>
          </a:p>
        </p:txBody>
      </p:sp>
    </p:spTree>
    <p:extLst>
      <p:ext uri="{BB962C8B-B14F-4D97-AF65-F5344CB8AC3E}">
        <p14:creationId xmlns:p14="http://schemas.microsoft.com/office/powerpoint/2010/main" val="33142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B85727-E85C-4349-8229-C2D0D77BA028}"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88ECB-3BA6-496E-BE30-A2C57B06B087}" type="slidenum">
              <a:rPr lang="en-US" smtClean="0"/>
              <a:t>‹#›</a:t>
            </a:fld>
            <a:endParaRPr lang="en-US"/>
          </a:p>
        </p:txBody>
      </p:sp>
    </p:spTree>
    <p:extLst>
      <p:ext uri="{BB962C8B-B14F-4D97-AF65-F5344CB8AC3E}">
        <p14:creationId xmlns:p14="http://schemas.microsoft.com/office/powerpoint/2010/main" val="2872729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B85727-E85C-4349-8229-C2D0D77BA028}"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88ECB-3BA6-496E-BE30-A2C57B06B087}" type="slidenum">
              <a:rPr lang="en-US" smtClean="0"/>
              <a:t>‹#›</a:t>
            </a:fld>
            <a:endParaRPr lang="en-US"/>
          </a:p>
        </p:txBody>
      </p:sp>
    </p:spTree>
    <p:extLst>
      <p:ext uri="{BB962C8B-B14F-4D97-AF65-F5344CB8AC3E}">
        <p14:creationId xmlns:p14="http://schemas.microsoft.com/office/powerpoint/2010/main" val="4149871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B85727-E85C-4349-8229-C2D0D77BA028}"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288ECB-3BA6-496E-BE30-A2C57B06B087}" type="slidenum">
              <a:rPr lang="en-US" smtClean="0"/>
              <a:t>‹#›</a:t>
            </a:fld>
            <a:endParaRPr lang="en-US"/>
          </a:p>
        </p:txBody>
      </p:sp>
    </p:spTree>
    <p:extLst>
      <p:ext uri="{BB962C8B-B14F-4D97-AF65-F5344CB8AC3E}">
        <p14:creationId xmlns:p14="http://schemas.microsoft.com/office/powerpoint/2010/main" val="3584080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B85727-E85C-4349-8229-C2D0D77BA028}" type="datetimeFigureOut">
              <a:rPr lang="en-US" smtClean="0"/>
              <a:t>11/20/2020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288ECB-3BA6-496E-BE30-A2C57B06B087}" type="slidenum">
              <a:rPr lang="en-US" smtClean="0"/>
              <a:t>‹#›</a:t>
            </a:fld>
            <a:endParaRPr lang="en-US"/>
          </a:p>
        </p:txBody>
      </p:sp>
    </p:spTree>
    <p:extLst>
      <p:ext uri="{BB962C8B-B14F-4D97-AF65-F5344CB8AC3E}">
        <p14:creationId xmlns:p14="http://schemas.microsoft.com/office/powerpoint/2010/main" val="989073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B85727-E85C-4349-8229-C2D0D77BA028}" type="datetimeFigureOut">
              <a:rPr lang="en-US" smtClean="0"/>
              <a:t>11/20/2020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288ECB-3BA6-496E-BE30-A2C57B06B087}" type="slidenum">
              <a:rPr lang="en-US" smtClean="0"/>
              <a:t>‹#›</a:t>
            </a:fld>
            <a:endParaRPr lang="en-US"/>
          </a:p>
        </p:txBody>
      </p:sp>
    </p:spTree>
    <p:extLst>
      <p:ext uri="{BB962C8B-B14F-4D97-AF65-F5344CB8AC3E}">
        <p14:creationId xmlns:p14="http://schemas.microsoft.com/office/powerpoint/2010/main" val="2466311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85727-E85C-4349-8229-C2D0D77BA028}" type="datetimeFigureOut">
              <a:rPr lang="en-US" smtClean="0"/>
              <a:t>11/20/2020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288ECB-3BA6-496E-BE30-A2C57B06B087}" type="slidenum">
              <a:rPr lang="en-US" smtClean="0"/>
              <a:t>‹#›</a:t>
            </a:fld>
            <a:endParaRPr lang="en-US"/>
          </a:p>
        </p:txBody>
      </p:sp>
    </p:spTree>
    <p:extLst>
      <p:ext uri="{BB962C8B-B14F-4D97-AF65-F5344CB8AC3E}">
        <p14:creationId xmlns:p14="http://schemas.microsoft.com/office/powerpoint/2010/main" val="4196402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85727-E85C-4349-8229-C2D0D77BA028}"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288ECB-3BA6-496E-BE30-A2C57B06B087}" type="slidenum">
              <a:rPr lang="en-US" smtClean="0"/>
              <a:t>‹#›</a:t>
            </a:fld>
            <a:endParaRPr lang="en-US"/>
          </a:p>
        </p:txBody>
      </p:sp>
    </p:spTree>
    <p:extLst>
      <p:ext uri="{BB962C8B-B14F-4D97-AF65-F5344CB8AC3E}">
        <p14:creationId xmlns:p14="http://schemas.microsoft.com/office/powerpoint/2010/main" val="264426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85727-E85C-4349-8229-C2D0D77BA028}"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288ECB-3BA6-496E-BE30-A2C57B06B087}" type="slidenum">
              <a:rPr lang="en-US" smtClean="0"/>
              <a:t>‹#›</a:t>
            </a:fld>
            <a:endParaRPr lang="en-US"/>
          </a:p>
        </p:txBody>
      </p:sp>
    </p:spTree>
    <p:extLst>
      <p:ext uri="{BB962C8B-B14F-4D97-AF65-F5344CB8AC3E}">
        <p14:creationId xmlns:p14="http://schemas.microsoft.com/office/powerpoint/2010/main" val="3324656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85727-E85C-4349-8229-C2D0D77BA028}" type="datetimeFigureOut">
              <a:rPr lang="en-US" smtClean="0"/>
              <a:t>11/20/2020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88ECB-3BA6-496E-BE30-A2C57B06B087}" type="slidenum">
              <a:rPr lang="en-US" smtClean="0"/>
              <a:t>‹#›</a:t>
            </a:fld>
            <a:endParaRPr lang="en-US"/>
          </a:p>
        </p:txBody>
      </p:sp>
    </p:spTree>
    <p:extLst>
      <p:ext uri="{BB962C8B-B14F-4D97-AF65-F5344CB8AC3E}">
        <p14:creationId xmlns:p14="http://schemas.microsoft.com/office/powerpoint/2010/main" val="119255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2.OVERVIEW </a:t>
            </a:r>
            <a:r>
              <a:rPr lang="en-US" sz="2800" b="1" dirty="0"/>
              <a:t>OF GLOBAL INCOME TAX STRUCTURES</a:t>
            </a:r>
          </a:p>
        </p:txBody>
      </p:sp>
      <p:sp>
        <p:nvSpPr>
          <p:cNvPr id="3" name="Content Placeholder 2"/>
          <p:cNvSpPr>
            <a:spLocks noGrp="1"/>
          </p:cNvSpPr>
          <p:nvPr>
            <p:ph idx="1"/>
          </p:nvPr>
        </p:nvSpPr>
        <p:spPr/>
        <p:txBody>
          <a:bodyPr/>
          <a:lstStyle/>
          <a:p>
            <a:r>
              <a:rPr lang="en-US" dirty="0" smtClean="0"/>
              <a:t>Major </a:t>
            </a:r>
            <a:r>
              <a:rPr lang="en-US" dirty="0"/>
              <a:t>sources of government tax revenue include</a:t>
            </a:r>
            <a:r>
              <a:rPr lang="en-US" dirty="0" smtClean="0"/>
              <a:t>:</a:t>
            </a:r>
          </a:p>
          <a:p>
            <a:r>
              <a:rPr lang="en-US" i="1" dirty="0" smtClean="0"/>
              <a:t>Taxes </a:t>
            </a:r>
            <a:r>
              <a:rPr lang="en-US" i="1" dirty="0"/>
              <a:t>on income </a:t>
            </a:r>
            <a:endParaRPr lang="en-US" i="1" dirty="0" smtClean="0"/>
          </a:p>
          <a:p>
            <a:r>
              <a:rPr lang="en-US" i="1" dirty="0" smtClean="0"/>
              <a:t>Wealth-based </a:t>
            </a:r>
            <a:r>
              <a:rPr lang="en-US" i="1" dirty="0"/>
              <a:t>taxes </a:t>
            </a:r>
            <a:endParaRPr lang="en-US" i="1" dirty="0" smtClean="0"/>
          </a:p>
          <a:p>
            <a:r>
              <a:rPr lang="en-US" i="1" dirty="0" smtClean="0"/>
              <a:t>Taxes </a:t>
            </a:r>
            <a:r>
              <a:rPr lang="en-US" i="1" dirty="0"/>
              <a:t>on consumption </a:t>
            </a:r>
            <a:endParaRPr lang="en-US" i="1" dirty="0" smtClean="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59757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3.AFTER-TAX ACCUMULATIONS AND RETURNS FOR TAXABLE ACCOUNTS</a:t>
            </a:r>
            <a:endParaRPr lang="en-US" sz="3200" dirty="0"/>
          </a:p>
        </p:txBody>
      </p:sp>
      <p:sp>
        <p:nvSpPr>
          <p:cNvPr id="3" name="Content Placeholder 2"/>
          <p:cNvSpPr>
            <a:spLocks noGrp="1"/>
          </p:cNvSpPr>
          <p:nvPr>
            <p:ph idx="1"/>
          </p:nvPr>
        </p:nvSpPr>
        <p:spPr/>
        <p:txBody>
          <a:bodyPr>
            <a:normAutofit/>
          </a:bodyPr>
          <a:lstStyle/>
          <a:p>
            <a:r>
              <a:rPr lang="en-US" sz="2400" dirty="0" smtClean="0"/>
              <a:t>Assume </a:t>
            </a:r>
            <a:r>
              <a:rPr lang="en-US" sz="2400" dirty="0"/>
              <a:t>the same facts as in Example 2. </a:t>
            </a:r>
            <a:r>
              <a:rPr lang="en-US" sz="2400" dirty="0" err="1"/>
              <a:t>Kozloski</a:t>
            </a:r>
            <a:r>
              <a:rPr lang="en-US" sz="2400" dirty="0"/>
              <a:t> invests €100,000 at 7 percent. However, the return comes in the form of deferred capital gains that are not taxed until the investment is sold in 20 years hence.</a:t>
            </a:r>
          </a:p>
          <a:p>
            <a:r>
              <a:rPr lang="en-US" sz="2400" b="1" dirty="0"/>
              <a:t>1 </a:t>
            </a:r>
            <a:r>
              <a:rPr lang="en-US" sz="2400" dirty="0"/>
              <a:t>What is </a:t>
            </a:r>
            <a:r>
              <a:rPr lang="en-US" sz="2400" dirty="0" err="1"/>
              <a:t>Kozloski’s</a:t>
            </a:r>
            <a:r>
              <a:rPr lang="en-US" sz="2400" dirty="0"/>
              <a:t> expected wealth at the end of 20 years?</a:t>
            </a:r>
          </a:p>
          <a:p>
            <a:r>
              <a:rPr lang="en-US" sz="2400" b="1" dirty="0"/>
              <a:t>2 </a:t>
            </a:r>
            <a:r>
              <a:rPr lang="en-US" sz="2400" dirty="0"/>
              <a:t>What proportion of potential investment gains were consumed by taxes</a:t>
            </a:r>
            <a:r>
              <a:rPr lang="en-US" sz="2400" dirty="0" smtClean="0"/>
              <a:t>?</a:t>
            </a:r>
          </a:p>
          <a:p>
            <a:endParaRPr lang="en-US" sz="2400" dirty="0"/>
          </a:p>
        </p:txBody>
      </p:sp>
    </p:spTree>
    <p:extLst>
      <p:ext uri="{BB962C8B-B14F-4D97-AF65-F5344CB8AC3E}">
        <p14:creationId xmlns:p14="http://schemas.microsoft.com/office/powerpoint/2010/main" val="143957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3.AFTER-TAX ACCUMULATIONS AND RETURNS FOR TAXABLE ACCOUNTS</a:t>
            </a:r>
            <a:endParaRPr lang="en-US" sz="2800" dirty="0"/>
          </a:p>
        </p:txBody>
      </p:sp>
      <p:sp>
        <p:nvSpPr>
          <p:cNvPr id="3" name="Content Placeholder 2"/>
          <p:cNvSpPr>
            <a:spLocks noGrp="1"/>
          </p:cNvSpPr>
          <p:nvPr>
            <p:ph idx="1"/>
          </p:nvPr>
        </p:nvSpPr>
        <p:spPr/>
        <p:txBody>
          <a:bodyPr>
            <a:normAutofit lnSpcReduction="10000"/>
          </a:bodyPr>
          <a:lstStyle/>
          <a:p>
            <a:r>
              <a:rPr lang="en-US" sz="2400" b="1" dirty="0" smtClean="0"/>
              <a:t>3.1.3 </a:t>
            </a:r>
            <a:r>
              <a:rPr lang="en-US" sz="2400" b="1" i="1" dirty="0"/>
              <a:t>Cost </a:t>
            </a:r>
            <a:r>
              <a:rPr lang="en-US" sz="2400" b="1" i="1" dirty="0" smtClean="0"/>
              <a:t>Basis</a:t>
            </a:r>
          </a:p>
          <a:p>
            <a:r>
              <a:rPr lang="pt-BR" sz="2400" i="1" dirty="0" smtClean="0"/>
              <a:t>FVIFcgb </a:t>
            </a:r>
            <a:r>
              <a:rPr lang="pt-BR" sz="2400" dirty="0" smtClean="0"/>
              <a:t>= (1 + </a:t>
            </a:r>
            <a:r>
              <a:rPr lang="pt-BR" sz="2400" i="1" dirty="0" smtClean="0"/>
              <a:t>r</a:t>
            </a:r>
            <a:r>
              <a:rPr lang="pt-BR" sz="2400" dirty="0" smtClean="0"/>
              <a:t>)</a:t>
            </a:r>
            <a:r>
              <a:rPr lang="pt-BR" sz="2400" i="1" baseline="30000" dirty="0" smtClean="0"/>
              <a:t>n</a:t>
            </a:r>
            <a:r>
              <a:rPr lang="pt-BR" sz="2400" i="1" dirty="0" smtClean="0"/>
              <a:t> </a:t>
            </a:r>
            <a:r>
              <a:rPr lang="pt-BR" sz="2400" dirty="0" smtClean="0"/>
              <a:t>– [(1 + </a:t>
            </a:r>
            <a:r>
              <a:rPr lang="pt-BR" sz="2400" i="1" dirty="0" smtClean="0"/>
              <a:t>r</a:t>
            </a:r>
            <a:r>
              <a:rPr lang="pt-BR" sz="2400" dirty="0" smtClean="0"/>
              <a:t>)</a:t>
            </a:r>
            <a:r>
              <a:rPr lang="pt-BR" sz="2400" i="1" baseline="30000" dirty="0" smtClean="0"/>
              <a:t>n</a:t>
            </a:r>
            <a:r>
              <a:rPr lang="pt-BR" sz="2400" i="1" dirty="0" smtClean="0"/>
              <a:t> </a:t>
            </a:r>
            <a:r>
              <a:rPr lang="pt-BR" sz="2400" dirty="0" smtClean="0"/>
              <a:t>– 1]</a:t>
            </a:r>
            <a:r>
              <a:rPr lang="pt-BR" sz="2400" i="1" dirty="0" smtClean="0"/>
              <a:t>tcg </a:t>
            </a:r>
            <a:r>
              <a:rPr lang="en-US" sz="2400" dirty="0" smtClean="0"/>
              <a:t>– </a:t>
            </a:r>
            <a:r>
              <a:rPr lang="en-US" sz="2400" dirty="0"/>
              <a:t>(1 – </a:t>
            </a:r>
            <a:r>
              <a:rPr lang="en-US" sz="2400" i="1" dirty="0"/>
              <a:t>B</a:t>
            </a:r>
            <a:r>
              <a:rPr lang="en-US" sz="2400" dirty="0"/>
              <a:t>)</a:t>
            </a:r>
            <a:r>
              <a:rPr lang="en-US" sz="2400" i="1" dirty="0" err="1"/>
              <a:t>tcg</a:t>
            </a:r>
            <a:r>
              <a:rPr lang="en-US" sz="2400" i="1" dirty="0"/>
              <a:t> </a:t>
            </a:r>
            <a:endParaRPr lang="en-US" sz="2400" i="1" dirty="0" smtClean="0"/>
          </a:p>
          <a:p>
            <a:r>
              <a:rPr lang="pt-BR" sz="2400" i="1" dirty="0" smtClean="0"/>
              <a:t>FVIFcgb </a:t>
            </a:r>
            <a:r>
              <a:rPr lang="pt-BR" sz="2400" dirty="0"/>
              <a:t>= (1 + </a:t>
            </a:r>
            <a:r>
              <a:rPr lang="pt-BR" sz="2400" i="1" dirty="0"/>
              <a:t>r</a:t>
            </a:r>
            <a:r>
              <a:rPr lang="pt-BR" sz="2400" dirty="0"/>
              <a:t>)</a:t>
            </a:r>
            <a:r>
              <a:rPr lang="pt-BR" sz="2400" i="1" baseline="30000" dirty="0"/>
              <a:t>n</a:t>
            </a:r>
            <a:r>
              <a:rPr lang="pt-BR" sz="2400" dirty="0"/>
              <a:t>(1 – </a:t>
            </a:r>
            <a:r>
              <a:rPr lang="pt-BR" sz="2400" i="1" dirty="0"/>
              <a:t>tcg</a:t>
            </a:r>
            <a:r>
              <a:rPr lang="pt-BR" sz="2400" dirty="0"/>
              <a:t>) + </a:t>
            </a:r>
            <a:r>
              <a:rPr lang="pt-BR" sz="2400" i="1" dirty="0" smtClean="0"/>
              <a:t>tcg*B </a:t>
            </a:r>
          </a:p>
          <a:p>
            <a:endParaRPr lang="pt-BR" sz="2400" i="1" dirty="0" smtClean="0"/>
          </a:p>
          <a:p>
            <a:r>
              <a:rPr lang="en-US" sz="2400" dirty="0" smtClean="0"/>
              <a:t>Continuing </a:t>
            </a:r>
            <a:r>
              <a:rPr lang="en-US" sz="2400" dirty="0"/>
              <a:t>with the facts in Examples 2 and 3, </a:t>
            </a:r>
            <a:r>
              <a:rPr lang="en-US" sz="2400" dirty="0" err="1"/>
              <a:t>Kozloski</a:t>
            </a:r>
            <a:r>
              <a:rPr lang="en-US" sz="2400" dirty="0"/>
              <a:t> has a current investment with a market value of €100,000 and cost basis of €80,000. The stock price grows at 7 percent per year for 20 years.</a:t>
            </a:r>
          </a:p>
          <a:p>
            <a:r>
              <a:rPr lang="en-US" sz="2400" b="1" dirty="0"/>
              <a:t>1 </a:t>
            </a:r>
            <a:r>
              <a:rPr lang="en-US" sz="2400" dirty="0"/>
              <a:t>Express the cost basis as a percent of the current market value.</a:t>
            </a:r>
          </a:p>
          <a:p>
            <a:r>
              <a:rPr lang="en-US" sz="2400" b="1" dirty="0"/>
              <a:t>2 </a:t>
            </a:r>
            <a:r>
              <a:rPr lang="en-US" sz="2400" dirty="0"/>
              <a:t>What is </a:t>
            </a:r>
            <a:r>
              <a:rPr lang="en-US" sz="2400" dirty="0" err="1"/>
              <a:t>Kozloski’s</a:t>
            </a:r>
            <a:r>
              <a:rPr lang="en-US" sz="2400" dirty="0"/>
              <a:t> expected wealth after 20 years?</a:t>
            </a:r>
            <a:endParaRPr lang="pt-BR" sz="2400" i="1" dirty="0" smtClean="0"/>
          </a:p>
          <a:p>
            <a:endParaRPr lang="en-US" sz="2400" dirty="0"/>
          </a:p>
        </p:txBody>
      </p:sp>
    </p:spTree>
    <p:extLst>
      <p:ext uri="{BB962C8B-B14F-4D97-AF65-F5344CB8AC3E}">
        <p14:creationId xmlns:p14="http://schemas.microsoft.com/office/powerpoint/2010/main" val="3103208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3.AFTER-TAX ACCUMULATIONS AND RETURNS FOR TAXABLE ACCOUNTS</a:t>
            </a:r>
            <a:endParaRPr lang="en-US" sz="2800" dirty="0"/>
          </a:p>
        </p:txBody>
      </p:sp>
      <p:sp>
        <p:nvSpPr>
          <p:cNvPr id="3" name="Content Placeholder 2"/>
          <p:cNvSpPr>
            <a:spLocks noGrp="1"/>
          </p:cNvSpPr>
          <p:nvPr>
            <p:ph idx="1"/>
          </p:nvPr>
        </p:nvSpPr>
        <p:spPr/>
        <p:txBody>
          <a:bodyPr>
            <a:normAutofit/>
          </a:bodyPr>
          <a:lstStyle/>
          <a:p>
            <a:r>
              <a:rPr lang="en-US" sz="2000" b="1" dirty="0" smtClean="0"/>
              <a:t>3.1.4 </a:t>
            </a:r>
            <a:r>
              <a:rPr lang="en-US" sz="2000" b="1" i="1" dirty="0"/>
              <a:t>Wealth-Based </a:t>
            </a:r>
            <a:r>
              <a:rPr lang="en-US" sz="2000" b="1" i="1" dirty="0" smtClean="0"/>
              <a:t>Taxes</a:t>
            </a:r>
          </a:p>
          <a:p>
            <a:r>
              <a:rPr lang="pt-BR" sz="2000" i="1" dirty="0" smtClean="0"/>
              <a:t>FVIFw </a:t>
            </a:r>
            <a:r>
              <a:rPr lang="pt-BR" sz="2000" dirty="0"/>
              <a:t>= [(1 + </a:t>
            </a:r>
            <a:r>
              <a:rPr lang="pt-BR" sz="2000" i="1" dirty="0"/>
              <a:t>r</a:t>
            </a:r>
            <a:r>
              <a:rPr lang="pt-BR" sz="2000" dirty="0"/>
              <a:t>)(1 – </a:t>
            </a:r>
            <a:r>
              <a:rPr lang="pt-BR" sz="2000" i="1" dirty="0"/>
              <a:t>tw</a:t>
            </a:r>
            <a:r>
              <a:rPr lang="pt-BR" sz="2000" dirty="0"/>
              <a:t>)]</a:t>
            </a:r>
            <a:r>
              <a:rPr lang="pt-BR" sz="2000" i="1" baseline="30000" dirty="0"/>
              <a:t>n</a:t>
            </a:r>
            <a:r>
              <a:rPr lang="pt-BR" sz="2000" i="1" dirty="0"/>
              <a:t> </a:t>
            </a:r>
            <a:endParaRPr lang="pt-BR" sz="2000" i="1" dirty="0" smtClean="0"/>
          </a:p>
          <a:p>
            <a:endParaRPr lang="en-US" sz="2000" dirty="0"/>
          </a:p>
          <a:p>
            <a:r>
              <a:rPr lang="en-US" sz="2000" dirty="0"/>
              <a:t>Olga Sanford lives in a country that imposes a wealth tax of 1.0 percent on financial assets each year. Her €400,000 portfolio is expected to return 6 percent over the next ten years.</a:t>
            </a:r>
          </a:p>
          <a:p>
            <a:r>
              <a:rPr lang="en-US" sz="2000" b="1" dirty="0"/>
              <a:t>1 </a:t>
            </a:r>
            <a:r>
              <a:rPr lang="en-US" sz="2000" dirty="0"/>
              <a:t>What is Sanford’s expected wealth at the end of ten years?</a:t>
            </a:r>
          </a:p>
          <a:p>
            <a:r>
              <a:rPr lang="en-US" sz="2000" b="1" dirty="0"/>
              <a:t>2 </a:t>
            </a:r>
            <a:r>
              <a:rPr lang="en-US" sz="2000" dirty="0"/>
              <a:t>What proportion of investment gains was consumed by taxes</a:t>
            </a:r>
            <a:r>
              <a:rPr lang="en-US" sz="2000" dirty="0" smtClean="0"/>
              <a:t>?</a:t>
            </a:r>
          </a:p>
          <a:p>
            <a:endParaRPr lang="en-US" sz="2000" dirty="0"/>
          </a:p>
        </p:txBody>
      </p:sp>
    </p:spTree>
    <p:extLst>
      <p:ext uri="{BB962C8B-B14F-4D97-AF65-F5344CB8AC3E}">
        <p14:creationId xmlns:p14="http://schemas.microsoft.com/office/powerpoint/2010/main" val="1029610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3.AFTER-TAX ACCUMULATIONS AND RETURNS FOR TAXABLE ACCOUNTS</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24000"/>
            <a:ext cx="7715572" cy="4419600"/>
          </a:xfrm>
          <a:prstGeom prst="rect">
            <a:avLst/>
          </a:prstGeom>
        </p:spPr>
      </p:pic>
    </p:spTree>
    <p:extLst>
      <p:ext uri="{BB962C8B-B14F-4D97-AF65-F5344CB8AC3E}">
        <p14:creationId xmlns:p14="http://schemas.microsoft.com/office/powerpoint/2010/main" val="3807130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3.AFTER-TAX ACCUMULATIONS AND RETURNS FOR TAXABLE ACCOUNTS</a:t>
            </a:r>
            <a:endParaRPr lang="en-US" sz="2800" dirty="0"/>
          </a:p>
        </p:txBody>
      </p:sp>
      <p:sp>
        <p:nvSpPr>
          <p:cNvPr id="3" name="Content Placeholder 2"/>
          <p:cNvSpPr>
            <a:spLocks noGrp="1"/>
          </p:cNvSpPr>
          <p:nvPr>
            <p:ph idx="1"/>
          </p:nvPr>
        </p:nvSpPr>
        <p:spPr/>
        <p:txBody>
          <a:bodyPr>
            <a:normAutofit/>
          </a:bodyPr>
          <a:lstStyle/>
          <a:p>
            <a:r>
              <a:rPr lang="en-US" sz="2400" b="1" dirty="0" smtClean="0"/>
              <a:t>3.2 </a:t>
            </a:r>
            <a:r>
              <a:rPr lang="en-US" sz="2400" b="1" dirty="0"/>
              <a:t>Blended Taxing </a:t>
            </a:r>
            <a:r>
              <a:rPr lang="en-US" sz="2400" b="1" dirty="0" smtClean="0"/>
              <a:t>Environments</a:t>
            </a:r>
          </a:p>
          <a:p>
            <a:endParaRPr lang="en-US" sz="2400" dirty="0" smtClean="0"/>
          </a:p>
          <a:p>
            <a:endParaRPr lang="en-US" sz="2400" dirty="0"/>
          </a:p>
          <a:p>
            <a:endParaRPr lang="en-US" sz="2400" dirty="0" smtClean="0"/>
          </a:p>
          <a:p>
            <a:endParaRPr lang="en-US" sz="2400" dirty="0"/>
          </a:p>
          <a:p>
            <a:r>
              <a:rPr lang="en-US" sz="2400" dirty="0"/>
              <a:t>In this setting, the annual return after realized taxes can be expressed as</a:t>
            </a:r>
          </a:p>
          <a:p>
            <a:r>
              <a:rPr lang="pt-BR" sz="2400" i="1" dirty="0"/>
              <a:t>r</a:t>
            </a:r>
            <a:r>
              <a:rPr lang="pt-BR" sz="2400" dirty="0"/>
              <a:t>* = </a:t>
            </a:r>
            <a:r>
              <a:rPr lang="pt-BR" sz="2400" i="1" dirty="0"/>
              <a:t>r</a:t>
            </a:r>
            <a:r>
              <a:rPr lang="pt-BR" sz="2400" dirty="0"/>
              <a:t>(1 – </a:t>
            </a:r>
            <a:r>
              <a:rPr lang="pt-BR" sz="2400" i="1" dirty="0" smtClean="0"/>
              <a:t>pi*ti </a:t>
            </a:r>
            <a:r>
              <a:rPr lang="pt-BR" sz="2400" dirty="0"/>
              <a:t>– </a:t>
            </a:r>
            <a:r>
              <a:rPr lang="pt-BR" sz="2400" i="1" dirty="0" smtClean="0"/>
              <a:t>pd*td </a:t>
            </a:r>
            <a:r>
              <a:rPr lang="pt-BR" sz="2400" dirty="0"/>
              <a:t>– </a:t>
            </a:r>
            <a:r>
              <a:rPr lang="pt-BR" sz="2400" i="1" dirty="0" smtClean="0"/>
              <a:t>pcg*tcg</a:t>
            </a:r>
            <a:r>
              <a:rPr lang="pt-BR" sz="2400" dirty="0"/>
              <a:t>) </a:t>
            </a:r>
            <a:endParaRPr lang="pt-BR" sz="2400" dirty="0" smtClean="0"/>
          </a:p>
          <a:p>
            <a:r>
              <a:rPr lang="pt-BR" sz="2400" i="1" dirty="0"/>
              <a:t>r</a:t>
            </a:r>
            <a:r>
              <a:rPr lang="pt-BR" sz="2400" dirty="0" smtClean="0"/>
              <a:t>* return after tax</a:t>
            </a:r>
          </a:p>
          <a:p>
            <a:r>
              <a:rPr lang="pt-BR" sz="2400" dirty="0"/>
              <a:t>r</a:t>
            </a:r>
            <a:r>
              <a:rPr lang="pt-BR" sz="2400" dirty="0" smtClean="0"/>
              <a:t> return pre tax</a:t>
            </a:r>
            <a:endParaRPr lang="en-US" sz="2400" dirty="0"/>
          </a:p>
        </p:txBody>
      </p:sp>
    </p:spTree>
    <p:extLst>
      <p:ext uri="{BB962C8B-B14F-4D97-AF65-F5344CB8AC3E}">
        <p14:creationId xmlns:p14="http://schemas.microsoft.com/office/powerpoint/2010/main" val="21337263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3.AFTER-TAX ACCUMULATIONS AND RETURNS FOR TAXABLE ACCOUNTS</a:t>
            </a:r>
            <a:endParaRPr lang="en-US" sz="2800" dirty="0"/>
          </a:p>
        </p:txBody>
      </p:sp>
      <p:sp>
        <p:nvSpPr>
          <p:cNvPr id="3" name="Content Placeholder 2"/>
          <p:cNvSpPr>
            <a:spLocks noGrp="1"/>
          </p:cNvSpPr>
          <p:nvPr>
            <p:ph idx="1"/>
          </p:nvPr>
        </p:nvSpPr>
        <p:spPr/>
        <p:txBody>
          <a:bodyPr>
            <a:normAutofit/>
          </a:bodyPr>
          <a:lstStyle/>
          <a:p>
            <a:r>
              <a:rPr lang="en-US" sz="2000" dirty="0" err="1" smtClean="0"/>
              <a:t>Zahid</a:t>
            </a:r>
            <a:r>
              <a:rPr lang="en-US" sz="2000" dirty="0" smtClean="0"/>
              <a:t> </a:t>
            </a:r>
            <a:r>
              <a:rPr lang="en-US" sz="2000" dirty="0" err="1"/>
              <a:t>Kharullah</a:t>
            </a:r>
            <a:r>
              <a:rPr lang="en-US" sz="2000" dirty="0"/>
              <a:t> has a balanced portfolio of stocks and bonds. At the beginning of the year, his portfolio has a market value of €100,000. By the end of the year, the portfolio was worth €108,000 before any annual taxes had been paid, and there were no contributions or withdrawals. Interest of €400 and dividends of €2,000 were reinvested into the portfolio. During the year, </a:t>
            </a:r>
            <a:r>
              <a:rPr lang="en-US" sz="2000" dirty="0" err="1"/>
              <a:t>Kharullah</a:t>
            </a:r>
            <a:r>
              <a:rPr lang="en-US" sz="2000" dirty="0"/>
              <a:t> had €3,600 of realized capital gains</a:t>
            </a:r>
            <a:r>
              <a:rPr lang="en-US" sz="2000" dirty="0" smtClean="0"/>
              <a:t>.</a:t>
            </a:r>
          </a:p>
          <a:p>
            <a:r>
              <a:rPr lang="en-US" sz="2000" dirty="0" smtClean="0"/>
              <a:t>assume </a:t>
            </a:r>
            <a:r>
              <a:rPr lang="en-US" sz="2000" dirty="0"/>
              <a:t>that dividends and realized capital gains are taxed at 15 percent annually while interest is taxed at 35 percent annually.</a:t>
            </a:r>
          </a:p>
        </p:txBody>
      </p:sp>
    </p:spTree>
    <p:extLst>
      <p:ext uri="{BB962C8B-B14F-4D97-AF65-F5344CB8AC3E}">
        <p14:creationId xmlns:p14="http://schemas.microsoft.com/office/powerpoint/2010/main" val="2799511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3.AFTER-TAX ACCUMULATIONS AND RETURNS FOR TAXABLE ACCOUNTS</a:t>
            </a:r>
            <a:endParaRPr lang="en-US" sz="3200" dirty="0"/>
          </a:p>
        </p:txBody>
      </p:sp>
      <p:sp>
        <p:nvSpPr>
          <p:cNvPr id="3" name="Content Placeholder 2"/>
          <p:cNvSpPr>
            <a:spLocks noGrp="1"/>
          </p:cNvSpPr>
          <p:nvPr>
            <p:ph idx="1"/>
          </p:nvPr>
        </p:nvSpPr>
        <p:spPr/>
        <p:txBody>
          <a:bodyPr>
            <a:normAutofit fontScale="77500" lnSpcReduction="20000"/>
          </a:bodyPr>
          <a:lstStyle/>
          <a:p>
            <a:r>
              <a:rPr lang="pt-BR" i="1" dirty="0"/>
              <a:t>FVIFcgb </a:t>
            </a:r>
            <a:r>
              <a:rPr lang="pt-BR" dirty="0"/>
              <a:t>= (1 + </a:t>
            </a:r>
            <a:r>
              <a:rPr lang="pt-BR" i="1" dirty="0">
                <a:solidFill>
                  <a:srgbClr val="FF0000"/>
                </a:solidFill>
              </a:rPr>
              <a:t>r</a:t>
            </a:r>
            <a:r>
              <a:rPr lang="pt-BR" dirty="0"/>
              <a:t>)</a:t>
            </a:r>
            <a:r>
              <a:rPr lang="pt-BR" i="1" baseline="30000" dirty="0"/>
              <a:t>n</a:t>
            </a:r>
            <a:r>
              <a:rPr lang="pt-BR" i="1" dirty="0"/>
              <a:t> </a:t>
            </a:r>
            <a:r>
              <a:rPr lang="pt-BR" dirty="0"/>
              <a:t>– [(1 + </a:t>
            </a:r>
            <a:r>
              <a:rPr lang="pt-BR" i="1" dirty="0">
                <a:solidFill>
                  <a:srgbClr val="FF0000"/>
                </a:solidFill>
              </a:rPr>
              <a:t>r</a:t>
            </a:r>
            <a:r>
              <a:rPr lang="pt-BR" dirty="0"/>
              <a:t>)</a:t>
            </a:r>
            <a:r>
              <a:rPr lang="pt-BR" i="1" baseline="30000" dirty="0"/>
              <a:t>n</a:t>
            </a:r>
            <a:r>
              <a:rPr lang="pt-BR" i="1" dirty="0"/>
              <a:t> </a:t>
            </a:r>
            <a:r>
              <a:rPr lang="pt-BR" dirty="0"/>
              <a:t>– 1</a:t>
            </a:r>
            <a:r>
              <a:rPr lang="pt-BR" dirty="0" smtClean="0"/>
              <a:t>]*</a:t>
            </a:r>
            <a:r>
              <a:rPr lang="pt-BR" i="1" dirty="0" smtClean="0">
                <a:solidFill>
                  <a:srgbClr val="FF0000"/>
                </a:solidFill>
              </a:rPr>
              <a:t>tcg</a:t>
            </a:r>
            <a:r>
              <a:rPr lang="pt-BR" i="1" dirty="0" smtClean="0"/>
              <a:t> </a:t>
            </a:r>
            <a:r>
              <a:rPr lang="en-US" dirty="0"/>
              <a:t>– (1 – </a:t>
            </a:r>
            <a:r>
              <a:rPr lang="en-US" i="1" dirty="0"/>
              <a:t>B</a:t>
            </a:r>
            <a:r>
              <a:rPr lang="en-US" dirty="0" smtClean="0"/>
              <a:t>)*</a:t>
            </a:r>
            <a:r>
              <a:rPr lang="en-US" i="1" dirty="0" err="1" smtClean="0"/>
              <a:t>tcg</a:t>
            </a:r>
            <a:r>
              <a:rPr lang="en-US" i="1" dirty="0" smtClean="0"/>
              <a:t> </a:t>
            </a:r>
            <a:endParaRPr lang="en-US" i="1" dirty="0"/>
          </a:p>
          <a:p>
            <a:endParaRPr lang="en-US" dirty="0" smtClean="0"/>
          </a:p>
          <a:p>
            <a:endParaRPr lang="en-US" dirty="0"/>
          </a:p>
          <a:p>
            <a:r>
              <a:rPr lang="en-US" i="1" dirty="0"/>
              <a:t>T</a:t>
            </a:r>
            <a:r>
              <a:rPr lang="en-US" dirty="0"/>
              <a:t>* </a:t>
            </a:r>
            <a:r>
              <a:rPr lang="en-US" dirty="0" smtClean="0"/>
              <a:t>:effective </a:t>
            </a:r>
            <a:r>
              <a:rPr lang="en-US" dirty="0"/>
              <a:t>capital gains tax rate </a:t>
            </a:r>
          </a:p>
          <a:p>
            <a:r>
              <a:rPr lang="en-US" i="1" dirty="0"/>
              <a:t>T</a:t>
            </a:r>
            <a:r>
              <a:rPr lang="en-US" dirty="0"/>
              <a:t>* = </a:t>
            </a:r>
            <a:r>
              <a:rPr lang="en-US" i="1" dirty="0" err="1"/>
              <a:t>tcg</a:t>
            </a:r>
            <a:r>
              <a:rPr lang="en-US" dirty="0"/>
              <a:t>(1 – </a:t>
            </a:r>
            <a:r>
              <a:rPr lang="en-US" i="1" dirty="0"/>
              <a:t>pi </a:t>
            </a:r>
            <a:r>
              <a:rPr lang="en-US" dirty="0"/>
              <a:t>– </a:t>
            </a:r>
            <a:r>
              <a:rPr lang="en-US" i="1" dirty="0" err="1"/>
              <a:t>pd</a:t>
            </a:r>
            <a:r>
              <a:rPr lang="en-US" i="1" dirty="0"/>
              <a:t> </a:t>
            </a:r>
            <a:r>
              <a:rPr lang="en-US" dirty="0"/>
              <a:t>– </a:t>
            </a:r>
            <a:r>
              <a:rPr lang="en-US" i="1" dirty="0" err="1"/>
              <a:t>pcg</a:t>
            </a:r>
            <a:r>
              <a:rPr lang="en-US" dirty="0"/>
              <a:t>)/(1 – </a:t>
            </a:r>
            <a:r>
              <a:rPr lang="en-US" i="1" dirty="0" smtClean="0"/>
              <a:t>pi*</a:t>
            </a:r>
            <a:r>
              <a:rPr lang="en-US" i="1" dirty="0" err="1" smtClean="0"/>
              <a:t>ti</a:t>
            </a:r>
            <a:r>
              <a:rPr lang="en-US" i="1" dirty="0" smtClean="0"/>
              <a:t> </a:t>
            </a:r>
            <a:r>
              <a:rPr lang="en-US" dirty="0"/>
              <a:t>– </a:t>
            </a:r>
            <a:r>
              <a:rPr lang="en-US" i="1" dirty="0" err="1" smtClean="0"/>
              <a:t>pd</a:t>
            </a:r>
            <a:r>
              <a:rPr lang="en-US" i="1" dirty="0" smtClean="0"/>
              <a:t>*td </a:t>
            </a:r>
            <a:r>
              <a:rPr lang="en-US" dirty="0"/>
              <a:t>– </a:t>
            </a:r>
            <a:r>
              <a:rPr lang="en-US" i="1" dirty="0" err="1" smtClean="0"/>
              <a:t>pcg</a:t>
            </a:r>
            <a:r>
              <a:rPr lang="en-US" i="1" dirty="0" smtClean="0"/>
              <a:t>*</a:t>
            </a:r>
            <a:r>
              <a:rPr lang="en-US" i="1" dirty="0" err="1" smtClean="0"/>
              <a:t>tcg</a:t>
            </a:r>
            <a:r>
              <a:rPr lang="en-US" dirty="0"/>
              <a:t>) </a:t>
            </a:r>
            <a:endParaRPr lang="en-US" dirty="0" smtClean="0"/>
          </a:p>
          <a:p>
            <a:endParaRPr lang="en-US" dirty="0"/>
          </a:p>
          <a:p>
            <a:r>
              <a:rPr lang="en-US" dirty="0"/>
              <a:t>Continuing with the facts in the previous example, assume there is a five-year investment horizon for the account. Annual accrual taxes will be paid out of the account each year with the deferred tax on previously unrealized capital gains paid at the end of the </a:t>
            </a:r>
            <a:r>
              <a:rPr lang="en-US" dirty="0" smtClean="0"/>
              <a:t>five-year </a:t>
            </a:r>
            <a:r>
              <a:rPr lang="en-US" dirty="0"/>
              <a:t>horizon. </a:t>
            </a:r>
            <a:endParaRPr lang="en-US" dirty="0" smtClean="0"/>
          </a:p>
          <a:p>
            <a:endParaRPr lang="en-US" dirty="0"/>
          </a:p>
        </p:txBody>
      </p:sp>
    </p:spTree>
    <p:extLst>
      <p:ext uri="{BB962C8B-B14F-4D97-AF65-F5344CB8AC3E}">
        <p14:creationId xmlns:p14="http://schemas.microsoft.com/office/powerpoint/2010/main" val="2470889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3.AFTER-TAX ACCUMULATIONS AND RETURNS FOR TAXABLE ACCOUNTS</a:t>
            </a:r>
            <a:endParaRPr lang="en-US" sz="3200" dirty="0"/>
          </a:p>
        </p:txBody>
      </p:sp>
      <p:sp>
        <p:nvSpPr>
          <p:cNvPr id="3" name="Content Placeholder 2"/>
          <p:cNvSpPr>
            <a:spLocks noGrp="1"/>
          </p:cNvSpPr>
          <p:nvPr>
            <p:ph idx="1"/>
          </p:nvPr>
        </p:nvSpPr>
        <p:spPr/>
        <p:txBody>
          <a:bodyPr>
            <a:normAutofit/>
          </a:bodyPr>
          <a:lstStyle/>
          <a:p>
            <a:r>
              <a:rPr lang="en-US" sz="2400" b="1" dirty="0" smtClean="0"/>
              <a:t>3.3 </a:t>
            </a:r>
            <a:r>
              <a:rPr lang="en-US" sz="2400" b="1" dirty="0"/>
              <a:t>Accrual Equivalent Returns and Tax </a:t>
            </a:r>
            <a:r>
              <a:rPr lang="en-US" sz="2400" b="1" dirty="0" smtClean="0"/>
              <a:t>Rates</a:t>
            </a:r>
          </a:p>
          <a:p>
            <a:r>
              <a:rPr lang="en-US" sz="2400" b="1" dirty="0" smtClean="0"/>
              <a:t>3.3.1 </a:t>
            </a:r>
            <a:r>
              <a:rPr lang="en-US" sz="2400" b="1" i="1" dirty="0"/>
              <a:t>Calculating Accrual Equivalent </a:t>
            </a:r>
            <a:r>
              <a:rPr lang="en-US" sz="2400" b="1" i="1" dirty="0" smtClean="0"/>
              <a:t>Returns</a:t>
            </a:r>
          </a:p>
          <a:p>
            <a:endParaRPr lang="en-US" sz="2400" dirty="0"/>
          </a:p>
          <a:p>
            <a:r>
              <a:rPr lang="en-US" sz="2400" dirty="0" smtClean="0"/>
              <a:t>PV(1 </a:t>
            </a:r>
            <a:r>
              <a:rPr lang="en-US" sz="2400" dirty="0"/>
              <a:t>+ </a:t>
            </a:r>
            <a:r>
              <a:rPr lang="en-US" sz="2400" i="1" dirty="0" smtClean="0"/>
              <a:t>R</a:t>
            </a:r>
            <a:r>
              <a:rPr lang="en-US" sz="2400" i="1" baseline="-25000" dirty="0" smtClean="0"/>
              <a:t>AE</a:t>
            </a:r>
            <a:r>
              <a:rPr lang="en-US" sz="2400" dirty="0" smtClean="0"/>
              <a:t>)</a:t>
            </a:r>
            <a:r>
              <a:rPr lang="en-US" sz="2400" baseline="30000" dirty="0" smtClean="0"/>
              <a:t>N</a:t>
            </a:r>
            <a:r>
              <a:rPr lang="en-US" sz="2400" dirty="0" smtClean="0"/>
              <a:t> =FV</a:t>
            </a:r>
          </a:p>
          <a:p>
            <a:endParaRPr lang="en-US" sz="2400" dirty="0"/>
          </a:p>
          <a:p>
            <a:r>
              <a:rPr lang="en-US" sz="2400" b="1" dirty="0"/>
              <a:t>3.3.2 </a:t>
            </a:r>
            <a:r>
              <a:rPr lang="en-US" sz="2400" b="1" i="1" dirty="0"/>
              <a:t>Calculating Accrual Equivalent Tax </a:t>
            </a:r>
            <a:r>
              <a:rPr lang="en-US" sz="2400" b="1" i="1" dirty="0" smtClean="0"/>
              <a:t>Rates</a:t>
            </a:r>
          </a:p>
          <a:p>
            <a:endParaRPr lang="en-US" sz="2400" b="1" i="1" dirty="0"/>
          </a:p>
          <a:p>
            <a:r>
              <a:rPr lang="en-US" sz="2400" i="1" dirty="0" smtClean="0"/>
              <a:t>R</a:t>
            </a:r>
            <a:r>
              <a:rPr lang="en-US" sz="2400" i="1" baseline="-25000" dirty="0" smtClean="0"/>
              <a:t>PT</a:t>
            </a:r>
            <a:r>
              <a:rPr lang="en-US" sz="2400" dirty="0" smtClean="0"/>
              <a:t>(1 </a:t>
            </a:r>
            <a:r>
              <a:rPr lang="en-US" sz="2400" dirty="0"/>
              <a:t>– </a:t>
            </a:r>
            <a:r>
              <a:rPr lang="en-US" sz="2400" i="1" dirty="0"/>
              <a:t>T</a:t>
            </a:r>
            <a:r>
              <a:rPr lang="en-US" sz="2400" i="1" baseline="-25000" dirty="0"/>
              <a:t>AE</a:t>
            </a:r>
            <a:r>
              <a:rPr lang="en-US" sz="2400" dirty="0"/>
              <a:t>) = </a:t>
            </a:r>
            <a:r>
              <a:rPr lang="en-US" sz="2400" i="1" dirty="0"/>
              <a:t>R</a:t>
            </a:r>
            <a:r>
              <a:rPr lang="en-US" sz="2400" i="1" baseline="-25000" dirty="0"/>
              <a:t>AE</a:t>
            </a:r>
            <a:r>
              <a:rPr lang="en-US" sz="2400" i="1" dirty="0"/>
              <a:t> </a:t>
            </a:r>
            <a:endParaRPr lang="en-US" sz="2400" dirty="0"/>
          </a:p>
        </p:txBody>
      </p:sp>
    </p:spTree>
    <p:extLst>
      <p:ext uri="{BB962C8B-B14F-4D97-AF65-F5344CB8AC3E}">
        <p14:creationId xmlns:p14="http://schemas.microsoft.com/office/powerpoint/2010/main" val="699771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3.AFTER-TAX ACCUMULATIONS AND RETURNS FOR TAXABLE ACCOUNTS</a:t>
            </a:r>
            <a:endParaRPr lang="en-US" sz="3200" dirty="0"/>
          </a:p>
        </p:txBody>
      </p:sp>
      <p:sp>
        <p:nvSpPr>
          <p:cNvPr id="3" name="Content Placeholder 2"/>
          <p:cNvSpPr>
            <a:spLocks noGrp="1"/>
          </p:cNvSpPr>
          <p:nvPr>
            <p:ph idx="1"/>
          </p:nvPr>
        </p:nvSpPr>
        <p:spPr/>
        <p:txBody>
          <a:bodyPr>
            <a:normAutofit/>
          </a:bodyPr>
          <a:lstStyle/>
          <a:p>
            <a:r>
              <a:rPr lang="en-US" sz="2000" dirty="0" smtClean="0"/>
              <a:t>Vladimir </a:t>
            </a:r>
            <a:r>
              <a:rPr lang="en-US" sz="2000" dirty="0" err="1"/>
              <a:t>Kozloski</a:t>
            </a:r>
            <a:r>
              <a:rPr lang="en-US" sz="2000" dirty="0"/>
              <a:t> is determining the impact of taxes on his expected investment returns and wealth accumulations. </a:t>
            </a:r>
            <a:r>
              <a:rPr lang="en-US" sz="2000" dirty="0" err="1"/>
              <a:t>Kozloski</a:t>
            </a:r>
            <a:r>
              <a:rPr lang="en-US" sz="2000" dirty="0"/>
              <a:t> lives in a tax jurisdiction with a flat tax rate of 20 percent, which applies to all types of income and is taxed annually. He expects to earn 7 percent per year on his investment over a 20-year time horizon and has an initial portfolio of €100,000. The 7 percent return is expected to come from deferred capital gains, which are not taxed until sold in 20 years. </a:t>
            </a:r>
            <a:endParaRPr lang="en-US" sz="2000" dirty="0" smtClean="0"/>
          </a:p>
          <a:p>
            <a:endParaRPr lang="en-US" sz="2000" dirty="0" smtClean="0"/>
          </a:p>
          <a:p>
            <a:r>
              <a:rPr lang="en-US" sz="2000" b="1" dirty="0" smtClean="0"/>
              <a:t>1 </a:t>
            </a:r>
            <a:r>
              <a:rPr lang="en-US" sz="2000" dirty="0"/>
              <a:t>What is the accrual equivalent return?</a:t>
            </a:r>
          </a:p>
          <a:p>
            <a:r>
              <a:rPr lang="en-US" sz="2000" b="1" dirty="0"/>
              <a:t>2 </a:t>
            </a:r>
            <a:r>
              <a:rPr lang="en-US" sz="2000" dirty="0"/>
              <a:t>What is the accrual equivalent tax rate?</a:t>
            </a:r>
          </a:p>
        </p:txBody>
      </p:sp>
    </p:spTree>
    <p:extLst>
      <p:ext uri="{BB962C8B-B14F-4D97-AF65-F5344CB8AC3E}">
        <p14:creationId xmlns:p14="http://schemas.microsoft.com/office/powerpoint/2010/main" val="2323377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4.TYPES </a:t>
            </a:r>
            <a:r>
              <a:rPr lang="en-US" sz="2800" b="1" dirty="0"/>
              <a:t>OF INVESTMENT ACCOUNTS</a:t>
            </a:r>
            <a:endParaRPr lang="en-US" sz="2800" b="1" dirty="0"/>
          </a:p>
        </p:txBody>
      </p:sp>
      <p:sp>
        <p:nvSpPr>
          <p:cNvPr id="3" name="Content Placeholder 2"/>
          <p:cNvSpPr>
            <a:spLocks noGrp="1"/>
          </p:cNvSpPr>
          <p:nvPr>
            <p:ph idx="1"/>
          </p:nvPr>
        </p:nvSpPr>
        <p:spPr/>
        <p:txBody>
          <a:bodyPr>
            <a:normAutofit fontScale="62500" lnSpcReduction="20000"/>
          </a:bodyPr>
          <a:lstStyle/>
          <a:p>
            <a:r>
              <a:rPr lang="en-US" dirty="0" smtClean="0"/>
              <a:t>Most </a:t>
            </a:r>
            <a:r>
              <a:rPr lang="en-US" dirty="0"/>
              <a:t>types of investment accounts can be classified into </a:t>
            </a:r>
            <a:r>
              <a:rPr lang="en-US" dirty="0">
                <a:solidFill>
                  <a:srgbClr val="FF0000"/>
                </a:solidFill>
              </a:rPr>
              <a:t>three</a:t>
            </a:r>
            <a:r>
              <a:rPr lang="en-US" dirty="0"/>
              <a:t> </a:t>
            </a:r>
            <a:r>
              <a:rPr lang="en-US" dirty="0" smtClean="0"/>
              <a:t>categories.</a:t>
            </a:r>
          </a:p>
          <a:p>
            <a:r>
              <a:rPr lang="en-US" dirty="0" smtClean="0"/>
              <a:t> The </a:t>
            </a:r>
            <a:r>
              <a:rPr lang="en-US" dirty="0"/>
              <a:t>first type is </a:t>
            </a:r>
            <a:r>
              <a:rPr lang="en-US" dirty="0">
                <a:solidFill>
                  <a:srgbClr val="FF0000"/>
                </a:solidFill>
              </a:rPr>
              <a:t>taxable accounts</a:t>
            </a:r>
            <a:r>
              <a:rPr lang="en-US" dirty="0"/>
              <a:t>. Investments to these accounts are made on an after-tax basis and returns can be taxed in a variety of ways as discussed in the previous section. </a:t>
            </a:r>
            <a:endParaRPr lang="en-US" dirty="0" smtClean="0"/>
          </a:p>
          <a:p>
            <a:r>
              <a:rPr lang="en-US" dirty="0" smtClean="0"/>
              <a:t>A </a:t>
            </a:r>
            <a:r>
              <a:rPr lang="en-US" dirty="0"/>
              <a:t>second class of accounts can be called </a:t>
            </a:r>
            <a:r>
              <a:rPr lang="en-US" dirty="0">
                <a:solidFill>
                  <a:srgbClr val="FF0000"/>
                </a:solidFill>
              </a:rPr>
              <a:t>tax-deferred accounts</a:t>
            </a:r>
            <a:r>
              <a:rPr lang="en-US" dirty="0"/>
              <a:t>, or TDAs. Contributions to these accounts may be made on a pretax basis (i.e., tax-deductible), and the investment returns accumulate on a tax-deferred basis until funds are withdrawn at which time they are taxed at ordinary rates. </a:t>
            </a:r>
            <a:endParaRPr lang="en-US" dirty="0" smtClean="0"/>
          </a:p>
          <a:p>
            <a:r>
              <a:rPr lang="en-US" i="1" dirty="0" smtClean="0"/>
              <a:t>FVIFTDA </a:t>
            </a:r>
            <a:r>
              <a:rPr lang="en-US" dirty="0"/>
              <a:t>= (1 + </a:t>
            </a:r>
            <a:r>
              <a:rPr lang="en-US" i="1" dirty="0"/>
              <a:t>r</a:t>
            </a:r>
            <a:r>
              <a:rPr lang="en-US" dirty="0"/>
              <a:t>)</a:t>
            </a:r>
            <a:r>
              <a:rPr lang="en-US" i="1" baseline="30000" dirty="0"/>
              <a:t>n</a:t>
            </a:r>
            <a:r>
              <a:rPr lang="en-US" dirty="0"/>
              <a:t>(1 – </a:t>
            </a:r>
            <a:r>
              <a:rPr lang="en-US" i="1" dirty="0" err="1"/>
              <a:t>Tn</a:t>
            </a:r>
            <a:r>
              <a:rPr lang="en-US" dirty="0"/>
              <a:t>) </a:t>
            </a:r>
            <a:endParaRPr lang="en-US" dirty="0" smtClean="0"/>
          </a:p>
          <a:p>
            <a:r>
              <a:rPr lang="en-US" dirty="0" smtClean="0"/>
              <a:t>A </a:t>
            </a:r>
            <a:r>
              <a:rPr lang="en-US" dirty="0"/>
              <a:t>third class of accounts has back-end loaded tax benefits. These accounts can be called </a:t>
            </a:r>
            <a:r>
              <a:rPr lang="en-US" dirty="0">
                <a:solidFill>
                  <a:srgbClr val="FF0000"/>
                </a:solidFill>
              </a:rPr>
              <a:t>tax-exempt </a:t>
            </a:r>
            <a:r>
              <a:rPr lang="en-US" dirty="0"/>
              <a:t>(at least on a forward-looking basis) because although contributions are not deductible, earnings accumulate free of taxation even as funds are withdrawn, typically subject to some conditions </a:t>
            </a:r>
            <a:r>
              <a:rPr lang="en-US" dirty="0" smtClean="0"/>
              <a:t>.</a:t>
            </a:r>
          </a:p>
          <a:p>
            <a:endParaRPr lang="en-US" dirty="0"/>
          </a:p>
        </p:txBody>
      </p:sp>
    </p:spTree>
    <p:extLst>
      <p:ext uri="{BB962C8B-B14F-4D97-AF65-F5344CB8AC3E}">
        <p14:creationId xmlns:p14="http://schemas.microsoft.com/office/powerpoint/2010/main" val="875530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2.OVERVIEW OF GLOBAL INCOME TAX STRUCTURES</a:t>
            </a:r>
            <a:endParaRPr lang="en-US" sz="2800" dirty="0"/>
          </a:p>
        </p:txBody>
      </p:sp>
      <p:sp>
        <p:nvSpPr>
          <p:cNvPr id="3" name="Content Placeholder 2"/>
          <p:cNvSpPr>
            <a:spLocks noGrp="1"/>
          </p:cNvSpPr>
          <p:nvPr>
            <p:ph idx="1"/>
          </p:nvPr>
        </p:nvSpPr>
        <p:spPr>
          <a:xfrm>
            <a:off x="457200" y="1600201"/>
            <a:ext cx="8229600" cy="1828800"/>
          </a:xfrm>
        </p:spPr>
        <p:txBody>
          <a:bodyPr>
            <a:normAutofit/>
          </a:bodyPr>
          <a:lstStyle/>
          <a:p>
            <a:r>
              <a:rPr lang="en-US" sz="1800" dirty="0" smtClean="0"/>
              <a:t>Most </a:t>
            </a:r>
            <a:r>
              <a:rPr lang="en-US" sz="1800" dirty="0"/>
              <a:t>of the countries examined in our review have a progressive ordinary tax rate structure. In a progressive rate structure, the tax rate increases as income increases. </a:t>
            </a:r>
            <a:endParaRPr lang="en-US" sz="1800" dirty="0" smtClean="0"/>
          </a:p>
          <a:p>
            <a:r>
              <a:rPr lang="en-US" sz="1800" dirty="0" smtClean="0"/>
              <a:t>Vanessa </a:t>
            </a:r>
            <a:r>
              <a:rPr lang="en-US" sz="1800" dirty="0"/>
              <a:t>Wong is a new client living in a jurisdiction with a progressive tax rate structure. She expects to have taxable ordinary income of €70,000 this year. The tax rate structure in her jurisdiction is as follows:</a:t>
            </a:r>
          </a:p>
        </p:txBody>
      </p:sp>
      <p:graphicFrame>
        <p:nvGraphicFramePr>
          <p:cNvPr id="4" name="Table 3"/>
          <p:cNvGraphicFramePr>
            <a:graphicFrameLocks noGrp="1"/>
          </p:cNvGraphicFramePr>
          <p:nvPr>
            <p:extLst>
              <p:ext uri="{D42A27DB-BD31-4B8C-83A1-F6EECF244321}">
                <p14:modId xmlns:p14="http://schemas.microsoft.com/office/powerpoint/2010/main" val="2434122437"/>
              </p:ext>
            </p:extLst>
          </p:nvPr>
        </p:nvGraphicFramePr>
        <p:xfrm>
          <a:off x="914400" y="3505200"/>
          <a:ext cx="7391400" cy="2971798"/>
        </p:xfrm>
        <a:graphic>
          <a:graphicData uri="http://schemas.openxmlformats.org/drawingml/2006/table">
            <a:tbl>
              <a:tblPr firstRow="1" bandRow="1">
                <a:tableStyleId>{5C22544A-7EE6-4342-B048-85BDC9FD1C3A}</a:tableStyleId>
              </a:tblPr>
              <a:tblGrid>
                <a:gridCol w="1847850"/>
                <a:gridCol w="1847850"/>
                <a:gridCol w="1847850"/>
                <a:gridCol w="1847850"/>
              </a:tblGrid>
              <a:tr h="477844">
                <a:tc gridSpan="2">
                  <a:txBody>
                    <a:bodyPr/>
                    <a:lstStyle/>
                    <a:p>
                      <a:pPr algn="ctr"/>
                      <a:r>
                        <a:rPr lang="en-US" dirty="0" smtClean="0"/>
                        <a:t>Taxable income</a:t>
                      </a:r>
                      <a:endParaRPr lang="en-US" dirty="0"/>
                    </a:p>
                  </a:txBody>
                  <a:tcPr/>
                </a:tc>
                <a:tc hMerge="1">
                  <a:txBody>
                    <a:bodyPr/>
                    <a:lstStyle/>
                    <a:p>
                      <a:endParaRPr lang="en-US" dirty="0"/>
                    </a:p>
                  </a:txBody>
                  <a:tcPr/>
                </a:tc>
                <a:tc rowSpan="2">
                  <a:txBody>
                    <a:bodyPr/>
                    <a:lstStyle/>
                    <a:p>
                      <a:r>
                        <a:rPr lang="en-US" dirty="0" smtClean="0"/>
                        <a:t>Tax on column</a:t>
                      </a:r>
                      <a:r>
                        <a:rPr lang="en-US" baseline="0" dirty="0" smtClean="0"/>
                        <a:t> 1</a:t>
                      </a:r>
                      <a:endParaRPr lang="en-US" dirty="0"/>
                    </a:p>
                  </a:txBody>
                  <a:tcPr/>
                </a:tc>
                <a:tc rowSpan="2">
                  <a:txBody>
                    <a:bodyPr/>
                    <a:lstStyle/>
                    <a:p>
                      <a:r>
                        <a:rPr lang="en-US" sz="1600" dirty="0" smtClean="0"/>
                        <a:t>Percentage on excess over column 1</a:t>
                      </a:r>
                      <a:endParaRPr lang="en-US" sz="1600" dirty="0"/>
                    </a:p>
                  </a:txBody>
                  <a:tcPr/>
                </a:tc>
              </a:tr>
              <a:tr h="582578">
                <a:tc>
                  <a:txBody>
                    <a:bodyPr/>
                    <a:lstStyle/>
                    <a:p>
                      <a:r>
                        <a:rPr lang="en-US" dirty="0" smtClean="0"/>
                        <a:t>Over</a:t>
                      </a:r>
                      <a:endParaRPr lang="en-US" dirty="0"/>
                    </a:p>
                  </a:txBody>
                  <a:tcPr/>
                </a:tc>
                <a:tc>
                  <a:txBody>
                    <a:bodyPr/>
                    <a:lstStyle/>
                    <a:p>
                      <a:r>
                        <a:rPr lang="en-US" dirty="0" smtClean="0"/>
                        <a:t>Up to</a:t>
                      </a:r>
                      <a:endParaRPr lang="en-US" dirty="0"/>
                    </a:p>
                  </a:txBody>
                  <a:tcPr/>
                </a:tc>
                <a:tc vMerge="1">
                  <a:txBody>
                    <a:bodyPr/>
                    <a:lstStyle/>
                    <a:p>
                      <a:endParaRPr lang="en-US" dirty="0"/>
                    </a:p>
                  </a:txBody>
                  <a:tcPr/>
                </a:tc>
                <a:tc vMerge="1">
                  <a:txBody>
                    <a:bodyPr/>
                    <a:lstStyle/>
                    <a:p>
                      <a:endParaRPr lang="en-US" dirty="0"/>
                    </a:p>
                  </a:txBody>
                  <a:tcPr/>
                </a:tc>
              </a:tr>
              <a:tr h="477844">
                <a:tc>
                  <a:txBody>
                    <a:bodyPr/>
                    <a:lstStyle/>
                    <a:p>
                      <a:r>
                        <a:rPr lang="en-US" dirty="0" smtClean="0"/>
                        <a:t>0</a:t>
                      </a:r>
                      <a:endParaRPr lang="en-US" dirty="0"/>
                    </a:p>
                  </a:txBody>
                  <a:tcPr/>
                </a:tc>
                <a:tc>
                  <a:txBody>
                    <a:bodyPr/>
                    <a:lstStyle/>
                    <a:p>
                      <a:r>
                        <a:rPr lang="en-US" dirty="0" smtClean="0"/>
                        <a:t>30,000</a:t>
                      </a:r>
                      <a:endParaRPr lang="en-US" dirty="0"/>
                    </a:p>
                  </a:txBody>
                  <a:tcPr/>
                </a:tc>
                <a:tc>
                  <a:txBody>
                    <a:bodyPr/>
                    <a:lstStyle/>
                    <a:p>
                      <a:endParaRPr lang="en-US" dirty="0"/>
                    </a:p>
                  </a:txBody>
                  <a:tcPr/>
                </a:tc>
                <a:tc>
                  <a:txBody>
                    <a:bodyPr/>
                    <a:lstStyle/>
                    <a:p>
                      <a:r>
                        <a:rPr lang="en-US" dirty="0" smtClean="0"/>
                        <a:t>20</a:t>
                      </a:r>
                      <a:endParaRPr lang="en-US" dirty="0"/>
                    </a:p>
                  </a:txBody>
                  <a:tcPr/>
                </a:tc>
              </a:tr>
              <a:tr h="477844">
                <a:tc>
                  <a:txBody>
                    <a:bodyPr/>
                    <a:lstStyle/>
                    <a:p>
                      <a:r>
                        <a:rPr lang="en-US" dirty="0" smtClean="0"/>
                        <a:t>30,000</a:t>
                      </a:r>
                      <a:endParaRPr lang="en-US" dirty="0"/>
                    </a:p>
                  </a:txBody>
                  <a:tcPr/>
                </a:tc>
                <a:tc>
                  <a:txBody>
                    <a:bodyPr/>
                    <a:lstStyle/>
                    <a:p>
                      <a:r>
                        <a:rPr lang="en-US" dirty="0" smtClean="0"/>
                        <a:t>60,000</a:t>
                      </a:r>
                      <a:endParaRPr lang="en-US" dirty="0"/>
                    </a:p>
                  </a:txBody>
                  <a:tcPr/>
                </a:tc>
                <a:tc>
                  <a:txBody>
                    <a:bodyPr/>
                    <a:lstStyle/>
                    <a:p>
                      <a:r>
                        <a:rPr lang="en-US" dirty="0" smtClean="0"/>
                        <a:t>6,000</a:t>
                      </a:r>
                      <a:endParaRPr lang="en-US" dirty="0"/>
                    </a:p>
                  </a:txBody>
                  <a:tcPr/>
                </a:tc>
                <a:tc>
                  <a:txBody>
                    <a:bodyPr/>
                    <a:lstStyle/>
                    <a:p>
                      <a:r>
                        <a:rPr lang="en-US" dirty="0" smtClean="0"/>
                        <a:t>30</a:t>
                      </a:r>
                      <a:endParaRPr lang="en-US" dirty="0"/>
                    </a:p>
                  </a:txBody>
                  <a:tcPr/>
                </a:tc>
              </a:tr>
              <a:tr h="477844">
                <a:tc>
                  <a:txBody>
                    <a:bodyPr/>
                    <a:lstStyle/>
                    <a:p>
                      <a:r>
                        <a:rPr lang="en-US" dirty="0" smtClean="0"/>
                        <a:t>60,000</a:t>
                      </a:r>
                      <a:endParaRPr lang="en-US" dirty="0"/>
                    </a:p>
                  </a:txBody>
                  <a:tcPr/>
                </a:tc>
                <a:tc>
                  <a:txBody>
                    <a:bodyPr/>
                    <a:lstStyle/>
                    <a:p>
                      <a:r>
                        <a:rPr lang="en-US" dirty="0" smtClean="0"/>
                        <a:t>90,000</a:t>
                      </a:r>
                      <a:endParaRPr lang="en-US" dirty="0"/>
                    </a:p>
                  </a:txBody>
                  <a:tcPr/>
                </a:tc>
                <a:tc>
                  <a:txBody>
                    <a:bodyPr/>
                    <a:lstStyle/>
                    <a:p>
                      <a:r>
                        <a:rPr lang="en-US" dirty="0" smtClean="0"/>
                        <a:t>15,000</a:t>
                      </a:r>
                      <a:endParaRPr lang="en-US" dirty="0"/>
                    </a:p>
                  </a:txBody>
                  <a:tcPr/>
                </a:tc>
                <a:tc>
                  <a:txBody>
                    <a:bodyPr/>
                    <a:lstStyle/>
                    <a:p>
                      <a:r>
                        <a:rPr lang="en-US" dirty="0" smtClean="0"/>
                        <a:t>40</a:t>
                      </a:r>
                      <a:endParaRPr lang="en-US" dirty="0"/>
                    </a:p>
                  </a:txBody>
                  <a:tcPr/>
                </a:tc>
              </a:tr>
              <a:tr h="477844">
                <a:tc>
                  <a:txBody>
                    <a:bodyPr/>
                    <a:lstStyle/>
                    <a:p>
                      <a:r>
                        <a:rPr lang="en-US" dirty="0" smtClean="0"/>
                        <a:t>90,000</a:t>
                      </a:r>
                      <a:endParaRPr lang="en-US" dirty="0"/>
                    </a:p>
                  </a:txBody>
                  <a:tcPr/>
                </a:tc>
                <a:tc>
                  <a:txBody>
                    <a:bodyPr/>
                    <a:lstStyle/>
                    <a:p>
                      <a:endParaRPr lang="en-US" dirty="0"/>
                    </a:p>
                  </a:txBody>
                  <a:tcPr/>
                </a:tc>
                <a:tc>
                  <a:txBody>
                    <a:bodyPr/>
                    <a:lstStyle/>
                    <a:p>
                      <a:r>
                        <a:rPr lang="en-US" dirty="0" smtClean="0"/>
                        <a:t>27,000</a:t>
                      </a:r>
                      <a:endParaRPr lang="en-US" dirty="0"/>
                    </a:p>
                  </a:txBody>
                  <a:tcPr/>
                </a:tc>
                <a:tc>
                  <a:txBody>
                    <a:bodyPr/>
                    <a:lstStyle/>
                    <a:p>
                      <a:r>
                        <a:rPr lang="en-US" dirty="0" smtClean="0"/>
                        <a:t>50</a:t>
                      </a:r>
                      <a:endParaRPr lang="en-US" dirty="0"/>
                    </a:p>
                  </a:txBody>
                  <a:tcPr/>
                </a:tc>
              </a:tr>
            </a:tbl>
          </a:graphicData>
        </a:graphic>
      </p:graphicFrame>
    </p:spTree>
    <p:extLst>
      <p:ext uri="{BB962C8B-B14F-4D97-AF65-F5344CB8AC3E}">
        <p14:creationId xmlns:p14="http://schemas.microsoft.com/office/powerpoint/2010/main" val="4593927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4.TYPES OF INVESTMENT ACCOUNTS</a:t>
            </a:r>
            <a:endParaRPr lang="en-US" sz="2800" dirty="0"/>
          </a:p>
        </p:txBody>
      </p:sp>
      <p:sp>
        <p:nvSpPr>
          <p:cNvPr id="3" name="Content Placeholder 2"/>
          <p:cNvSpPr>
            <a:spLocks noGrp="1"/>
          </p:cNvSpPr>
          <p:nvPr>
            <p:ph idx="1"/>
          </p:nvPr>
        </p:nvSpPr>
        <p:spPr/>
        <p:txBody>
          <a:bodyPr>
            <a:normAutofit fontScale="70000" lnSpcReduction="20000"/>
          </a:bodyPr>
          <a:lstStyle/>
          <a:p>
            <a:r>
              <a:rPr lang="en-US" dirty="0" smtClean="0"/>
              <a:t>Extending </a:t>
            </a:r>
            <a:r>
              <a:rPr lang="en-US" dirty="0"/>
              <a:t>Examples 2 and 3, recall that Vladimir </a:t>
            </a:r>
            <a:r>
              <a:rPr lang="en-US" dirty="0" err="1"/>
              <a:t>Kozloski</a:t>
            </a:r>
            <a:r>
              <a:rPr lang="en-US" dirty="0"/>
              <a:t> lives in a tax jurisdiction with a flat tax rate of 20 percent which applies to all types of income. </a:t>
            </a:r>
            <a:r>
              <a:rPr lang="en-US" dirty="0" err="1"/>
              <a:t>Kozloski</a:t>
            </a:r>
            <a:r>
              <a:rPr lang="en-US" dirty="0"/>
              <a:t> expects to earn 7 percent per year on his investment over a 20 year time horizon and has an initial portfolio of €100,000. Assume that </a:t>
            </a:r>
            <a:r>
              <a:rPr lang="en-US" dirty="0" err="1"/>
              <a:t>Kozloski</a:t>
            </a:r>
            <a:r>
              <a:rPr lang="en-US" dirty="0"/>
              <a:t> has the following current investments:</a:t>
            </a:r>
          </a:p>
          <a:p>
            <a:r>
              <a:rPr lang="en-US" b="1" dirty="0"/>
              <a:t>1 </a:t>
            </a:r>
            <a:r>
              <a:rPr lang="en-US" dirty="0"/>
              <a:t>€100,000 invested in a taxable account earning 7 percent taxed annually</a:t>
            </a:r>
          </a:p>
          <a:p>
            <a:r>
              <a:rPr lang="en-US" b="1" dirty="0"/>
              <a:t>2 </a:t>
            </a:r>
            <a:r>
              <a:rPr lang="en-US" dirty="0"/>
              <a:t>€100,000 invested in a taxable account earning 7 percent deferred capital gains (cost basis = €100,000)</a:t>
            </a:r>
          </a:p>
          <a:p>
            <a:r>
              <a:rPr lang="en-US" b="1" dirty="0"/>
              <a:t>3 </a:t>
            </a:r>
            <a:r>
              <a:rPr lang="en-US" dirty="0"/>
              <a:t>€100,000 invested in a tax deferred account earning 7 percent</a:t>
            </a:r>
          </a:p>
          <a:p>
            <a:r>
              <a:rPr lang="en-US" b="1" dirty="0"/>
              <a:t>4 </a:t>
            </a:r>
            <a:r>
              <a:rPr lang="en-US" dirty="0"/>
              <a:t>€100,000 invested in a tax exempt account earning 7 </a:t>
            </a:r>
            <a:r>
              <a:rPr lang="en-US" dirty="0" smtClean="0"/>
              <a:t>percent</a:t>
            </a:r>
          </a:p>
          <a:p>
            <a:endParaRPr lang="en-US" dirty="0"/>
          </a:p>
        </p:txBody>
      </p:sp>
    </p:spTree>
    <p:extLst>
      <p:ext uri="{BB962C8B-B14F-4D97-AF65-F5344CB8AC3E}">
        <p14:creationId xmlns:p14="http://schemas.microsoft.com/office/powerpoint/2010/main" val="4293528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4.TYPES OF INVESTMENT ACCOUNTS</a:t>
            </a:r>
            <a:endParaRPr lang="en-US" sz="2800" dirty="0"/>
          </a:p>
        </p:txBody>
      </p:sp>
      <p:sp>
        <p:nvSpPr>
          <p:cNvPr id="3" name="Content Placeholder 2"/>
          <p:cNvSpPr>
            <a:spLocks noGrp="1"/>
          </p:cNvSpPr>
          <p:nvPr>
            <p:ph idx="1"/>
          </p:nvPr>
        </p:nvSpPr>
        <p:spPr/>
        <p:txBody>
          <a:bodyPr>
            <a:normAutofit fontScale="62500" lnSpcReduction="20000"/>
          </a:bodyPr>
          <a:lstStyle/>
          <a:p>
            <a:r>
              <a:rPr lang="en-US" b="1" dirty="0" smtClean="0"/>
              <a:t>Choosing </a:t>
            </a:r>
            <a:r>
              <a:rPr lang="en-US" b="1" dirty="0"/>
              <a:t>Among Account </a:t>
            </a:r>
            <a:r>
              <a:rPr lang="en-US" b="1" dirty="0" smtClean="0"/>
              <a:t>Types</a:t>
            </a:r>
          </a:p>
          <a:p>
            <a:r>
              <a:rPr lang="en-US" dirty="0" smtClean="0"/>
              <a:t>Bettye </a:t>
            </a:r>
            <a:r>
              <a:rPr lang="en-US" dirty="0"/>
              <a:t>Mims would like to invest for retirement and is willing to reduce this year’s spending by €3,000. She will invest €3,000 </a:t>
            </a:r>
            <a:r>
              <a:rPr lang="en-US" i="1" dirty="0"/>
              <a:t>after taxes </a:t>
            </a:r>
            <a:r>
              <a:rPr lang="en-US" dirty="0"/>
              <a:t>this year and is in a 25 percent tax bracket, which is the top marginal tax rate in her jurisdiction. Mims is considering three types of accounts but would invest in the same portfolio which is expected to have a pre-tax return of 6 percent annually. If invested in a taxable account the income would be taxed each year at the same 25 percent rate.</a:t>
            </a:r>
          </a:p>
          <a:p>
            <a:r>
              <a:rPr lang="en-US" dirty="0"/>
              <a:t>Assuming Mims will make a single contribution today and withdraw all funds—paying any necessary taxes in 30 years—which of the following accounts will result in the largest after-tax accumulation?</a:t>
            </a:r>
          </a:p>
          <a:p>
            <a:r>
              <a:rPr lang="en-US" i="1" dirty="0"/>
              <a:t>Account A</a:t>
            </a:r>
            <a:r>
              <a:rPr lang="en-US" dirty="0"/>
              <a:t>. A taxable account with an initial investment of €3,000.</a:t>
            </a:r>
          </a:p>
          <a:p>
            <a:r>
              <a:rPr lang="en-US" i="1" dirty="0"/>
              <a:t>Account B</a:t>
            </a:r>
            <a:r>
              <a:rPr lang="en-US" dirty="0"/>
              <a:t>. A tax deferred account, where Mims can make a €4,000 tax deductible contribution (a €3,000 after tax cost to Mims).</a:t>
            </a:r>
          </a:p>
          <a:p>
            <a:r>
              <a:rPr lang="en-US" i="1" dirty="0"/>
              <a:t>Account C</a:t>
            </a:r>
            <a:r>
              <a:rPr lang="en-US" dirty="0"/>
              <a:t>. A tax exempt account, where a €3,000 contribution is not deductible.</a:t>
            </a:r>
          </a:p>
          <a:p>
            <a:endParaRPr lang="en-US" dirty="0"/>
          </a:p>
        </p:txBody>
      </p:sp>
    </p:spTree>
    <p:extLst>
      <p:ext uri="{BB962C8B-B14F-4D97-AF65-F5344CB8AC3E}">
        <p14:creationId xmlns:p14="http://schemas.microsoft.com/office/powerpoint/2010/main" val="562086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5.TAXES </a:t>
            </a:r>
            <a:r>
              <a:rPr lang="en-US" sz="3600" b="1" dirty="0"/>
              <a:t>AND INVESTMENT RISK</a:t>
            </a:r>
            <a:endParaRPr lang="en-US" sz="3600" b="1" dirty="0"/>
          </a:p>
        </p:txBody>
      </p:sp>
      <p:sp>
        <p:nvSpPr>
          <p:cNvPr id="3" name="Content Placeholder 2"/>
          <p:cNvSpPr>
            <a:spLocks noGrp="1"/>
          </p:cNvSpPr>
          <p:nvPr>
            <p:ph idx="1"/>
          </p:nvPr>
        </p:nvSpPr>
        <p:spPr/>
        <p:txBody>
          <a:bodyPr/>
          <a:lstStyle/>
          <a:p>
            <a:r>
              <a:rPr lang="en-US" dirty="0" smtClean="0"/>
              <a:t>A </a:t>
            </a:r>
            <a:r>
              <a:rPr lang="en-US" dirty="0"/>
              <a:t>fundamental premise regarding taxes and risk is that, by taxing investment returns, </a:t>
            </a:r>
            <a:r>
              <a:rPr lang="en-US" dirty="0">
                <a:solidFill>
                  <a:srgbClr val="FF0000"/>
                </a:solidFill>
              </a:rPr>
              <a:t>a government shares risk as well as return with the investor</a:t>
            </a:r>
            <a:r>
              <a:rPr lang="en-US" dirty="0"/>
              <a:t>. Because the returns on assets held in TDAs and tax-exempt accounts are not currently taxed, investors bear all of the risk associated with returns in these accounts. </a:t>
            </a:r>
            <a:endParaRPr lang="en-US" dirty="0"/>
          </a:p>
        </p:txBody>
      </p:sp>
    </p:spTree>
    <p:extLst>
      <p:ext uri="{BB962C8B-B14F-4D97-AF65-F5344CB8AC3E}">
        <p14:creationId xmlns:p14="http://schemas.microsoft.com/office/powerpoint/2010/main" val="3467924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6.IMPLICATIONS </a:t>
            </a:r>
            <a:r>
              <a:rPr lang="en-US" sz="2800" b="1" dirty="0"/>
              <a:t>FOR WEALTH MANAGEMENT</a:t>
            </a:r>
            <a:endParaRPr lang="en-US" sz="2800" b="1" dirty="0"/>
          </a:p>
        </p:txBody>
      </p:sp>
      <p:sp>
        <p:nvSpPr>
          <p:cNvPr id="3" name="Content Placeholder 2"/>
          <p:cNvSpPr>
            <a:spLocks noGrp="1"/>
          </p:cNvSpPr>
          <p:nvPr>
            <p:ph idx="1"/>
          </p:nvPr>
        </p:nvSpPr>
        <p:spPr/>
        <p:txBody>
          <a:bodyPr/>
          <a:lstStyle/>
          <a:p>
            <a:r>
              <a:rPr lang="en-US" dirty="0" smtClean="0"/>
              <a:t>The </a:t>
            </a:r>
            <a:r>
              <a:rPr lang="en-US" dirty="0"/>
              <a:t>value created by using investment techniques that effectively manage tax liabilities is sometimes called tax alpha. </a:t>
            </a:r>
            <a:endParaRPr lang="en-US" dirty="0" smtClean="0"/>
          </a:p>
          <a:p>
            <a:endParaRPr lang="en-US" dirty="0"/>
          </a:p>
        </p:txBody>
      </p:sp>
    </p:spTree>
    <p:extLst>
      <p:ext uri="{BB962C8B-B14F-4D97-AF65-F5344CB8AC3E}">
        <p14:creationId xmlns:p14="http://schemas.microsoft.com/office/powerpoint/2010/main" val="97235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2.OVERVIEW OF GLOBAL INCOME TAX STRUCTURES</a:t>
            </a:r>
            <a:endParaRPr lang="en-US" sz="2800" dirty="0"/>
          </a:p>
        </p:txBody>
      </p:sp>
      <p:sp>
        <p:nvSpPr>
          <p:cNvPr id="3" name="Content Placeholder 2"/>
          <p:cNvSpPr>
            <a:spLocks noGrp="1"/>
          </p:cNvSpPr>
          <p:nvPr>
            <p:ph idx="1"/>
          </p:nvPr>
        </p:nvSpPr>
        <p:spPr/>
        <p:txBody>
          <a:bodyPr>
            <a:normAutofit/>
          </a:bodyPr>
          <a:lstStyle/>
          <a:p>
            <a:r>
              <a:rPr lang="en-US" sz="2800" b="1" dirty="0" smtClean="0"/>
              <a:t>1 </a:t>
            </a:r>
            <a:r>
              <a:rPr lang="en-US" sz="2800" dirty="0"/>
              <a:t>Wong’s marginal tax rate is </a:t>
            </a:r>
            <a:r>
              <a:rPr lang="en-US" sz="2800" i="1" dirty="0"/>
              <a:t>closest </a:t>
            </a:r>
            <a:r>
              <a:rPr lang="en-US" sz="2800" dirty="0"/>
              <a:t>to:</a:t>
            </a:r>
          </a:p>
          <a:p>
            <a:r>
              <a:rPr lang="en-US" sz="2800" b="1" dirty="0"/>
              <a:t>A </a:t>
            </a:r>
            <a:r>
              <a:rPr lang="en-US" sz="2800" dirty="0"/>
              <a:t>35</a:t>
            </a:r>
            <a:r>
              <a:rPr lang="en-US" sz="2800" dirty="0" smtClean="0"/>
              <a:t>%.</a:t>
            </a:r>
          </a:p>
          <a:p>
            <a:r>
              <a:rPr lang="en-US" sz="2800" b="1" dirty="0" smtClean="0"/>
              <a:t>B </a:t>
            </a:r>
            <a:r>
              <a:rPr lang="en-US" sz="2800" dirty="0"/>
              <a:t>40%.</a:t>
            </a:r>
          </a:p>
          <a:p>
            <a:r>
              <a:rPr lang="en-US" sz="2800" b="1" dirty="0"/>
              <a:t>C </a:t>
            </a:r>
            <a:r>
              <a:rPr lang="en-US" sz="2800" dirty="0"/>
              <a:t>50</a:t>
            </a:r>
            <a:r>
              <a:rPr lang="en-US" sz="2800" dirty="0" smtClean="0"/>
              <a:t>%.</a:t>
            </a:r>
          </a:p>
          <a:p>
            <a:r>
              <a:rPr lang="en-US" sz="2800" b="1" dirty="0" smtClean="0"/>
              <a:t>2 </a:t>
            </a:r>
            <a:r>
              <a:rPr lang="en-US" sz="2800" dirty="0"/>
              <a:t>Wong’s average tax rate is </a:t>
            </a:r>
            <a:r>
              <a:rPr lang="en-US" sz="2800" i="1" dirty="0"/>
              <a:t>closest </a:t>
            </a:r>
            <a:r>
              <a:rPr lang="en-US" sz="2800" dirty="0"/>
              <a:t>to:</a:t>
            </a:r>
          </a:p>
          <a:p>
            <a:r>
              <a:rPr lang="en-US" sz="2800" b="1" dirty="0"/>
              <a:t>A </a:t>
            </a:r>
            <a:r>
              <a:rPr lang="en-US" sz="2800" dirty="0"/>
              <a:t>27%.</a:t>
            </a:r>
          </a:p>
          <a:p>
            <a:r>
              <a:rPr lang="en-US" sz="2800" b="1" dirty="0"/>
              <a:t>B </a:t>
            </a:r>
            <a:r>
              <a:rPr lang="en-US" sz="2800" dirty="0"/>
              <a:t>35%.</a:t>
            </a:r>
          </a:p>
          <a:p>
            <a:r>
              <a:rPr lang="en-US" sz="2800" b="1" dirty="0"/>
              <a:t>C </a:t>
            </a:r>
            <a:r>
              <a:rPr lang="en-US" sz="2800" dirty="0"/>
              <a:t>40%.</a:t>
            </a:r>
            <a:endParaRPr lang="en-US" sz="2800" dirty="0" smtClean="0"/>
          </a:p>
          <a:p>
            <a:endParaRPr lang="en-US" dirty="0"/>
          </a:p>
        </p:txBody>
      </p:sp>
    </p:spTree>
    <p:extLst>
      <p:ext uri="{BB962C8B-B14F-4D97-AF65-F5344CB8AC3E}">
        <p14:creationId xmlns:p14="http://schemas.microsoft.com/office/powerpoint/2010/main" val="136025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3.AFTER-TAX </a:t>
            </a:r>
            <a:r>
              <a:rPr lang="en-US" sz="2800" b="1" dirty="0"/>
              <a:t>ACCUMULATIONS AND RETURNS FOR TAXABLE ACCOUNTS</a:t>
            </a:r>
          </a:p>
        </p:txBody>
      </p:sp>
      <p:sp>
        <p:nvSpPr>
          <p:cNvPr id="3" name="Content Placeholder 2"/>
          <p:cNvSpPr>
            <a:spLocks noGrp="1"/>
          </p:cNvSpPr>
          <p:nvPr>
            <p:ph idx="1"/>
          </p:nvPr>
        </p:nvSpPr>
        <p:spPr/>
        <p:txBody>
          <a:bodyPr>
            <a:normAutofit/>
          </a:bodyPr>
          <a:lstStyle/>
          <a:p>
            <a:r>
              <a:rPr lang="en-US" sz="2400" b="1" dirty="0" smtClean="0"/>
              <a:t>3.1 </a:t>
            </a:r>
            <a:r>
              <a:rPr lang="en-US" sz="2400" b="1" dirty="0"/>
              <a:t>Simple Tax </a:t>
            </a:r>
            <a:r>
              <a:rPr lang="en-US" sz="2400" b="1" dirty="0" smtClean="0"/>
              <a:t>Environments</a:t>
            </a:r>
          </a:p>
          <a:p>
            <a:r>
              <a:rPr lang="en-US" sz="2400" b="1" dirty="0" smtClean="0"/>
              <a:t>3.1.1 </a:t>
            </a:r>
            <a:r>
              <a:rPr lang="en-US" sz="2400" b="1" i="1" dirty="0"/>
              <a:t>Returns-Based Taxes: Accrual Taxes on Interest and </a:t>
            </a:r>
            <a:r>
              <a:rPr lang="en-US" sz="2400" b="1" i="1" dirty="0" smtClean="0"/>
              <a:t>Dividends</a:t>
            </a:r>
          </a:p>
          <a:p>
            <a:r>
              <a:rPr lang="pt-BR" sz="2400" i="1" dirty="0" smtClean="0"/>
              <a:t>FVIFi </a:t>
            </a:r>
            <a:r>
              <a:rPr lang="pt-BR" sz="2400" dirty="0"/>
              <a:t>= [1 + </a:t>
            </a:r>
            <a:r>
              <a:rPr lang="pt-BR" sz="2400" i="1" dirty="0"/>
              <a:t>r</a:t>
            </a:r>
            <a:r>
              <a:rPr lang="pt-BR" sz="2400" dirty="0"/>
              <a:t>(1 – </a:t>
            </a:r>
            <a:r>
              <a:rPr lang="pt-BR" sz="2400" i="1" dirty="0" smtClean="0"/>
              <a:t>t</a:t>
            </a:r>
            <a:r>
              <a:rPr lang="pt-BR" sz="2400" dirty="0" smtClean="0"/>
              <a:t>)]</a:t>
            </a:r>
            <a:r>
              <a:rPr lang="pt-BR" sz="2400" i="1" baseline="30000" dirty="0"/>
              <a:t>n </a:t>
            </a:r>
            <a:endParaRPr lang="pt-BR" sz="2400" i="1" baseline="30000" dirty="0" smtClean="0"/>
          </a:p>
          <a:p>
            <a:r>
              <a:rPr lang="en-US" sz="2400" dirty="0" smtClean="0"/>
              <a:t>Tax </a:t>
            </a:r>
            <a:r>
              <a:rPr lang="en-US" sz="2400" dirty="0"/>
              <a:t>drag refers to the negative effect of taxes on after-tax returns. </a:t>
            </a:r>
            <a:endParaRPr lang="en-US" sz="2400" baseline="30000" dirty="0"/>
          </a:p>
        </p:txBody>
      </p:sp>
    </p:spTree>
    <p:extLst>
      <p:ext uri="{BB962C8B-B14F-4D97-AF65-F5344CB8AC3E}">
        <p14:creationId xmlns:p14="http://schemas.microsoft.com/office/powerpoint/2010/main" val="862511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438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3.AFTER-TAX ACCUMULATIONS AND RETURNS FOR TAXABLE ACCOUNTS</a:t>
            </a:r>
            <a:endParaRPr lang="en-US" sz="2800" b="1" dirty="0"/>
          </a:p>
        </p:txBody>
      </p:sp>
      <p:sp>
        <p:nvSpPr>
          <p:cNvPr id="3" name="Content Placeholder 2"/>
          <p:cNvSpPr>
            <a:spLocks noGrp="1"/>
          </p:cNvSpPr>
          <p:nvPr>
            <p:ph idx="1"/>
          </p:nvPr>
        </p:nvSpPr>
        <p:spPr/>
        <p:txBody>
          <a:bodyPr>
            <a:normAutofit/>
          </a:bodyPr>
          <a:lstStyle/>
          <a:p>
            <a:r>
              <a:rPr lang="en-US" sz="2000" dirty="0" smtClean="0"/>
              <a:t>Vladimir </a:t>
            </a:r>
            <a:r>
              <a:rPr lang="en-US" sz="2000" dirty="0" err="1"/>
              <a:t>Kozloski</a:t>
            </a:r>
            <a:r>
              <a:rPr lang="en-US" sz="2000" dirty="0"/>
              <a:t> is determining the impact of taxes on his expected investment returns and wealth accumulations. </a:t>
            </a:r>
            <a:r>
              <a:rPr lang="en-US" sz="2000" dirty="0" err="1"/>
              <a:t>Kozloski</a:t>
            </a:r>
            <a:r>
              <a:rPr lang="en-US" sz="2000" dirty="0"/>
              <a:t> lives in a tax jurisdiction with a flat tax rate of 20 percent which applies to all types of income and is taxed annually. </a:t>
            </a:r>
            <a:r>
              <a:rPr lang="en-US" sz="2000" dirty="0" err="1"/>
              <a:t>Kozloski</a:t>
            </a:r>
            <a:r>
              <a:rPr lang="en-US" sz="2000" dirty="0"/>
              <a:t> expects to earn 7 percent per year on his investment over a 20 year time horizon and has an initial portfolio of €100,000.</a:t>
            </a:r>
          </a:p>
          <a:p>
            <a:r>
              <a:rPr lang="en-US" sz="2000" b="1" dirty="0"/>
              <a:t>1 </a:t>
            </a:r>
            <a:r>
              <a:rPr lang="en-US" sz="2000" dirty="0"/>
              <a:t>What is </a:t>
            </a:r>
            <a:r>
              <a:rPr lang="en-US" sz="2000" dirty="0" err="1"/>
              <a:t>Kozloski’s</a:t>
            </a:r>
            <a:r>
              <a:rPr lang="en-US" sz="2000" dirty="0"/>
              <a:t> expected wealth at the end of 20 years?</a:t>
            </a:r>
          </a:p>
          <a:p>
            <a:r>
              <a:rPr lang="en-US" sz="2000" b="1" dirty="0"/>
              <a:t>2 </a:t>
            </a:r>
            <a:r>
              <a:rPr lang="en-US" sz="2000" dirty="0"/>
              <a:t>What proportion of potential investment gains were consumed by taxes?</a:t>
            </a:r>
          </a:p>
        </p:txBody>
      </p:sp>
    </p:spTree>
    <p:extLst>
      <p:ext uri="{BB962C8B-B14F-4D97-AF65-F5344CB8AC3E}">
        <p14:creationId xmlns:p14="http://schemas.microsoft.com/office/powerpoint/2010/main" val="55465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3.AFTER-TAX ACCUMULATIONS AND RETURNS FOR TAXABLE ACCOUNTS</a:t>
            </a:r>
            <a:endParaRPr lang="en-US" sz="2800" dirty="0"/>
          </a:p>
        </p:txBody>
      </p:sp>
      <p:sp>
        <p:nvSpPr>
          <p:cNvPr id="3" name="Content Placeholder 2"/>
          <p:cNvSpPr>
            <a:spLocks noGrp="1"/>
          </p:cNvSpPr>
          <p:nvPr>
            <p:ph idx="1"/>
          </p:nvPr>
        </p:nvSpPr>
        <p:spPr/>
        <p:txBody>
          <a:bodyPr>
            <a:normAutofit fontScale="92500" lnSpcReduction="10000"/>
          </a:bodyPr>
          <a:lstStyle/>
          <a:p>
            <a:r>
              <a:rPr lang="en-US" dirty="0" smtClean="0"/>
              <a:t>First</a:t>
            </a:r>
            <a:r>
              <a:rPr lang="en-US" dirty="0"/>
              <a:t>, when investment returns are taxed annually, the effect of taxes on capital growth is greater than the nominal tax rate as noted above. </a:t>
            </a:r>
            <a:endParaRPr lang="en-US" dirty="0" smtClean="0"/>
          </a:p>
          <a:p>
            <a:r>
              <a:rPr lang="en-US" dirty="0" smtClean="0"/>
              <a:t>Second</a:t>
            </a:r>
            <a:r>
              <a:rPr lang="en-US" dirty="0"/>
              <a:t>, the adverse effects of taxes on capital growth increase over time. </a:t>
            </a:r>
            <a:endParaRPr lang="en-US" dirty="0" smtClean="0"/>
          </a:p>
          <a:p>
            <a:r>
              <a:rPr lang="en-US" dirty="0" smtClean="0"/>
              <a:t>Third</a:t>
            </a:r>
            <a:r>
              <a:rPr lang="en-US" dirty="0"/>
              <a:t>, the tax drag increases as the investment return increases, all else equal. </a:t>
            </a:r>
            <a:endParaRPr lang="en-US" dirty="0" smtClean="0"/>
          </a:p>
          <a:p>
            <a:r>
              <a:rPr lang="en-US" dirty="0" smtClean="0"/>
              <a:t>Fourth</a:t>
            </a:r>
            <a:r>
              <a:rPr lang="en-US" dirty="0"/>
              <a:t>, return and investment horizon have a multiplicative effect on the tax drag associated with future </a:t>
            </a:r>
            <a:r>
              <a:rPr lang="en-US" dirty="0" smtClean="0"/>
              <a:t>accumulations.</a:t>
            </a:r>
            <a:endParaRPr lang="en-US" dirty="0"/>
          </a:p>
        </p:txBody>
      </p:sp>
    </p:spTree>
    <p:extLst>
      <p:ext uri="{BB962C8B-B14F-4D97-AF65-F5344CB8AC3E}">
        <p14:creationId xmlns:p14="http://schemas.microsoft.com/office/powerpoint/2010/main" val="290828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3.AFTER-TAX ACCUMULATIONS AND RETURNS FOR TAXABLE ACCOUNTS</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0200"/>
            <a:ext cx="7614634" cy="4191000"/>
          </a:xfrm>
        </p:spPr>
      </p:pic>
    </p:spTree>
    <p:extLst>
      <p:ext uri="{BB962C8B-B14F-4D97-AF65-F5344CB8AC3E}">
        <p14:creationId xmlns:p14="http://schemas.microsoft.com/office/powerpoint/2010/main" val="21599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3.AFTER-TAX ACCUMULATIONS AND RETURNS FOR TAXABLE ACCOUNTS</a:t>
            </a:r>
            <a:endParaRPr lang="en-US" sz="2800" dirty="0"/>
          </a:p>
        </p:txBody>
      </p:sp>
      <p:sp>
        <p:nvSpPr>
          <p:cNvPr id="3" name="Content Placeholder 2"/>
          <p:cNvSpPr>
            <a:spLocks noGrp="1"/>
          </p:cNvSpPr>
          <p:nvPr>
            <p:ph idx="1"/>
          </p:nvPr>
        </p:nvSpPr>
        <p:spPr/>
        <p:txBody>
          <a:bodyPr>
            <a:normAutofit/>
          </a:bodyPr>
          <a:lstStyle/>
          <a:p>
            <a:r>
              <a:rPr lang="en-US" sz="2400" b="1" dirty="0" smtClean="0"/>
              <a:t>3.1.2 </a:t>
            </a:r>
            <a:r>
              <a:rPr lang="en-US" sz="2400" b="1" i="1" dirty="0"/>
              <a:t>Returns-Based Taxes: Deferred Capital </a:t>
            </a:r>
            <a:r>
              <a:rPr lang="en-US" sz="2400" b="1" i="1" dirty="0" smtClean="0"/>
              <a:t>Gains</a:t>
            </a:r>
          </a:p>
          <a:p>
            <a:r>
              <a:rPr lang="pt-BR" sz="2400" i="1" dirty="0" smtClean="0"/>
              <a:t>FVIFcg </a:t>
            </a:r>
            <a:r>
              <a:rPr lang="pt-BR" sz="2400" dirty="0"/>
              <a:t>= (1 + </a:t>
            </a:r>
            <a:r>
              <a:rPr lang="pt-BR" sz="2400" i="1" dirty="0"/>
              <a:t>r</a:t>
            </a:r>
            <a:r>
              <a:rPr lang="pt-BR" sz="2400" dirty="0"/>
              <a:t>)</a:t>
            </a:r>
            <a:r>
              <a:rPr lang="pt-BR" sz="2400" i="1" baseline="30000" dirty="0"/>
              <a:t>n</a:t>
            </a:r>
            <a:r>
              <a:rPr lang="pt-BR" sz="2400" i="1" dirty="0"/>
              <a:t> </a:t>
            </a:r>
            <a:r>
              <a:rPr lang="pt-BR" sz="2400" dirty="0"/>
              <a:t>– [(1 + </a:t>
            </a:r>
            <a:r>
              <a:rPr lang="pt-BR" sz="2400" i="1" dirty="0"/>
              <a:t>r</a:t>
            </a:r>
            <a:r>
              <a:rPr lang="pt-BR" sz="2400" dirty="0"/>
              <a:t>)</a:t>
            </a:r>
            <a:r>
              <a:rPr lang="pt-BR" sz="2400" i="1" baseline="30000" dirty="0"/>
              <a:t>n</a:t>
            </a:r>
            <a:r>
              <a:rPr lang="pt-BR" sz="2400" i="1" dirty="0"/>
              <a:t> </a:t>
            </a:r>
            <a:r>
              <a:rPr lang="pt-BR" sz="2400" dirty="0"/>
              <a:t>– 1]</a:t>
            </a:r>
            <a:r>
              <a:rPr lang="pt-BR" sz="2400" i="1" dirty="0"/>
              <a:t>tcg </a:t>
            </a:r>
            <a:endParaRPr lang="pt-BR" sz="2400" i="1" dirty="0" smtClean="0"/>
          </a:p>
          <a:p>
            <a:r>
              <a:rPr lang="pt-BR" sz="2400" i="1" dirty="0" smtClean="0"/>
              <a:t>FVIFcg </a:t>
            </a:r>
            <a:r>
              <a:rPr lang="pt-BR" sz="2400" dirty="0"/>
              <a:t>= (1 + </a:t>
            </a:r>
            <a:r>
              <a:rPr lang="pt-BR" sz="2400" i="1" dirty="0"/>
              <a:t>r</a:t>
            </a:r>
            <a:r>
              <a:rPr lang="pt-BR" sz="2400" dirty="0"/>
              <a:t>)</a:t>
            </a:r>
            <a:r>
              <a:rPr lang="pt-BR" sz="2400" i="1" baseline="30000" dirty="0"/>
              <a:t>n</a:t>
            </a:r>
            <a:r>
              <a:rPr lang="pt-BR" sz="2400" dirty="0"/>
              <a:t>(1 – </a:t>
            </a:r>
            <a:r>
              <a:rPr lang="pt-BR" sz="2400" i="1" dirty="0"/>
              <a:t>tcg</a:t>
            </a:r>
            <a:r>
              <a:rPr lang="pt-BR" sz="2400" dirty="0"/>
              <a:t>) + </a:t>
            </a:r>
            <a:r>
              <a:rPr lang="pt-BR" sz="2400" i="1" dirty="0"/>
              <a:t>tcg </a:t>
            </a:r>
            <a:endParaRPr lang="pt-BR" sz="2400" i="1" dirty="0" smtClean="0"/>
          </a:p>
          <a:p>
            <a:endParaRPr lang="en-US" sz="2400" dirty="0"/>
          </a:p>
          <a:p>
            <a:r>
              <a:rPr lang="en-US" sz="2400" dirty="0"/>
              <a:t>the tax drag from deferred capital gains is a fixed percentage regardless of the investment return or time horizon. </a:t>
            </a:r>
            <a:endParaRPr lang="en-US" sz="2400" dirty="0" smtClean="0"/>
          </a:p>
          <a:p>
            <a:r>
              <a:rPr lang="en-US" sz="2400" dirty="0" smtClean="0"/>
              <a:t>the </a:t>
            </a:r>
            <a:r>
              <a:rPr lang="en-US" sz="2400" dirty="0"/>
              <a:t>value of a capital gain tax deferral also increases with the investment return and time horizon. </a:t>
            </a:r>
          </a:p>
        </p:txBody>
      </p:sp>
    </p:spTree>
    <p:extLst>
      <p:ext uri="{BB962C8B-B14F-4D97-AF65-F5344CB8AC3E}">
        <p14:creationId xmlns:p14="http://schemas.microsoft.com/office/powerpoint/2010/main" val="3851940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1480</TotalTime>
  <Words>1732</Words>
  <Application>Microsoft Office PowerPoint</Application>
  <PresentationFormat>On-screen Show (4:3)</PresentationFormat>
  <Paragraphs>138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2.OVERVIEW OF GLOBAL INCOME TAX STRUCTURES</vt:lpstr>
      <vt:lpstr>2.OVERVIEW OF GLOBAL INCOME TAX STRUCTURES</vt:lpstr>
      <vt:lpstr>2.OVERVIEW OF GLOBAL INCOME TAX STRUCTURES</vt:lpstr>
      <vt:lpstr>3.AFTER-TAX ACCUMULATIONS AND RETURNS FOR TAXABLE ACCOUNTS</vt:lpstr>
      <vt:lpstr>PowerPoint Presentation</vt:lpstr>
      <vt:lpstr>3.AFTER-TAX ACCUMULATIONS AND RETURNS FOR TAXABLE ACCOUNTS</vt:lpstr>
      <vt:lpstr>3.AFTER-TAX ACCUMULATIONS AND RETURNS FOR TAXABLE ACCOUNTS</vt:lpstr>
      <vt:lpstr>3.AFTER-TAX ACCUMULATIONS AND RETURNS FOR TAXABLE ACCOUNTS</vt:lpstr>
      <vt:lpstr>3.AFTER-TAX ACCUMULATIONS AND RETURNS FOR TAXABLE ACCOUNTS</vt:lpstr>
      <vt:lpstr>3.AFTER-TAX ACCUMULATIONS AND RETURNS FOR TAXABLE ACCOUNTS</vt:lpstr>
      <vt:lpstr>3.AFTER-TAX ACCUMULATIONS AND RETURNS FOR TAXABLE ACCOUNTS</vt:lpstr>
      <vt:lpstr>3.AFTER-TAX ACCUMULATIONS AND RETURNS FOR TAXABLE ACCOUNTS</vt:lpstr>
      <vt:lpstr>3.AFTER-TAX ACCUMULATIONS AND RETURNS FOR TAXABLE ACCOUNTS</vt:lpstr>
      <vt:lpstr>3.AFTER-TAX ACCUMULATIONS AND RETURNS FOR TAXABLE ACCOUNTS</vt:lpstr>
      <vt:lpstr>3.AFTER-TAX ACCUMULATIONS AND RETURNS FOR TAXABLE ACCOUNTS</vt:lpstr>
      <vt:lpstr>3.AFTER-TAX ACCUMULATIONS AND RETURNS FOR TAXABLE ACCOUNTS</vt:lpstr>
      <vt:lpstr>3.AFTER-TAX ACCUMULATIONS AND RETURNS FOR TAXABLE ACCOUNTS</vt:lpstr>
      <vt:lpstr>3.AFTER-TAX ACCUMULATIONS AND RETURNS FOR TAXABLE ACCOUNTS</vt:lpstr>
      <vt:lpstr>4.TYPES OF INVESTMENT ACCOUNTS</vt:lpstr>
      <vt:lpstr>4.TYPES OF INVESTMENT ACCOUNTS</vt:lpstr>
      <vt:lpstr>4.TYPES OF INVESTMENT ACCOUNTS</vt:lpstr>
      <vt:lpstr>5.TAXES AND INVESTMENT RISK</vt:lpstr>
      <vt:lpstr>6.IMPLICATIONS FOR WEALTH MANAGEMENT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2.OVERVIEW OF GLOBAL INCOME TAX STRUCTURES</dc:title>
  <dc:creator>秦玮杰</dc:creator>
  <cp:lastModifiedBy>秦玮杰</cp:lastModifiedBy>
  <cp:revision>40</cp:revision>
  <dcterms:created xsi:type="dcterms:W3CDTF">2020-11-18T01:08:11Z</dcterms:created>
  <dcterms:modified xsi:type="dcterms:W3CDTF">2020-11-20T09:04:11Z</dcterms:modified>
</cp:coreProperties>
</file>