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 id="307" r:id="rId49"/>
    <p:sldId id="308" r:id="rId50"/>
    <p:sldId id="309" r:id="rId51"/>
    <p:sldId id="310" r:id="rId52"/>
    <p:sldId id="311" r:id="rId53"/>
    <p:sldId id="318" r:id="rId54"/>
    <p:sldId id="312" r:id="rId55"/>
    <p:sldId id="313" r:id="rId56"/>
    <p:sldId id="319" r:id="rId57"/>
    <p:sldId id="315" r:id="rId58"/>
    <p:sldId id="316" r:id="rId59"/>
    <p:sldId id="317"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15"/>
    <p:restoredTop sz="94737"/>
  </p:normalViewPr>
  <p:slideViewPr>
    <p:cSldViewPr snapToGrid="0">
      <p:cViewPr varScale="1">
        <p:scale>
          <a:sx n="145" d="100"/>
          <a:sy n="145" d="100"/>
        </p:scale>
        <p:origin x="14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solidFill>
                <a:srgbClr val="FF0000"/>
              </a:solidFill>
            </a:rPr>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8CFBD-CBB0-47D4-90EA-7C86E66E03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4CC78-25E8-4AC4-B6C7-FEF8A2ACA6AA}">
      <dgm:prSet/>
      <dgm:spPr/>
      <dgm:t>
        <a:bodyPr/>
        <a:lstStyle/>
        <a:p>
          <a:r>
            <a:rPr lang="en-US"/>
            <a:t>1. The call protection period is:</a:t>
          </a:r>
        </a:p>
      </dgm:t>
    </dgm:pt>
    <dgm:pt modelId="{85016B60-CA97-4D4D-A9E2-806B7E6A6D86}" type="parTrans" cxnId="{AF33C521-71B0-4B68-A042-D5C4BD05A724}">
      <dgm:prSet/>
      <dgm:spPr/>
      <dgm:t>
        <a:bodyPr/>
        <a:lstStyle/>
        <a:p>
          <a:endParaRPr lang="en-US"/>
        </a:p>
      </dgm:t>
    </dgm:pt>
    <dgm:pt modelId="{849FA569-BFE8-4BE4-8A3A-A15102DEE95C}" type="sibTrans" cxnId="{AF33C521-71B0-4B68-A042-D5C4BD05A724}">
      <dgm:prSet/>
      <dgm:spPr/>
      <dgm:t>
        <a:bodyPr/>
        <a:lstStyle/>
        <a:p>
          <a:endParaRPr lang="en-US"/>
        </a:p>
      </dgm:t>
    </dgm:pt>
    <dgm:pt modelId="{E79D3704-2259-4A45-9208-E7E3B168D5A5}">
      <dgm:prSet/>
      <dgm:spPr/>
      <dgm:t>
        <a:bodyPr/>
        <a:lstStyle/>
        <a:p>
          <a:r>
            <a:rPr lang="en-US" b="1"/>
            <a:t>10 years.</a:t>
          </a:r>
          <a:endParaRPr lang="en-US"/>
        </a:p>
      </dgm:t>
    </dgm:pt>
    <dgm:pt modelId="{4878388E-DB59-439F-B6F3-5C85431A665D}" type="parTrans" cxnId="{59947886-8799-40C6-8A4C-8031E410CA52}">
      <dgm:prSet/>
      <dgm:spPr/>
      <dgm:t>
        <a:bodyPr/>
        <a:lstStyle/>
        <a:p>
          <a:endParaRPr lang="en-US"/>
        </a:p>
      </dgm:t>
    </dgm:pt>
    <dgm:pt modelId="{19B403D0-6920-4A61-AAA1-3D5A9D371B3E}" type="sibTrans" cxnId="{59947886-8799-40C6-8A4C-8031E410CA52}">
      <dgm:prSet/>
      <dgm:spPr/>
      <dgm:t>
        <a:bodyPr/>
        <a:lstStyle/>
        <a:p>
          <a:endParaRPr lang="en-US"/>
        </a:p>
      </dgm:t>
    </dgm:pt>
    <dgm:pt modelId="{625E143C-E6F5-4001-A4B7-E6AEEE28D32E}">
      <dgm:prSet/>
      <dgm:spPr/>
      <dgm:t>
        <a:bodyPr/>
        <a:lstStyle/>
        <a:p>
          <a:r>
            <a:rPr lang="en-US" b="1"/>
            <a:t>11 years.</a:t>
          </a:r>
          <a:endParaRPr lang="en-US"/>
        </a:p>
      </dgm:t>
    </dgm:pt>
    <dgm:pt modelId="{DFA3C56B-960E-45EC-9C94-890937FC52CC}" type="parTrans" cxnId="{0BB6291C-CCE6-473C-8FCA-034F23830519}">
      <dgm:prSet/>
      <dgm:spPr/>
      <dgm:t>
        <a:bodyPr/>
        <a:lstStyle/>
        <a:p>
          <a:endParaRPr lang="en-US"/>
        </a:p>
      </dgm:t>
    </dgm:pt>
    <dgm:pt modelId="{29B77866-1946-477C-BF53-471A313E1E7F}" type="sibTrans" cxnId="{0BB6291C-CCE6-473C-8FCA-034F23830519}">
      <dgm:prSet/>
      <dgm:spPr/>
      <dgm:t>
        <a:bodyPr/>
        <a:lstStyle/>
        <a:p>
          <a:endParaRPr lang="en-US"/>
        </a:p>
      </dgm:t>
    </dgm:pt>
    <dgm:pt modelId="{53EC224F-F0B0-410D-96A8-6BA533D08D48}">
      <dgm:prSet/>
      <dgm:spPr/>
      <dgm:t>
        <a:bodyPr/>
        <a:lstStyle/>
        <a:p>
          <a:r>
            <a:rPr lang="en-US" b="1"/>
            <a:t>20 years.</a:t>
          </a:r>
          <a:endParaRPr lang="en-US"/>
        </a:p>
      </dgm:t>
    </dgm:pt>
    <dgm:pt modelId="{67513B11-C926-4BB3-BADB-78FC17A851B4}" type="parTrans" cxnId="{E168CAA3-26BC-47AE-88AC-DFB7CD2251EF}">
      <dgm:prSet/>
      <dgm:spPr/>
      <dgm:t>
        <a:bodyPr/>
        <a:lstStyle/>
        <a:p>
          <a:endParaRPr lang="en-US"/>
        </a:p>
      </dgm:t>
    </dgm:pt>
    <dgm:pt modelId="{758883EB-692F-4B3C-B77E-3D2A12CD721F}" type="sibTrans" cxnId="{E168CAA3-26BC-47AE-88AC-DFB7CD2251EF}">
      <dgm:prSet/>
      <dgm:spPr/>
      <dgm:t>
        <a:bodyPr/>
        <a:lstStyle/>
        <a:p>
          <a:endParaRPr lang="en-US"/>
        </a:p>
      </dgm:t>
    </dgm:pt>
    <dgm:pt modelId="{65BD45E1-9307-465A-854F-A47F4FA7D94A}">
      <dgm:prSet/>
      <dgm:spPr/>
      <dgm:t>
        <a:bodyPr/>
        <a:lstStyle/>
        <a:p>
          <a:r>
            <a:rPr lang="en-US"/>
            <a:t>2. The call premium (per $1,000 in par value) in 2033 is closest to:</a:t>
          </a:r>
        </a:p>
      </dgm:t>
    </dgm:pt>
    <dgm:pt modelId="{BF5FBD6F-BC92-46DB-A188-DA880F917DF1}" type="parTrans" cxnId="{F5195613-7273-4C60-B446-AE05BBCE3A5D}">
      <dgm:prSet/>
      <dgm:spPr/>
      <dgm:t>
        <a:bodyPr/>
        <a:lstStyle/>
        <a:p>
          <a:endParaRPr lang="en-US"/>
        </a:p>
      </dgm:t>
    </dgm:pt>
    <dgm:pt modelId="{65CF21F6-5308-4221-AB9B-4784BFE07723}" type="sibTrans" cxnId="{F5195613-7273-4C60-B446-AE05BBCE3A5D}">
      <dgm:prSet/>
      <dgm:spPr/>
      <dgm:t>
        <a:bodyPr/>
        <a:lstStyle/>
        <a:p>
          <a:endParaRPr lang="en-US"/>
        </a:p>
      </dgm:t>
    </dgm:pt>
    <dgm:pt modelId="{12E8DCDE-129C-4875-BF61-2B214BB7B4DE}">
      <dgm:prSet/>
      <dgm:spPr/>
      <dgm:t>
        <a:bodyPr/>
        <a:lstStyle/>
        <a:p>
          <a:r>
            <a:rPr lang="en-US" b="1"/>
            <a:t>$2.32.</a:t>
          </a:r>
          <a:endParaRPr lang="en-US"/>
        </a:p>
      </dgm:t>
    </dgm:pt>
    <dgm:pt modelId="{A8F4C52F-EBB9-4CB2-88A9-58A3A8D7A7FB}" type="parTrans" cxnId="{C608ECAD-7E94-41CC-A594-0A921AAAB0BC}">
      <dgm:prSet/>
      <dgm:spPr/>
      <dgm:t>
        <a:bodyPr/>
        <a:lstStyle/>
        <a:p>
          <a:endParaRPr lang="en-US"/>
        </a:p>
      </dgm:t>
    </dgm:pt>
    <dgm:pt modelId="{9BFB9506-CB37-4047-9CEC-9782BD39C069}" type="sibTrans" cxnId="{C608ECAD-7E94-41CC-A594-0A921AAAB0BC}">
      <dgm:prSet/>
      <dgm:spPr/>
      <dgm:t>
        <a:bodyPr/>
        <a:lstStyle/>
        <a:p>
          <a:endParaRPr lang="en-US"/>
        </a:p>
      </dgm:t>
    </dgm:pt>
    <dgm:pt modelId="{F0CD77C1-F0A0-4FA0-B576-62AC4ECBCED2}">
      <dgm:prSet/>
      <dgm:spPr/>
      <dgm:t>
        <a:bodyPr/>
        <a:lstStyle/>
        <a:p>
          <a:r>
            <a:rPr lang="en-US" b="1"/>
            <a:t>$23.22.</a:t>
          </a:r>
          <a:endParaRPr lang="en-US"/>
        </a:p>
      </dgm:t>
    </dgm:pt>
    <dgm:pt modelId="{32BC71AE-FF68-4432-81D1-617ED245CFE0}" type="parTrans" cxnId="{19019B10-76C6-418B-BB58-1561B8793A17}">
      <dgm:prSet/>
      <dgm:spPr/>
      <dgm:t>
        <a:bodyPr/>
        <a:lstStyle/>
        <a:p>
          <a:endParaRPr lang="en-US"/>
        </a:p>
      </dgm:t>
    </dgm:pt>
    <dgm:pt modelId="{440D3ADC-9F08-4AEE-AA08-C6CAF5D6DC74}" type="sibTrans" cxnId="{19019B10-76C6-418B-BB58-1561B8793A17}">
      <dgm:prSet/>
      <dgm:spPr/>
      <dgm:t>
        <a:bodyPr/>
        <a:lstStyle/>
        <a:p>
          <a:endParaRPr lang="en-US"/>
        </a:p>
      </dgm:t>
    </dgm:pt>
    <dgm:pt modelId="{9281FDA0-9717-409F-9B5C-7014F9F9DCEB}">
      <dgm:prSet/>
      <dgm:spPr/>
      <dgm:t>
        <a:bodyPr/>
        <a:lstStyle/>
        <a:p>
          <a:r>
            <a:rPr lang="en-US" b="1"/>
            <a:t>$45.14.</a:t>
          </a:r>
          <a:endParaRPr lang="en-US"/>
        </a:p>
      </dgm:t>
    </dgm:pt>
    <dgm:pt modelId="{B65CEBED-53FC-4D73-8288-6FD7B95C4C52}" type="parTrans" cxnId="{D4C8E319-E205-47E8-9189-02C0D5350924}">
      <dgm:prSet/>
      <dgm:spPr/>
      <dgm:t>
        <a:bodyPr/>
        <a:lstStyle/>
        <a:p>
          <a:endParaRPr lang="en-US"/>
        </a:p>
      </dgm:t>
    </dgm:pt>
    <dgm:pt modelId="{7609E195-F745-4CE3-B355-AB3AA7D8DFC1}" type="sibTrans" cxnId="{D4C8E319-E205-47E8-9189-02C0D5350924}">
      <dgm:prSet/>
      <dgm:spPr/>
      <dgm:t>
        <a:bodyPr/>
        <a:lstStyle/>
        <a:p>
          <a:endParaRPr lang="en-US"/>
        </a:p>
      </dgm:t>
    </dgm:pt>
    <dgm:pt modelId="{5FD280B5-9D57-41F5-B0DF-B73EEE094AB3}">
      <dgm:prSet/>
      <dgm:spPr/>
      <dgm:t>
        <a:bodyPr/>
        <a:lstStyle/>
        <a:p>
          <a:r>
            <a:rPr lang="en-US"/>
            <a:t>3. The call provision is </a:t>
          </a:r>
          <a:r>
            <a:rPr lang="en-US" i="1"/>
            <a:t>most likely</a:t>
          </a:r>
          <a:r>
            <a:rPr lang="en-US"/>
            <a:t>:</a:t>
          </a:r>
        </a:p>
      </dgm:t>
    </dgm:pt>
    <dgm:pt modelId="{B37FE43B-EA42-45C0-AD7F-12D87C62B6F7}" type="parTrans" cxnId="{CAE55517-4B8C-468B-B85F-9D3B6255A777}">
      <dgm:prSet/>
      <dgm:spPr/>
      <dgm:t>
        <a:bodyPr/>
        <a:lstStyle/>
        <a:p>
          <a:endParaRPr lang="en-US"/>
        </a:p>
      </dgm:t>
    </dgm:pt>
    <dgm:pt modelId="{CF1EF2F7-229F-4499-8481-2C84E0732B33}" type="sibTrans" cxnId="{CAE55517-4B8C-468B-B85F-9D3B6255A777}">
      <dgm:prSet/>
      <dgm:spPr/>
      <dgm:t>
        <a:bodyPr/>
        <a:lstStyle/>
        <a:p>
          <a:endParaRPr lang="en-US"/>
        </a:p>
      </dgm:t>
    </dgm:pt>
    <dgm:pt modelId="{5BA6EAC7-5FD8-4F9E-BFE8-CEDE7CEDDF86}">
      <dgm:prSet/>
      <dgm:spPr/>
      <dgm:t>
        <a:bodyPr/>
        <a:lstStyle/>
        <a:p>
          <a:r>
            <a:rPr lang="en-US" b="1"/>
            <a:t>a Bermuda call.</a:t>
          </a:r>
          <a:endParaRPr lang="en-US"/>
        </a:p>
      </dgm:t>
    </dgm:pt>
    <dgm:pt modelId="{F23BD060-4D41-439F-9D44-6BB3ECCAAA81}" type="parTrans" cxnId="{840224C8-2871-4923-93B4-499B44D2723A}">
      <dgm:prSet/>
      <dgm:spPr/>
      <dgm:t>
        <a:bodyPr/>
        <a:lstStyle/>
        <a:p>
          <a:endParaRPr lang="en-US"/>
        </a:p>
      </dgm:t>
    </dgm:pt>
    <dgm:pt modelId="{DD634F61-F547-4687-9432-2EA22952E0E0}" type="sibTrans" cxnId="{840224C8-2871-4923-93B4-499B44D2723A}">
      <dgm:prSet/>
      <dgm:spPr/>
      <dgm:t>
        <a:bodyPr/>
        <a:lstStyle/>
        <a:p>
          <a:endParaRPr lang="en-US"/>
        </a:p>
      </dgm:t>
    </dgm:pt>
    <dgm:pt modelId="{8485117E-84FB-4AC0-84B3-D99A21D09A23}">
      <dgm:prSet/>
      <dgm:spPr/>
      <dgm:t>
        <a:bodyPr/>
        <a:lstStyle/>
        <a:p>
          <a:r>
            <a:rPr lang="en-US" b="1"/>
            <a:t>a European call.</a:t>
          </a:r>
          <a:endParaRPr lang="en-US"/>
        </a:p>
      </dgm:t>
    </dgm:pt>
    <dgm:pt modelId="{8A286B5D-5344-4525-91B9-88AC67AB374C}" type="parTrans" cxnId="{E3A86CB9-EB4F-404D-B93B-9C91333985EE}">
      <dgm:prSet/>
      <dgm:spPr/>
      <dgm:t>
        <a:bodyPr/>
        <a:lstStyle/>
        <a:p>
          <a:endParaRPr lang="en-US"/>
        </a:p>
      </dgm:t>
    </dgm:pt>
    <dgm:pt modelId="{4DF74AD1-3633-480B-ACFF-0EA0CD9E672D}" type="sibTrans" cxnId="{E3A86CB9-EB4F-404D-B93B-9C91333985EE}">
      <dgm:prSet/>
      <dgm:spPr/>
      <dgm:t>
        <a:bodyPr/>
        <a:lstStyle/>
        <a:p>
          <a:endParaRPr lang="en-US"/>
        </a:p>
      </dgm:t>
    </dgm:pt>
    <dgm:pt modelId="{285DEE00-3466-4A02-B97F-7B091B7A1EBA}">
      <dgm:prSet/>
      <dgm:spPr/>
      <dgm:t>
        <a:bodyPr/>
        <a:lstStyle/>
        <a:p>
          <a:r>
            <a:rPr lang="en-US" b="1"/>
            <a:t>an American call.</a:t>
          </a:r>
          <a:endParaRPr lang="en-US"/>
        </a:p>
      </dgm:t>
    </dgm:pt>
    <dgm:pt modelId="{62AAD258-66F0-49F2-A7F1-A8FB9B252602}" type="parTrans" cxnId="{76343FCC-8842-4C5C-8C47-312607329FED}">
      <dgm:prSet/>
      <dgm:spPr/>
      <dgm:t>
        <a:bodyPr/>
        <a:lstStyle/>
        <a:p>
          <a:endParaRPr lang="en-US"/>
        </a:p>
      </dgm:t>
    </dgm:pt>
    <dgm:pt modelId="{22AA7D12-A1F6-4EE3-A90A-8FA0E47C15F7}" type="sibTrans" cxnId="{76343FCC-8842-4C5C-8C47-312607329FED}">
      <dgm:prSet/>
      <dgm:spPr/>
      <dgm:t>
        <a:bodyPr/>
        <a:lstStyle/>
        <a:p>
          <a:endParaRPr lang="en-US"/>
        </a:p>
      </dgm:t>
    </dgm:pt>
    <dgm:pt modelId="{CD36D044-47F6-BA4C-B7C5-E9DB54309CE0}" type="pres">
      <dgm:prSet presAssocID="{E418CFBD-CBB0-47D4-90EA-7C86E66E0301}" presName="linear" presStyleCnt="0">
        <dgm:presLayoutVars>
          <dgm:animLvl val="lvl"/>
          <dgm:resizeHandles val="exact"/>
        </dgm:presLayoutVars>
      </dgm:prSet>
      <dgm:spPr/>
    </dgm:pt>
    <dgm:pt modelId="{0138728D-D5F6-AB4A-9EC0-B7EF4191F203}" type="pres">
      <dgm:prSet presAssocID="{B4A4CC78-25E8-4AC4-B6C7-FEF8A2ACA6AA}" presName="parentText" presStyleLbl="node1" presStyleIdx="0" presStyleCnt="3">
        <dgm:presLayoutVars>
          <dgm:chMax val="0"/>
          <dgm:bulletEnabled val="1"/>
        </dgm:presLayoutVars>
      </dgm:prSet>
      <dgm:spPr/>
    </dgm:pt>
    <dgm:pt modelId="{6E81FE26-0174-494F-A8AC-03518D01DF5A}" type="pres">
      <dgm:prSet presAssocID="{B4A4CC78-25E8-4AC4-B6C7-FEF8A2ACA6AA}" presName="childText" presStyleLbl="revTx" presStyleIdx="0" presStyleCnt="3">
        <dgm:presLayoutVars>
          <dgm:bulletEnabled val="1"/>
        </dgm:presLayoutVars>
      </dgm:prSet>
      <dgm:spPr/>
    </dgm:pt>
    <dgm:pt modelId="{5077C554-23B0-B14D-871F-99A3D7E86E41}" type="pres">
      <dgm:prSet presAssocID="{65BD45E1-9307-465A-854F-A47F4FA7D94A}" presName="parentText" presStyleLbl="node1" presStyleIdx="1" presStyleCnt="3">
        <dgm:presLayoutVars>
          <dgm:chMax val="0"/>
          <dgm:bulletEnabled val="1"/>
        </dgm:presLayoutVars>
      </dgm:prSet>
      <dgm:spPr/>
    </dgm:pt>
    <dgm:pt modelId="{BC7A51D8-329D-4148-A3CC-5E08CD64BDFD}" type="pres">
      <dgm:prSet presAssocID="{65BD45E1-9307-465A-854F-A47F4FA7D94A}" presName="childText" presStyleLbl="revTx" presStyleIdx="1" presStyleCnt="3">
        <dgm:presLayoutVars>
          <dgm:bulletEnabled val="1"/>
        </dgm:presLayoutVars>
      </dgm:prSet>
      <dgm:spPr/>
    </dgm:pt>
    <dgm:pt modelId="{BFAB45D7-86FF-2F4A-8BCB-FF9A2B3B2860}" type="pres">
      <dgm:prSet presAssocID="{5FD280B5-9D57-41F5-B0DF-B73EEE094AB3}" presName="parentText" presStyleLbl="node1" presStyleIdx="2" presStyleCnt="3">
        <dgm:presLayoutVars>
          <dgm:chMax val="0"/>
          <dgm:bulletEnabled val="1"/>
        </dgm:presLayoutVars>
      </dgm:prSet>
      <dgm:spPr/>
    </dgm:pt>
    <dgm:pt modelId="{4E2EE375-77E8-344D-8FE3-6D408976901F}" type="pres">
      <dgm:prSet presAssocID="{5FD280B5-9D57-41F5-B0DF-B73EEE094AB3}" presName="childText" presStyleLbl="revTx" presStyleIdx="2" presStyleCnt="3">
        <dgm:presLayoutVars>
          <dgm:bulletEnabled val="1"/>
        </dgm:presLayoutVars>
      </dgm:prSet>
      <dgm:spPr/>
    </dgm:pt>
  </dgm:ptLst>
  <dgm:cxnLst>
    <dgm:cxn modelId="{42530606-509A-944D-865A-3358AD9B6EAA}" type="presOf" srcId="{F0CD77C1-F0A0-4FA0-B576-62AC4ECBCED2}" destId="{BC7A51D8-329D-4148-A3CC-5E08CD64BDFD}" srcOrd="0" destOrd="1" presId="urn:microsoft.com/office/officeart/2005/8/layout/vList2"/>
    <dgm:cxn modelId="{19019B10-76C6-418B-BB58-1561B8793A17}" srcId="{65BD45E1-9307-465A-854F-A47F4FA7D94A}" destId="{F0CD77C1-F0A0-4FA0-B576-62AC4ECBCED2}" srcOrd="1" destOrd="0" parTransId="{32BC71AE-FF68-4432-81D1-617ED245CFE0}" sibTransId="{440D3ADC-9F08-4AEE-AA08-C6CAF5D6DC74}"/>
    <dgm:cxn modelId="{F5195613-7273-4C60-B446-AE05BBCE3A5D}" srcId="{E418CFBD-CBB0-47D4-90EA-7C86E66E0301}" destId="{65BD45E1-9307-465A-854F-A47F4FA7D94A}" srcOrd="1" destOrd="0" parTransId="{BF5FBD6F-BC92-46DB-A188-DA880F917DF1}" sibTransId="{65CF21F6-5308-4221-AB9B-4784BFE07723}"/>
    <dgm:cxn modelId="{CAE55517-4B8C-468B-B85F-9D3B6255A777}" srcId="{E418CFBD-CBB0-47D4-90EA-7C86E66E0301}" destId="{5FD280B5-9D57-41F5-B0DF-B73EEE094AB3}" srcOrd="2" destOrd="0" parTransId="{B37FE43B-EA42-45C0-AD7F-12D87C62B6F7}" sibTransId="{CF1EF2F7-229F-4499-8481-2C84E0732B33}"/>
    <dgm:cxn modelId="{D4C8E319-E205-47E8-9189-02C0D5350924}" srcId="{65BD45E1-9307-465A-854F-A47F4FA7D94A}" destId="{9281FDA0-9717-409F-9B5C-7014F9F9DCEB}" srcOrd="2" destOrd="0" parTransId="{B65CEBED-53FC-4D73-8288-6FD7B95C4C52}" sibTransId="{7609E195-F745-4CE3-B355-AB3AA7D8DFC1}"/>
    <dgm:cxn modelId="{0BB6291C-CCE6-473C-8FCA-034F23830519}" srcId="{B4A4CC78-25E8-4AC4-B6C7-FEF8A2ACA6AA}" destId="{625E143C-E6F5-4001-A4B7-E6AEEE28D32E}" srcOrd="1" destOrd="0" parTransId="{DFA3C56B-960E-45EC-9C94-890937FC52CC}" sibTransId="{29B77866-1946-477C-BF53-471A313E1E7F}"/>
    <dgm:cxn modelId="{517C7821-8D1E-DD4E-AF92-8BE8E5CA35C5}" type="presOf" srcId="{B4A4CC78-25E8-4AC4-B6C7-FEF8A2ACA6AA}" destId="{0138728D-D5F6-AB4A-9EC0-B7EF4191F203}" srcOrd="0" destOrd="0" presId="urn:microsoft.com/office/officeart/2005/8/layout/vList2"/>
    <dgm:cxn modelId="{AF33C521-71B0-4B68-A042-D5C4BD05A724}" srcId="{E418CFBD-CBB0-47D4-90EA-7C86E66E0301}" destId="{B4A4CC78-25E8-4AC4-B6C7-FEF8A2ACA6AA}" srcOrd="0" destOrd="0" parTransId="{85016B60-CA97-4D4D-A9E2-806B7E6A6D86}" sibTransId="{849FA569-BFE8-4BE4-8A3A-A15102DEE95C}"/>
    <dgm:cxn modelId="{F6B99A3C-9076-364A-879D-12713B74FC7C}" type="presOf" srcId="{285DEE00-3466-4A02-B97F-7B091B7A1EBA}" destId="{4E2EE375-77E8-344D-8FE3-6D408976901F}" srcOrd="0" destOrd="2" presId="urn:microsoft.com/office/officeart/2005/8/layout/vList2"/>
    <dgm:cxn modelId="{D85F8B50-D075-1442-9DF8-1563FD94E531}" type="presOf" srcId="{53EC224F-F0B0-410D-96A8-6BA533D08D48}" destId="{6E81FE26-0174-494F-A8AC-03518D01DF5A}" srcOrd="0" destOrd="2" presId="urn:microsoft.com/office/officeart/2005/8/layout/vList2"/>
    <dgm:cxn modelId="{3D0EFB57-CF8C-5744-A774-55319E05AA6E}" type="presOf" srcId="{5BA6EAC7-5FD8-4F9E-BFE8-CEDE7CEDDF86}" destId="{4E2EE375-77E8-344D-8FE3-6D408976901F}" srcOrd="0" destOrd="0" presId="urn:microsoft.com/office/officeart/2005/8/layout/vList2"/>
    <dgm:cxn modelId="{6C296F77-763A-1B49-8F08-91BDF5A82BE2}" type="presOf" srcId="{E418CFBD-CBB0-47D4-90EA-7C86E66E0301}" destId="{CD36D044-47F6-BA4C-B7C5-E9DB54309CE0}" srcOrd="0" destOrd="0" presId="urn:microsoft.com/office/officeart/2005/8/layout/vList2"/>
    <dgm:cxn modelId="{6ED6F37E-7BEF-8D4E-AF20-2B418631C184}" type="presOf" srcId="{12E8DCDE-129C-4875-BF61-2B214BB7B4DE}" destId="{BC7A51D8-329D-4148-A3CC-5E08CD64BDFD}" srcOrd="0" destOrd="0" presId="urn:microsoft.com/office/officeart/2005/8/layout/vList2"/>
    <dgm:cxn modelId="{59947886-8799-40C6-8A4C-8031E410CA52}" srcId="{B4A4CC78-25E8-4AC4-B6C7-FEF8A2ACA6AA}" destId="{E79D3704-2259-4A45-9208-E7E3B168D5A5}" srcOrd="0" destOrd="0" parTransId="{4878388E-DB59-439F-B6F3-5C85431A665D}" sibTransId="{19B403D0-6920-4A61-AAA1-3D5A9D371B3E}"/>
    <dgm:cxn modelId="{754BA58A-DFAF-FD40-8071-91502A0354A9}" type="presOf" srcId="{8485117E-84FB-4AC0-84B3-D99A21D09A23}" destId="{4E2EE375-77E8-344D-8FE3-6D408976901F}" srcOrd="0" destOrd="1" presId="urn:microsoft.com/office/officeart/2005/8/layout/vList2"/>
    <dgm:cxn modelId="{0D8EF697-BAF3-CB41-8C9D-EC2F1B4B3B74}" type="presOf" srcId="{65BD45E1-9307-465A-854F-A47F4FA7D94A}" destId="{5077C554-23B0-B14D-871F-99A3D7E86E41}" srcOrd="0" destOrd="0" presId="urn:microsoft.com/office/officeart/2005/8/layout/vList2"/>
    <dgm:cxn modelId="{E168CAA3-26BC-47AE-88AC-DFB7CD2251EF}" srcId="{B4A4CC78-25E8-4AC4-B6C7-FEF8A2ACA6AA}" destId="{53EC224F-F0B0-410D-96A8-6BA533D08D48}" srcOrd="2" destOrd="0" parTransId="{67513B11-C926-4BB3-BADB-78FC17A851B4}" sibTransId="{758883EB-692F-4B3C-B77E-3D2A12CD721F}"/>
    <dgm:cxn modelId="{14A7F4A3-D244-D944-A795-0AEB032D939D}" type="presOf" srcId="{5FD280B5-9D57-41F5-B0DF-B73EEE094AB3}" destId="{BFAB45D7-86FF-2F4A-8BCB-FF9A2B3B2860}" srcOrd="0" destOrd="0" presId="urn:microsoft.com/office/officeart/2005/8/layout/vList2"/>
    <dgm:cxn modelId="{C608ECAD-7E94-41CC-A594-0A921AAAB0BC}" srcId="{65BD45E1-9307-465A-854F-A47F4FA7D94A}" destId="{12E8DCDE-129C-4875-BF61-2B214BB7B4DE}" srcOrd="0" destOrd="0" parTransId="{A8F4C52F-EBB9-4CB2-88A9-58A3A8D7A7FB}" sibTransId="{9BFB9506-CB37-4047-9CEC-9782BD39C069}"/>
    <dgm:cxn modelId="{A031D4B1-5616-C341-82D2-EAAE94596C19}" type="presOf" srcId="{9281FDA0-9717-409F-9B5C-7014F9F9DCEB}" destId="{BC7A51D8-329D-4148-A3CC-5E08CD64BDFD}" srcOrd="0" destOrd="2" presId="urn:microsoft.com/office/officeart/2005/8/layout/vList2"/>
    <dgm:cxn modelId="{E3A86CB9-EB4F-404D-B93B-9C91333985EE}" srcId="{5FD280B5-9D57-41F5-B0DF-B73EEE094AB3}" destId="{8485117E-84FB-4AC0-84B3-D99A21D09A23}" srcOrd="1" destOrd="0" parTransId="{8A286B5D-5344-4525-91B9-88AC67AB374C}" sibTransId="{4DF74AD1-3633-480B-ACFF-0EA0CD9E672D}"/>
    <dgm:cxn modelId="{840224C8-2871-4923-93B4-499B44D2723A}" srcId="{5FD280B5-9D57-41F5-B0DF-B73EEE094AB3}" destId="{5BA6EAC7-5FD8-4F9E-BFE8-CEDE7CEDDF86}" srcOrd="0" destOrd="0" parTransId="{F23BD060-4D41-439F-9D44-6BB3ECCAAA81}" sibTransId="{DD634F61-F547-4687-9432-2EA22952E0E0}"/>
    <dgm:cxn modelId="{57760FCB-9A86-F644-9EB5-67EB30C717A7}" type="presOf" srcId="{625E143C-E6F5-4001-A4B7-E6AEEE28D32E}" destId="{6E81FE26-0174-494F-A8AC-03518D01DF5A}" srcOrd="0" destOrd="1" presId="urn:microsoft.com/office/officeart/2005/8/layout/vList2"/>
    <dgm:cxn modelId="{76343FCC-8842-4C5C-8C47-312607329FED}" srcId="{5FD280B5-9D57-41F5-B0DF-B73EEE094AB3}" destId="{285DEE00-3466-4A02-B97F-7B091B7A1EBA}" srcOrd="2" destOrd="0" parTransId="{62AAD258-66F0-49F2-A7F1-A8FB9B252602}" sibTransId="{22AA7D12-A1F6-4EE3-A90A-8FA0E47C15F7}"/>
    <dgm:cxn modelId="{E60EC6D5-5D91-8D40-870F-613EA84CCFA5}" type="presOf" srcId="{E79D3704-2259-4A45-9208-E7E3B168D5A5}" destId="{6E81FE26-0174-494F-A8AC-03518D01DF5A}" srcOrd="0" destOrd="0" presId="urn:microsoft.com/office/officeart/2005/8/layout/vList2"/>
    <dgm:cxn modelId="{C933C57E-40AE-FC4E-869E-20D4A5A39059}" type="presParOf" srcId="{CD36D044-47F6-BA4C-B7C5-E9DB54309CE0}" destId="{0138728D-D5F6-AB4A-9EC0-B7EF4191F203}" srcOrd="0" destOrd="0" presId="urn:microsoft.com/office/officeart/2005/8/layout/vList2"/>
    <dgm:cxn modelId="{3F2848B6-45B9-6C4A-A1FD-3ABF2D86D227}" type="presParOf" srcId="{CD36D044-47F6-BA4C-B7C5-E9DB54309CE0}" destId="{6E81FE26-0174-494F-A8AC-03518D01DF5A}" srcOrd="1" destOrd="0" presId="urn:microsoft.com/office/officeart/2005/8/layout/vList2"/>
    <dgm:cxn modelId="{FBB6D614-B4C5-3543-9F62-56898ADA0A1C}" type="presParOf" srcId="{CD36D044-47F6-BA4C-B7C5-E9DB54309CE0}" destId="{5077C554-23B0-B14D-871F-99A3D7E86E41}" srcOrd="2" destOrd="0" presId="urn:microsoft.com/office/officeart/2005/8/layout/vList2"/>
    <dgm:cxn modelId="{90587FCF-2146-7747-9400-8774C86431A9}" type="presParOf" srcId="{CD36D044-47F6-BA4C-B7C5-E9DB54309CE0}" destId="{BC7A51D8-329D-4148-A3CC-5E08CD64BDFD}" srcOrd="3" destOrd="0" presId="urn:microsoft.com/office/officeart/2005/8/layout/vList2"/>
    <dgm:cxn modelId="{2B67B379-7353-E141-BBE8-6B3F17E691E4}" type="presParOf" srcId="{CD36D044-47F6-BA4C-B7C5-E9DB54309CE0}" destId="{BFAB45D7-86FF-2F4A-8BCB-FF9A2B3B2860}" srcOrd="4" destOrd="0" presId="urn:microsoft.com/office/officeart/2005/8/layout/vList2"/>
    <dgm:cxn modelId="{8C4C0031-3FC9-BB48-8B44-E81C57F4D01B}" type="presParOf" srcId="{CD36D044-47F6-BA4C-B7C5-E9DB54309CE0}" destId="{4E2EE375-77E8-344D-8FE3-6D4089769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rgbClr val="FF0000"/>
              </a:solidFill>
            </a:rPr>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728D-D5F6-AB4A-9EC0-B7EF4191F203}">
      <dsp:nvSpPr>
        <dsp:cNvPr id="0" name=""/>
        <dsp:cNvSpPr/>
      </dsp:nvSpPr>
      <dsp:spPr>
        <a:xfrm>
          <a:off x="0" y="1725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1. The call protection period is:</a:t>
          </a:r>
        </a:p>
      </dsp:txBody>
      <dsp:txXfrm>
        <a:off x="24588" y="41845"/>
        <a:ext cx="7969095" cy="454509"/>
      </dsp:txXfrm>
    </dsp:sp>
    <dsp:sp modelId="{6E81FE26-0174-494F-A8AC-03518D01DF5A}">
      <dsp:nvSpPr>
        <dsp:cNvPr id="0" name=""/>
        <dsp:cNvSpPr/>
      </dsp:nvSpPr>
      <dsp:spPr>
        <a:xfrm>
          <a:off x="0" y="52094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10 years.</a:t>
          </a:r>
          <a:endParaRPr lang="en-US" sz="1600" kern="1200"/>
        </a:p>
        <a:p>
          <a:pPr marL="171450" lvl="1" indent="-171450" algn="l" defTabSz="711200">
            <a:lnSpc>
              <a:spcPct val="90000"/>
            </a:lnSpc>
            <a:spcBef>
              <a:spcPct val="0"/>
            </a:spcBef>
            <a:spcAft>
              <a:spcPct val="20000"/>
            </a:spcAft>
            <a:buChar char="•"/>
          </a:pPr>
          <a:r>
            <a:rPr lang="en-US" sz="1600" b="1" kern="1200"/>
            <a:t>11 years.</a:t>
          </a:r>
          <a:endParaRPr lang="en-US" sz="1600" kern="1200"/>
        </a:p>
        <a:p>
          <a:pPr marL="171450" lvl="1" indent="-171450" algn="l" defTabSz="711200">
            <a:lnSpc>
              <a:spcPct val="90000"/>
            </a:lnSpc>
            <a:spcBef>
              <a:spcPct val="0"/>
            </a:spcBef>
            <a:spcAft>
              <a:spcPct val="20000"/>
            </a:spcAft>
            <a:buChar char="•"/>
          </a:pPr>
          <a:r>
            <a:rPr lang="en-US" sz="1600" b="1" kern="1200"/>
            <a:t>20 years.</a:t>
          </a:r>
          <a:endParaRPr lang="en-US" sz="1600" kern="1200"/>
        </a:p>
      </dsp:txBody>
      <dsp:txXfrm>
        <a:off x="0" y="520942"/>
        <a:ext cx="8018271" cy="825930"/>
      </dsp:txXfrm>
    </dsp:sp>
    <dsp:sp modelId="{5077C554-23B0-B14D-871F-99A3D7E86E41}">
      <dsp:nvSpPr>
        <dsp:cNvPr id="0" name=""/>
        <dsp:cNvSpPr/>
      </dsp:nvSpPr>
      <dsp:spPr>
        <a:xfrm>
          <a:off x="0" y="1346872"/>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2. The call premium (per $1,000 in par value) in 2033 is closest to:</a:t>
          </a:r>
        </a:p>
      </dsp:txBody>
      <dsp:txXfrm>
        <a:off x="24588" y="1371460"/>
        <a:ext cx="7969095" cy="454509"/>
      </dsp:txXfrm>
    </dsp:sp>
    <dsp:sp modelId="{BC7A51D8-329D-4148-A3CC-5E08CD64BDFD}">
      <dsp:nvSpPr>
        <dsp:cNvPr id="0" name=""/>
        <dsp:cNvSpPr/>
      </dsp:nvSpPr>
      <dsp:spPr>
        <a:xfrm>
          <a:off x="0" y="1850557"/>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$2.32.</a:t>
          </a:r>
          <a:endParaRPr lang="en-US" sz="1600" kern="1200"/>
        </a:p>
        <a:p>
          <a:pPr marL="171450" lvl="1" indent="-171450" algn="l" defTabSz="711200">
            <a:lnSpc>
              <a:spcPct val="90000"/>
            </a:lnSpc>
            <a:spcBef>
              <a:spcPct val="0"/>
            </a:spcBef>
            <a:spcAft>
              <a:spcPct val="20000"/>
            </a:spcAft>
            <a:buChar char="•"/>
          </a:pPr>
          <a:r>
            <a:rPr lang="en-US" sz="1600" b="1" kern="1200"/>
            <a:t>$23.22.</a:t>
          </a:r>
          <a:endParaRPr lang="en-US" sz="1600" kern="1200"/>
        </a:p>
        <a:p>
          <a:pPr marL="171450" lvl="1" indent="-171450" algn="l" defTabSz="711200">
            <a:lnSpc>
              <a:spcPct val="90000"/>
            </a:lnSpc>
            <a:spcBef>
              <a:spcPct val="0"/>
            </a:spcBef>
            <a:spcAft>
              <a:spcPct val="20000"/>
            </a:spcAft>
            <a:buChar char="•"/>
          </a:pPr>
          <a:r>
            <a:rPr lang="en-US" sz="1600" b="1" kern="1200"/>
            <a:t>$45.14.</a:t>
          </a:r>
          <a:endParaRPr lang="en-US" sz="1600" kern="1200"/>
        </a:p>
      </dsp:txBody>
      <dsp:txXfrm>
        <a:off x="0" y="1850557"/>
        <a:ext cx="8018271" cy="825930"/>
      </dsp:txXfrm>
    </dsp:sp>
    <dsp:sp modelId="{BFAB45D7-86FF-2F4A-8BCB-FF9A2B3B2860}">
      <dsp:nvSpPr>
        <dsp:cNvPr id="0" name=""/>
        <dsp:cNvSpPr/>
      </dsp:nvSpPr>
      <dsp:spPr>
        <a:xfrm>
          <a:off x="0" y="267648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 The call provision is </a:t>
          </a:r>
          <a:r>
            <a:rPr lang="en-US" sz="2100" i="1" kern="1200"/>
            <a:t>most likely</a:t>
          </a:r>
          <a:r>
            <a:rPr lang="en-US" sz="2100" kern="1200"/>
            <a:t>:</a:t>
          </a:r>
        </a:p>
      </dsp:txBody>
      <dsp:txXfrm>
        <a:off x="24588" y="2701075"/>
        <a:ext cx="7969095" cy="454509"/>
      </dsp:txXfrm>
    </dsp:sp>
    <dsp:sp modelId="{4E2EE375-77E8-344D-8FE3-6D408976901F}">
      <dsp:nvSpPr>
        <dsp:cNvPr id="0" name=""/>
        <dsp:cNvSpPr/>
      </dsp:nvSpPr>
      <dsp:spPr>
        <a:xfrm>
          <a:off x="0" y="318017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a Bermuda call.</a:t>
          </a:r>
          <a:endParaRPr lang="en-US" sz="1600" kern="1200"/>
        </a:p>
        <a:p>
          <a:pPr marL="171450" lvl="1" indent="-171450" algn="l" defTabSz="711200">
            <a:lnSpc>
              <a:spcPct val="90000"/>
            </a:lnSpc>
            <a:spcBef>
              <a:spcPct val="0"/>
            </a:spcBef>
            <a:spcAft>
              <a:spcPct val="20000"/>
            </a:spcAft>
            <a:buChar char="•"/>
          </a:pPr>
          <a:r>
            <a:rPr lang="en-US" sz="1600" b="1" kern="1200"/>
            <a:t>a European call.</a:t>
          </a:r>
          <a:endParaRPr lang="en-US" sz="1600" kern="1200"/>
        </a:p>
        <a:p>
          <a:pPr marL="171450" lvl="1" indent="-171450" algn="l" defTabSz="711200">
            <a:lnSpc>
              <a:spcPct val="90000"/>
            </a:lnSpc>
            <a:spcBef>
              <a:spcPct val="0"/>
            </a:spcBef>
            <a:spcAft>
              <a:spcPct val="20000"/>
            </a:spcAft>
            <a:buChar char="•"/>
          </a:pPr>
          <a:r>
            <a:rPr lang="en-US" sz="1600" b="1" kern="1200"/>
            <a:t>an American call.</a:t>
          </a:r>
          <a:endParaRPr lang="en-US" sz="1600" kern="1200"/>
        </a:p>
      </dsp:txBody>
      <dsp:txXfrm>
        <a:off x="0" y="3180172"/>
        <a:ext cx="8018271" cy="825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52</a:t>
            </a:fld>
            <a:endParaRPr lang="en-US"/>
          </a:p>
        </p:txBody>
      </p:sp>
    </p:spTree>
    <p:extLst>
      <p:ext uri="{BB962C8B-B14F-4D97-AF65-F5344CB8AC3E}">
        <p14:creationId xmlns:p14="http://schemas.microsoft.com/office/powerpoint/2010/main" val="272716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3B866C1-D4D8-42C4-BACA-D1CCAC4472DF}" type="slidenum">
              <a:rPr lang="en-US" smtClean="0"/>
              <a:t>61</a:t>
            </a:fld>
            <a:endParaRPr lang="en-US"/>
          </a:p>
        </p:txBody>
      </p:sp>
    </p:spTree>
    <p:extLst>
      <p:ext uri="{BB962C8B-B14F-4D97-AF65-F5344CB8AC3E}">
        <p14:creationId xmlns:p14="http://schemas.microsoft.com/office/powerpoint/2010/main" val="1239975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70</a:t>
            </a:fld>
            <a:endParaRPr lang="en-US"/>
          </a:p>
        </p:txBody>
      </p:sp>
    </p:spTree>
    <p:extLst>
      <p:ext uri="{BB962C8B-B14F-4D97-AF65-F5344CB8AC3E}">
        <p14:creationId xmlns:p14="http://schemas.microsoft.com/office/powerpoint/2010/main" val="2721000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71</a:t>
            </a:fld>
            <a:endParaRPr lang="en-US"/>
          </a:p>
        </p:txBody>
      </p:sp>
    </p:spTree>
    <p:extLst>
      <p:ext uri="{BB962C8B-B14F-4D97-AF65-F5344CB8AC3E}">
        <p14:creationId xmlns:p14="http://schemas.microsoft.com/office/powerpoint/2010/main" val="347891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73</a:t>
            </a:fld>
            <a:endParaRPr lang="en-US"/>
          </a:p>
        </p:txBody>
      </p:sp>
    </p:spTree>
    <p:extLst>
      <p:ext uri="{BB962C8B-B14F-4D97-AF65-F5344CB8AC3E}">
        <p14:creationId xmlns:p14="http://schemas.microsoft.com/office/powerpoint/2010/main" val="216509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12/3/22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756112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a:xfrm>
            <a:off x="1024128" y="585216"/>
            <a:ext cx="6066818"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Callable and putable bond</a:t>
            </a:r>
          </a:p>
          <a:p>
            <a:r>
              <a:rPr lang="en-US" dirty="0"/>
              <a:t>A callable bond gives the issuer the right to redeem all or part of the bond before the specified maturity date.</a:t>
            </a:r>
          </a:p>
          <a:p>
            <a:r>
              <a:rPr lang="en-US" dirty="0"/>
              <a:t>A put provision gives the bondholders the right to sell the bond back to the issuer at a pre-determined price on specified dates</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5251235B-A28C-07D0-CEA6-58488F59C1F2}"/>
              </a:ext>
            </a:extLst>
          </p:cNvPr>
          <p:cNvPicPr>
            <a:picLocks noChangeAspect="1"/>
          </p:cNvPicPr>
          <p:nvPr/>
        </p:nvPicPr>
        <p:blipFill rotWithShape="1">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Callable and putable bond</a:t>
            </a:r>
          </a:p>
          <a:p>
            <a:r>
              <a:rPr lang="en-US" sz="1700" dirty="0"/>
              <a:t>The </a:t>
            </a:r>
            <a:r>
              <a:rPr lang="en-US" sz="1700" dirty="0">
                <a:solidFill>
                  <a:srgbClr val="FF0000"/>
                </a:solidFill>
              </a:rPr>
              <a:t>call premium </a:t>
            </a:r>
            <a:r>
              <a:rPr lang="en-US" sz="1700" dirty="0"/>
              <a:t>is the amount over par paid by the issuer if the bond is called.</a:t>
            </a:r>
          </a:p>
          <a:p>
            <a:r>
              <a:rPr lang="en-US" sz="1700" dirty="0"/>
              <a:t>Some callable bonds are issued with a </a:t>
            </a:r>
            <a:r>
              <a:rPr lang="en-US" sz="1700" dirty="0">
                <a:solidFill>
                  <a:srgbClr val="FF0000"/>
                </a:solidFill>
              </a:rPr>
              <a:t>call protection period</a:t>
            </a:r>
            <a:r>
              <a:rPr lang="en-US" sz="1700" dirty="0"/>
              <a:t>, also called lockout period, cushion, or deferment period.</a:t>
            </a:r>
          </a:p>
          <a:p>
            <a:r>
              <a:rPr lang="en-US" sz="1700" dirty="0"/>
              <a:t>The earliest time that a bond might be called is known as the </a:t>
            </a:r>
            <a:r>
              <a:rPr lang="en-US" sz="1700" dirty="0">
                <a:solidFill>
                  <a:srgbClr val="FF0000"/>
                </a:solidFill>
              </a:rPr>
              <a:t>call date</a:t>
            </a:r>
            <a:r>
              <a:rPr lang="en-US" sz="1700" dirty="0"/>
              <a:t>.</a:t>
            </a:r>
          </a:p>
          <a:p>
            <a:pPr marL="457200" indent="-457200">
              <a:buFont typeface="+mj-lt"/>
              <a:buAutoNum type="arabicPeriod"/>
            </a:pPr>
            <a:r>
              <a:rPr lang="en-US" sz="1700" dirty="0">
                <a:solidFill>
                  <a:srgbClr val="FF0000"/>
                </a:solidFill>
              </a:rPr>
              <a:t>American-style</a:t>
            </a:r>
            <a:r>
              <a:rPr lang="en-US" sz="1700" dirty="0"/>
              <a:t> call, sometimes referred to as continuously callable, for which the issuer has the right to call a bond at any time starting on the first call date.</a:t>
            </a:r>
          </a:p>
          <a:p>
            <a:pPr marL="457200" indent="-457200">
              <a:buFont typeface="+mj-lt"/>
              <a:buAutoNum type="arabicPeriod"/>
            </a:pPr>
            <a:r>
              <a:rPr lang="en-US" sz="1700" dirty="0">
                <a:solidFill>
                  <a:srgbClr val="FF0000"/>
                </a:solidFill>
              </a:rPr>
              <a:t>European-style</a:t>
            </a:r>
            <a:r>
              <a:rPr lang="en-US" sz="1700" dirty="0"/>
              <a:t> call, for which the issuer has the right to call a bond only once on the call date.</a:t>
            </a:r>
          </a:p>
          <a:p>
            <a:pPr marL="457200" indent="-457200">
              <a:buFont typeface="+mj-lt"/>
              <a:buAutoNum type="arabicPeriod"/>
            </a:pPr>
            <a:r>
              <a:rPr lang="en-US" sz="1700" dirty="0">
                <a:solidFill>
                  <a:srgbClr val="FF0000"/>
                </a:solidFill>
              </a:rPr>
              <a:t>Bermuda-style</a:t>
            </a:r>
            <a:r>
              <a:rPr lang="en-US" sz="1700" dirty="0"/>
              <a:t> call, for which the issuer has the right to call bonds on specified dates following the call protection period. These dates frequently correspond to coupon payment dates.</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B21DFE95-D25E-EC6F-5D3A-31F088A94C4D}"/>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Callable and putable bond</a:t>
            </a:r>
          </a:p>
          <a:p>
            <a:r>
              <a:rPr lang="en-US" dirty="0"/>
              <a:t>A typical </a:t>
            </a:r>
            <a:r>
              <a:rPr lang="en-US" dirty="0">
                <a:solidFill>
                  <a:srgbClr val="FF0000"/>
                </a:solidFill>
              </a:rPr>
              <a:t>make-whole</a:t>
            </a:r>
            <a:r>
              <a:rPr lang="en-US" dirty="0"/>
              <a:t> </a:t>
            </a:r>
            <a:r>
              <a:rPr lang="en-US" dirty="0">
                <a:solidFill>
                  <a:srgbClr val="FF0000"/>
                </a:solidFill>
              </a:rPr>
              <a:t>call</a:t>
            </a:r>
            <a:r>
              <a:rPr lang="en-US" dirty="0"/>
              <a:t> 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a:xfrm>
            <a:off x="1024128" y="585216"/>
            <a:ext cx="8018272" cy="1499616"/>
          </a:xfrm>
        </p:spPr>
        <p:txBody>
          <a:bodyPr>
            <a:normAutofit/>
          </a:bodyPr>
          <a:lstStyle/>
          <a:p>
            <a:r>
              <a:rPr lang="en-US" dirty="0"/>
              <a:t>practices</a:t>
            </a:r>
          </a:p>
        </p:txBody>
      </p:sp>
      <p:graphicFrame>
        <p:nvGraphicFramePr>
          <p:cNvPr id="12" name="Content Placeholder 2">
            <a:extLst>
              <a:ext uri="{FF2B5EF4-FFF2-40B4-BE49-F238E27FC236}">
                <a16:creationId xmlns:a16="http://schemas.microsoft.com/office/drawing/2014/main" id="{DD3C2379-0C0B-E3F8-7251-F77C34834BB7}"/>
              </a:ext>
            </a:extLst>
          </p:cNvPr>
          <p:cNvGraphicFramePr>
            <a:graphicFrameLocks noGrp="1"/>
          </p:cNvGraphicFramePr>
          <p:nvPr>
            <p:ph idx="1"/>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24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range and blue numbers and graphs">
            <a:extLst>
              <a:ext uri="{FF2B5EF4-FFF2-40B4-BE49-F238E27FC236}">
                <a16:creationId xmlns:a16="http://schemas.microsoft.com/office/drawing/2014/main" id="{FD5F360A-5B46-9086-E806-6342A94CA25F}"/>
              </a:ext>
            </a:extLst>
          </p:cNvPr>
          <p:cNvPicPr>
            <a:picLocks noChangeAspect="1"/>
          </p:cNvPicPr>
          <p:nvPr/>
        </p:nvPicPr>
        <p:blipFill rotWithShape="1">
          <a:blip r:embed="rId2">
            <a:duotone>
              <a:schemeClr val="bg2">
                <a:shade val="45000"/>
                <a:satMod val="135000"/>
              </a:schemeClr>
              <a:prstClr val="white"/>
            </a:duotone>
            <a:alphaModFix amt="40000"/>
          </a:blip>
          <a:srcRect t="6568" b="1595"/>
          <a:stretch/>
        </p:blipFill>
        <p:spPr>
          <a:xfrm>
            <a:off x="20" y="10"/>
            <a:ext cx="12191980" cy="6857989"/>
          </a:xfrm>
          <a:prstGeom prst="rect">
            <a:avLst/>
          </a:prstGeom>
        </p:spPr>
      </p:pic>
      <p:sp>
        <p:nvSpPr>
          <p:cNvPr id="2" name="Title 1">
            <a:extLst>
              <a:ext uri="{FF2B5EF4-FFF2-40B4-BE49-F238E27FC236}">
                <a16:creationId xmlns:a16="http://schemas.microsoft.com/office/drawing/2014/main" id="{99FB2BDC-3E20-4B0D-AD98-EA9B70FF554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E983EF-5C68-4EC8-BFF1-4CE359A41BD1}"/>
              </a:ext>
            </a:extLst>
          </p:cNvPr>
          <p:cNvSpPr>
            <a:spLocks noGrp="1"/>
          </p:cNvSpPr>
          <p:nvPr>
            <p:ph idx="1"/>
          </p:nvPr>
        </p:nvSpPr>
        <p:spPr>
          <a:xfrm>
            <a:off x="1024128" y="2286000"/>
            <a:ext cx="9720073" cy="4023360"/>
          </a:xfrm>
        </p:spPr>
        <p:txBody>
          <a:bodyPr>
            <a:normAutofit lnSpcReduction="10000"/>
          </a:bodyPr>
          <a:lstStyle/>
          <a:p>
            <a:r>
              <a:rPr lang="en-US" sz="2800" b="1" dirty="0">
                <a:solidFill>
                  <a:srgbClr val="FF0000"/>
                </a:solidFill>
              </a:rPr>
              <a:t>Convertible bond</a:t>
            </a:r>
          </a:p>
          <a:p>
            <a:r>
              <a:rPr lang="en-US" sz="2000" dirty="0"/>
              <a:t>It gives the bondholder the right to exchange the bond for a specified number of common shares in the issuing company.</a:t>
            </a:r>
          </a:p>
          <a:p>
            <a:r>
              <a:rPr lang="en-US" sz="2000" dirty="0"/>
              <a:t>The </a:t>
            </a:r>
            <a:r>
              <a:rPr lang="en-US" sz="2000" dirty="0">
                <a:solidFill>
                  <a:srgbClr val="FF0000"/>
                </a:solidFill>
              </a:rPr>
              <a:t>conversion price </a:t>
            </a:r>
            <a:r>
              <a:rPr lang="en-US" sz="2000" dirty="0"/>
              <a:t>is the price per share at which the convertible bond can be converted into shares.</a:t>
            </a:r>
          </a:p>
          <a:p>
            <a:r>
              <a:rPr lang="en-US" sz="2000" dirty="0"/>
              <a:t>The </a:t>
            </a:r>
            <a:r>
              <a:rPr lang="en-US" sz="2000" dirty="0">
                <a:solidFill>
                  <a:srgbClr val="FF0000"/>
                </a:solidFill>
              </a:rPr>
              <a:t>conversion ratio </a:t>
            </a:r>
            <a:r>
              <a:rPr lang="en-US" sz="2000" dirty="0"/>
              <a:t>is the number of common shares that each bond can be converted into.</a:t>
            </a:r>
          </a:p>
          <a:p>
            <a:r>
              <a:rPr lang="en-US" sz="2000" dirty="0"/>
              <a:t>The </a:t>
            </a:r>
            <a:r>
              <a:rPr lang="en-US" sz="2000" dirty="0">
                <a:solidFill>
                  <a:srgbClr val="FF0000"/>
                </a:solidFill>
              </a:rPr>
              <a:t>conversion value</a:t>
            </a:r>
            <a:r>
              <a:rPr lang="en-US" sz="2000" dirty="0"/>
              <a:t>, sometimes called the parity value, is the current share pric</a:t>
            </a:r>
            <a:r>
              <a:rPr lang="en-US" altLang="zh-CN" sz="2000" dirty="0"/>
              <a:t>e </a:t>
            </a:r>
            <a:r>
              <a:rPr lang="en-US" sz="2000" dirty="0"/>
              <a:t>multiplied by the conversion ratio.</a:t>
            </a:r>
          </a:p>
          <a:p>
            <a:r>
              <a:rPr lang="en-US" sz="2000" dirty="0"/>
              <a:t>The </a:t>
            </a:r>
            <a:r>
              <a:rPr lang="en-US" sz="2000" dirty="0">
                <a:solidFill>
                  <a:srgbClr val="FF0000"/>
                </a:solidFill>
              </a:rPr>
              <a:t>conversion premium </a:t>
            </a:r>
            <a:r>
              <a:rPr lang="en-US" sz="2000" dirty="0"/>
              <a:t>is the difference between the convertible bond’s price and its conversion value.  When the conversion value  is more than the price of convertible bond , the condition is above parity. In contrast, the condition is below parity.</a:t>
            </a:r>
          </a:p>
        </p:txBody>
      </p:sp>
    </p:spTree>
    <p:extLst>
      <p:ext uri="{BB962C8B-B14F-4D97-AF65-F5344CB8AC3E}">
        <p14:creationId xmlns:p14="http://schemas.microsoft.com/office/powerpoint/2010/main" val="96224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B242-0123-4ACB-85AC-1B46C9AA261E}"/>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2B092DB2-FA57-4A6E-BD4D-7455F41103CC}"/>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Convertible bond</a:t>
            </a:r>
          </a:p>
          <a:p>
            <a:r>
              <a:rPr lang="en-US" dirty="0">
                <a:solidFill>
                  <a:srgbClr val="FF0000"/>
                </a:solidFill>
              </a:rPr>
              <a:t>Investor’s advantage</a:t>
            </a:r>
          </a:p>
          <a:p>
            <a:pPr>
              <a:buFont typeface="Wingdings" panose="05000000000000000000" pitchFamily="2" charset="2"/>
              <a:buChar char="§"/>
            </a:pPr>
            <a:r>
              <a:rPr lang="en-US" dirty="0"/>
              <a:t>Participate in the equity upside</a:t>
            </a:r>
          </a:p>
          <a:p>
            <a:pPr>
              <a:buFont typeface="Wingdings" panose="05000000000000000000" pitchFamily="2" charset="2"/>
              <a:buChar char="§"/>
            </a:pPr>
            <a:r>
              <a:rPr lang="en-US" dirty="0"/>
              <a:t>Receive downside protection</a:t>
            </a:r>
          </a:p>
          <a:p>
            <a:pPr>
              <a:buFont typeface="Wingdings" panose="05000000000000000000" pitchFamily="2" charset="2"/>
              <a:buChar char="§"/>
            </a:pPr>
            <a:r>
              <a:rPr lang="en-US" dirty="0"/>
              <a:t>Yield advantage</a:t>
            </a:r>
          </a:p>
          <a:p>
            <a:r>
              <a:rPr lang="en-US" dirty="0">
                <a:solidFill>
                  <a:srgbClr val="FF0000"/>
                </a:solidFill>
              </a:rPr>
              <a:t>Issuer’s advantage</a:t>
            </a:r>
          </a:p>
          <a:p>
            <a:pPr>
              <a:buFont typeface="Wingdings" panose="05000000000000000000" pitchFamily="2" charset="2"/>
              <a:buChar char="§"/>
            </a:pPr>
            <a:r>
              <a:rPr lang="en-US" dirty="0"/>
              <a:t>Reduce interest expense</a:t>
            </a:r>
          </a:p>
          <a:p>
            <a:pPr>
              <a:buFont typeface="Wingdings" panose="05000000000000000000" pitchFamily="2" charset="2"/>
              <a:buChar char="§"/>
            </a:pPr>
            <a:r>
              <a:rPr lang="en-US" dirty="0"/>
              <a:t>Elimination of debt if the conversion option is exercised</a:t>
            </a:r>
          </a:p>
          <a:p>
            <a:pPr marL="0" indent="0">
              <a:buNone/>
            </a:pPr>
            <a:r>
              <a:rPr lang="en-US" dirty="0"/>
              <a:t>Compare with option-free bond: </a:t>
            </a:r>
            <a:r>
              <a:rPr lang="en-US" dirty="0">
                <a:solidFill>
                  <a:srgbClr val="FF0000"/>
                </a:solidFill>
              </a:rPr>
              <a:t>higher price, lower yield</a:t>
            </a:r>
          </a:p>
          <a:p>
            <a:pPr>
              <a:buFont typeface="Wingdings" panose="05000000000000000000" pitchFamily="2" charset="2"/>
              <a:buChar char="§"/>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48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97BE-077D-4395-9A09-45783D2C2C2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FF73ECBA-8747-4246-9071-D13B433E638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Convertible bond</a:t>
            </a:r>
          </a:p>
          <a:p>
            <a:r>
              <a:rPr lang="en-US" dirty="0"/>
              <a:t>A </a:t>
            </a:r>
            <a:r>
              <a:rPr lang="en-US" dirty="0">
                <a:solidFill>
                  <a:srgbClr val="FF0000"/>
                </a:solidFill>
              </a:rPr>
              <a:t>warrant</a:t>
            </a:r>
            <a:r>
              <a:rPr lang="en-US" dirty="0"/>
              <a:t> is an “</a:t>
            </a:r>
            <a:r>
              <a:rPr lang="en-US" dirty="0">
                <a:solidFill>
                  <a:srgbClr val="FF0000"/>
                </a:solidFill>
              </a:rPr>
              <a:t>attached</a:t>
            </a:r>
            <a:r>
              <a:rPr lang="en-US" dirty="0"/>
              <a:t>” rather than </a:t>
            </a:r>
            <a:r>
              <a:rPr lang="en-US" dirty="0">
                <a:solidFill>
                  <a:srgbClr val="FF0000"/>
                </a:solidFill>
              </a:rPr>
              <a:t>embedded option </a:t>
            </a:r>
            <a:r>
              <a:rPr lang="en-US" dirty="0"/>
              <a:t>entitling the holder to buy the underlying stock of the issuing company at a fixed exercise price until the expiration date.</a:t>
            </a:r>
          </a:p>
          <a:p>
            <a:r>
              <a:rPr lang="en-US" dirty="0">
                <a:solidFill>
                  <a:srgbClr val="FF0000"/>
                </a:solidFill>
              </a:rPr>
              <a:t>Contingent convertible bonds</a:t>
            </a:r>
            <a:r>
              <a:rPr lang="en-US" dirty="0"/>
              <a:t>, nicknamed “</a:t>
            </a:r>
            <a:r>
              <a:rPr lang="en-US" dirty="0" err="1">
                <a:solidFill>
                  <a:srgbClr val="FF0000"/>
                </a:solidFill>
              </a:rPr>
              <a:t>CoCos</a:t>
            </a:r>
            <a:r>
              <a:rPr lang="en-US" dirty="0"/>
              <a:t>,” are bonds with contingent </a:t>
            </a:r>
            <a:r>
              <a:rPr lang="en-US" dirty="0">
                <a:solidFill>
                  <a:srgbClr val="FF0000"/>
                </a:solidFill>
              </a:rPr>
              <a:t>write-down</a:t>
            </a:r>
            <a:r>
              <a:rPr lang="en-US" dirty="0"/>
              <a:t> provisions. In the case of </a:t>
            </a:r>
            <a:r>
              <a:rPr lang="en-US" dirty="0" err="1"/>
              <a:t>CoCos</a:t>
            </a:r>
            <a:r>
              <a:rPr lang="en-US" dirty="0"/>
              <a:t>, conversion is </a:t>
            </a:r>
            <a:r>
              <a:rPr lang="en-US" dirty="0">
                <a:solidFill>
                  <a:srgbClr val="FF0000"/>
                </a:solidFill>
              </a:rPr>
              <a:t>automatic</a:t>
            </a:r>
            <a:r>
              <a:rPr lang="en-US" dirty="0"/>
              <a:t> if a specified event occurs.</a:t>
            </a:r>
          </a:p>
          <a:p>
            <a:endParaRPr lang="en-US" b="1"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06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eedometer">
            <a:extLst>
              <a:ext uri="{FF2B5EF4-FFF2-40B4-BE49-F238E27FC236}">
                <a16:creationId xmlns:a16="http://schemas.microsoft.com/office/drawing/2014/main" id="{2BD37315-CDD1-473F-828E-3D3F1188866D}"/>
              </a:ext>
            </a:extLst>
          </p:cNvPr>
          <p:cNvPicPr>
            <a:picLocks noChangeAspect="1"/>
          </p:cNvPicPr>
          <p:nvPr/>
        </p:nvPicPr>
        <p:blipFill rotWithShape="1">
          <a:blip r:embed="rId2">
            <a:duotone>
              <a:schemeClr val="bg2">
                <a:shade val="45000"/>
                <a:satMod val="135000"/>
              </a:schemeClr>
              <a:prstClr val="white"/>
            </a:duotone>
            <a:alphaModFix amt="40000"/>
          </a:blip>
          <a:srcRect t="5645" b="3994"/>
          <a:stretch/>
        </p:blipFill>
        <p:spPr>
          <a:xfrm>
            <a:off x="20" y="10"/>
            <a:ext cx="12191980" cy="6857989"/>
          </a:xfrm>
          <a:prstGeom prst="rect">
            <a:avLst/>
          </a:prstGeom>
        </p:spPr>
      </p:pic>
      <p:sp>
        <p:nvSpPr>
          <p:cNvPr id="2" name="Title 1">
            <a:extLst>
              <a:ext uri="{FF2B5EF4-FFF2-40B4-BE49-F238E27FC236}">
                <a16:creationId xmlns:a16="http://schemas.microsoft.com/office/drawing/2014/main" id="{81905830-37A9-4652-BC7C-CBC05BEC972B}"/>
              </a:ext>
            </a:extLst>
          </p:cNvPr>
          <p:cNvSpPr>
            <a:spLocks noGrp="1"/>
          </p:cNvSpPr>
          <p:nvPr>
            <p:ph type="title"/>
          </p:nvPr>
        </p:nvSpPr>
        <p:spPr>
          <a:xfrm>
            <a:off x="1024128" y="585216"/>
            <a:ext cx="9720072" cy="1499616"/>
          </a:xfrm>
        </p:spPr>
        <p:txBody>
          <a:bodyPr>
            <a:normAutofit/>
          </a:bodyPr>
          <a:lstStyle/>
          <a:p>
            <a:r>
              <a:rPr lang="en-US" dirty="0"/>
              <a:t>Practices	</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577544-0C7A-46F6-B313-FDFD815EB0DC}"/>
              </a:ext>
            </a:extLst>
          </p:cNvPr>
          <p:cNvSpPr>
            <a:spLocks noGrp="1"/>
          </p:cNvSpPr>
          <p:nvPr>
            <p:ph idx="1"/>
          </p:nvPr>
        </p:nvSpPr>
        <p:spPr>
          <a:xfrm>
            <a:off x="1024128" y="2286000"/>
            <a:ext cx="9720073" cy="4023360"/>
          </a:xfrm>
        </p:spPr>
        <p:txBody>
          <a:bodyPr>
            <a:noAutofit/>
          </a:bodyPr>
          <a:lstStyle/>
          <a:p>
            <a:r>
              <a:rPr lang="en-US" sz="1400" dirty="0"/>
              <a:t>1. Which of the following is not an example of an embedded option?</a:t>
            </a:r>
          </a:p>
          <a:p>
            <a:pPr marL="457200" indent="-457200">
              <a:buFont typeface="+mj-lt"/>
              <a:buAutoNum type="alphaUcPeriod"/>
            </a:pPr>
            <a:r>
              <a:rPr lang="en-US" sz="1400" b="1" dirty="0"/>
              <a:t>Warrant</a:t>
            </a:r>
          </a:p>
          <a:p>
            <a:pPr marL="457200" indent="-457200">
              <a:buFont typeface="+mj-lt"/>
              <a:buAutoNum type="alphaUcPeriod"/>
            </a:pPr>
            <a:r>
              <a:rPr lang="en-US" sz="1400" b="1" dirty="0"/>
              <a:t>Call provision</a:t>
            </a:r>
          </a:p>
          <a:p>
            <a:pPr marL="457200" indent="-457200">
              <a:buFont typeface="+mj-lt"/>
              <a:buAutoNum type="alphaUcPeriod"/>
            </a:pPr>
            <a:r>
              <a:rPr lang="en-US" sz="1400" b="1" dirty="0"/>
              <a:t>Conversion provision</a:t>
            </a:r>
          </a:p>
          <a:p>
            <a:r>
              <a:rPr lang="en-US" sz="1400" dirty="0"/>
              <a:t>2. The type of bond with an embedded option that would most likely sell at a lower price than an otherwise similar bond without the embedded option is a:</a:t>
            </a:r>
          </a:p>
          <a:p>
            <a:pPr marL="457200" indent="-457200">
              <a:buFont typeface="+mj-lt"/>
              <a:buAutoNum type="alphaUcPeriod"/>
            </a:pPr>
            <a:r>
              <a:rPr lang="en-US" sz="1400" b="1" dirty="0"/>
              <a:t>putable bond.</a:t>
            </a:r>
          </a:p>
          <a:p>
            <a:pPr marL="457200" indent="-457200">
              <a:buFont typeface="+mj-lt"/>
              <a:buAutoNum type="alphaUcPeriod"/>
            </a:pPr>
            <a:r>
              <a:rPr lang="en-US" sz="1400" b="1" dirty="0"/>
              <a:t>callable bond.</a:t>
            </a:r>
          </a:p>
          <a:p>
            <a:pPr marL="457200" indent="-457200">
              <a:buFont typeface="+mj-lt"/>
              <a:buAutoNum type="alphaUcPeriod"/>
            </a:pPr>
            <a:r>
              <a:rPr lang="en-US" sz="1400" b="1" dirty="0"/>
              <a:t>convertible bond.</a:t>
            </a:r>
          </a:p>
          <a:p>
            <a:r>
              <a:rPr lang="en-US" sz="1400" dirty="0"/>
              <a:t>3. The additional risk inherent to a callable bond is best described as:</a:t>
            </a:r>
          </a:p>
          <a:p>
            <a:pPr marL="457200" indent="-457200">
              <a:buFont typeface="+mj-lt"/>
              <a:buAutoNum type="alphaUcPeriod"/>
            </a:pPr>
            <a:r>
              <a:rPr lang="en-US" sz="1400" b="1" dirty="0"/>
              <a:t>credit risk.</a:t>
            </a:r>
          </a:p>
          <a:p>
            <a:pPr marL="457200" indent="-457200">
              <a:buFont typeface="+mj-lt"/>
              <a:buAutoNum type="alphaUcPeriod"/>
            </a:pPr>
            <a:r>
              <a:rPr lang="en-US" sz="1400" b="1" dirty="0"/>
              <a:t>interest rate risk.</a:t>
            </a:r>
          </a:p>
          <a:p>
            <a:pPr marL="457200" indent="-457200">
              <a:buFont typeface="+mj-lt"/>
              <a:buAutoNum type="alphaUcPeriod"/>
            </a:pPr>
            <a:r>
              <a:rPr lang="en-US" sz="1400" b="1" dirty="0"/>
              <a:t>reinvestment risk.</a:t>
            </a:r>
          </a:p>
        </p:txBody>
      </p:sp>
    </p:spTree>
    <p:extLst>
      <p:ext uri="{BB962C8B-B14F-4D97-AF65-F5344CB8AC3E}">
        <p14:creationId xmlns:p14="http://schemas.microsoft.com/office/powerpoint/2010/main" val="3413262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6AB8-6A3C-4EDD-BB3F-63C7AE75556D}"/>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9B441E61-4E39-4B64-8594-B93BD5420CC8}"/>
              </a:ext>
            </a:extLst>
          </p:cNvPr>
          <p:cNvSpPr>
            <a:spLocks noGrp="1"/>
          </p:cNvSpPr>
          <p:nvPr>
            <p:ph idx="1"/>
          </p:nvPr>
        </p:nvSpPr>
        <p:spPr>
          <a:xfrm>
            <a:off x="1024128" y="2286000"/>
            <a:ext cx="8018271" cy="4023360"/>
          </a:xfrm>
        </p:spPr>
        <p:txBody>
          <a:bodyPr>
            <a:normAutofit/>
          </a:bodyPr>
          <a:lstStyle/>
          <a:p>
            <a:r>
              <a:rPr lang="en-US" sz="1700"/>
              <a:t>4. The put provision of a putable bond:</a:t>
            </a:r>
          </a:p>
          <a:p>
            <a:pPr marL="457200" indent="-457200">
              <a:buFont typeface="+mj-lt"/>
              <a:buAutoNum type="alphaUcPeriod"/>
            </a:pPr>
            <a:r>
              <a:rPr lang="en-US" sz="1700" b="1"/>
              <a:t>limits the risk to the issuer.</a:t>
            </a:r>
          </a:p>
          <a:p>
            <a:pPr marL="457200" indent="-457200">
              <a:buFont typeface="+mj-lt"/>
              <a:buAutoNum type="alphaUcPeriod"/>
            </a:pPr>
            <a:r>
              <a:rPr lang="en-US" sz="1700" b="1"/>
              <a:t>limits the risk to the bondholder.</a:t>
            </a:r>
          </a:p>
          <a:p>
            <a:pPr marL="457200" indent="-457200">
              <a:buFont typeface="+mj-lt"/>
              <a:buAutoNum type="alphaUcPeriod"/>
            </a:pPr>
            <a:r>
              <a:rPr lang="en-US" sz="1700" b="1"/>
              <a:t>does not materially affect the risk of either the issuer or the bondholder.</a:t>
            </a:r>
          </a:p>
          <a:p>
            <a:r>
              <a:rPr lang="en-US" sz="1700"/>
              <a:t>5. Assume that a convertible bond issued in South Korea has a par value of ₩1,000,000 and is currently priced at ₩1,100,000. The underlying share price is ₩40,000, and the conversion ratio is 25:1. The conversion condition for this bond is:</a:t>
            </a:r>
          </a:p>
          <a:p>
            <a:pPr marL="457200" indent="-457200">
              <a:buFont typeface="+mj-lt"/>
              <a:buAutoNum type="alphaUcPeriod"/>
            </a:pPr>
            <a:r>
              <a:rPr lang="en-US" sz="1700" b="1"/>
              <a:t>parity.</a:t>
            </a:r>
          </a:p>
          <a:p>
            <a:pPr marL="457200" indent="-457200">
              <a:buFont typeface="+mj-lt"/>
              <a:buAutoNum type="alphaUcPeriod"/>
            </a:pPr>
            <a:r>
              <a:rPr lang="en-US" sz="1700" b="1"/>
              <a:t>above parity.</a:t>
            </a:r>
          </a:p>
          <a:p>
            <a:pPr marL="457200" indent="-457200">
              <a:buFont typeface="+mj-lt"/>
              <a:buAutoNum type="alphaUcPeriod"/>
            </a:pPr>
            <a:r>
              <a:rPr lang="en-US" sz="1700" b="1"/>
              <a:t>below parity.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305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3731724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343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719C-95D1-45C9-8195-4AF9CD0F937E}"/>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E2B4840C-5F98-47C1-942F-3C147BA070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of fixed-income markets</a:t>
            </a:r>
          </a:p>
          <a:p>
            <a:pPr>
              <a:buFont typeface="Wingdings" panose="05000000000000000000" pitchFamily="2" charset="2"/>
              <a:buChar char="§"/>
            </a:pPr>
            <a:r>
              <a:rPr lang="en-US" dirty="0"/>
              <a:t>Classification by type of issuer</a:t>
            </a:r>
          </a:p>
          <a:p>
            <a:pPr>
              <a:buFont typeface="Wingdings" panose="05000000000000000000" pitchFamily="2" charset="2"/>
              <a:buChar char="§"/>
            </a:pPr>
            <a:r>
              <a:rPr lang="en-US" dirty="0"/>
              <a:t>Classification by credit quality</a:t>
            </a:r>
          </a:p>
          <a:p>
            <a:pPr>
              <a:buFont typeface="Wingdings" panose="05000000000000000000" pitchFamily="2" charset="2"/>
              <a:buChar char="§"/>
            </a:pPr>
            <a:r>
              <a:rPr lang="en-US" dirty="0"/>
              <a:t>Classification by maturity</a:t>
            </a:r>
          </a:p>
          <a:p>
            <a:pPr>
              <a:buFont typeface="Wingdings" panose="05000000000000000000" pitchFamily="2" charset="2"/>
              <a:buChar char="§"/>
            </a:pPr>
            <a:r>
              <a:rPr lang="en-US" dirty="0"/>
              <a:t>Classification by currency denomination</a:t>
            </a:r>
          </a:p>
          <a:p>
            <a:pPr>
              <a:buFont typeface="Wingdings" panose="05000000000000000000" pitchFamily="2" charset="2"/>
              <a:buChar char="§"/>
            </a:pPr>
            <a:r>
              <a:rPr lang="en-US" dirty="0"/>
              <a:t>Classification by type of coupon</a:t>
            </a:r>
          </a:p>
          <a:p>
            <a:pPr>
              <a:buFont typeface="Wingdings" panose="05000000000000000000" pitchFamily="2" charset="2"/>
              <a:buChar char="§"/>
            </a:pPr>
            <a:r>
              <a:rPr lang="en-US" dirty="0"/>
              <a:t>Classification by geography</a:t>
            </a:r>
          </a:p>
          <a:p>
            <a:pPr>
              <a:buFont typeface="Wingdings" panose="05000000000000000000" pitchFamily="2" charset="2"/>
              <a:buChar char="§"/>
            </a:pPr>
            <a:r>
              <a:rPr lang="en-US" dirty="0"/>
              <a:t>Other classifications of fixed-income markets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3302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52DB-7AC9-4150-AC06-9B42B8CE559F}"/>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E60E4F-0ADE-42FA-B1F7-39D4307767B3}"/>
              </a:ext>
            </a:extLst>
          </p:cNvPr>
          <p:cNvSpPr>
            <a:spLocks noGrp="1"/>
          </p:cNvSpPr>
          <p:nvPr>
            <p:ph idx="1"/>
          </p:nvPr>
        </p:nvSpPr>
        <p:spPr/>
        <p:txBody>
          <a:bodyPr/>
          <a:lstStyle/>
          <a:p>
            <a:r>
              <a:rPr lang="en-US" sz="2800" b="1" dirty="0">
                <a:solidFill>
                  <a:srgbClr val="FF0000"/>
                </a:solidFill>
              </a:rPr>
              <a:t>Classification by type of issuer(1/7)</a:t>
            </a: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r>
              <a:rPr lang="en-US" sz="2800" b="1" dirty="0">
                <a:solidFill>
                  <a:srgbClr val="FF0000"/>
                </a:solidFill>
              </a:rPr>
              <a:t>Classification by credit quality(2/7)</a:t>
            </a:r>
          </a:p>
          <a:p>
            <a:endParaRPr lang="en-US" sz="2800" b="1" dirty="0">
              <a:solidFill>
                <a:srgbClr val="FF0000"/>
              </a:solidFill>
            </a:endParaRPr>
          </a:p>
          <a:p>
            <a:endParaRPr lang="en-US" dirty="0"/>
          </a:p>
        </p:txBody>
      </p:sp>
      <p:graphicFrame>
        <p:nvGraphicFramePr>
          <p:cNvPr id="4" name="Table 3">
            <a:extLst>
              <a:ext uri="{FF2B5EF4-FFF2-40B4-BE49-F238E27FC236}">
                <a16:creationId xmlns:a16="http://schemas.microsoft.com/office/drawing/2014/main" id="{0D48F85C-A480-40E2-94C4-2B1D4A60D68C}"/>
              </a:ext>
            </a:extLst>
          </p:cNvPr>
          <p:cNvGraphicFramePr>
            <a:graphicFrameLocks noGrp="1"/>
          </p:cNvGraphicFramePr>
          <p:nvPr>
            <p:extLst>
              <p:ext uri="{D42A27DB-BD31-4B8C-83A1-F6EECF244321}">
                <p14:modId xmlns:p14="http://schemas.microsoft.com/office/powerpoint/2010/main" val="1967102231"/>
              </p:ext>
            </p:extLst>
          </p:nvPr>
        </p:nvGraphicFramePr>
        <p:xfrm>
          <a:off x="1024129" y="2788649"/>
          <a:ext cx="8169348" cy="1759437"/>
        </p:xfrm>
        <a:graphic>
          <a:graphicData uri="http://schemas.openxmlformats.org/drawingml/2006/table">
            <a:tbl>
              <a:tblPr firstRow="1" bandRow="1">
                <a:tableStyleId>{5C22544A-7EE6-4342-B048-85BDC9FD1C3A}</a:tableStyleId>
              </a:tblPr>
              <a:tblGrid>
                <a:gridCol w="1498054">
                  <a:extLst>
                    <a:ext uri="{9D8B030D-6E8A-4147-A177-3AD203B41FA5}">
                      <a16:colId xmlns:a16="http://schemas.microsoft.com/office/drawing/2014/main" val="248823626"/>
                    </a:ext>
                  </a:extLst>
                </a:gridCol>
                <a:gridCol w="1769685">
                  <a:extLst>
                    <a:ext uri="{9D8B030D-6E8A-4147-A177-3AD203B41FA5}">
                      <a16:colId xmlns:a16="http://schemas.microsoft.com/office/drawing/2014/main" val="52392148"/>
                    </a:ext>
                  </a:extLst>
                </a:gridCol>
                <a:gridCol w="1633870">
                  <a:extLst>
                    <a:ext uri="{9D8B030D-6E8A-4147-A177-3AD203B41FA5}">
                      <a16:colId xmlns:a16="http://schemas.microsoft.com/office/drawing/2014/main" val="3067596100"/>
                    </a:ext>
                  </a:extLst>
                </a:gridCol>
                <a:gridCol w="1434982">
                  <a:extLst>
                    <a:ext uri="{9D8B030D-6E8A-4147-A177-3AD203B41FA5}">
                      <a16:colId xmlns:a16="http://schemas.microsoft.com/office/drawing/2014/main" val="1737152787"/>
                    </a:ext>
                  </a:extLst>
                </a:gridCol>
                <a:gridCol w="1832757">
                  <a:extLst>
                    <a:ext uri="{9D8B030D-6E8A-4147-A177-3AD203B41FA5}">
                      <a16:colId xmlns:a16="http://schemas.microsoft.com/office/drawing/2014/main" val="3618383935"/>
                    </a:ext>
                  </a:extLst>
                </a:gridCol>
              </a:tblGrid>
              <a:tr h="372287">
                <a:tc gridSpan="5">
                  <a:txBody>
                    <a:bodyPr/>
                    <a:lstStyle/>
                    <a:p>
                      <a:r>
                        <a:rPr lang="en-US" dirty="0"/>
                        <a:t>Global debt by sector at end of Q3 2019 in USD(USD TRILLION)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99436781"/>
                  </a:ext>
                </a:extLst>
              </a:tr>
              <a:tr h="642576">
                <a:tc>
                  <a:txBody>
                    <a:bodyPr/>
                    <a:lstStyle/>
                    <a:p>
                      <a:r>
                        <a:rPr lang="en-US" dirty="0"/>
                        <a:t>Households</a:t>
                      </a:r>
                    </a:p>
                  </a:txBody>
                  <a:tcPr/>
                </a:tc>
                <a:tc>
                  <a:txBody>
                    <a:bodyPr/>
                    <a:lstStyle/>
                    <a:p>
                      <a:r>
                        <a:rPr lang="en-US" dirty="0"/>
                        <a:t>Non-financial Corporates</a:t>
                      </a:r>
                    </a:p>
                  </a:txBody>
                  <a:tcPr/>
                </a:tc>
                <a:tc>
                  <a:txBody>
                    <a:bodyPr/>
                    <a:lstStyle/>
                    <a:p>
                      <a:r>
                        <a:rPr lang="en-US" dirty="0"/>
                        <a:t>Government</a:t>
                      </a:r>
                    </a:p>
                  </a:txBody>
                  <a:tcPr/>
                </a:tc>
                <a:tc>
                  <a:txBody>
                    <a:bodyPr/>
                    <a:lstStyle/>
                    <a:p>
                      <a:r>
                        <a:rPr lang="en-US" dirty="0"/>
                        <a:t>Financial Sector</a:t>
                      </a:r>
                    </a:p>
                  </a:txBody>
                  <a:tcPr/>
                </a:tc>
                <a:tc>
                  <a:txBody>
                    <a:bodyPr/>
                    <a:lstStyle/>
                    <a:p>
                      <a:r>
                        <a:rPr lang="en-US" dirty="0"/>
                        <a:t>Total</a:t>
                      </a:r>
                    </a:p>
                  </a:txBody>
                  <a:tcPr/>
                </a:tc>
                <a:extLst>
                  <a:ext uri="{0D108BD9-81ED-4DB2-BD59-A6C34878D82A}">
                    <a16:rowId xmlns:a16="http://schemas.microsoft.com/office/drawing/2014/main" val="4198217589"/>
                  </a:ext>
                </a:extLst>
              </a:tr>
              <a:tr h="372287">
                <a:tc>
                  <a:txBody>
                    <a:bodyPr/>
                    <a:lstStyle/>
                    <a:p>
                      <a:r>
                        <a:rPr lang="en-US" dirty="0"/>
                        <a:t>47.5</a:t>
                      </a:r>
                    </a:p>
                  </a:txBody>
                  <a:tcPr/>
                </a:tc>
                <a:tc>
                  <a:txBody>
                    <a:bodyPr/>
                    <a:lstStyle/>
                    <a:p>
                      <a:r>
                        <a:rPr lang="en-US" dirty="0"/>
                        <a:t>74.4</a:t>
                      </a:r>
                    </a:p>
                  </a:txBody>
                  <a:tcPr/>
                </a:tc>
                <a:tc>
                  <a:txBody>
                    <a:bodyPr/>
                    <a:lstStyle/>
                    <a:p>
                      <a:r>
                        <a:rPr lang="en-US" dirty="0"/>
                        <a:t>69.2</a:t>
                      </a:r>
                    </a:p>
                  </a:txBody>
                  <a:tcPr/>
                </a:tc>
                <a:tc>
                  <a:txBody>
                    <a:bodyPr/>
                    <a:lstStyle/>
                    <a:p>
                      <a:r>
                        <a:rPr lang="en-US" dirty="0"/>
                        <a:t>61.5</a:t>
                      </a:r>
                    </a:p>
                  </a:txBody>
                  <a:tcPr/>
                </a:tc>
                <a:tc>
                  <a:txBody>
                    <a:bodyPr/>
                    <a:lstStyle/>
                    <a:p>
                      <a:r>
                        <a:rPr lang="en-US" dirty="0"/>
                        <a:t>252.6</a:t>
                      </a:r>
                    </a:p>
                  </a:txBody>
                  <a:tcPr/>
                </a:tc>
                <a:extLst>
                  <a:ext uri="{0D108BD9-81ED-4DB2-BD59-A6C34878D82A}">
                    <a16:rowId xmlns:a16="http://schemas.microsoft.com/office/drawing/2014/main" val="328271208"/>
                  </a:ext>
                </a:extLst>
              </a:tr>
              <a:tr h="372287">
                <a:tc>
                  <a:txBody>
                    <a:bodyPr/>
                    <a:lstStyle/>
                    <a:p>
                      <a:r>
                        <a:rPr lang="en-US" dirty="0"/>
                        <a:t>18.8%</a:t>
                      </a:r>
                    </a:p>
                  </a:txBody>
                  <a:tcPr/>
                </a:tc>
                <a:tc>
                  <a:txBody>
                    <a:bodyPr/>
                    <a:lstStyle/>
                    <a:p>
                      <a:r>
                        <a:rPr lang="en-US" dirty="0"/>
                        <a:t>29.5%</a:t>
                      </a:r>
                    </a:p>
                  </a:txBody>
                  <a:tcPr/>
                </a:tc>
                <a:tc>
                  <a:txBody>
                    <a:bodyPr/>
                    <a:lstStyle/>
                    <a:p>
                      <a:r>
                        <a:rPr lang="en-US" dirty="0"/>
                        <a:t>27.4%</a:t>
                      </a:r>
                    </a:p>
                  </a:txBody>
                  <a:tcPr/>
                </a:tc>
                <a:tc>
                  <a:txBody>
                    <a:bodyPr/>
                    <a:lstStyle/>
                    <a:p>
                      <a:r>
                        <a:rPr lang="en-US" dirty="0"/>
                        <a:t>24.3%</a:t>
                      </a:r>
                    </a:p>
                  </a:txBody>
                  <a:tcPr/>
                </a:tc>
                <a:tc>
                  <a:txBody>
                    <a:bodyPr/>
                    <a:lstStyle/>
                    <a:p>
                      <a:r>
                        <a:rPr lang="en-US" dirty="0"/>
                        <a:t>100%</a:t>
                      </a:r>
                    </a:p>
                  </a:txBody>
                  <a:tcPr/>
                </a:tc>
                <a:extLst>
                  <a:ext uri="{0D108BD9-81ED-4DB2-BD59-A6C34878D82A}">
                    <a16:rowId xmlns:a16="http://schemas.microsoft.com/office/drawing/2014/main" val="704056687"/>
                  </a:ext>
                </a:extLst>
              </a:tr>
            </a:tbl>
          </a:graphicData>
        </a:graphic>
      </p:graphicFrame>
      <p:pic>
        <p:nvPicPr>
          <p:cNvPr id="6" name="Picture 5">
            <a:extLst>
              <a:ext uri="{FF2B5EF4-FFF2-40B4-BE49-F238E27FC236}">
                <a16:creationId xmlns:a16="http://schemas.microsoft.com/office/drawing/2014/main" id="{A85BCF6B-45BF-4F44-AA22-6F43F3869313}"/>
              </a:ext>
            </a:extLst>
          </p:cNvPr>
          <p:cNvPicPr>
            <a:picLocks noChangeAspect="1"/>
          </p:cNvPicPr>
          <p:nvPr/>
        </p:nvPicPr>
        <p:blipFill>
          <a:blip r:embed="rId2"/>
          <a:stretch>
            <a:fillRect/>
          </a:stretch>
        </p:blipFill>
        <p:spPr>
          <a:xfrm>
            <a:off x="1024128" y="5019630"/>
            <a:ext cx="8169348" cy="1792379"/>
          </a:xfrm>
          <a:prstGeom prst="rect">
            <a:avLst/>
          </a:prstGeom>
        </p:spPr>
      </p:pic>
    </p:spTree>
    <p:extLst>
      <p:ext uri="{BB962C8B-B14F-4D97-AF65-F5344CB8AC3E}">
        <p14:creationId xmlns:p14="http://schemas.microsoft.com/office/powerpoint/2010/main" val="2496640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C9E2-6364-4966-BB04-45A18988F84C}"/>
              </a:ext>
            </a:extLst>
          </p:cNvPr>
          <p:cNvSpPr>
            <a:spLocks noGrp="1"/>
          </p:cNvSpPr>
          <p:nvPr>
            <p:ph type="title"/>
          </p:nvPr>
        </p:nvSpPr>
        <p:spPr>
          <a:xfrm>
            <a:off x="1024128" y="585216"/>
            <a:ext cx="97200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graphicFrame>
        <p:nvGraphicFramePr>
          <p:cNvPr id="4" name="Content Placeholder 3">
            <a:extLst>
              <a:ext uri="{FF2B5EF4-FFF2-40B4-BE49-F238E27FC236}">
                <a16:creationId xmlns:a16="http://schemas.microsoft.com/office/drawing/2014/main" id="{56E33E43-A5F2-4863-838C-355FF76DAEFD}"/>
              </a:ext>
            </a:extLst>
          </p:cNvPr>
          <p:cNvGraphicFramePr>
            <a:graphicFrameLocks noGrp="1"/>
          </p:cNvGraphicFramePr>
          <p:nvPr>
            <p:ph idx="1"/>
            <p:extLst>
              <p:ext uri="{D42A27DB-BD31-4B8C-83A1-F6EECF244321}">
                <p14:modId xmlns:p14="http://schemas.microsoft.com/office/powerpoint/2010/main" val="4171478097"/>
              </p:ext>
            </p:extLst>
          </p:nvPr>
        </p:nvGraphicFramePr>
        <p:xfrm>
          <a:off x="1820328" y="2286000"/>
          <a:ext cx="8127483" cy="4022733"/>
        </p:xfrm>
        <a:graphic>
          <a:graphicData uri="http://schemas.openxmlformats.org/drawingml/2006/table">
            <a:tbl>
              <a:tblPr firstRow="1" bandRow="1">
                <a:tableStyleId>{5C22544A-7EE6-4342-B048-85BDC9FD1C3A}</a:tableStyleId>
              </a:tblPr>
              <a:tblGrid>
                <a:gridCol w="3083283">
                  <a:extLst>
                    <a:ext uri="{9D8B030D-6E8A-4147-A177-3AD203B41FA5}">
                      <a16:colId xmlns:a16="http://schemas.microsoft.com/office/drawing/2014/main" val="510043102"/>
                    </a:ext>
                  </a:extLst>
                </a:gridCol>
                <a:gridCol w="2266048">
                  <a:extLst>
                    <a:ext uri="{9D8B030D-6E8A-4147-A177-3AD203B41FA5}">
                      <a16:colId xmlns:a16="http://schemas.microsoft.com/office/drawing/2014/main" val="3101958610"/>
                    </a:ext>
                  </a:extLst>
                </a:gridCol>
                <a:gridCol w="2778152">
                  <a:extLst>
                    <a:ext uri="{9D8B030D-6E8A-4147-A177-3AD203B41FA5}">
                      <a16:colId xmlns:a16="http://schemas.microsoft.com/office/drawing/2014/main" val="1349325990"/>
                    </a:ext>
                  </a:extLst>
                </a:gridCol>
              </a:tblGrid>
              <a:tr h="365703">
                <a:tc>
                  <a:txBody>
                    <a:bodyPr/>
                    <a:lstStyle/>
                    <a:p>
                      <a:endParaRPr lang="en-US" sz="1600"/>
                    </a:p>
                  </a:txBody>
                  <a:tcPr marL="83114" marR="83114" marT="41557" marB="41557"/>
                </a:tc>
                <a:tc>
                  <a:txBody>
                    <a:bodyPr/>
                    <a:lstStyle/>
                    <a:p>
                      <a:r>
                        <a:rPr lang="en-US" sz="1600"/>
                        <a:t>Moody</a:t>
                      </a:r>
                    </a:p>
                  </a:txBody>
                  <a:tcPr marL="83114" marR="83114" marT="41557" marB="41557"/>
                </a:tc>
                <a:tc>
                  <a:txBody>
                    <a:bodyPr/>
                    <a:lstStyle/>
                    <a:p>
                      <a:r>
                        <a:rPr lang="en-US" sz="1600"/>
                        <a:t>S&amp;P, Fitch</a:t>
                      </a:r>
                    </a:p>
                  </a:txBody>
                  <a:tcPr marL="83114" marR="83114" marT="41557" marB="41557"/>
                </a:tc>
                <a:extLst>
                  <a:ext uri="{0D108BD9-81ED-4DB2-BD59-A6C34878D82A}">
                    <a16:rowId xmlns:a16="http://schemas.microsoft.com/office/drawing/2014/main" val="1581286107"/>
                  </a:ext>
                </a:extLst>
              </a:tr>
              <a:tr h="365703">
                <a:tc>
                  <a:txBody>
                    <a:bodyPr/>
                    <a:lstStyle/>
                    <a:p>
                      <a:r>
                        <a:rPr lang="en-US" sz="1600"/>
                        <a:t>Investment</a:t>
                      </a:r>
                    </a:p>
                  </a:txBody>
                  <a:tcPr marL="83114" marR="83114" marT="41557" marB="41557"/>
                </a:tc>
                <a:tc>
                  <a:txBody>
                    <a:bodyPr/>
                    <a:lstStyle/>
                    <a:p>
                      <a:r>
                        <a:rPr lang="en-US" sz="1600"/>
                        <a:t>Aaa</a:t>
                      </a:r>
                    </a:p>
                  </a:txBody>
                  <a:tcPr marL="83114" marR="83114" marT="41557" marB="41557"/>
                </a:tc>
                <a:tc>
                  <a:txBody>
                    <a:bodyPr/>
                    <a:lstStyle/>
                    <a:p>
                      <a:r>
                        <a:rPr lang="en-US" sz="1600"/>
                        <a:t>AAA</a:t>
                      </a:r>
                    </a:p>
                  </a:txBody>
                  <a:tcPr marL="83114" marR="83114" marT="41557" marB="41557"/>
                </a:tc>
                <a:extLst>
                  <a:ext uri="{0D108BD9-81ED-4DB2-BD59-A6C34878D82A}">
                    <a16:rowId xmlns:a16="http://schemas.microsoft.com/office/drawing/2014/main" val="3146699596"/>
                  </a:ext>
                </a:extLst>
              </a:tr>
              <a:tr h="365703">
                <a:tc>
                  <a:txBody>
                    <a:bodyPr/>
                    <a:lstStyle/>
                    <a:p>
                      <a:endParaRPr lang="en-US" sz="1600"/>
                    </a:p>
                  </a:txBody>
                  <a:tcPr marL="83114" marR="83114" marT="41557" marB="41557"/>
                </a:tc>
                <a:tc>
                  <a:txBody>
                    <a:bodyPr/>
                    <a:lstStyle/>
                    <a:p>
                      <a:r>
                        <a:rPr lang="en-US" sz="1600"/>
                        <a:t>Aa</a:t>
                      </a:r>
                    </a:p>
                  </a:txBody>
                  <a:tcPr marL="83114" marR="83114" marT="41557" marB="41557"/>
                </a:tc>
                <a:tc>
                  <a:txBody>
                    <a:bodyPr/>
                    <a:lstStyle/>
                    <a:p>
                      <a:r>
                        <a:rPr lang="en-US" sz="1600"/>
                        <a:t>AA</a:t>
                      </a:r>
                    </a:p>
                  </a:txBody>
                  <a:tcPr marL="83114" marR="83114" marT="41557" marB="41557"/>
                </a:tc>
                <a:extLst>
                  <a:ext uri="{0D108BD9-81ED-4DB2-BD59-A6C34878D82A}">
                    <a16:rowId xmlns:a16="http://schemas.microsoft.com/office/drawing/2014/main" val="2805878721"/>
                  </a:ext>
                </a:extLst>
              </a:tr>
              <a:tr h="365703">
                <a:tc>
                  <a:txBody>
                    <a:bodyPr/>
                    <a:lstStyle/>
                    <a:p>
                      <a:endParaRPr lang="en-US" sz="1600"/>
                    </a:p>
                  </a:txBody>
                  <a:tcPr marL="83114" marR="83114" marT="41557" marB="41557"/>
                </a:tc>
                <a:tc>
                  <a:txBody>
                    <a:bodyPr/>
                    <a:lstStyle/>
                    <a:p>
                      <a:r>
                        <a:rPr lang="en-US" sz="1600"/>
                        <a:t>A</a:t>
                      </a:r>
                    </a:p>
                  </a:txBody>
                  <a:tcPr marL="83114" marR="83114" marT="41557" marB="41557"/>
                </a:tc>
                <a:tc>
                  <a:txBody>
                    <a:bodyPr/>
                    <a:lstStyle/>
                    <a:p>
                      <a:r>
                        <a:rPr lang="en-US" sz="1600"/>
                        <a:t>A</a:t>
                      </a:r>
                    </a:p>
                  </a:txBody>
                  <a:tcPr marL="83114" marR="83114" marT="41557" marB="41557"/>
                </a:tc>
                <a:extLst>
                  <a:ext uri="{0D108BD9-81ED-4DB2-BD59-A6C34878D82A}">
                    <a16:rowId xmlns:a16="http://schemas.microsoft.com/office/drawing/2014/main" val="1500717763"/>
                  </a:ext>
                </a:extLst>
              </a:tr>
              <a:tr h="365703">
                <a:tc>
                  <a:txBody>
                    <a:bodyPr/>
                    <a:lstStyle/>
                    <a:p>
                      <a:endParaRPr lang="en-US" sz="1600"/>
                    </a:p>
                  </a:txBody>
                  <a:tcPr marL="83114" marR="83114" marT="41557" marB="41557"/>
                </a:tc>
                <a:tc>
                  <a:txBody>
                    <a:bodyPr/>
                    <a:lstStyle/>
                    <a:p>
                      <a:r>
                        <a:rPr lang="en-US" sz="1600"/>
                        <a:t>Baa</a:t>
                      </a:r>
                    </a:p>
                  </a:txBody>
                  <a:tcPr marL="83114" marR="83114" marT="41557" marB="41557"/>
                </a:tc>
                <a:tc>
                  <a:txBody>
                    <a:bodyPr/>
                    <a:lstStyle/>
                    <a:p>
                      <a:r>
                        <a:rPr lang="en-US" sz="1600"/>
                        <a:t>BBB</a:t>
                      </a:r>
                    </a:p>
                  </a:txBody>
                  <a:tcPr marL="83114" marR="83114" marT="41557" marB="41557"/>
                </a:tc>
                <a:extLst>
                  <a:ext uri="{0D108BD9-81ED-4DB2-BD59-A6C34878D82A}">
                    <a16:rowId xmlns:a16="http://schemas.microsoft.com/office/drawing/2014/main" val="3878922433"/>
                  </a:ext>
                </a:extLst>
              </a:tr>
              <a:tr h="365703">
                <a:tc>
                  <a:txBody>
                    <a:bodyPr/>
                    <a:lstStyle/>
                    <a:p>
                      <a:r>
                        <a:rPr lang="en-US" sz="1600"/>
                        <a:t>Speculative</a:t>
                      </a:r>
                    </a:p>
                  </a:txBody>
                  <a:tcPr marL="83114" marR="83114" marT="41557" marB="41557"/>
                </a:tc>
                <a:tc>
                  <a:txBody>
                    <a:bodyPr/>
                    <a:lstStyle/>
                    <a:p>
                      <a:r>
                        <a:rPr lang="en-US" sz="1600"/>
                        <a:t>Ba</a:t>
                      </a:r>
                    </a:p>
                  </a:txBody>
                  <a:tcPr marL="83114" marR="83114" marT="41557" marB="41557"/>
                </a:tc>
                <a:tc>
                  <a:txBody>
                    <a:bodyPr/>
                    <a:lstStyle/>
                    <a:p>
                      <a:r>
                        <a:rPr lang="en-US" sz="1600"/>
                        <a:t>BB</a:t>
                      </a:r>
                    </a:p>
                  </a:txBody>
                  <a:tcPr marL="83114" marR="83114" marT="41557" marB="41557"/>
                </a:tc>
                <a:extLst>
                  <a:ext uri="{0D108BD9-81ED-4DB2-BD59-A6C34878D82A}">
                    <a16:rowId xmlns:a16="http://schemas.microsoft.com/office/drawing/2014/main" val="576987141"/>
                  </a:ext>
                </a:extLst>
              </a:tr>
              <a:tr h="365703">
                <a:tc>
                  <a:txBody>
                    <a:bodyPr/>
                    <a:lstStyle/>
                    <a:p>
                      <a:endParaRPr lang="en-US" sz="1600"/>
                    </a:p>
                  </a:txBody>
                  <a:tcPr marL="83114" marR="83114" marT="41557" marB="41557"/>
                </a:tc>
                <a:tc>
                  <a:txBody>
                    <a:bodyPr/>
                    <a:lstStyle/>
                    <a:p>
                      <a:r>
                        <a:rPr lang="en-US" sz="1600"/>
                        <a:t>B</a:t>
                      </a:r>
                    </a:p>
                  </a:txBody>
                  <a:tcPr marL="83114" marR="83114" marT="41557" marB="41557"/>
                </a:tc>
                <a:tc>
                  <a:txBody>
                    <a:bodyPr/>
                    <a:lstStyle/>
                    <a:p>
                      <a:r>
                        <a:rPr lang="en-US" sz="1600"/>
                        <a:t>B</a:t>
                      </a:r>
                    </a:p>
                  </a:txBody>
                  <a:tcPr marL="83114" marR="83114" marT="41557" marB="41557"/>
                </a:tc>
                <a:extLst>
                  <a:ext uri="{0D108BD9-81ED-4DB2-BD59-A6C34878D82A}">
                    <a16:rowId xmlns:a16="http://schemas.microsoft.com/office/drawing/2014/main" val="644098417"/>
                  </a:ext>
                </a:extLst>
              </a:tr>
              <a:tr h="365703">
                <a:tc>
                  <a:txBody>
                    <a:bodyPr/>
                    <a:lstStyle/>
                    <a:p>
                      <a:endParaRPr lang="en-US" sz="1600"/>
                    </a:p>
                  </a:txBody>
                  <a:tcPr marL="83114" marR="83114" marT="41557" marB="41557"/>
                </a:tc>
                <a:tc>
                  <a:txBody>
                    <a:bodyPr/>
                    <a:lstStyle/>
                    <a:p>
                      <a:r>
                        <a:rPr lang="en-US" sz="1600"/>
                        <a:t>Caa</a:t>
                      </a:r>
                    </a:p>
                  </a:txBody>
                  <a:tcPr marL="83114" marR="83114" marT="41557" marB="41557"/>
                </a:tc>
                <a:tc>
                  <a:txBody>
                    <a:bodyPr/>
                    <a:lstStyle/>
                    <a:p>
                      <a:r>
                        <a:rPr lang="en-US" sz="1600"/>
                        <a:t>CCC</a:t>
                      </a:r>
                    </a:p>
                  </a:txBody>
                  <a:tcPr marL="83114" marR="83114" marT="41557" marB="41557"/>
                </a:tc>
                <a:extLst>
                  <a:ext uri="{0D108BD9-81ED-4DB2-BD59-A6C34878D82A}">
                    <a16:rowId xmlns:a16="http://schemas.microsoft.com/office/drawing/2014/main" val="747649931"/>
                  </a:ext>
                </a:extLst>
              </a:tr>
              <a:tr h="365703">
                <a:tc>
                  <a:txBody>
                    <a:bodyPr/>
                    <a:lstStyle/>
                    <a:p>
                      <a:endParaRPr lang="en-US" sz="1600"/>
                    </a:p>
                  </a:txBody>
                  <a:tcPr marL="83114" marR="83114" marT="41557" marB="41557"/>
                </a:tc>
                <a:tc>
                  <a:txBody>
                    <a:bodyPr/>
                    <a:lstStyle/>
                    <a:p>
                      <a:r>
                        <a:rPr lang="en-US" sz="1600"/>
                        <a:t>Ca</a:t>
                      </a:r>
                    </a:p>
                  </a:txBody>
                  <a:tcPr marL="83114" marR="83114" marT="41557" marB="41557"/>
                </a:tc>
                <a:tc>
                  <a:txBody>
                    <a:bodyPr/>
                    <a:lstStyle/>
                    <a:p>
                      <a:r>
                        <a:rPr lang="en-US" sz="1600"/>
                        <a:t>CC</a:t>
                      </a:r>
                    </a:p>
                  </a:txBody>
                  <a:tcPr marL="83114" marR="83114" marT="41557" marB="41557"/>
                </a:tc>
                <a:extLst>
                  <a:ext uri="{0D108BD9-81ED-4DB2-BD59-A6C34878D82A}">
                    <a16:rowId xmlns:a16="http://schemas.microsoft.com/office/drawing/2014/main" val="1604727918"/>
                  </a:ext>
                </a:extLst>
              </a:tr>
              <a:tr h="365703">
                <a:tc>
                  <a:txBody>
                    <a:bodyPr/>
                    <a:lstStyle/>
                    <a:p>
                      <a:endParaRPr lang="en-US" sz="1600"/>
                    </a:p>
                  </a:txBody>
                  <a:tcPr marL="83114" marR="83114" marT="41557" marB="41557"/>
                </a:tc>
                <a:tc>
                  <a:txBody>
                    <a:bodyPr/>
                    <a:lstStyle/>
                    <a:p>
                      <a:r>
                        <a:rPr lang="en-US" sz="1600"/>
                        <a:t>C</a:t>
                      </a:r>
                    </a:p>
                  </a:txBody>
                  <a:tcPr marL="83114" marR="83114" marT="41557" marB="41557"/>
                </a:tc>
                <a:tc>
                  <a:txBody>
                    <a:bodyPr/>
                    <a:lstStyle/>
                    <a:p>
                      <a:r>
                        <a:rPr lang="en-US" sz="1600"/>
                        <a:t>C</a:t>
                      </a:r>
                    </a:p>
                  </a:txBody>
                  <a:tcPr marL="83114" marR="83114" marT="41557" marB="41557"/>
                </a:tc>
                <a:extLst>
                  <a:ext uri="{0D108BD9-81ED-4DB2-BD59-A6C34878D82A}">
                    <a16:rowId xmlns:a16="http://schemas.microsoft.com/office/drawing/2014/main" val="3079077078"/>
                  </a:ext>
                </a:extLst>
              </a:tr>
              <a:tr h="365703">
                <a:tc>
                  <a:txBody>
                    <a:bodyPr/>
                    <a:lstStyle/>
                    <a:p>
                      <a:endParaRPr lang="en-US" sz="1600"/>
                    </a:p>
                  </a:txBody>
                  <a:tcPr marL="83114" marR="83114" marT="41557" marB="41557"/>
                </a:tc>
                <a:tc>
                  <a:txBody>
                    <a:bodyPr/>
                    <a:lstStyle/>
                    <a:p>
                      <a:endParaRPr lang="en-US" sz="1600"/>
                    </a:p>
                  </a:txBody>
                  <a:tcPr marL="83114" marR="83114" marT="41557" marB="41557"/>
                </a:tc>
                <a:tc>
                  <a:txBody>
                    <a:bodyPr/>
                    <a:lstStyle/>
                    <a:p>
                      <a:r>
                        <a:rPr lang="en-US" sz="1600"/>
                        <a:t>D</a:t>
                      </a:r>
                    </a:p>
                  </a:txBody>
                  <a:tcPr marL="83114" marR="83114" marT="41557" marB="41557"/>
                </a:tc>
                <a:extLst>
                  <a:ext uri="{0D108BD9-81ED-4DB2-BD59-A6C34878D82A}">
                    <a16:rowId xmlns:a16="http://schemas.microsoft.com/office/drawing/2014/main" val="3656473821"/>
                  </a:ext>
                </a:extLst>
              </a:tr>
            </a:tbl>
          </a:graphicData>
        </a:graphic>
      </p:graphicFrame>
    </p:spTree>
    <p:extLst>
      <p:ext uri="{BB962C8B-B14F-4D97-AF65-F5344CB8AC3E}">
        <p14:creationId xmlns:p14="http://schemas.microsoft.com/office/powerpoint/2010/main" val="52534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1BC9-B3B3-4AB3-BF1A-16E87314080B}"/>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2DEDD7EA-1214-4744-A8CD-9598ED9C1049}"/>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Classification by maturity(3/7)</a:t>
            </a:r>
          </a:p>
          <a:p>
            <a:pPr>
              <a:buFont typeface="Wingdings" panose="05000000000000000000" pitchFamily="2" charset="2"/>
              <a:buChar char="§"/>
            </a:pPr>
            <a:r>
              <a:rPr lang="en-US" sz="2000" dirty="0"/>
              <a:t>Money market security: overnight to one year</a:t>
            </a:r>
          </a:p>
          <a:p>
            <a:pPr>
              <a:buFont typeface="Wingdings" panose="05000000000000000000" pitchFamily="2" charset="2"/>
              <a:buChar char="§"/>
            </a:pPr>
            <a:r>
              <a:rPr lang="en-US" sz="2000" dirty="0"/>
              <a:t>Capita market security: longer than one year</a:t>
            </a:r>
            <a:endParaRPr lang="en-US" sz="2000" b="1" dirty="0"/>
          </a:p>
          <a:p>
            <a:r>
              <a:rPr lang="en-US" sz="2800" b="1" dirty="0">
                <a:solidFill>
                  <a:srgbClr val="FF0000"/>
                </a:solidFill>
              </a:rPr>
              <a:t>Classification by currency denomination(4/7)</a:t>
            </a:r>
          </a:p>
          <a:p>
            <a:pPr>
              <a:buFont typeface="Wingdings" panose="05000000000000000000" pitchFamily="2" charset="2"/>
              <a:buChar char="§"/>
            </a:pPr>
            <a:r>
              <a:rPr lang="en-US" sz="2000" dirty="0"/>
              <a:t>Local currency</a:t>
            </a:r>
          </a:p>
          <a:p>
            <a:pPr>
              <a:buFont typeface="Wingdings" panose="05000000000000000000" pitchFamily="2" charset="2"/>
              <a:buChar char="§"/>
            </a:pPr>
            <a:r>
              <a:rPr lang="en-US" sz="2000" dirty="0"/>
              <a:t>Foreign currency</a:t>
            </a:r>
          </a:p>
          <a:p>
            <a:r>
              <a:rPr lang="en-US" sz="2800" b="1" dirty="0">
                <a:solidFill>
                  <a:srgbClr val="FF0000"/>
                </a:solidFill>
              </a:rPr>
              <a:t>Classification by type of coupon(5/7)</a:t>
            </a:r>
          </a:p>
          <a:p>
            <a:pPr>
              <a:buFont typeface="Wingdings" panose="05000000000000000000" pitchFamily="2" charset="2"/>
              <a:buChar char="§"/>
            </a:pPr>
            <a:r>
              <a:rPr lang="en-US" sz="2000" dirty="0"/>
              <a:t>Fixed rate</a:t>
            </a:r>
          </a:p>
          <a:p>
            <a:pPr>
              <a:buFont typeface="Wingdings" panose="05000000000000000000" pitchFamily="2" charset="2"/>
              <a:buChar char="§"/>
            </a:pPr>
            <a:r>
              <a:rPr lang="en-US" sz="2000" dirty="0"/>
              <a:t>Floating rate(MRR + spread)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478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9721-514D-4C90-BD7F-EFB30026352A}"/>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4FADB322-E4A8-4227-B889-49CBF383619C}"/>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by geography(6/7)</a:t>
            </a:r>
          </a:p>
          <a:p>
            <a:pPr>
              <a:buFont typeface="Wingdings" panose="05000000000000000000" pitchFamily="2" charset="2"/>
              <a:buChar char="§"/>
            </a:pPr>
            <a:r>
              <a:rPr lang="en-US" dirty="0"/>
              <a:t>Domestic bond, foreign bond, Eurobond</a:t>
            </a:r>
          </a:p>
          <a:p>
            <a:pPr>
              <a:buFont typeface="Wingdings" panose="05000000000000000000" pitchFamily="2" charset="2"/>
              <a:buChar char="§"/>
            </a:pPr>
            <a:r>
              <a:rPr lang="en-US" dirty="0"/>
              <a:t>Developed market, emerging market</a:t>
            </a:r>
          </a:p>
          <a:p>
            <a:r>
              <a:rPr lang="en-US" sz="2800" b="1" dirty="0">
                <a:solidFill>
                  <a:srgbClr val="FF0000"/>
                </a:solidFill>
              </a:rPr>
              <a:t>Other classifications of fixed-income markets(7/7)</a:t>
            </a:r>
          </a:p>
          <a:p>
            <a:pPr>
              <a:buFont typeface="Wingdings" panose="05000000000000000000" pitchFamily="2" charset="2"/>
              <a:buChar char="§"/>
            </a:pPr>
            <a:r>
              <a:rPr lang="en-US" dirty="0"/>
              <a:t>Inflation-linked bond</a:t>
            </a:r>
          </a:p>
          <a:p>
            <a:pPr>
              <a:buFont typeface="Wingdings" panose="05000000000000000000" pitchFamily="2" charset="2"/>
              <a:buChar char="§"/>
            </a:pPr>
            <a:r>
              <a:rPr lang="en-US" dirty="0"/>
              <a:t>Tax-exempt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510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5F09-FDB6-4690-AF0D-853C944AABC8}"/>
              </a:ext>
            </a:extLst>
          </p:cNvPr>
          <p:cNvSpPr>
            <a:spLocks noGrp="1"/>
          </p:cNvSpPr>
          <p:nvPr>
            <p:ph type="title"/>
          </p:nvPr>
        </p:nvSpPr>
        <p:spPr>
          <a:xfrm>
            <a:off x="1024128" y="585216"/>
            <a:ext cx="6066818" cy="1499616"/>
          </a:xfrm>
        </p:spPr>
        <p:txBody>
          <a:bodyPr>
            <a:normAutofit fontScale="90000"/>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57AAC320-45E7-4D13-8426-BE8AF4F105AF}"/>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Investors in fixed-income securities</a:t>
            </a:r>
          </a:p>
          <a:p>
            <a:pPr>
              <a:buFont typeface="Wingdings" panose="05000000000000000000" pitchFamily="2" charset="2"/>
              <a:buChar char="§"/>
            </a:pPr>
            <a:r>
              <a:rPr lang="en-US" dirty="0"/>
              <a:t>Central bank</a:t>
            </a:r>
          </a:p>
          <a:p>
            <a:pPr>
              <a:buFont typeface="Wingdings" panose="05000000000000000000" pitchFamily="2" charset="2"/>
              <a:buChar char="§"/>
            </a:pPr>
            <a:r>
              <a:rPr lang="en-US" dirty="0"/>
              <a:t>Institutional investor </a:t>
            </a:r>
          </a:p>
          <a:p>
            <a:pPr>
              <a:buFont typeface="Wingdings" panose="05000000000000000000" pitchFamily="2" charset="2"/>
              <a:buChar char="§"/>
            </a:pPr>
            <a:r>
              <a:rPr lang="en-US" dirty="0"/>
              <a:t>Retail investor</a:t>
            </a:r>
          </a:p>
        </p:txBody>
      </p:sp>
      <p:pic>
        <p:nvPicPr>
          <p:cNvPr id="5" name="Picture 4" descr="Office building overlayed with stock market graphs">
            <a:extLst>
              <a:ext uri="{FF2B5EF4-FFF2-40B4-BE49-F238E27FC236}">
                <a16:creationId xmlns:a16="http://schemas.microsoft.com/office/drawing/2014/main" id="{BE5145C8-0065-16BD-3429-BB06CB4F0328}"/>
              </a:ext>
            </a:extLst>
          </p:cNvPr>
          <p:cNvPicPr>
            <a:picLocks noChangeAspect="1"/>
          </p:cNvPicPr>
          <p:nvPr/>
        </p:nvPicPr>
        <p:blipFill rotWithShape="1">
          <a:blip r:embed="rId2"/>
          <a:srcRect l="48122" r="6888"/>
          <a:stretch/>
        </p:blipFill>
        <p:spPr>
          <a:xfrm>
            <a:off x="7552266" y="10"/>
            <a:ext cx="4639733" cy="6857990"/>
          </a:xfrm>
          <a:prstGeom prst="rect">
            <a:avLst/>
          </a:prstGeom>
        </p:spPr>
      </p:pic>
    </p:spTree>
    <p:extLst>
      <p:ext uri="{BB962C8B-B14F-4D97-AF65-F5344CB8AC3E}">
        <p14:creationId xmlns:p14="http://schemas.microsoft.com/office/powerpoint/2010/main" val="348819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041F3BBF-55A2-E445-6D9A-1FAEF9B0BF76}"/>
              </a:ext>
            </a:extLst>
          </p:cNvPr>
          <p:cNvPicPr>
            <a:picLocks noChangeAspect="1"/>
          </p:cNvPicPr>
          <p:nvPr/>
        </p:nvPicPr>
        <p:blipFill rotWithShape="1">
          <a:blip r:embed="rId2">
            <a:duotone>
              <a:schemeClr val="bg2">
                <a:shade val="45000"/>
                <a:satMod val="135000"/>
              </a:schemeClr>
              <a:prstClr val="white"/>
            </a:duotone>
            <a:alphaModFix amt="40000"/>
          </a:blip>
          <a:srcRect t="3608" b="12122"/>
          <a:stretch/>
        </p:blipFill>
        <p:spPr>
          <a:xfrm>
            <a:off x="20" y="10"/>
            <a:ext cx="12191980" cy="6857989"/>
          </a:xfrm>
          <a:prstGeom prst="rect">
            <a:avLst/>
          </a:prstGeom>
        </p:spPr>
      </p:pic>
      <p:sp>
        <p:nvSpPr>
          <p:cNvPr id="2" name="Title 1">
            <a:extLst>
              <a:ext uri="{FF2B5EF4-FFF2-40B4-BE49-F238E27FC236}">
                <a16:creationId xmlns:a16="http://schemas.microsoft.com/office/drawing/2014/main" id="{E32EC8F5-15EC-4048-B97B-F1F93C8B4248}"/>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11E0F8-581C-4975-B20A-805578FFDDF1}"/>
              </a:ext>
            </a:extLst>
          </p:cNvPr>
          <p:cNvSpPr>
            <a:spLocks noGrp="1"/>
          </p:cNvSpPr>
          <p:nvPr>
            <p:ph idx="1"/>
          </p:nvPr>
        </p:nvSpPr>
        <p:spPr>
          <a:xfrm>
            <a:off x="1024128" y="2286000"/>
            <a:ext cx="9720073" cy="4023360"/>
          </a:xfrm>
        </p:spPr>
        <p:txBody>
          <a:bodyPr>
            <a:normAutofit/>
          </a:bodyPr>
          <a:lstStyle/>
          <a:p>
            <a:r>
              <a:rPr lang="en-US" sz="2000"/>
              <a:t>1.Interbank offered rates are best described as the rates at which a panel of banks can:</a:t>
            </a:r>
          </a:p>
          <a:p>
            <a:pPr marL="457200" indent="-457200">
              <a:buFont typeface="+mj-lt"/>
              <a:buAutoNum type="alphaUcPeriod"/>
            </a:pPr>
            <a:r>
              <a:rPr lang="en-US" sz="2000" b="1"/>
              <a:t>issue short-term debt.</a:t>
            </a:r>
          </a:p>
          <a:p>
            <a:pPr marL="457200" indent="-457200">
              <a:buFont typeface="+mj-lt"/>
              <a:buAutoNum type="alphaUcPeriod"/>
            </a:pPr>
            <a:r>
              <a:rPr lang="en-US" sz="2000" b="1"/>
              <a:t>borrow unsecured funds from other major banks.</a:t>
            </a:r>
          </a:p>
          <a:p>
            <a:pPr marL="457200" indent="-457200">
              <a:buFont typeface="+mj-lt"/>
              <a:buAutoNum type="alphaUcPeriod"/>
            </a:pPr>
            <a:r>
              <a:rPr lang="en-US" sz="2000" b="1"/>
              <a:t>borrow from other major banks against some form of collateral.</a:t>
            </a:r>
          </a:p>
          <a:p>
            <a:r>
              <a:rPr lang="en-US" sz="2000"/>
              <a:t>2.A company issues floating-rate bonds. The coupon rate is expressed as the three-month Libor plus a spread. The coupon payments are most likely to increase as:</a:t>
            </a:r>
          </a:p>
          <a:p>
            <a:pPr marL="457200" indent="-457200">
              <a:buFont typeface="+mj-lt"/>
              <a:buAutoNum type="alphaUcPeriod"/>
            </a:pPr>
            <a:r>
              <a:rPr lang="en-US" sz="2000" b="1"/>
              <a:t>Libor increases.</a:t>
            </a:r>
          </a:p>
          <a:p>
            <a:pPr marL="457200" indent="-457200">
              <a:buFont typeface="+mj-lt"/>
              <a:buAutoNum type="alphaUcPeriod"/>
            </a:pPr>
            <a:r>
              <a:rPr lang="en-US" sz="2000" b="1"/>
              <a:t>the spread increases.</a:t>
            </a:r>
          </a:p>
          <a:p>
            <a:pPr marL="457200" indent="-457200">
              <a:buFont typeface="+mj-lt"/>
              <a:buAutoNum type="alphaUcPeriod"/>
            </a:pPr>
            <a:r>
              <a:rPr lang="en-US" sz="2000" b="1"/>
              <a:t>the company’s credit quality decreases</a:t>
            </a:r>
          </a:p>
        </p:txBody>
      </p:sp>
    </p:spTree>
    <p:extLst>
      <p:ext uri="{BB962C8B-B14F-4D97-AF65-F5344CB8AC3E}">
        <p14:creationId xmlns:p14="http://schemas.microsoft.com/office/powerpoint/2010/main" val="1056588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8A1-8866-4FEF-A858-EADB78D59D9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37219331-5922-4CEB-9ABB-4CAEE80787D8}"/>
              </a:ext>
            </a:extLst>
          </p:cNvPr>
          <p:cNvSpPr>
            <a:spLocks noGrp="1"/>
          </p:cNvSpPr>
          <p:nvPr>
            <p:ph idx="1"/>
          </p:nvPr>
        </p:nvSpPr>
        <p:spPr>
          <a:xfrm>
            <a:off x="1024128" y="2286000"/>
            <a:ext cx="8018271" cy="4023360"/>
          </a:xfrm>
        </p:spPr>
        <p:txBody>
          <a:bodyPr>
            <a:normAutofit/>
          </a:bodyPr>
          <a:lstStyle/>
          <a:p>
            <a:pPr marL="0" indent="0">
              <a:buNone/>
            </a:pPr>
            <a:r>
              <a:rPr lang="en-US" sz="1900"/>
              <a:t>3. Open market operations describe the process used by central banks to buy and sell bonds to:</a:t>
            </a:r>
          </a:p>
          <a:p>
            <a:pPr marL="457200" indent="-457200">
              <a:buFont typeface="+mj-lt"/>
              <a:buAutoNum type="alphaUcPeriod"/>
            </a:pPr>
            <a:r>
              <a:rPr lang="en-US" sz="1900" b="1"/>
              <a:t>implement fiscal policy.</a:t>
            </a:r>
          </a:p>
          <a:p>
            <a:pPr marL="457200" indent="-457200">
              <a:buFont typeface="+mj-lt"/>
              <a:buAutoNum type="alphaUcPeriod"/>
            </a:pPr>
            <a:r>
              <a:rPr lang="en-US" sz="1900" b="1"/>
              <a:t>control the monetary base.</a:t>
            </a:r>
          </a:p>
          <a:p>
            <a:pPr marL="457200" indent="-457200">
              <a:buFont typeface="+mj-lt"/>
              <a:buAutoNum type="alphaUcPeriod"/>
            </a:pPr>
            <a:r>
              <a:rPr lang="en-US" sz="1900" b="1"/>
              <a:t>issue and repay government debt.</a:t>
            </a:r>
          </a:p>
          <a:p>
            <a:pPr marL="0" indent="0">
              <a:buNone/>
            </a:pPr>
            <a:r>
              <a:rPr lang="en-US" sz="1900"/>
              <a:t>4. Retail investors most often:</a:t>
            </a:r>
          </a:p>
          <a:p>
            <a:pPr marL="457200" indent="-457200">
              <a:buFont typeface="+mj-lt"/>
              <a:buAutoNum type="alphaUcPeriod"/>
            </a:pPr>
            <a:r>
              <a:rPr lang="en-US" sz="1900" b="1"/>
              <a:t>do not invest in fixed-income securities.</a:t>
            </a:r>
          </a:p>
          <a:p>
            <a:pPr marL="457200" indent="-457200">
              <a:buFont typeface="+mj-lt"/>
              <a:buAutoNum type="alphaUcPeriod"/>
            </a:pPr>
            <a:r>
              <a:rPr lang="en-US" sz="1900" b="1"/>
              <a:t>invest directly in fixed-income securities.</a:t>
            </a:r>
          </a:p>
          <a:p>
            <a:pPr marL="457200" indent="-457200">
              <a:buFont typeface="+mj-lt"/>
              <a:buAutoNum type="alphaUcPeriod"/>
            </a:pPr>
            <a:r>
              <a:rPr lang="en-US" sz="1900" b="1"/>
              <a:t>invest indirectly in fixed-income securities through mutual funds or exchange-traded funds.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403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4A3A-6FBF-4037-B62F-41C24B6CB526}"/>
              </a:ext>
            </a:extLst>
          </p:cNvPr>
          <p:cNvSpPr>
            <a:spLocks noGrp="1"/>
          </p:cNvSpPr>
          <p:nvPr>
            <p:ph type="title"/>
          </p:nvPr>
        </p:nvSpPr>
        <p:spPr>
          <a:xfrm>
            <a:off x="1024128" y="585216"/>
            <a:ext cx="6066818" cy="1499616"/>
          </a:xfrm>
        </p:spPr>
        <p:txBody>
          <a:bodyPr>
            <a:normAutofit fontScale="90000"/>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1349F254-052C-469F-A343-4957FF614058}"/>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Primary and secondary bond markets</a:t>
            </a:r>
          </a:p>
          <a:p>
            <a:r>
              <a:rPr lang="en-US" dirty="0"/>
              <a:t>Primary bond markets are markets in which issuers initially sell bonds to investors to raise capital.</a:t>
            </a:r>
          </a:p>
          <a:p>
            <a:r>
              <a:rPr lang="en-US" dirty="0"/>
              <a:t>Secondary bond markets are markets in which existing bonds are subsequently traded among investors.</a:t>
            </a:r>
          </a:p>
          <a:p>
            <a:endParaRPr lang="en-US" dirty="0"/>
          </a:p>
        </p:txBody>
      </p:sp>
      <p:pic>
        <p:nvPicPr>
          <p:cNvPr id="5" name="Picture 4" descr="Orange and blue numbers and graphs">
            <a:extLst>
              <a:ext uri="{FF2B5EF4-FFF2-40B4-BE49-F238E27FC236}">
                <a16:creationId xmlns:a16="http://schemas.microsoft.com/office/drawing/2014/main" id="{04D442D3-9394-6AA0-27F3-1E411043F3E4}"/>
              </a:ext>
            </a:extLst>
          </p:cNvPr>
          <p:cNvPicPr>
            <a:picLocks noChangeAspect="1"/>
          </p:cNvPicPr>
          <p:nvPr/>
        </p:nvPicPr>
        <p:blipFill rotWithShape="1">
          <a:blip r:embed="rId2"/>
          <a:srcRect l="24554" r="34008" b="1"/>
          <a:stretch/>
        </p:blipFill>
        <p:spPr>
          <a:xfrm>
            <a:off x="7552266" y="10"/>
            <a:ext cx="4639733" cy="6857990"/>
          </a:xfrm>
          <a:prstGeom prst="rect">
            <a:avLst/>
          </a:prstGeom>
        </p:spPr>
      </p:pic>
    </p:spTree>
    <p:extLst>
      <p:ext uri="{BB962C8B-B14F-4D97-AF65-F5344CB8AC3E}">
        <p14:creationId xmlns:p14="http://schemas.microsoft.com/office/powerpoint/2010/main" val="531213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0A7A-B85E-4C56-A6DA-2AC7A45C6353}"/>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4C0C0E-5598-4FDE-BE58-EAC228A801D3}"/>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Primary bond markets</a:t>
            </a:r>
          </a:p>
          <a:p>
            <a:r>
              <a:rPr lang="en-US" dirty="0"/>
              <a:t>Public offering</a:t>
            </a:r>
          </a:p>
          <a:p>
            <a:pPr lvl="1"/>
            <a:r>
              <a:rPr lang="en-US" dirty="0"/>
              <a:t>Underwritten offering(firm commitment offering)</a:t>
            </a:r>
          </a:p>
          <a:p>
            <a:pPr lvl="1"/>
            <a:r>
              <a:rPr lang="en-US" dirty="0"/>
              <a:t>Best-efforts offering</a:t>
            </a:r>
          </a:p>
          <a:p>
            <a:pPr lvl="1"/>
            <a:r>
              <a:rPr lang="en-US" dirty="0"/>
              <a:t>Shelf registration</a:t>
            </a:r>
          </a:p>
          <a:p>
            <a:pPr lvl="1"/>
            <a:r>
              <a:rPr lang="en-US" dirty="0"/>
              <a:t>auction</a:t>
            </a:r>
          </a:p>
          <a:p>
            <a:r>
              <a:rPr lang="en-US" dirty="0"/>
              <a:t>Private placement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2182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B31B-AB9E-4225-B577-58C0F8B809FC}"/>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7F7E8947-4A46-4557-B0D3-21507797CCD2}"/>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Auction</a:t>
            </a:r>
          </a:p>
          <a:p>
            <a:r>
              <a:rPr lang="en-US" dirty="0"/>
              <a:t>The public auction process used in the United States is a </a:t>
            </a:r>
            <a:r>
              <a:rPr lang="en-US" dirty="0">
                <a:solidFill>
                  <a:srgbClr val="FF0000"/>
                </a:solidFill>
              </a:rPr>
              <a:t>single-price</a:t>
            </a:r>
            <a:r>
              <a:rPr lang="en-US" dirty="0"/>
              <a:t> auction through which all the winning bidders pay the same price and receive the same coupon rate for the bonds.</a:t>
            </a:r>
          </a:p>
          <a:p>
            <a:pPr>
              <a:buFont typeface="Wingdings" pitchFamily="2" charset="2"/>
              <a:buChar char="n"/>
            </a:pPr>
            <a:r>
              <a:rPr lang="en-US" dirty="0">
                <a:solidFill>
                  <a:srgbClr val="FF0000"/>
                </a:solidFill>
              </a:rPr>
              <a:t>Competitive bid</a:t>
            </a:r>
          </a:p>
          <a:p>
            <a:pPr>
              <a:buFont typeface="Wingdings" pitchFamily="2" charset="2"/>
              <a:buChar char="n"/>
            </a:pPr>
            <a:r>
              <a:rPr lang="en-US" dirty="0">
                <a:solidFill>
                  <a:srgbClr val="FF0000"/>
                </a:solidFill>
              </a:rPr>
              <a:t>Non-competitive bid</a:t>
            </a:r>
          </a:p>
          <a:p>
            <a:r>
              <a:rPr lang="en-US" dirty="0"/>
              <a:t>Most US Treasury securities are bought at auction by </a:t>
            </a:r>
            <a:r>
              <a:rPr lang="en-US" dirty="0">
                <a:solidFill>
                  <a:srgbClr val="FF0000"/>
                </a:solidFill>
              </a:rPr>
              <a:t>primary dealers</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73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170E-6B25-489B-AB01-D0FFBEDF8270}"/>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3EB65575-C4F0-4431-87DB-E728C878735E}"/>
              </a:ext>
            </a:extLst>
          </p:cNvPr>
          <p:cNvSpPr>
            <a:spLocks noGrp="1"/>
          </p:cNvSpPr>
          <p:nvPr>
            <p:ph idx="1"/>
          </p:nvPr>
        </p:nvSpPr>
        <p:spPr/>
        <p:txBody>
          <a:bodyPr/>
          <a:lstStyle/>
          <a:p>
            <a:r>
              <a:rPr lang="en-US" sz="2800" b="1" dirty="0">
                <a:solidFill>
                  <a:srgbClr val="FF0000"/>
                </a:solidFill>
              </a:rPr>
              <a:t>Auction</a:t>
            </a:r>
          </a:p>
          <a:p>
            <a:endParaRPr lang="en-US" dirty="0"/>
          </a:p>
        </p:txBody>
      </p:sp>
      <p:graphicFrame>
        <p:nvGraphicFramePr>
          <p:cNvPr id="5" name="Table 4">
            <a:extLst>
              <a:ext uri="{FF2B5EF4-FFF2-40B4-BE49-F238E27FC236}">
                <a16:creationId xmlns:a16="http://schemas.microsoft.com/office/drawing/2014/main" id="{7585EB83-1AFE-4AAB-92CD-FBD34B73AB27}"/>
              </a:ext>
            </a:extLst>
          </p:cNvPr>
          <p:cNvGraphicFramePr>
            <a:graphicFrameLocks noGrp="1"/>
          </p:cNvGraphicFramePr>
          <p:nvPr>
            <p:extLst>
              <p:ext uri="{D42A27DB-BD31-4B8C-83A1-F6EECF244321}">
                <p14:modId xmlns:p14="http://schemas.microsoft.com/office/powerpoint/2010/main" val="619557124"/>
              </p:ext>
            </p:extLst>
          </p:nvPr>
        </p:nvGraphicFramePr>
        <p:xfrm>
          <a:off x="1024127" y="2816860"/>
          <a:ext cx="4642382" cy="3492498"/>
        </p:xfrm>
        <a:graphic>
          <a:graphicData uri="http://schemas.openxmlformats.org/drawingml/2006/table">
            <a:tbl>
              <a:tblPr firstRow="1" bandRow="1">
                <a:tableStyleId>{5C22544A-7EE6-4342-B048-85BDC9FD1C3A}</a:tableStyleId>
              </a:tblPr>
              <a:tblGrid>
                <a:gridCol w="2321191">
                  <a:extLst>
                    <a:ext uri="{9D8B030D-6E8A-4147-A177-3AD203B41FA5}">
                      <a16:colId xmlns:a16="http://schemas.microsoft.com/office/drawing/2014/main" val="1947446501"/>
                    </a:ext>
                  </a:extLst>
                </a:gridCol>
                <a:gridCol w="2321191">
                  <a:extLst>
                    <a:ext uri="{9D8B030D-6E8A-4147-A177-3AD203B41FA5}">
                      <a16:colId xmlns:a16="http://schemas.microsoft.com/office/drawing/2014/main" val="219318879"/>
                    </a:ext>
                  </a:extLst>
                </a:gridCol>
              </a:tblGrid>
              <a:tr h="431321">
                <a:tc>
                  <a:txBody>
                    <a:bodyPr/>
                    <a:lstStyle/>
                    <a:p>
                      <a:r>
                        <a:rPr lang="zh-CN" altLang="en-US" dirty="0"/>
                        <a:t>竞标利率</a:t>
                      </a:r>
                      <a:endParaRPr lang="en-US" dirty="0"/>
                    </a:p>
                  </a:txBody>
                  <a:tcPr/>
                </a:tc>
                <a:tc>
                  <a:txBody>
                    <a:bodyPr/>
                    <a:lstStyle/>
                    <a:p>
                      <a:r>
                        <a:rPr lang="zh-CN" altLang="en-US" dirty="0"/>
                        <a:t>竞标金额</a:t>
                      </a:r>
                      <a:endParaRPr lang="en-US" dirty="0"/>
                    </a:p>
                  </a:txBody>
                  <a:tcPr/>
                </a:tc>
                <a:extLst>
                  <a:ext uri="{0D108BD9-81ED-4DB2-BD59-A6C34878D82A}">
                    <a16:rowId xmlns:a16="http://schemas.microsoft.com/office/drawing/2014/main" val="3548674907"/>
                  </a:ext>
                </a:extLst>
              </a:tr>
              <a:tr h="437311">
                <a:tc>
                  <a:txBody>
                    <a:bodyPr/>
                    <a:lstStyle/>
                    <a:p>
                      <a:r>
                        <a:rPr lang="en-US" dirty="0"/>
                        <a:t>1.52%</a:t>
                      </a:r>
                    </a:p>
                  </a:txBody>
                  <a:tcPr/>
                </a:tc>
                <a:tc>
                  <a:txBody>
                    <a:bodyPr/>
                    <a:lstStyle/>
                    <a:p>
                      <a:r>
                        <a:rPr lang="en-US" dirty="0"/>
                        <a:t>2,000,000,000</a:t>
                      </a:r>
                    </a:p>
                  </a:txBody>
                  <a:tcPr/>
                </a:tc>
                <a:extLst>
                  <a:ext uri="{0D108BD9-81ED-4DB2-BD59-A6C34878D82A}">
                    <a16:rowId xmlns:a16="http://schemas.microsoft.com/office/drawing/2014/main" val="1477313742"/>
                  </a:ext>
                </a:extLst>
              </a:tr>
              <a:tr h="437311">
                <a:tc>
                  <a:txBody>
                    <a:bodyPr/>
                    <a:lstStyle/>
                    <a:p>
                      <a:r>
                        <a:rPr lang="en-US" dirty="0"/>
                        <a:t>1.60%</a:t>
                      </a:r>
                    </a:p>
                  </a:txBody>
                  <a:tcPr/>
                </a:tc>
                <a:tc>
                  <a:txBody>
                    <a:bodyPr/>
                    <a:lstStyle/>
                    <a:p>
                      <a:r>
                        <a:rPr lang="en-US" dirty="0"/>
                        <a:t>3,000,000,000</a:t>
                      </a:r>
                    </a:p>
                  </a:txBody>
                  <a:tcPr/>
                </a:tc>
                <a:extLst>
                  <a:ext uri="{0D108BD9-81ED-4DB2-BD59-A6C34878D82A}">
                    <a16:rowId xmlns:a16="http://schemas.microsoft.com/office/drawing/2014/main" val="1193484640"/>
                  </a:ext>
                </a:extLst>
              </a:tr>
              <a:tr h="437311">
                <a:tc>
                  <a:txBody>
                    <a:bodyPr/>
                    <a:lstStyle/>
                    <a:p>
                      <a:r>
                        <a:rPr lang="en-US" dirty="0"/>
                        <a:t>1.62%</a:t>
                      </a:r>
                    </a:p>
                  </a:txBody>
                  <a:tcPr/>
                </a:tc>
                <a:tc>
                  <a:txBody>
                    <a:bodyPr/>
                    <a:lstStyle/>
                    <a:p>
                      <a:r>
                        <a:rPr lang="en-US" dirty="0"/>
                        <a:t>1,500,000,000</a:t>
                      </a:r>
                    </a:p>
                  </a:txBody>
                  <a:tcPr/>
                </a:tc>
                <a:extLst>
                  <a:ext uri="{0D108BD9-81ED-4DB2-BD59-A6C34878D82A}">
                    <a16:rowId xmlns:a16="http://schemas.microsoft.com/office/drawing/2014/main" val="1460340345"/>
                  </a:ext>
                </a:extLst>
              </a:tr>
              <a:tr h="437311">
                <a:tc>
                  <a:txBody>
                    <a:bodyPr/>
                    <a:lstStyle/>
                    <a:p>
                      <a:r>
                        <a:rPr lang="en-US" dirty="0"/>
                        <a:t>1.74%</a:t>
                      </a:r>
                    </a:p>
                  </a:txBody>
                  <a:tcPr/>
                </a:tc>
                <a:tc>
                  <a:txBody>
                    <a:bodyPr/>
                    <a:lstStyle/>
                    <a:p>
                      <a:r>
                        <a:rPr lang="en-US" dirty="0"/>
                        <a:t>2,500,000,000</a:t>
                      </a:r>
                    </a:p>
                  </a:txBody>
                  <a:tcPr/>
                </a:tc>
                <a:extLst>
                  <a:ext uri="{0D108BD9-81ED-4DB2-BD59-A6C34878D82A}">
                    <a16:rowId xmlns:a16="http://schemas.microsoft.com/office/drawing/2014/main" val="1164376066"/>
                  </a:ext>
                </a:extLst>
              </a:tr>
              <a:tr h="437311">
                <a:tc>
                  <a:txBody>
                    <a:bodyPr/>
                    <a:lstStyle/>
                    <a:p>
                      <a:r>
                        <a:rPr lang="en-US" dirty="0"/>
                        <a:t>1.79%</a:t>
                      </a:r>
                    </a:p>
                  </a:txBody>
                  <a:tcPr/>
                </a:tc>
                <a:tc>
                  <a:txBody>
                    <a:bodyPr/>
                    <a:lstStyle/>
                    <a:p>
                      <a:r>
                        <a:rPr lang="en-US" dirty="0"/>
                        <a:t>500,000,000</a:t>
                      </a:r>
                    </a:p>
                  </a:txBody>
                  <a:tcPr/>
                </a:tc>
                <a:extLst>
                  <a:ext uri="{0D108BD9-81ED-4DB2-BD59-A6C34878D82A}">
                    <a16:rowId xmlns:a16="http://schemas.microsoft.com/office/drawing/2014/main" val="3998121923"/>
                  </a:ext>
                </a:extLst>
              </a:tr>
              <a:tr h="437311">
                <a:tc>
                  <a:txBody>
                    <a:bodyPr/>
                    <a:lstStyle/>
                    <a:p>
                      <a:r>
                        <a:rPr lang="en-US" dirty="0"/>
                        <a:t>1.83%</a:t>
                      </a:r>
                    </a:p>
                  </a:txBody>
                  <a:tcPr/>
                </a:tc>
                <a:tc>
                  <a:txBody>
                    <a:bodyPr/>
                    <a:lstStyle/>
                    <a:p>
                      <a:r>
                        <a:rPr lang="en-US" dirty="0"/>
                        <a:t>800,000,000</a:t>
                      </a:r>
                    </a:p>
                  </a:txBody>
                  <a:tcPr/>
                </a:tc>
                <a:extLst>
                  <a:ext uri="{0D108BD9-81ED-4DB2-BD59-A6C34878D82A}">
                    <a16:rowId xmlns:a16="http://schemas.microsoft.com/office/drawing/2014/main" val="535609544"/>
                  </a:ext>
                </a:extLst>
              </a:tr>
              <a:tr h="437311">
                <a:tc>
                  <a:txBody>
                    <a:bodyPr/>
                    <a:lstStyle/>
                    <a:p>
                      <a:r>
                        <a:rPr lang="en-US" dirty="0"/>
                        <a:t>1.86%</a:t>
                      </a:r>
                    </a:p>
                  </a:txBody>
                  <a:tcPr/>
                </a:tc>
                <a:tc>
                  <a:txBody>
                    <a:bodyPr/>
                    <a:lstStyle/>
                    <a:p>
                      <a:r>
                        <a:rPr lang="en-US" dirty="0"/>
                        <a:t>1,000,000,000</a:t>
                      </a:r>
                    </a:p>
                  </a:txBody>
                  <a:tcPr/>
                </a:tc>
                <a:extLst>
                  <a:ext uri="{0D108BD9-81ED-4DB2-BD59-A6C34878D82A}">
                    <a16:rowId xmlns:a16="http://schemas.microsoft.com/office/drawing/2014/main" val="2777276074"/>
                  </a:ext>
                </a:extLst>
              </a:tr>
            </a:tbl>
          </a:graphicData>
        </a:graphic>
      </p:graphicFrame>
    </p:spTree>
    <p:extLst>
      <p:ext uri="{BB962C8B-B14F-4D97-AF65-F5344CB8AC3E}">
        <p14:creationId xmlns:p14="http://schemas.microsoft.com/office/powerpoint/2010/main" val="3672981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46ED-F7F0-4790-83E1-83CF29595EF5}"/>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F0970D73-4A66-4965-9514-276A70C327AF}"/>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Secondary bond markets</a:t>
            </a:r>
          </a:p>
          <a:p>
            <a:r>
              <a:rPr lang="en-US" dirty="0"/>
              <a:t>There are three main ways for secondary markets to be structured: as an </a:t>
            </a:r>
            <a:r>
              <a:rPr lang="en-US" dirty="0">
                <a:solidFill>
                  <a:srgbClr val="FF0000"/>
                </a:solidFill>
              </a:rPr>
              <a:t>organized exchange</a:t>
            </a:r>
            <a:r>
              <a:rPr lang="en-US" dirty="0"/>
              <a:t>, as an </a:t>
            </a:r>
            <a:r>
              <a:rPr lang="en-US" dirty="0">
                <a:solidFill>
                  <a:srgbClr val="FF0000"/>
                </a:solidFill>
              </a:rPr>
              <a:t>over-the-counter market</a:t>
            </a:r>
            <a:r>
              <a:rPr lang="en-US" dirty="0"/>
              <a:t>, or as a </a:t>
            </a:r>
            <a:r>
              <a:rPr lang="en-US" dirty="0">
                <a:solidFill>
                  <a:srgbClr val="FF0000"/>
                </a:solidFill>
              </a:rPr>
              <a:t>bond tender offer.</a:t>
            </a:r>
          </a:p>
          <a:p>
            <a:r>
              <a:rPr lang="en-US" dirty="0"/>
              <a:t>In a liquid market, trading takes place quickly at prices close to the security’s fair market value. A key indicator and measurement of liquidity is the bid–offer spread or </a:t>
            </a:r>
            <a:r>
              <a:rPr lang="en-US" dirty="0">
                <a:solidFill>
                  <a:srgbClr val="FF0000"/>
                </a:solidFill>
              </a:rPr>
              <a:t>bid–ask spread</a:t>
            </a:r>
            <a:r>
              <a:rPr lang="en-US" dirty="0"/>
              <a:t>.</a:t>
            </a:r>
          </a:p>
          <a:p>
            <a:r>
              <a:rPr lang="en-US" dirty="0"/>
              <a:t>Secondary market settlement for government and quasi-government bonds typically takes place either on a cash basis or on a T + 1 basis. Corporate bonds usually settle on a T + 2 or T + 3 basis.</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06914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BC62-2F37-42A3-8FCA-1851B21B05E0}"/>
              </a:ext>
            </a:extLst>
          </p:cNvPr>
          <p:cNvSpPr>
            <a:spLocks noGrp="1"/>
          </p:cNvSpPr>
          <p:nvPr>
            <p:ph type="title"/>
          </p:nvPr>
        </p:nvSpPr>
        <p:spPr>
          <a:xfrm>
            <a:off x="1024128" y="585216"/>
            <a:ext cx="6066818" cy="1499616"/>
          </a:xfrm>
        </p:spPr>
        <p:txBody>
          <a:bodyPr>
            <a:normAutofit/>
          </a:bodyPr>
          <a:lstStyle/>
          <a:p>
            <a:r>
              <a:rPr lang="en-US"/>
              <a:t>practices</a:t>
            </a:r>
            <a:endParaRPr lang="en-US" dirty="0"/>
          </a:p>
        </p:txBody>
      </p:sp>
      <p:sp>
        <p:nvSpPr>
          <p:cNvPr id="3" name="Content Placeholder 2">
            <a:extLst>
              <a:ext uri="{FF2B5EF4-FFF2-40B4-BE49-F238E27FC236}">
                <a16:creationId xmlns:a16="http://schemas.microsoft.com/office/drawing/2014/main" id="{0059500D-4867-422A-98A7-5199220E8AFF}"/>
              </a:ext>
            </a:extLst>
          </p:cNvPr>
          <p:cNvSpPr>
            <a:spLocks noGrp="1"/>
          </p:cNvSpPr>
          <p:nvPr>
            <p:ph idx="1"/>
          </p:nvPr>
        </p:nvSpPr>
        <p:spPr>
          <a:xfrm>
            <a:off x="1024128" y="2286000"/>
            <a:ext cx="6066818" cy="4023360"/>
          </a:xfrm>
        </p:spPr>
        <p:txBody>
          <a:bodyPr>
            <a:normAutofit/>
          </a:bodyPr>
          <a:lstStyle/>
          <a:p>
            <a:pPr marL="0" indent="0">
              <a:buNone/>
            </a:pPr>
            <a:r>
              <a:rPr lang="en-US" altLang="zh-CN" sz="1500" dirty="0"/>
              <a:t>1.</a:t>
            </a:r>
            <a:r>
              <a:rPr lang="en-US" sz="1500" dirty="0"/>
              <a:t>In a single-price bond auction, an investor who places a competitive bid and specifies a rate that is above the rate determined at auction will most likely:</a:t>
            </a:r>
          </a:p>
          <a:p>
            <a:pPr marL="457200" indent="-457200">
              <a:buFont typeface="+mj-lt"/>
              <a:buAutoNum type="alphaUcPeriod"/>
            </a:pPr>
            <a:r>
              <a:rPr lang="en-US" sz="1500" b="1" dirty="0"/>
              <a:t>not receive any bonds.</a:t>
            </a:r>
          </a:p>
          <a:p>
            <a:pPr marL="457200" indent="-457200">
              <a:buFont typeface="+mj-lt"/>
              <a:buAutoNum type="alphaUcPeriod"/>
            </a:pPr>
            <a:r>
              <a:rPr lang="en-US" sz="1500" b="1" dirty="0"/>
              <a:t>receive the bonds at the rate determined at auction.</a:t>
            </a:r>
          </a:p>
          <a:p>
            <a:pPr marL="457200" indent="-457200">
              <a:buFont typeface="+mj-lt"/>
              <a:buAutoNum type="alphaUcPeriod"/>
            </a:pPr>
            <a:r>
              <a:rPr lang="en-US" sz="1500" b="1" dirty="0"/>
              <a:t>receive the bonds at the rate specified in the investor’s competitive bid.</a:t>
            </a:r>
          </a:p>
          <a:p>
            <a:pPr marL="0" indent="0">
              <a:buNone/>
            </a:pPr>
            <a:r>
              <a:rPr lang="en-US" altLang="zh-CN" sz="1500" dirty="0"/>
              <a:t>2.</a:t>
            </a:r>
            <a:r>
              <a:rPr lang="en-US" sz="1500" dirty="0"/>
              <a:t>A bond purchased in a secondary market is most likely purchased from:</a:t>
            </a:r>
          </a:p>
          <a:p>
            <a:pPr marL="457200" indent="-457200">
              <a:buFont typeface="+mj-lt"/>
              <a:buAutoNum type="alphaUcPeriod"/>
            </a:pPr>
            <a:r>
              <a:rPr lang="en-US" sz="1500" b="1" dirty="0"/>
              <a:t>the bond’s issuer.</a:t>
            </a:r>
          </a:p>
          <a:p>
            <a:pPr marL="457200" indent="-457200">
              <a:buFont typeface="+mj-lt"/>
              <a:buAutoNum type="alphaUcPeriod"/>
            </a:pPr>
            <a:r>
              <a:rPr lang="en-US" sz="1500" b="1" dirty="0"/>
              <a:t>the bond’s lead underwriter.</a:t>
            </a:r>
          </a:p>
          <a:p>
            <a:pPr marL="457200" indent="-457200">
              <a:buFont typeface="+mj-lt"/>
              <a:buAutoNum type="alphaUcPeriod"/>
            </a:pPr>
            <a:r>
              <a:rPr lang="en-US" sz="1500" b="1" dirty="0"/>
              <a:t>another investor in the bond.</a:t>
            </a:r>
          </a:p>
        </p:txBody>
      </p:sp>
      <p:pic>
        <p:nvPicPr>
          <p:cNvPr id="13" name="Picture 4" descr="Calculator, pen, compass, money and a paper with graphs printed on it">
            <a:extLst>
              <a:ext uri="{FF2B5EF4-FFF2-40B4-BE49-F238E27FC236}">
                <a16:creationId xmlns:a16="http://schemas.microsoft.com/office/drawing/2014/main" id="{9F10E344-BFB3-C942-EDA9-E60A7DDD4BDC}"/>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644048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F98A-2592-4D06-BA67-FC308A0844D5}"/>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E5A2DE7E-7A47-4A61-B15E-3EF5D132916F}"/>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Sovereign bonds</a:t>
            </a:r>
          </a:p>
          <a:p>
            <a:r>
              <a:rPr lang="en-US" sz="1700" dirty="0"/>
              <a:t>US government bond</a:t>
            </a:r>
          </a:p>
          <a:p>
            <a:pPr>
              <a:buFont typeface="Wingdings" panose="05000000000000000000" pitchFamily="2" charset="2"/>
              <a:buChar char="§"/>
            </a:pPr>
            <a:r>
              <a:rPr lang="en-US" sz="1700" dirty="0"/>
              <a:t>T-bills(Treasury bills): original maturity is on year or shorter</a:t>
            </a:r>
          </a:p>
          <a:p>
            <a:pPr>
              <a:buFont typeface="Wingdings" panose="05000000000000000000" pitchFamily="2" charset="2"/>
              <a:buChar char="§"/>
            </a:pPr>
            <a:r>
              <a:rPr lang="en-US" sz="1700" dirty="0"/>
              <a:t>T-notes(Treasury notes): original maturity is longer than one year and up to 10years</a:t>
            </a:r>
          </a:p>
          <a:p>
            <a:pPr>
              <a:buFont typeface="Wingdings" panose="05000000000000000000" pitchFamily="2" charset="2"/>
              <a:buChar char="§"/>
            </a:pPr>
            <a:r>
              <a:rPr lang="en-US" sz="1700" dirty="0"/>
              <a:t>T-bonds(Treasury bonds):original maturity is longer than 10 years</a:t>
            </a:r>
          </a:p>
          <a:p>
            <a:r>
              <a:rPr lang="en-US" sz="1700" dirty="0"/>
              <a:t>Money market securities(T-bills) are pure discount bonds.</a:t>
            </a:r>
          </a:p>
          <a:p>
            <a:r>
              <a:rPr lang="en-US" sz="1700" dirty="0"/>
              <a:t>Capital market securities(T-notes and T-bonds) are typically coupon (or coupon-bearing) bonds.</a:t>
            </a:r>
          </a:p>
          <a:p>
            <a:r>
              <a:rPr lang="en-US" sz="1700" dirty="0"/>
              <a:t>The majority of the trading in secondary markets is of sovereign securities that were most recently issued, called </a:t>
            </a:r>
            <a:r>
              <a:rPr lang="en-US" sz="1700" dirty="0">
                <a:solidFill>
                  <a:srgbClr val="FF0000"/>
                </a:solidFill>
              </a:rPr>
              <a:t>on-the-run securities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89976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8FF7-EC3D-44D2-A22F-CD57E64017B8}"/>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CEFB170A-539E-475E-81BB-AA7E72AB97F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Credit quality of sovereign bonds</a:t>
            </a:r>
          </a:p>
          <a:p>
            <a:r>
              <a:rPr lang="en-US" dirty="0"/>
              <a:t>Highly rated sovereign bonds denominated in local currency are virtually free of credit risk.</a:t>
            </a:r>
          </a:p>
          <a:p>
            <a:r>
              <a:rPr lang="en-US" dirty="0"/>
              <a:t>Thus, it is common to observe a higher credit rating for sovereign bonds issued in local currency than for those issued in a foreign currency.</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53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3EA6-6189-4BB7-A236-EAA5B3EFF436}"/>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B6CFBF4B-F3EB-4CB8-BE7A-E35ACE3C513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Types of Sovereign Bonds</a:t>
            </a:r>
          </a:p>
          <a:p>
            <a:r>
              <a:rPr lang="en-US" sz="2400" dirty="0"/>
              <a:t>Fixed-rate bonds</a:t>
            </a:r>
          </a:p>
          <a:p>
            <a:pPr lvl="1">
              <a:buFont typeface="Wingdings" panose="05000000000000000000" pitchFamily="2" charset="2"/>
              <a:buChar char="§"/>
            </a:pPr>
            <a:r>
              <a:rPr lang="en-US" sz="2000" dirty="0"/>
              <a:t>Zero-coupon bonds</a:t>
            </a:r>
          </a:p>
          <a:p>
            <a:pPr lvl="1">
              <a:buFont typeface="Wingdings" panose="05000000000000000000" pitchFamily="2" charset="2"/>
              <a:buChar char="§"/>
            </a:pPr>
            <a:r>
              <a:rPr lang="en-US" sz="2000" dirty="0"/>
              <a:t>Coupon bonds</a:t>
            </a:r>
          </a:p>
          <a:p>
            <a:r>
              <a:rPr lang="en-US" sz="2400" dirty="0"/>
              <a:t>Floating-rate bonds</a:t>
            </a:r>
          </a:p>
          <a:p>
            <a:r>
              <a:rPr lang="en-US" sz="2400" dirty="0"/>
              <a:t>Inflation-linked bonds</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55923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251A-B5C0-4173-AEE1-33D7B7559162}"/>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C1CE4756-64AF-4169-AF41-3301F0C7C126}"/>
              </a:ext>
            </a:extLst>
          </p:cNvPr>
          <p:cNvSpPr>
            <a:spLocks noGrp="1"/>
          </p:cNvSpPr>
          <p:nvPr>
            <p:ph idx="1"/>
          </p:nvPr>
        </p:nvSpPr>
        <p:spPr>
          <a:xfrm>
            <a:off x="1024128" y="2286000"/>
            <a:ext cx="8018271" cy="4023360"/>
          </a:xfrm>
        </p:spPr>
        <p:txBody>
          <a:bodyPr>
            <a:normAutofit/>
          </a:bodyPr>
          <a:lstStyle/>
          <a:p>
            <a:pPr marL="0" indent="0">
              <a:buNone/>
            </a:pPr>
            <a:r>
              <a:rPr lang="en-US" sz="1900"/>
              <a:t>1.Floating-rate bonds are issued by national governments as the best way to reduce:</a:t>
            </a:r>
          </a:p>
          <a:p>
            <a:pPr marL="457200" indent="-457200">
              <a:buFont typeface="+mj-lt"/>
              <a:buAutoNum type="alphaUcPeriod"/>
            </a:pPr>
            <a:r>
              <a:rPr lang="en-US" sz="1900" b="1"/>
              <a:t>credit risk.</a:t>
            </a:r>
          </a:p>
          <a:p>
            <a:pPr marL="457200" indent="-457200">
              <a:buFont typeface="+mj-lt"/>
              <a:buAutoNum type="alphaUcPeriod"/>
            </a:pPr>
            <a:r>
              <a:rPr lang="en-US" sz="1900" b="1"/>
              <a:t>inflation risk.</a:t>
            </a:r>
          </a:p>
          <a:p>
            <a:pPr marL="457200" indent="-457200">
              <a:buFont typeface="+mj-lt"/>
              <a:buAutoNum type="alphaUcPeriod"/>
            </a:pPr>
            <a:r>
              <a:rPr lang="en-US" sz="1900" b="1"/>
              <a:t>interest rate risk.</a:t>
            </a:r>
          </a:p>
          <a:p>
            <a:pPr marL="0" indent="0">
              <a:buNone/>
            </a:pPr>
            <a:r>
              <a:rPr lang="en-US" sz="1900"/>
              <a:t>2.Sovereign bonds whose coupon payments and/or principal repayments are adjusted by a consumer price index are most likely known as:</a:t>
            </a:r>
          </a:p>
          <a:p>
            <a:pPr marL="457200" indent="-457200">
              <a:buFont typeface="+mj-lt"/>
              <a:buAutoNum type="alphaUcPeriod"/>
            </a:pPr>
            <a:r>
              <a:rPr lang="en-US" sz="1900" b="1"/>
              <a:t>linkers.</a:t>
            </a:r>
          </a:p>
          <a:p>
            <a:pPr marL="457200" indent="-457200">
              <a:buFont typeface="+mj-lt"/>
              <a:buAutoNum type="alphaUcPeriod"/>
            </a:pPr>
            <a:r>
              <a:rPr lang="en-US" sz="1900" b="1"/>
              <a:t>floaters.</a:t>
            </a:r>
          </a:p>
          <a:p>
            <a:pPr marL="457200" indent="-457200">
              <a:buFont typeface="+mj-lt"/>
              <a:buAutoNum type="alphaUcPeriod"/>
            </a:pPr>
            <a:r>
              <a:rPr lang="en-US" sz="1900" b="1" err="1"/>
              <a:t>consols</a:t>
            </a:r>
            <a:r>
              <a:rPr lang="en-US" sz="1900" b="1"/>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036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6032-38A6-496E-A753-6B1AD41BE061}"/>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898D6380-EA8D-4487-B33A-4D8624D1A91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Non-Sovereign Bonds</a:t>
            </a:r>
          </a:p>
          <a:p>
            <a:r>
              <a:rPr lang="en-US" sz="1700" dirty="0"/>
              <a:t>The source for repaying interest and principal: taxing authority, cash flow of project , special tax and fee.</a:t>
            </a:r>
          </a:p>
          <a:p>
            <a:r>
              <a:rPr lang="en-US" sz="1700" dirty="0"/>
              <a:t>Non-sovereign bonds usually trade at a higher yield and lower price than sovereign bonds with similar characteristics.</a:t>
            </a:r>
          </a:p>
          <a:p>
            <a:r>
              <a:rPr lang="en-US" sz="2800" b="1" dirty="0">
                <a:solidFill>
                  <a:srgbClr val="FF0000"/>
                </a:solidFill>
              </a:rPr>
              <a:t>Quasi-Government Bonds</a:t>
            </a:r>
          </a:p>
          <a:p>
            <a:r>
              <a:rPr lang="en-US" sz="1700" dirty="0"/>
              <a:t>Federal National Mortgage Association, Federal Home Loan Mortgage Corporation</a:t>
            </a:r>
          </a:p>
          <a:p>
            <a:r>
              <a:rPr lang="en-US" sz="1700" dirty="0"/>
              <a:t>Bonds are repaid from the cash flows generated by the entity or from the project the bond issue is financing</a:t>
            </a:r>
          </a:p>
          <a:p>
            <a:r>
              <a:rPr lang="en-US" sz="1700" dirty="0"/>
              <a:t>Quasi-government bonds are usually rated very high by the credit rating agencies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1784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38C1-0566-43DE-ACED-2C83282643F4}"/>
              </a:ext>
            </a:extLst>
          </p:cNvPr>
          <p:cNvSpPr>
            <a:spLocks noGrp="1"/>
          </p:cNvSpPr>
          <p:nvPr>
            <p:ph type="title"/>
          </p:nvPr>
        </p:nvSpPr>
        <p:spPr>
          <a:xfrm>
            <a:off x="1024128" y="585216"/>
            <a:ext cx="8018272" cy="1499616"/>
          </a:xfrm>
        </p:spPr>
        <p:txBody>
          <a:bodyPr>
            <a:normAutofit/>
          </a:bodyPr>
          <a:lstStyle/>
          <a:p>
            <a:r>
              <a:rPr lang="en-US" dirty="0"/>
              <a:t>Practices	</a:t>
            </a:r>
          </a:p>
        </p:txBody>
      </p:sp>
      <p:sp>
        <p:nvSpPr>
          <p:cNvPr id="3" name="Content Placeholder 2">
            <a:extLst>
              <a:ext uri="{FF2B5EF4-FFF2-40B4-BE49-F238E27FC236}">
                <a16:creationId xmlns:a16="http://schemas.microsoft.com/office/drawing/2014/main" id="{C1F797E5-6A7E-43FF-B999-C54B172C6741}"/>
              </a:ext>
            </a:extLst>
          </p:cNvPr>
          <p:cNvSpPr>
            <a:spLocks noGrp="1"/>
          </p:cNvSpPr>
          <p:nvPr>
            <p:ph idx="1"/>
          </p:nvPr>
        </p:nvSpPr>
        <p:spPr>
          <a:xfrm>
            <a:off x="1024128" y="2286000"/>
            <a:ext cx="8018271" cy="4023360"/>
          </a:xfrm>
        </p:spPr>
        <p:txBody>
          <a:bodyPr>
            <a:normAutofit/>
          </a:bodyPr>
          <a:lstStyle/>
          <a:p>
            <a:pPr marL="0" indent="0">
              <a:buNone/>
            </a:pPr>
            <a:r>
              <a:rPr lang="en-US" sz="1900"/>
              <a:t>1.Relative to sovereign bonds, non-sovereign bonds with similar characteristics most likely trade at a yield that is:</a:t>
            </a:r>
          </a:p>
          <a:p>
            <a:pPr marL="457200" indent="-457200">
              <a:buFont typeface="+mj-lt"/>
              <a:buAutoNum type="alphaUcPeriod"/>
            </a:pPr>
            <a:r>
              <a:rPr lang="en-US" sz="1900" b="1"/>
              <a:t>lower.</a:t>
            </a:r>
          </a:p>
          <a:p>
            <a:pPr marL="457200" indent="-457200">
              <a:buFont typeface="+mj-lt"/>
              <a:buAutoNum type="alphaUcPeriod"/>
            </a:pPr>
            <a:r>
              <a:rPr lang="en-US" sz="1900" b="1"/>
              <a:t>the same.</a:t>
            </a:r>
          </a:p>
          <a:p>
            <a:pPr marL="457200" indent="-457200">
              <a:buFont typeface="+mj-lt"/>
              <a:buAutoNum type="alphaUcPeriod"/>
            </a:pPr>
            <a:r>
              <a:rPr lang="en-US" sz="1900" b="1"/>
              <a:t>higher.</a:t>
            </a:r>
          </a:p>
          <a:p>
            <a:pPr marL="0" indent="0">
              <a:buNone/>
            </a:pPr>
            <a:r>
              <a:rPr lang="en-US" sz="1900"/>
              <a:t>2. Bonds issued by a governmental agency are most likely:</a:t>
            </a:r>
          </a:p>
          <a:p>
            <a:pPr marL="457200" indent="-457200">
              <a:buFont typeface="+mj-lt"/>
              <a:buAutoNum type="alphaUcPeriod"/>
            </a:pPr>
            <a:r>
              <a:rPr lang="en-US" sz="1900" b="1"/>
              <a:t>repaid from the cash flows generated by the agency.</a:t>
            </a:r>
          </a:p>
          <a:p>
            <a:pPr marL="457200" indent="-457200">
              <a:buFont typeface="+mj-lt"/>
              <a:buAutoNum type="alphaUcPeriod"/>
            </a:pPr>
            <a:r>
              <a:rPr lang="en-US" sz="1900" b="1"/>
              <a:t>guaranteed by the national government that sponsored the agency.</a:t>
            </a:r>
          </a:p>
          <a:p>
            <a:pPr marL="457200" indent="-457200">
              <a:buFont typeface="+mj-lt"/>
              <a:buAutoNum type="alphaUcPeriod"/>
            </a:pPr>
            <a:r>
              <a:rPr lang="en-US" sz="1900" b="1"/>
              <a:t>backed by the taxing power of the national government that sponsored the agency.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89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5659</Words>
  <Application>Microsoft Macintosh PowerPoint</Application>
  <PresentationFormat>宽屏</PresentationFormat>
  <Paragraphs>762</Paragraphs>
  <Slides>73</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73</vt:i4>
      </vt:variant>
    </vt:vector>
  </HeadingPairs>
  <TitlesOfParts>
    <vt:vector size="82" baseType="lpstr">
      <vt:lpstr>MyriadPro</vt:lpstr>
      <vt:lpstr>WarnockPro</vt:lpstr>
      <vt:lpstr>Arial</vt:lpstr>
      <vt:lpstr>Calibri</vt:lpstr>
      <vt:lpstr>Tw Cen MT</vt:lpstr>
      <vt:lpstr>Tw Cen MT Condensed</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Practices </vt:lpstr>
      <vt:lpstr>practices</vt:lpstr>
      <vt:lpstr>Fixed income</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lpstr>practices</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lpstr>Module2 Fixed-Income markets:  issuance, trading, and funding</vt:lpstr>
      <vt:lpstr>Module2 Fixed-Income markets:  issuance, trading, and funding</vt:lpstr>
      <vt:lpstr>Module2 Fixed-Income markets:  issuance, trading, and funding</vt:lpstr>
      <vt:lpstr>practices</vt:lpstr>
      <vt:lpstr>Module2 Fixed-Income markets:  issuance, trading, and funding</vt:lpstr>
      <vt:lpstr>Practices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 玮杰</cp:lastModifiedBy>
  <cp:revision>1</cp:revision>
  <dcterms:created xsi:type="dcterms:W3CDTF">2022-12-03T01:07:48Z</dcterms:created>
  <dcterms:modified xsi:type="dcterms:W3CDTF">2022-12-03T01:07:54Z</dcterms:modified>
</cp:coreProperties>
</file>