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17" r:id="rId18"/>
    <p:sldId id="269" r:id="rId19"/>
    <p:sldId id="274" r:id="rId20"/>
    <p:sldId id="275" r:id="rId21"/>
    <p:sldId id="276" r:id="rId22"/>
    <p:sldId id="277" r:id="rId23"/>
    <p:sldId id="318" r:id="rId24"/>
    <p:sldId id="278" r:id="rId25"/>
    <p:sldId id="279" r:id="rId26"/>
    <p:sldId id="280" r:id="rId27"/>
    <p:sldId id="281" r:id="rId28"/>
    <p:sldId id="282" r:id="rId29"/>
    <p:sldId id="283" r:id="rId30"/>
    <p:sldId id="284" r:id="rId31"/>
    <p:sldId id="285" r:id="rId32"/>
    <p:sldId id="286" r:id="rId33"/>
    <p:sldId id="287" r:id="rId34"/>
    <p:sldId id="288" r:id="rId35"/>
    <p:sldId id="319" r:id="rId36"/>
    <p:sldId id="320" r:id="rId37"/>
    <p:sldId id="289" r:id="rId38"/>
    <p:sldId id="290" r:id="rId39"/>
    <p:sldId id="291" r:id="rId40"/>
    <p:sldId id="292" r:id="rId41"/>
    <p:sldId id="293" r:id="rId42"/>
    <p:sldId id="294" r:id="rId43"/>
    <p:sldId id="321" r:id="rId44"/>
    <p:sldId id="295" r:id="rId45"/>
    <p:sldId id="296" r:id="rId46"/>
    <p:sldId id="297" r:id="rId47"/>
    <p:sldId id="302" r:id="rId48"/>
    <p:sldId id="303" r:id="rId49"/>
    <p:sldId id="298" r:id="rId50"/>
    <p:sldId id="299" r:id="rId51"/>
    <p:sldId id="322" r:id="rId52"/>
    <p:sldId id="323" r:id="rId53"/>
    <p:sldId id="324" r:id="rId54"/>
    <p:sldId id="301" r:id="rId55"/>
    <p:sldId id="300" r:id="rId56"/>
    <p:sldId id="306" r:id="rId57"/>
    <p:sldId id="304" r:id="rId58"/>
    <p:sldId id="305" r:id="rId59"/>
    <p:sldId id="307" r:id="rId60"/>
    <p:sldId id="308" r:id="rId61"/>
    <p:sldId id="309" r:id="rId62"/>
    <p:sldId id="310" r:id="rId63"/>
    <p:sldId id="325" r:id="rId64"/>
    <p:sldId id="326" r:id="rId65"/>
    <p:sldId id="327" r:id="rId66"/>
    <p:sldId id="311" r:id="rId67"/>
    <p:sldId id="312" r:id="rId68"/>
    <p:sldId id="31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6" autoAdjust="0"/>
    <p:restoredTop sz="94660"/>
  </p:normalViewPr>
  <p:slideViewPr>
    <p:cSldViewPr snapToGrid="0">
      <p:cViewPr varScale="1">
        <p:scale>
          <a:sx n="59" d="100"/>
          <a:sy n="59" d="100"/>
        </p:scale>
        <p:origin x="10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384" y="491"/>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384" y="491"/>
        <a:ext cx="8392688" cy="1149250"/>
      </dsp:txXfrm>
    </dsp:sp>
    <dsp:sp modelId="{5B4E20E7-0A4B-452C-B2BD-2E5B68115E8F}">
      <dsp:nvSpPr>
        <dsp:cNvPr id="0" name=""/>
        <dsp:cNvSpPr/>
      </dsp:nvSpPr>
      <dsp:spPr>
        <a:xfrm>
          <a:off x="0" y="1437054"/>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384" y="1437054"/>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384" y="1437054"/>
        <a:ext cx="8392688" cy="1149250"/>
      </dsp:txXfrm>
    </dsp:sp>
    <dsp:sp modelId="{55CB561F-B82B-4F93-A3BC-E26690451BF7}">
      <dsp:nvSpPr>
        <dsp:cNvPr id="0" name=""/>
        <dsp:cNvSpPr/>
      </dsp:nvSpPr>
      <dsp:spPr>
        <a:xfrm>
          <a:off x="0" y="2873618"/>
          <a:ext cx="9720072"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384" y="2873618"/>
          <a:ext cx="8392688"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384" y="2873618"/>
        <a:ext cx="8392688" cy="114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823"/>
          <a:ext cx="972007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380"/>
        <a:ext cx="9560958" cy="1470622"/>
      </dsp:txXfrm>
    </dsp:sp>
    <dsp:sp modelId="{2935446E-BFB4-B145-B594-12528465BFB3}">
      <dsp:nvSpPr>
        <dsp:cNvPr id="0" name=""/>
        <dsp:cNvSpPr/>
      </dsp:nvSpPr>
      <dsp:spPr>
        <a:xfrm>
          <a:off x="0" y="2044800"/>
          <a:ext cx="972007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357"/>
        <a:ext cx="9560958" cy="14706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7/4/2022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normAutofit/>
          </a:bodyPr>
          <a:lstStyle/>
          <a:p>
            <a:r>
              <a:rPr lang="en-US" sz="2000" dirty="0"/>
              <a:t>Definition: Futures contracts are forward contracts with </a:t>
            </a:r>
            <a:r>
              <a:rPr lang="en-US" sz="2000" dirty="0">
                <a:solidFill>
                  <a:srgbClr val="FF0000"/>
                </a:solidFill>
              </a:rPr>
              <a:t>standardized</a:t>
            </a:r>
            <a:r>
              <a:rPr lang="en-US" sz="2000" dirty="0"/>
              <a:t> sizes, dates, and underlying that trade on futures exchanges.</a:t>
            </a:r>
          </a:p>
          <a:p>
            <a:r>
              <a:rPr lang="en-US" sz="2000" dirty="0"/>
              <a:t>The futures contract buyer creates a long exposure to the underlying by agreeing to purchase the underlying at a later date at a pre-agreed price. The seller makes the opposite commitment. This agreed-on price is called the </a:t>
            </a:r>
            <a:r>
              <a:rPr lang="en-US" sz="2000" dirty="0">
                <a:solidFill>
                  <a:srgbClr val="FF0000"/>
                </a:solidFill>
              </a:rPr>
              <a:t>futures price, f0(T).</a:t>
            </a:r>
          </a:p>
          <a:p>
            <a:endParaRPr lang="en-US" sz="2000" dirty="0"/>
          </a:p>
        </p:txBody>
      </p:sp>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000" dirty="0"/>
              <a:t>Probably the most important distinctive characteristic of futures contracts is the </a:t>
            </a:r>
            <a:r>
              <a:rPr lang="en-US" sz="2000" dirty="0">
                <a:solidFill>
                  <a:srgbClr val="FF0000"/>
                </a:solidFill>
              </a:rPr>
              <a:t>daily settlement of gains and losses and the associated credit guarantee </a:t>
            </a:r>
            <a:r>
              <a:rPr lang="en-US" sz="2000" dirty="0"/>
              <a:t>provided by the exchange through its clearinghouse.</a:t>
            </a:r>
          </a:p>
          <a:p>
            <a:r>
              <a:rPr lang="en-US" sz="2000" dirty="0"/>
              <a:t>At the end of each day, the clearinghouse engages in a practice called </a:t>
            </a:r>
            <a:r>
              <a:rPr lang="en-US" sz="2000" dirty="0">
                <a:solidFill>
                  <a:srgbClr val="FF0000"/>
                </a:solidFill>
              </a:rPr>
              <a:t>mark to market</a:t>
            </a:r>
            <a:r>
              <a:rPr lang="en-US" sz="2000" dirty="0"/>
              <a:t>, also known as the </a:t>
            </a:r>
            <a:r>
              <a:rPr lang="en-US" sz="2000" dirty="0">
                <a:solidFill>
                  <a:srgbClr val="FF0000"/>
                </a:solidFill>
              </a:rPr>
              <a:t>daily settlement</a:t>
            </a:r>
            <a:r>
              <a:rPr lang="en-US" sz="20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sz="2000" dirty="0"/>
              <a:t>Initial margin</a:t>
            </a:r>
          </a:p>
          <a:p>
            <a:pPr lvl="1"/>
            <a:r>
              <a:rPr lang="en-US" sz="2000" dirty="0"/>
              <a:t>Maintenance margin</a:t>
            </a:r>
          </a:p>
          <a:p>
            <a:pPr lvl="1"/>
            <a:r>
              <a:rPr lang="en-US" sz="2000" dirty="0"/>
              <a:t>Margin call</a:t>
            </a:r>
          </a:p>
          <a:p>
            <a:pPr lvl="1"/>
            <a:r>
              <a:rPr lang="en-US" altLang="zh-CN" sz="2000" dirty="0"/>
              <a:t>Variation margin</a:t>
            </a:r>
            <a:endParaRPr lang="en-US" sz="2000" dirty="0"/>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endParaRPr lang="en-US" dirty="0">
              <a:solidFill>
                <a:srgbClr val="FF0000"/>
              </a:solidFill>
            </a:endParaRP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normAutofit/>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3"/>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a:xfrm>
            <a:off x="1024128" y="585216"/>
            <a:ext cx="9720072" cy="1499616"/>
          </a:xfrm>
        </p:spPr>
        <p:txBody>
          <a:bodyPr>
            <a:normAutofit/>
          </a:bodyPr>
          <a:lstStyle/>
          <a:p>
            <a:r>
              <a:rPr lang="en-US" dirty="0"/>
              <a:t>Forward Contracts</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2252</TotalTime>
  <Words>3664</Words>
  <Application>Microsoft Office PowerPoint</Application>
  <PresentationFormat>Widescreen</PresentationFormat>
  <Paragraphs>441</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Tw Cen MT</vt:lpstr>
      <vt:lpstr>Tw Cen MT Condensed</vt:lpstr>
      <vt:lpstr>华文仿宋</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13</cp:revision>
  <dcterms:created xsi:type="dcterms:W3CDTF">2022-06-26T02:22:43Z</dcterms:created>
  <dcterms:modified xsi:type="dcterms:W3CDTF">2022-07-04T09:03:21Z</dcterms:modified>
</cp:coreProperties>
</file>