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315" r:id="rId2"/>
    <p:sldId id="257" r:id="rId3"/>
    <p:sldId id="259" r:id="rId4"/>
    <p:sldId id="260" r:id="rId5"/>
    <p:sldId id="328" r:id="rId6"/>
    <p:sldId id="335" r:id="rId7"/>
    <p:sldId id="329" r:id="rId8"/>
    <p:sldId id="330" r:id="rId9"/>
    <p:sldId id="331" r:id="rId10"/>
    <p:sldId id="332" r:id="rId11"/>
    <p:sldId id="333" r:id="rId12"/>
    <p:sldId id="334" r:id="rId13"/>
    <p:sldId id="270" r:id="rId14"/>
    <p:sldId id="263" r:id="rId15"/>
    <p:sldId id="264" r:id="rId16"/>
    <p:sldId id="261" r:id="rId17"/>
    <p:sldId id="336" r:id="rId18"/>
    <p:sldId id="338" r:id="rId19"/>
    <p:sldId id="339" r:id="rId20"/>
    <p:sldId id="340" r:id="rId21"/>
    <p:sldId id="341" r:id="rId22"/>
    <p:sldId id="342" r:id="rId23"/>
    <p:sldId id="316" r:id="rId24"/>
    <p:sldId id="271" r:id="rId25"/>
    <p:sldId id="265" r:id="rId26"/>
    <p:sldId id="273" r:id="rId27"/>
    <p:sldId id="272" r:id="rId28"/>
    <p:sldId id="267" r:id="rId29"/>
    <p:sldId id="268" r:id="rId30"/>
    <p:sldId id="317" r:id="rId31"/>
    <p:sldId id="269" r:id="rId32"/>
    <p:sldId id="274" r:id="rId33"/>
    <p:sldId id="275" r:id="rId34"/>
    <p:sldId id="276" r:id="rId35"/>
    <p:sldId id="277" r:id="rId36"/>
    <p:sldId id="318" r:id="rId37"/>
    <p:sldId id="278" r:id="rId38"/>
    <p:sldId id="279" r:id="rId39"/>
    <p:sldId id="280" r:id="rId40"/>
    <p:sldId id="281" r:id="rId41"/>
    <p:sldId id="282" r:id="rId42"/>
    <p:sldId id="283" r:id="rId43"/>
    <p:sldId id="284" r:id="rId44"/>
    <p:sldId id="285" r:id="rId45"/>
    <p:sldId id="286" r:id="rId46"/>
    <p:sldId id="287" r:id="rId47"/>
    <p:sldId id="288" r:id="rId48"/>
    <p:sldId id="319" r:id="rId49"/>
    <p:sldId id="320" r:id="rId50"/>
    <p:sldId id="289" r:id="rId51"/>
    <p:sldId id="290" r:id="rId52"/>
    <p:sldId id="291" r:id="rId53"/>
    <p:sldId id="292" r:id="rId54"/>
    <p:sldId id="293" r:id="rId55"/>
    <p:sldId id="294" r:id="rId56"/>
    <p:sldId id="321" r:id="rId57"/>
    <p:sldId id="295" r:id="rId58"/>
    <p:sldId id="296" r:id="rId59"/>
    <p:sldId id="297" r:id="rId60"/>
    <p:sldId id="302" r:id="rId61"/>
    <p:sldId id="303" r:id="rId62"/>
    <p:sldId id="298" r:id="rId63"/>
    <p:sldId id="299" r:id="rId64"/>
    <p:sldId id="322" r:id="rId65"/>
    <p:sldId id="323" r:id="rId66"/>
    <p:sldId id="324" r:id="rId67"/>
    <p:sldId id="301" r:id="rId68"/>
    <p:sldId id="300" r:id="rId69"/>
    <p:sldId id="306" r:id="rId70"/>
    <p:sldId id="304" r:id="rId71"/>
    <p:sldId id="305" r:id="rId72"/>
    <p:sldId id="307" r:id="rId73"/>
    <p:sldId id="308" r:id="rId74"/>
    <p:sldId id="309" r:id="rId75"/>
    <p:sldId id="310" r:id="rId76"/>
    <p:sldId id="325" r:id="rId77"/>
    <p:sldId id="326" r:id="rId78"/>
    <p:sldId id="327" r:id="rId79"/>
    <p:sldId id="311" r:id="rId80"/>
    <p:sldId id="312" r:id="rId81"/>
    <p:sldId id="313" r:id="rId8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ing 46" id="{348F82F4-F16C-4145-B9F4-DB5DE3A5162B}">
          <p14:sldIdLst>
            <p14:sldId id="315"/>
          </p14:sldIdLst>
        </p14:section>
        <p14:section name="Objective" id="{77AB60C5-F4CF-4D52-ACDA-EFBFFE2A5B6F}">
          <p14:sldIdLst>
            <p14:sldId id="257"/>
            <p14:sldId id="259"/>
          </p14:sldIdLst>
        </p14:section>
        <p14:section name="Basic derivative concepts" id="{B74288DA-37E7-41FE-B048-DBECE349D372}">
          <p14:sldIdLst>
            <p14:sldId id="260"/>
            <p14:sldId id="328"/>
            <p14:sldId id="335"/>
          </p14:sldIdLst>
        </p14:section>
        <p14:section name="Pricing the Underlying" id="{9EFB3D90-38E8-4E05-A7C5-4CDBD9F8F8DA}">
          <p14:sldIdLst>
            <p14:sldId id="329"/>
            <p14:sldId id="330"/>
            <p14:sldId id="331"/>
            <p14:sldId id="332"/>
            <p14:sldId id="333"/>
            <p14:sldId id="334"/>
          </p14:sldIdLst>
        </p14:section>
        <p14:section name="Pricing and Valuation of Forward" id="{A348F803-1053-4D88-ABBE-115895454312}">
          <p14:sldIdLst>
            <p14:sldId id="270"/>
            <p14:sldId id="263"/>
            <p14:sldId id="264"/>
            <p14:sldId id="261"/>
            <p14:sldId id="336"/>
            <p14:sldId id="338"/>
            <p14:sldId id="339"/>
          </p14:sldIdLst>
        </p14:section>
        <p14:section name="FRA" id="{60DB516B-0702-40BB-BECA-0C89FD776AEA}">
          <p14:sldIdLst>
            <p14:sldId id="340"/>
            <p14:sldId id="341"/>
            <p14:sldId id="342"/>
          </p14:sldIdLst>
        </p14:section>
        <p14:section name="Futures" id="{9C038C63-4C16-4EA1-8C07-C65F6FC04218}">
          <p14:sldIdLst>
            <p14:sldId id="316"/>
            <p14:sldId id="271"/>
            <p14:sldId id="265"/>
            <p14:sldId id="273"/>
            <p14:sldId id="272"/>
            <p14:sldId id="267"/>
            <p14:sldId id="268"/>
          </p14:sldIdLst>
        </p14:section>
        <p14:section name="Swap" id="{FE1267C5-CE94-4A19-B1E8-627CAFAF5F71}">
          <p14:sldIdLst>
            <p14:sldId id="317"/>
            <p14:sldId id="269"/>
            <p14:sldId id="274"/>
            <p14:sldId id="275"/>
            <p14:sldId id="276"/>
            <p14:sldId id="277"/>
          </p14:sldIdLst>
        </p14:section>
        <p14:section name="Call option" id="{66889FBA-4C85-4D8B-B06E-EDB115D0C581}">
          <p14:sldIdLst>
            <p14:sldId id="318"/>
            <p14:sldId id="278"/>
            <p14:sldId id="279"/>
            <p14:sldId id="280"/>
            <p14:sldId id="281"/>
            <p14:sldId id="282"/>
          </p14:sldIdLst>
        </p14:section>
        <p14:section name="Put option" id="{CB3F6CAE-43A9-497C-9241-941724A89EEF}">
          <p14:sldIdLst>
            <p14:sldId id="283"/>
            <p14:sldId id="284"/>
            <p14:sldId id="285"/>
            <p14:sldId id="286"/>
            <p14:sldId id="287"/>
            <p14:sldId id="288"/>
            <p14:sldId id="319"/>
          </p14:sldIdLst>
        </p14:section>
        <p14:section name="Credit derivative" id="{494C713D-80B0-45A0-B370-DC82C55533EC}">
          <p14:sldIdLst>
            <p14:sldId id="320"/>
            <p14:sldId id="289"/>
            <p14:sldId id="290"/>
            <p14:sldId id="291"/>
            <p14:sldId id="292"/>
            <p14:sldId id="293"/>
            <p14:sldId id="294"/>
            <p14:sldId id="321"/>
            <p14:sldId id="295"/>
            <p14:sldId id="296"/>
            <p14:sldId id="297"/>
          </p14:sldIdLst>
        </p14:section>
        <p14:section name="classification of derivatives"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25"/>
            <p14:sldId id="326"/>
            <p14:sldId id="327"/>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80" autoAdjust="0"/>
    <p:restoredTop sz="94660"/>
  </p:normalViewPr>
  <p:slideViewPr>
    <p:cSldViewPr snapToGrid="0">
      <p:cViewPr varScale="1">
        <p:scale>
          <a:sx n="58" d="100"/>
          <a:sy n="58" d="100"/>
        </p:scale>
        <p:origin x="96"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2/14/2022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p:txBody>
          <a:bodyPr/>
          <a:lstStyle/>
          <a:p>
            <a:r>
              <a:rPr lang="en-US" sz="4000" dirty="0"/>
              <a:t>Study session 15</a:t>
            </a:r>
            <a:br>
              <a:rPr lang="en-US" dirty="0"/>
            </a:br>
            <a:r>
              <a:rPr lang="en-US" dirty="0"/>
              <a:t>Derivatives</a:t>
            </a:r>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p:txBody>
          <a:bodyPr/>
          <a:lstStyle/>
          <a:p>
            <a:r>
              <a:rPr lang="en-US" sz="3200" dirty="0"/>
              <a:t>Reading 45</a:t>
            </a:r>
          </a:p>
          <a:p>
            <a:pPr lvl="1"/>
            <a:r>
              <a:rPr lang="en-US" sz="3200" dirty="0">
                <a:solidFill>
                  <a:schemeClr val="tx1"/>
                </a:solidFill>
              </a:rPr>
              <a:t>Derivative Markets and Instruments</a:t>
            </a:r>
          </a:p>
          <a:p>
            <a:r>
              <a:rPr lang="en-US" sz="3200" dirty="0"/>
              <a:t>Reading 46</a:t>
            </a:r>
          </a:p>
          <a:p>
            <a:pPr lvl="1"/>
            <a:r>
              <a:rPr lang="en-US" sz="3200" u="sng" dirty="0">
                <a:solidFill>
                  <a:srgbClr val="FF0000"/>
                </a:solidFill>
              </a:rPr>
              <a:t>Basics of Derivative Pricing and Valuation</a:t>
            </a:r>
          </a:p>
          <a:p>
            <a:endParaRPr lang="en-US" dirty="0"/>
          </a:p>
        </p:txBody>
      </p:sp>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3783-47F6-4A96-9BC0-8DBA7D9B343B}"/>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B69D636B-F407-4D97-8CA1-C79B1CC413AD}"/>
              </a:ext>
            </a:extLst>
          </p:cNvPr>
          <p:cNvSpPr>
            <a:spLocks noGrp="1"/>
          </p:cNvSpPr>
          <p:nvPr>
            <p:ph idx="1"/>
          </p:nvPr>
        </p:nvSpPr>
        <p:spPr/>
        <p:txBody>
          <a:bodyPr/>
          <a:lstStyle/>
          <a:p>
            <a:r>
              <a:rPr lang="en-US" sz="2000" dirty="0"/>
              <a:t>Other benefits and costs of holding an asset</a:t>
            </a:r>
          </a:p>
          <a:p>
            <a:pPr lvl="1"/>
            <a:r>
              <a:rPr lang="en-US" sz="2000" dirty="0"/>
              <a:t>Benefit</a:t>
            </a:r>
          </a:p>
          <a:p>
            <a:pPr lvl="2"/>
            <a:r>
              <a:rPr lang="en-US" sz="2000" dirty="0"/>
              <a:t>Monetary: dividend, interest</a:t>
            </a:r>
          </a:p>
          <a:p>
            <a:pPr lvl="2"/>
            <a:r>
              <a:rPr lang="en-US" sz="2000" dirty="0"/>
              <a:t>Non-monetary: convenience yield</a:t>
            </a:r>
          </a:p>
          <a:p>
            <a:pPr lvl="1"/>
            <a:r>
              <a:rPr lang="en-US" sz="2000" dirty="0"/>
              <a:t>Cost</a:t>
            </a:r>
          </a:p>
          <a:p>
            <a:pPr lvl="2"/>
            <a:r>
              <a:rPr lang="en-US" sz="2000" dirty="0"/>
              <a:t>Cost of storage</a:t>
            </a:r>
          </a:p>
          <a:p>
            <a:pPr lvl="2"/>
            <a:r>
              <a:rPr lang="en-US" sz="2000" dirty="0"/>
              <a:t>Opportunity cost of money invested</a:t>
            </a:r>
          </a:p>
          <a:p>
            <a:endParaRPr lang="en-US" dirty="0"/>
          </a:p>
        </p:txBody>
      </p:sp>
    </p:spTree>
    <p:extLst>
      <p:ext uri="{BB962C8B-B14F-4D97-AF65-F5344CB8AC3E}">
        <p14:creationId xmlns:p14="http://schemas.microsoft.com/office/powerpoint/2010/main" val="1293034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057C-9AF9-4538-BD47-8BF986948520}"/>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B86D8D23-5DB3-4E6F-931C-9128B9391FF7}"/>
              </a:ext>
            </a:extLst>
          </p:cNvPr>
          <p:cNvSpPr>
            <a:spLocks noGrp="1"/>
          </p:cNvSpPr>
          <p:nvPr>
            <p:ph idx="1"/>
          </p:nvPr>
        </p:nvSpPr>
        <p:spPr/>
        <p:txBody>
          <a:bodyPr/>
          <a:lstStyle/>
          <a:p>
            <a:r>
              <a:rPr lang="en-US" dirty="0"/>
              <a:t>The net of costs and benefits is often referred to by the term </a:t>
            </a:r>
            <a:r>
              <a:rPr lang="en-US" dirty="0">
                <a:solidFill>
                  <a:srgbClr val="FF0000"/>
                </a:solidFill>
              </a:rPr>
              <a:t>carry</a:t>
            </a:r>
            <a:r>
              <a:rPr lang="en-US" dirty="0"/>
              <a:t>, or sometimes </a:t>
            </a:r>
            <a:r>
              <a:rPr lang="en-US" dirty="0">
                <a:solidFill>
                  <a:srgbClr val="FF0000"/>
                </a:solidFill>
              </a:rPr>
              <a:t>cost of carry</a:t>
            </a:r>
            <a:r>
              <a:rPr lang="en-US" dirty="0"/>
              <a:t>.</a:t>
            </a:r>
          </a:p>
          <a:p>
            <a:r>
              <a:rPr lang="en-US" dirty="0"/>
              <a:t>We use the symbol θ (theta) to denote the present value of the costs and γ (gamma) as the present value of any benefits.</a:t>
            </a:r>
          </a:p>
          <a:p>
            <a:endParaRPr lang="en-US" dirty="0"/>
          </a:p>
        </p:txBody>
      </p:sp>
      <p:pic>
        <p:nvPicPr>
          <p:cNvPr id="7" name="Picture 6">
            <a:extLst>
              <a:ext uri="{FF2B5EF4-FFF2-40B4-BE49-F238E27FC236}">
                <a16:creationId xmlns:a16="http://schemas.microsoft.com/office/drawing/2014/main" id="{8F561D12-8CE5-4A6E-9D45-2B722F6A7A32}"/>
              </a:ext>
            </a:extLst>
          </p:cNvPr>
          <p:cNvPicPr>
            <a:picLocks noChangeAspect="1"/>
          </p:cNvPicPr>
          <p:nvPr/>
        </p:nvPicPr>
        <p:blipFill>
          <a:blip r:embed="rId2"/>
          <a:stretch>
            <a:fillRect/>
          </a:stretch>
        </p:blipFill>
        <p:spPr>
          <a:xfrm>
            <a:off x="1544411" y="3651948"/>
            <a:ext cx="7501618" cy="2990336"/>
          </a:xfrm>
          <a:prstGeom prst="rect">
            <a:avLst/>
          </a:prstGeom>
        </p:spPr>
      </p:pic>
    </p:spTree>
    <p:extLst>
      <p:ext uri="{BB962C8B-B14F-4D97-AF65-F5344CB8AC3E}">
        <p14:creationId xmlns:p14="http://schemas.microsoft.com/office/powerpoint/2010/main" val="3615617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F760-A6A2-454B-B484-743EC4510FFD}"/>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8631A2A8-B5E5-4C11-8D35-F162FEC44805}"/>
              </a:ext>
            </a:extLst>
          </p:cNvPr>
          <p:cNvSpPr>
            <a:spLocks noGrp="1"/>
          </p:cNvSpPr>
          <p:nvPr>
            <p:ph idx="1"/>
          </p:nvPr>
        </p:nvSpPr>
        <p:spPr/>
        <p:txBody>
          <a:bodyPr/>
          <a:lstStyle/>
          <a:p>
            <a:r>
              <a:rPr lang="en-US" dirty="0"/>
              <a:t>1 Which of the following factors does not affect the spot price of an asset that has no interim costs or benefits?</a:t>
            </a:r>
          </a:p>
          <a:p>
            <a:pPr lvl="1"/>
            <a:r>
              <a:rPr lang="en-US" dirty="0"/>
              <a:t>A The time value of money</a:t>
            </a:r>
          </a:p>
          <a:p>
            <a:pPr lvl="1"/>
            <a:r>
              <a:rPr lang="en-US" dirty="0"/>
              <a:t>B The risk aversion of investors</a:t>
            </a:r>
          </a:p>
          <a:p>
            <a:pPr lvl="1"/>
            <a:r>
              <a:rPr lang="en-US" dirty="0"/>
              <a:t>C The price recently paid by other investors</a:t>
            </a:r>
          </a:p>
          <a:p>
            <a:r>
              <a:rPr lang="en-US" dirty="0"/>
              <a:t>2 Which of the following does not represent a benefit of holding an asset?</a:t>
            </a:r>
          </a:p>
          <a:p>
            <a:pPr lvl="1"/>
            <a:r>
              <a:rPr lang="en-US" dirty="0"/>
              <a:t>A The convenience yield</a:t>
            </a:r>
          </a:p>
          <a:p>
            <a:pPr lvl="1"/>
            <a:r>
              <a:rPr lang="en-US" dirty="0"/>
              <a:t>B An optimistic expected outlook for the asset</a:t>
            </a:r>
          </a:p>
          <a:p>
            <a:pPr lvl="1"/>
            <a:r>
              <a:rPr lang="en-US" dirty="0"/>
              <a:t>C Dividends if the asset is a stock or interest if the asset is a bond</a:t>
            </a:r>
          </a:p>
        </p:txBody>
      </p:sp>
    </p:spTree>
    <p:extLst>
      <p:ext uri="{BB962C8B-B14F-4D97-AF65-F5344CB8AC3E}">
        <p14:creationId xmlns:p14="http://schemas.microsoft.com/office/powerpoint/2010/main" val="3937640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Pricing and Valuation of Forward</a:t>
            </a:r>
            <a:br>
              <a:rPr lang="en-US" sz="4000" dirty="0"/>
            </a:br>
            <a:endParaRPr lang="en-US"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The forward, futures, or swap </a:t>
            </a:r>
            <a:r>
              <a:rPr lang="en-US" sz="2800" dirty="0">
                <a:solidFill>
                  <a:srgbClr val="FF0000"/>
                </a:solidFill>
              </a:rPr>
              <a:t>price</a:t>
            </a:r>
            <a:r>
              <a:rPr lang="en-US" sz="2800" dirty="0"/>
              <a:t> is a concept that represents the fixed price or rate at which the underlying will be purchased at a later date.</a:t>
            </a:r>
          </a:p>
          <a:p>
            <a:r>
              <a:rPr lang="en-US" sz="2800" dirty="0"/>
              <a:t>In the financial world, we generally define value as the value to the </a:t>
            </a:r>
            <a:r>
              <a:rPr lang="en-US" sz="2800" dirty="0">
                <a:solidFill>
                  <a:srgbClr val="FF0000"/>
                </a:solidFill>
              </a:rPr>
              <a:t>long</a:t>
            </a:r>
            <a:r>
              <a:rPr lang="en-US" sz="2800" dirty="0"/>
              <a:t> position</a:t>
            </a:r>
            <a:endParaRPr lang="en-US" sz="2800" i="1" dirty="0">
              <a:solidFill>
                <a:srgbClr val="FF0000"/>
              </a:solidFill>
            </a:endParaRPr>
          </a:p>
          <a:p>
            <a:endParaRPr lang="en-US" sz="2800" dirty="0"/>
          </a:p>
        </p:txBody>
      </p:sp>
    </p:spTree>
    <p:extLst>
      <p:ext uri="{BB962C8B-B14F-4D97-AF65-F5344CB8AC3E}">
        <p14:creationId xmlns:p14="http://schemas.microsoft.com/office/powerpoint/2010/main" val="2265787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sz="4000" dirty="0"/>
              <a:t>Pricing and Valuation of Forward</a:t>
            </a:r>
            <a:br>
              <a:rPr lang="en-US" sz="4000" dirty="0"/>
            </a:br>
            <a:r>
              <a:rPr lang="en-US" dirty="0"/>
              <a:t>Initiation</a:t>
            </a:r>
          </a:p>
        </p:txBody>
      </p:sp>
      <p:sp>
        <p:nvSpPr>
          <p:cNvPr id="8" name="Content Placeholder 7">
            <a:extLst>
              <a:ext uri="{FF2B5EF4-FFF2-40B4-BE49-F238E27FC236}">
                <a16:creationId xmlns:a16="http://schemas.microsoft.com/office/drawing/2014/main" id="{47ED2222-EA9F-4034-B8EA-DB3071908D67}"/>
              </a:ext>
            </a:extLst>
          </p:cNvPr>
          <p:cNvSpPr>
            <a:spLocks noGrp="1"/>
          </p:cNvSpPr>
          <p:nvPr>
            <p:ph idx="1"/>
          </p:nvPr>
        </p:nvSpPr>
        <p:spPr/>
        <p:txBody>
          <a:bodyPr>
            <a:normAutofit/>
          </a:bodyPr>
          <a:lstStyle/>
          <a:p>
            <a:r>
              <a:rPr lang="en-US" sz="2400" dirty="0"/>
              <a:t>When a forward contract is initiated, neither party pays anything to the other. It is a valueless contract, neither an asset nor a liability. Therefore, its value at initiation is zero:</a:t>
            </a:r>
          </a:p>
          <a:p>
            <a:r>
              <a:rPr lang="en-US" sz="2400" i="1" dirty="0">
                <a:solidFill>
                  <a:srgbClr val="FF0000"/>
                </a:solidFill>
              </a:rPr>
              <a:t>V</a:t>
            </a:r>
            <a:r>
              <a:rPr lang="en-US" sz="2400" baseline="-25000" dirty="0">
                <a:solidFill>
                  <a:srgbClr val="FF0000"/>
                </a:solidFill>
              </a:rPr>
              <a:t>0</a:t>
            </a:r>
            <a:r>
              <a:rPr lang="en-US" sz="2400" dirty="0">
                <a:solidFill>
                  <a:srgbClr val="FF0000"/>
                </a:solidFill>
              </a:rPr>
              <a:t>(</a:t>
            </a:r>
            <a:r>
              <a:rPr lang="en-US" sz="2400" i="1" dirty="0">
                <a:solidFill>
                  <a:srgbClr val="FF0000"/>
                </a:solidFill>
              </a:rPr>
              <a:t>T</a:t>
            </a:r>
            <a:r>
              <a:rPr lang="en-US" sz="2400" dirty="0">
                <a:solidFill>
                  <a:srgbClr val="FF0000"/>
                </a:solidFill>
              </a:rPr>
              <a:t>) = 0</a:t>
            </a:r>
          </a:p>
          <a:p>
            <a:endParaRPr lang="en-US" dirty="0">
              <a:solidFill>
                <a:schemeClr val="tx1"/>
              </a:solidFill>
            </a:endParaRPr>
          </a:p>
        </p:txBody>
      </p:sp>
    </p:spTree>
    <p:extLst>
      <p:ext uri="{BB962C8B-B14F-4D97-AF65-F5344CB8AC3E}">
        <p14:creationId xmlns:p14="http://schemas.microsoft.com/office/powerpoint/2010/main" val="532775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Pricing and Valuation of Forward</a:t>
            </a:r>
            <a:br>
              <a:rPr lang="en-US" sz="4000" dirty="0"/>
            </a:br>
            <a:r>
              <a:rPr lang="en-US" dirty="0"/>
              <a:t>Initiation</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lnSpcReduction="10000"/>
          </a:bodyPr>
          <a:lstStyle/>
          <a:p>
            <a:r>
              <a:rPr lang="en-US" sz="2800" dirty="0"/>
              <a:t>We can easily solve for the forward price to obtain</a:t>
            </a:r>
          </a:p>
          <a:p>
            <a:r>
              <a:rPr lang="en-US" sz="2800" i="1" dirty="0">
                <a:solidFill>
                  <a:srgbClr val="FF0000"/>
                </a:solidFill>
              </a:rPr>
              <a:t>F</a:t>
            </a:r>
            <a:r>
              <a:rPr lang="en-US" sz="2800" baseline="-25000" dirty="0">
                <a:solidFill>
                  <a:srgbClr val="FF0000"/>
                </a:solidFill>
              </a:rPr>
              <a:t>0</a:t>
            </a:r>
            <a:r>
              <a:rPr lang="en-US" sz="2800" dirty="0">
                <a:solidFill>
                  <a:srgbClr val="FF0000"/>
                </a:solidFill>
              </a:rPr>
              <a:t>(</a:t>
            </a:r>
            <a:r>
              <a:rPr lang="en-US" sz="2800" i="1" dirty="0">
                <a:solidFill>
                  <a:srgbClr val="FF0000"/>
                </a:solidFill>
              </a:rPr>
              <a:t>T</a:t>
            </a:r>
            <a:r>
              <a:rPr lang="en-US" sz="2800" dirty="0">
                <a:solidFill>
                  <a:srgbClr val="FF0000"/>
                </a:solidFill>
              </a:rPr>
              <a:t>) = </a:t>
            </a:r>
            <a:r>
              <a:rPr lang="en-US" sz="2800" i="1" dirty="0">
                <a:solidFill>
                  <a:srgbClr val="FF0000"/>
                </a:solidFill>
              </a:rPr>
              <a:t>S</a:t>
            </a:r>
            <a:r>
              <a:rPr lang="en-US" sz="2800" baseline="-25000" dirty="0">
                <a:solidFill>
                  <a:srgbClr val="FF0000"/>
                </a:solidFill>
              </a:rPr>
              <a:t>0</a:t>
            </a:r>
            <a:r>
              <a:rPr lang="en-US" sz="2800" dirty="0">
                <a:solidFill>
                  <a:srgbClr val="FF0000"/>
                </a:solidFill>
              </a:rPr>
              <a:t>(1 + </a:t>
            </a:r>
            <a:r>
              <a:rPr lang="en-US" sz="2800" i="1" dirty="0">
                <a:solidFill>
                  <a:srgbClr val="FF0000"/>
                </a:solidFill>
              </a:rPr>
              <a:t>r</a:t>
            </a:r>
            <a:r>
              <a:rPr lang="en-US" sz="2800" dirty="0">
                <a:solidFill>
                  <a:srgbClr val="FF0000"/>
                </a:solidFill>
              </a:rPr>
              <a:t>)</a:t>
            </a:r>
            <a:r>
              <a:rPr lang="en-US" sz="2800" i="1" baseline="30000" dirty="0">
                <a:solidFill>
                  <a:srgbClr val="FF0000"/>
                </a:solidFill>
              </a:rPr>
              <a:t>T</a:t>
            </a:r>
            <a:endParaRPr lang="en-US" sz="2800" baseline="30000" dirty="0">
              <a:solidFill>
                <a:srgbClr val="FF0000"/>
              </a:solidFill>
            </a:endParaRPr>
          </a:p>
          <a:p>
            <a:r>
              <a:rPr lang="en-US" sz="2800" dirty="0">
                <a:solidFill>
                  <a:schemeClr val="tx1"/>
                </a:solidFill>
              </a:rPr>
              <a:t>The forward price is the spot price compounded at the risk-free rate over the life of the contract</a:t>
            </a:r>
            <a:endParaRPr lang="en-US" sz="2800" dirty="0"/>
          </a:p>
          <a:p>
            <a:r>
              <a:rPr lang="en-US" sz="2800" dirty="0"/>
              <a:t>Now suppose the asset generates cash payments and/or benefits and incurs storage costs.</a:t>
            </a:r>
            <a:endParaRPr lang="en-US" sz="2800" i="1" dirty="0">
              <a:solidFill>
                <a:srgbClr val="FF0000"/>
              </a:solidFill>
            </a:endParaRPr>
          </a:p>
          <a:p>
            <a:r>
              <a:rPr lang="en-US" sz="2800" i="1" dirty="0">
                <a:solidFill>
                  <a:srgbClr val="FF0000"/>
                </a:solidFill>
              </a:rPr>
              <a:t>F</a:t>
            </a:r>
            <a:r>
              <a:rPr lang="en-US" sz="2800" baseline="-25000" dirty="0">
                <a:solidFill>
                  <a:srgbClr val="FF0000"/>
                </a:solidFill>
              </a:rPr>
              <a:t>0</a:t>
            </a:r>
            <a:r>
              <a:rPr lang="en-US" sz="2800" dirty="0">
                <a:solidFill>
                  <a:srgbClr val="FF0000"/>
                </a:solidFill>
              </a:rPr>
              <a:t>(</a:t>
            </a:r>
            <a:r>
              <a:rPr lang="en-US" sz="2800" i="1" dirty="0">
                <a:solidFill>
                  <a:srgbClr val="FF0000"/>
                </a:solidFill>
              </a:rPr>
              <a:t>T</a:t>
            </a:r>
            <a:r>
              <a:rPr lang="en-US" sz="2800" dirty="0">
                <a:solidFill>
                  <a:srgbClr val="FF0000"/>
                </a:solidFill>
              </a:rPr>
              <a:t>) = (</a:t>
            </a:r>
            <a:r>
              <a:rPr lang="en-US" sz="2800" i="1" dirty="0">
                <a:solidFill>
                  <a:srgbClr val="FF0000"/>
                </a:solidFill>
              </a:rPr>
              <a:t>S</a:t>
            </a:r>
            <a:r>
              <a:rPr lang="en-US" sz="2800" baseline="-25000" dirty="0">
                <a:solidFill>
                  <a:srgbClr val="FF0000"/>
                </a:solidFill>
              </a:rPr>
              <a:t>0</a:t>
            </a:r>
            <a:r>
              <a:rPr lang="en-US" sz="2800" dirty="0">
                <a:solidFill>
                  <a:srgbClr val="FF0000"/>
                </a:solidFill>
              </a:rPr>
              <a:t>-</a:t>
            </a:r>
            <a:r>
              <a:rPr lang="el-GR" sz="2800" dirty="0">
                <a:solidFill>
                  <a:srgbClr val="FF0000"/>
                </a:solidFill>
              </a:rPr>
              <a:t>γ</a:t>
            </a:r>
            <a:r>
              <a:rPr lang="en-US" sz="2800" baseline="-25000" dirty="0">
                <a:solidFill>
                  <a:srgbClr val="FF0000"/>
                </a:solidFill>
              </a:rPr>
              <a:t>0</a:t>
            </a:r>
            <a:r>
              <a:rPr lang="en-US" sz="2800" dirty="0">
                <a:solidFill>
                  <a:srgbClr val="FF0000"/>
                </a:solidFill>
              </a:rPr>
              <a:t>+</a:t>
            </a:r>
            <a:r>
              <a:rPr lang="el-GR" sz="2800" dirty="0">
                <a:solidFill>
                  <a:srgbClr val="FF0000"/>
                </a:solidFill>
              </a:rPr>
              <a:t>θ</a:t>
            </a:r>
            <a:r>
              <a:rPr lang="en-US" sz="2800" baseline="-25000" dirty="0">
                <a:solidFill>
                  <a:srgbClr val="FF0000"/>
                </a:solidFill>
              </a:rPr>
              <a:t>0</a:t>
            </a:r>
            <a:r>
              <a:rPr lang="en-US" sz="2800" dirty="0">
                <a:solidFill>
                  <a:srgbClr val="FF0000"/>
                </a:solidFill>
              </a:rPr>
              <a:t>)(1 + </a:t>
            </a:r>
            <a:r>
              <a:rPr lang="en-US" sz="2800" i="1" dirty="0">
                <a:solidFill>
                  <a:srgbClr val="FF0000"/>
                </a:solidFill>
              </a:rPr>
              <a:t>r</a:t>
            </a:r>
            <a:r>
              <a:rPr lang="en-US" sz="2800" dirty="0">
                <a:solidFill>
                  <a:srgbClr val="FF0000"/>
                </a:solidFill>
              </a:rPr>
              <a:t>)</a:t>
            </a:r>
            <a:r>
              <a:rPr lang="en-US" sz="2800" i="1" baseline="30000" dirty="0">
                <a:solidFill>
                  <a:srgbClr val="FF0000"/>
                </a:solidFill>
              </a:rPr>
              <a:t>T</a:t>
            </a:r>
          </a:p>
          <a:p>
            <a:endParaRPr lang="en-US" dirty="0">
              <a:solidFill>
                <a:srgbClr val="FF0000"/>
              </a:solidFill>
            </a:endParaRPr>
          </a:p>
          <a:p>
            <a:endParaRPr lang="en-US" dirty="0"/>
          </a:p>
        </p:txBody>
      </p:sp>
    </p:spTree>
    <p:extLst>
      <p:ext uri="{BB962C8B-B14F-4D97-AF65-F5344CB8AC3E}">
        <p14:creationId xmlns:p14="http://schemas.microsoft.com/office/powerpoint/2010/main" val="807663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fontScale="90000"/>
          </a:bodyPr>
          <a:lstStyle/>
          <a:p>
            <a:r>
              <a:rPr lang="en-US" sz="4400" dirty="0"/>
              <a:t>Pricing and Valuation of Forward</a:t>
            </a:r>
            <a:br>
              <a:rPr lang="en-US" sz="4000" dirty="0"/>
            </a:br>
            <a:r>
              <a:rPr lang="en-US" sz="4000" dirty="0"/>
              <a:t>Expiration</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normAutofit/>
          </a:bodyPr>
          <a:lstStyle/>
          <a:p>
            <a:r>
              <a:rPr lang="en-US" sz="2400" dirty="0"/>
              <a:t>The forward price, established at the initiation date of contract is </a:t>
            </a:r>
            <a:r>
              <a:rPr lang="en-US" sz="2400" i="1" dirty="0"/>
              <a:t>F</a:t>
            </a:r>
            <a:r>
              <a:rPr lang="en-US" sz="2400" baseline="-25000" dirty="0"/>
              <a:t>0</a:t>
            </a:r>
            <a:r>
              <a:rPr lang="en-US" sz="2400" dirty="0"/>
              <a:t>(</a:t>
            </a:r>
            <a:r>
              <a:rPr lang="en-US" sz="2400" i="1" dirty="0"/>
              <a:t>T</a:t>
            </a:r>
            <a:r>
              <a:rPr lang="en-US" sz="2400" dirty="0"/>
              <a:t>). Let us denote the value at expiration of the forward contract as </a:t>
            </a:r>
            <a:r>
              <a:rPr lang="en-US" sz="2400" i="1" dirty="0"/>
              <a:t>V</a:t>
            </a:r>
            <a:r>
              <a:rPr lang="en-US" sz="2400" i="1" baseline="-25000" dirty="0"/>
              <a:t>T</a:t>
            </a:r>
            <a:r>
              <a:rPr lang="en-US" sz="2400" dirty="0"/>
              <a:t>(</a:t>
            </a:r>
            <a:r>
              <a:rPr lang="en-US" sz="2400" i="1" dirty="0"/>
              <a:t>T</a:t>
            </a:r>
            <a:r>
              <a:rPr lang="en-US" sz="2400" dirty="0"/>
              <a:t>). This value is formally stated as</a:t>
            </a:r>
          </a:p>
          <a:p>
            <a:r>
              <a:rPr lang="en-US" sz="2400" i="1" dirty="0">
                <a:solidFill>
                  <a:srgbClr val="FF0000"/>
                </a:solidFill>
              </a:rPr>
              <a:t>V</a:t>
            </a:r>
            <a:r>
              <a:rPr lang="en-US" sz="2400" i="1" baseline="-25000" dirty="0">
                <a:solidFill>
                  <a:srgbClr val="FF0000"/>
                </a:solidFill>
              </a:rPr>
              <a:t>T</a:t>
            </a:r>
            <a:r>
              <a:rPr lang="en-US" sz="2400" dirty="0">
                <a:solidFill>
                  <a:srgbClr val="FF0000"/>
                </a:solidFill>
              </a:rPr>
              <a:t>(</a:t>
            </a:r>
            <a:r>
              <a:rPr lang="en-US" sz="2400" i="1" dirty="0">
                <a:solidFill>
                  <a:srgbClr val="FF0000"/>
                </a:solidFill>
              </a:rPr>
              <a:t>T</a:t>
            </a:r>
            <a:r>
              <a:rPr lang="en-US" sz="2400" dirty="0">
                <a:solidFill>
                  <a:srgbClr val="FF0000"/>
                </a:solidFill>
              </a:rPr>
              <a:t>) = </a:t>
            </a:r>
            <a:r>
              <a:rPr lang="en-US" sz="2400" i="1" dirty="0">
                <a:solidFill>
                  <a:srgbClr val="FF0000"/>
                </a:solidFill>
              </a:rPr>
              <a:t>S</a:t>
            </a:r>
            <a:r>
              <a:rPr lang="en-US" sz="2400" i="1" baseline="-25000" dirty="0">
                <a:solidFill>
                  <a:srgbClr val="FF0000"/>
                </a:solidFill>
              </a:rPr>
              <a:t>T</a:t>
            </a:r>
            <a:r>
              <a:rPr lang="en-US" sz="2400" i="1" dirty="0">
                <a:solidFill>
                  <a:srgbClr val="FF0000"/>
                </a:solidFill>
              </a:rPr>
              <a:t> </a:t>
            </a:r>
            <a:r>
              <a:rPr lang="en-US" sz="2400" dirty="0">
                <a:solidFill>
                  <a:srgbClr val="FF0000"/>
                </a:solidFill>
              </a:rPr>
              <a:t>– </a:t>
            </a:r>
            <a:r>
              <a:rPr lang="en-US" sz="2400" i="1" dirty="0">
                <a:solidFill>
                  <a:srgbClr val="FF0000"/>
                </a:solidFill>
              </a:rPr>
              <a:t>F</a:t>
            </a:r>
            <a:r>
              <a:rPr lang="en-US" sz="2400" baseline="-25000" dirty="0">
                <a:solidFill>
                  <a:srgbClr val="FF0000"/>
                </a:solidFill>
              </a:rPr>
              <a:t>0</a:t>
            </a:r>
            <a:r>
              <a:rPr lang="en-US" sz="2400" dirty="0">
                <a:solidFill>
                  <a:srgbClr val="FF0000"/>
                </a:solidFill>
              </a:rPr>
              <a:t>(</a:t>
            </a:r>
            <a:r>
              <a:rPr lang="en-US" sz="2400" i="1" dirty="0">
                <a:solidFill>
                  <a:srgbClr val="FF0000"/>
                </a:solidFill>
              </a:rPr>
              <a:t>T</a:t>
            </a:r>
            <a:r>
              <a:rPr lang="en-US" sz="2400" dirty="0">
                <a:solidFill>
                  <a:srgbClr val="FF0000"/>
                </a:solidFill>
              </a:rPr>
              <a:t>)</a:t>
            </a:r>
          </a:p>
        </p:txBody>
      </p:sp>
    </p:spTree>
    <p:extLst>
      <p:ext uri="{BB962C8B-B14F-4D97-AF65-F5344CB8AC3E}">
        <p14:creationId xmlns:p14="http://schemas.microsoft.com/office/powerpoint/2010/main" val="3492151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A4CB-FCAB-4C22-8025-12A7B7D54D86}"/>
              </a:ext>
            </a:extLst>
          </p:cNvPr>
          <p:cNvSpPr>
            <a:spLocks noGrp="1"/>
          </p:cNvSpPr>
          <p:nvPr>
            <p:ph type="title"/>
          </p:nvPr>
        </p:nvSpPr>
        <p:spPr/>
        <p:txBody>
          <a:bodyPr/>
          <a:lstStyle/>
          <a:p>
            <a:r>
              <a:rPr lang="en-US" sz="4000" dirty="0"/>
              <a:t>Pricing and Valuation of Forward</a:t>
            </a:r>
            <a:br>
              <a:rPr lang="en-US" sz="3200" dirty="0"/>
            </a:br>
            <a:r>
              <a:rPr lang="en-US" dirty="0"/>
              <a:t>Between Initiation and Expiration</a:t>
            </a:r>
          </a:p>
        </p:txBody>
      </p:sp>
      <p:sp>
        <p:nvSpPr>
          <p:cNvPr id="3" name="Content Placeholder 2">
            <a:extLst>
              <a:ext uri="{FF2B5EF4-FFF2-40B4-BE49-F238E27FC236}">
                <a16:creationId xmlns:a16="http://schemas.microsoft.com/office/drawing/2014/main" id="{29E066F2-8F96-4941-8382-1A700F54F94E}"/>
              </a:ext>
            </a:extLst>
          </p:cNvPr>
          <p:cNvSpPr>
            <a:spLocks noGrp="1"/>
          </p:cNvSpPr>
          <p:nvPr>
            <p:ph idx="1"/>
          </p:nvPr>
        </p:nvSpPr>
        <p:spPr/>
        <p:txBody>
          <a:bodyPr>
            <a:normAutofit/>
          </a:bodyPr>
          <a:lstStyle/>
          <a:p>
            <a:r>
              <a:rPr lang="en-US" sz="2400" dirty="0"/>
              <a:t>In general, we can say that:</a:t>
            </a:r>
          </a:p>
          <a:p>
            <a:r>
              <a:rPr lang="en-US" sz="2400" dirty="0"/>
              <a:t>The value of a forward contract is the spot price of the underlying asset minus the present value of the forward price.</a:t>
            </a:r>
          </a:p>
          <a:p>
            <a:r>
              <a:rPr lang="en-US" sz="2400" dirty="0">
                <a:solidFill>
                  <a:srgbClr val="FF0000"/>
                </a:solidFill>
              </a:rPr>
              <a:t>V</a:t>
            </a:r>
            <a:r>
              <a:rPr lang="en-US" sz="2400" baseline="-25000" dirty="0">
                <a:solidFill>
                  <a:srgbClr val="FF0000"/>
                </a:solidFill>
              </a:rPr>
              <a:t>t</a:t>
            </a:r>
            <a:r>
              <a:rPr lang="en-US" sz="2400" dirty="0">
                <a:solidFill>
                  <a:srgbClr val="FF0000"/>
                </a:solidFill>
              </a:rPr>
              <a:t>(T) = S</a:t>
            </a:r>
            <a:r>
              <a:rPr lang="en-US" sz="2400" baseline="-25000" dirty="0">
                <a:solidFill>
                  <a:srgbClr val="FF0000"/>
                </a:solidFill>
              </a:rPr>
              <a:t>t</a:t>
            </a:r>
            <a:r>
              <a:rPr lang="en-US" sz="2400" dirty="0">
                <a:solidFill>
                  <a:srgbClr val="FF0000"/>
                </a:solidFill>
              </a:rPr>
              <a:t> – F</a:t>
            </a:r>
            <a:r>
              <a:rPr lang="en-US" sz="2400" baseline="-25000" dirty="0">
                <a:solidFill>
                  <a:srgbClr val="FF0000"/>
                </a:solidFill>
              </a:rPr>
              <a:t>0</a:t>
            </a:r>
            <a:r>
              <a:rPr lang="en-US" sz="2400" dirty="0">
                <a:solidFill>
                  <a:srgbClr val="FF0000"/>
                </a:solidFill>
              </a:rPr>
              <a:t>(T)(1 + r)</a:t>
            </a:r>
            <a:r>
              <a:rPr lang="en-US" sz="2400" baseline="30000" dirty="0">
                <a:solidFill>
                  <a:srgbClr val="FF0000"/>
                </a:solidFill>
              </a:rPr>
              <a:t>–(T–t)</a:t>
            </a:r>
          </a:p>
          <a:p>
            <a:r>
              <a:rPr lang="en-US" sz="2400" dirty="0"/>
              <a:t>If the asset has a cost of carry, we must make only a small adjustment:</a:t>
            </a:r>
          </a:p>
          <a:p>
            <a:r>
              <a:rPr lang="en-US" sz="2400" dirty="0">
                <a:solidFill>
                  <a:srgbClr val="FF0000"/>
                </a:solidFill>
              </a:rPr>
              <a:t>V</a:t>
            </a:r>
            <a:r>
              <a:rPr lang="en-US" sz="2400" baseline="-25000" dirty="0">
                <a:solidFill>
                  <a:srgbClr val="FF0000"/>
                </a:solidFill>
              </a:rPr>
              <a:t>t</a:t>
            </a:r>
            <a:r>
              <a:rPr lang="en-US" sz="2400" dirty="0">
                <a:solidFill>
                  <a:srgbClr val="FF0000"/>
                </a:solidFill>
              </a:rPr>
              <a:t>(T) = S</a:t>
            </a:r>
            <a:r>
              <a:rPr lang="en-US" sz="2400" baseline="-25000" dirty="0">
                <a:solidFill>
                  <a:srgbClr val="FF0000"/>
                </a:solidFill>
              </a:rPr>
              <a:t>t</a:t>
            </a:r>
            <a:r>
              <a:rPr lang="en-US" sz="2400" dirty="0">
                <a:solidFill>
                  <a:srgbClr val="FF0000"/>
                </a:solidFill>
              </a:rPr>
              <a:t> – (γ</a:t>
            </a:r>
            <a:r>
              <a:rPr lang="en-US" sz="2400" baseline="-25000" dirty="0">
                <a:solidFill>
                  <a:srgbClr val="FF0000"/>
                </a:solidFill>
              </a:rPr>
              <a:t>0</a:t>
            </a:r>
            <a:r>
              <a:rPr lang="en-US" sz="2400" dirty="0">
                <a:solidFill>
                  <a:srgbClr val="FF0000"/>
                </a:solidFill>
              </a:rPr>
              <a:t> – θ</a:t>
            </a:r>
            <a:r>
              <a:rPr lang="en-US" sz="2400" baseline="-25000" dirty="0">
                <a:solidFill>
                  <a:srgbClr val="FF0000"/>
                </a:solidFill>
              </a:rPr>
              <a:t>0</a:t>
            </a:r>
            <a:r>
              <a:rPr lang="en-US" sz="2400" dirty="0">
                <a:solidFill>
                  <a:srgbClr val="FF0000"/>
                </a:solidFill>
              </a:rPr>
              <a:t>)(1 + r)</a:t>
            </a:r>
            <a:r>
              <a:rPr lang="en-US" sz="2400" baseline="30000" dirty="0">
                <a:solidFill>
                  <a:srgbClr val="FF0000"/>
                </a:solidFill>
              </a:rPr>
              <a:t>t</a:t>
            </a:r>
            <a:r>
              <a:rPr lang="en-US" sz="2400" dirty="0">
                <a:solidFill>
                  <a:srgbClr val="FF0000"/>
                </a:solidFill>
              </a:rPr>
              <a:t> – F</a:t>
            </a:r>
            <a:r>
              <a:rPr lang="en-US" sz="2400" baseline="-25000" dirty="0">
                <a:solidFill>
                  <a:srgbClr val="FF0000"/>
                </a:solidFill>
              </a:rPr>
              <a:t>0</a:t>
            </a:r>
            <a:r>
              <a:rPr lang="en-US" sz="2400" dirty="0">
                <a:solidFill>
                  <a:srgbClr val="FF0000"/>
                </a:solidFill>
              </a:rPr>
              <a:t>(T)(1 + r)</a:t>
            </a:r>
            <a:r>
              <a:rPr lang="en-US" sz="2400" baseline="30000" dirty="0">
                <a:solidFill>
                  <a:srgbClr val="FF0000"/>
                </a:solidFill>
              </a:rPr>
              <a:t>–(T–t)</a:t>
            </a:r>
          </a:p>
          <a:p>
            <a:endParaRPr lang="en-US" sz="2400" baseline="30000" dirty="0">
              <a:solidFill>
                <a:srgbClr val="FF0000"/>
              </a:solidFill>
            </a:endParaRPr>
          </a:p>
          <a:p>
            <a:endParaRPr lang="en-US" sz="2400" baseline="30000" dirty="0">
              <a:solidFill>
                <a:srgbClr val="FF0000"/>
              </a:solidFill>
            </a:endParaRPr>
          </a:p>
          <a:p>
            <a:endParaRPr lang="en-US" sz="2400" baseline="30000" dirty="0">
              <a:solidFill>
                <a:srgbClr val="FF0000"/>
              </a:solidFill>
            </a:endParaRPr>
          </a:p>
          <a:p>
            <a:endParaRPr lang="en-US" sz="2400" baseline="30000" dirty="0">
              <a:solidFill>
                <a:srgbClr val="FF0000"/>
              </a:solidFill>
            </a:endParaRPr>
          </a:p>
        </p:txBody>
      </p:sp>
    </p:spTree>
    <p:extLst>
      <p:ext uri="{BB962C8B-B14F-4D97-AF65-F5344CB8AC3E}">
        <p14:creationId xmlns:p14="http://schemas.microsoft.com/office/powerpoint/2010/main" val="645779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DF94-1C91-4AAB-B970-3C0C61EA63AF}"/>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8A07ED40-B086-4B0B-BB68-EC1694F9E2F1}"/>
              </a:ext>
            </a:extLst>
          </p:cNvPr>
          <p:cNvSpPr>
            <a:spLocks noGrp="1"/>
          </p:cNvSpPr>
          <p:nvPr>
            <p:ph idx="1"/>
          </p:nvPr>
        </p:nvSpPr>
        <p:spPr/>
        <p:txBody>
          <a:bodyPr>
            <a:normAutofit/>
          </a:bodyPr>
          <a:lstStyle/>
          <a:p>
            <a:r>
              <a:rPr lang="en-US" dirty="0"/>
              <a:t>1 Which of the following best describes the difference between the price of a forward contract and its value?</a:t>
            </a:r>
          </a:p>
          <a:p>
            <a:pPr lvl="1"/>
            <a:r>
              <a:rPr lang="en-US" sz="1800" dirty="0"/>
              <a:t>A The forward price is fixed at the start, and the value starts at zero and then changes.</a:t>
            </a:r>
          </a:p>
          <a:p>
            <a:pPr lvl="1"/>
            <a:r>
              <a:rPr lang="en-US" sz="1800" dirty="0"/>
              <a:t>B The price determines the profit to the buyer, and the value determines the profit to the seller.</a:t>
            </a:r>
          </a:p>
          <a:p>
            <a:pPr lvl="1"/>
            <a:r>
              <a:rPr lang="en-US" sz="1800" dirty="0"/>
              <a:t>C The forward contract value is a benchmark against which the price is compared for the purposes of determining whether a trade is advisable.</a:t>
            </a:r>
          </a:p>
        </p:txBody>
      </p:sp>
    </p:spTree>
    <p:extLst>
      <p:ext uri="{BB962C8B-B14F-4D97-AF65-F5344CB8AC3E}">
        <p14:creationId xmlns:p14="http://schemas.microsoft.com/office/powerpoint/2010/main" val="3352696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D4B4-8523-44E6-B26A-C11BCE40B3B8}"/>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5860A36-51F3-44B8-83EA-E1F08E8326BB}"/>
              </a:ext>
            </a:extLst>
          </p:cNvPr>
          <p:cNvSpPr>
            <a:spLocks noGrp="1"/>
          </p:cNvSpPr>
          <p:nvPr>
            <p:ph idx="1"/>
          </p:nvPr>
        </p:nvSpPr>
        <p:spPr/>
        <p:txBody>
          <a:bodyPr>
            <a:normAutofit/>
          </a:bodyPr>
          <a:lstStyle/>
          <a:p>
            <a:r>
              <a:rPr lang="en-US" dirty="0"/>
              <a:t>2 Which of the following best describes the value of the forward contract at expiration? The value is the price of the underlying:</a:t>
            </a:r>
          </a:p>
          <a:p>
            <a:pPr lvl="1"/>
            <a:r>
              <a:rPr lang="en-US" sz="1800" dirty="0"/>
              <a:t>A minus the forward price.</a:t>
            </a:r>
          </a:p>
          <a:p>
            <a:pPr lvl="1"/>
            <a:r>
              <a:rPr lang="en-US" sz="1800" dirty="0"/>
              <a:t>B divided by the forward price.</a:t>
            </a:r>
          </a:p>
          <a:p>
            <a:pPr lvl="1"/>
            <a:r>
              <a:rPr lang="en-US" sz="1800" dirty="0"/>
              <a:t>C minus the compounded forward price.</a:t>
            </a:r>
          </a:p>
          <a:p>
            <a:r>
              <a:rPr lang="en-US" dirty="0"/>
              <a:t>3 Which of the following factors does not affect the forward price?</a:t>
            </a:r>
          </a:p>
          <a:p>
            <a:pPr lvl="1"/>
            <a:r>
              <a:rPr lang="en-US" sz="1800" dirty="0"/>
              <a:t>A The costs of holding the underlying</a:t>
            </a:r>
          </a:p>
          <a:p>
            <a:pPr lvl="1"/>
            <a:r>
              <a:rPr lang="en-US" sz="1800" dirty="0"/>
              <a:t>B Dividends or interest paid by the underlying</a:t>
            </a:r>
          </a:p>
          <a:p>
            <a:pPr lvl="1"/>
            <a:r>
              <a:rPr lang="en-US" sz="1800" dirty="0"/>
              <a:t>C Whether the investor is risk averse, risk seeking, or risk neutral</a:t>
            </a:r>
          </a:p>
        </p:txBody>
      </p:sp>
    </p:spTree>
    <p:extLst>
      <p:ext uri="{BB962C8B-B14F-4D97-AF65-F5344CB8AC3E}">
        <p14:creationId xmlns:p14="http://schemas.microsoft.com/office/powerpoint/2010/main" val="208066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a:xfrm>
            <a:off x="677334" y="609600"/>
            <a:ext cx="8596668" cy="1320800"/>
          </a:xfrm>
        </p:spPr>
        <p:txBody>
          <a:bodyPr>
            <a:normAutofit fontScale="90000"/>
          </a:bodyPr>
          <a:lstStyle/>
          <a:p>
            <a:r>
              <a:rPr lang="en-US" sz="4400" dirty="0"/>
              <a:t>R</a:t>
            </a:r>
            <a:r>
              <a:rPr lang="en-US" altLang="zh-CN" sz="4400" dirty="0"/>
              <a:t>eading 46</a:t>
            </a:r>
            <a:br>
              <a:rPr lang="en-US" altLang="zh-CN" dirty="0"/>
            </a:br>
            <a:r>
              <a:rPr lang="en-US" altLang="zh-CN" dirty="0"/>
              <a:t>Basics of Derivative Pricing and Valuation</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noAutofit/>
          </a:bodyPr>
          <a:lstStyle/>
          <a:p>
            <a:r>
              <a:rPr lang="en-US" dirty="0"/>
              <a:t>a. explain how the concepts of arbitrage, replication, and risk neutrality are used in pricing derivatives;</a:t>
            </a:r>
          </a:p>
          <a:p>
            <a:r>
              <a:rPr lang="en-US" dirty="0"/>
              <a:t>b. explain the difference between value and price of forward and futures contracts;</a:t>
            </a:r>
          </a:p>
          <a:p>
            <a:r>
              <a:rPr lang="en-US" dirty="0"/>
              <a:t>c. calculate a forward price of an asset with zero, positive, or negative net cost of carry;</a:t>
            </a:r>
          </a:p>
          <a:p>
            <a:r>
              <a:rPr lang="en-US" dirty="0"/>
              <a:t>d. explain how the value and price of a forward contract are determined at expiration, during the life of the contract, and at initiation;</a:t>
            </a:r>
          </a:p>
          <a:p>
            <a:r>
              <a:rPr lang="en-US" dirty="0"/>
              <a:t>e. describe monetary and nonmonetary benefits and costs associated with holding the underlying asset and explain how they affect the value and price of a forward contract;</a:t>
            </a:r>
          </a:p>
          <a:p>
            <a:r>
              <a:rPr lang="en-US" dirty="0"/>
              <a:t>f. define a forward rate agreement and describe its uses;</a:t>
            </a:r>
          </a:p>
          <a:p>
            <a:r>
              <a:rPr lang="en-US" dirty="0"/>
              <a:t>g. explain why forward and futures prices differ;</a:t>
            </a:r>
          </a:p>
        </p:txBody>
      </p:sp>
    </p:spTree>
    <p:extLst>
      <p:ext uri="{BB962C8B-B14F-4D97-AF65-F5344CB8AC3E}">
        <p14:creationId xmlns:p14="http://schemas.microsoft.com/office/powerpoint/2010/main" val="217039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D735-10ED-4AAF-A2D5-17FA1E19087E}"/>
              </a:ext>
            </a:extLst>
          </p:cNvPr>
          <p:cNvSpPr>
            <a:spLocks noGrp="1"/>
          </p:cNvSpPr>
          <p:nvPr>
            <p:ph type="title"/>
          </p:nvPr>
        </p:nvSpPr>
        <p:spPr/>
        <p:txBody>
          <a:bodyPr>
            <a:normAutofit/>
          </a:bodyPr>
          <a:lstStyle/>
          <a:p>
            <a:r>
              <a:rPr lang="en-US" sz="4000" dirty="0"/>
              <a:t>Forward Rate Agreement</a:t>
            </a:r>
          </a:p>
        </p:txBody>
      </p:sp>
      <p:sp>
        <p:nvSpPr>
          <p:cNvPr id="3" name="Content Placeholder 2">
            <a:extLst>
              <a:ext uri="{FF2B5EF4-FFF2-40B4-BE49-F238E27FC236}">
                <a16:creationId xmlns:a16="http://schemas.microsoft.com/office/drawing/2014/main" id="{B10EA527-4BD5-4EA8-9093-5B5E4ADC3E3F}"/>
              </a:ext>
            </a:extLst>
          </p:cNvPr>
          <p:cNvSpPr>
            <a:spLocks noGrp="1"/>
          </p:cNvSpPr>
          <p:nvPr>
            <p:ph idx="1"/>
          </p:nvPr>
        </p:nvSpPr>
        <p:spPr/>
        <p:txBody>
          <a:bodyPr>
            <a:normAutofit/>
          </a:bodyPr>
          <a:lstStyle/>
          <a:p>
            <a:r>
              <a:rPr lang="en-US" sz="2400" dirty="0"/>
              <a:t>Spot rate and forward rate</a:t>
            </a:r>
          </a:p>
          <a:p>
            <a:r>
              <a:rPr lang="en-US" sz="2400" dirty="0"/>
              <a:t>Forward contracts in which the underlying is an interest rate are called forward rate agreements, or </a:t>
            </a:r>
            <a:r>
              <a:rPr lang="en-US" sz="2400" dirty="0">
                <a:solidFill>
                  <a:srgbClr val="FF0000"/>
                </a:solidFill>
              </a:rPr>
              <a:t>FRAs</a:t>
            </a:r>
            <a:r>
              <a:rPr lang="en-US" sz="2400" dirty="0"/>
              <a:t>.</a:t>
            </a:r>
          </a:p>
          <a:p>
            <a:r>
              <a:rPr lang="en-US" sz="2400" dirty="0"/>
              <a:t>FRAs have often historically been based on Libor, the London Interbank Offered Rate.</a:t>
            </a:r>
          </a:p>
          <a:p>
            <a:r>
              <a:rPr lang="en-US" sz="2400" dirty="0">
                <a:solidFill>
                  <a:srgbClr val="FF0000"/>
                </a:solidFill>
              </a:rPr>
              <a:t>30-Day FRA on 90-Day Libor</a:t>
            </a:r>
          </a:p>
          <a:p>
            <a:r>
              <a:rPr lang="en-US" sz="2400" dirty="0">
                <a:solidFill>
                  <a:srgbClr val="FF0000"/>
                </a:solidFill>
              </a:rPr>
              <a:t>3*12 FRA</a:t>
            </a:r>
          </a:p>
          <a:p>
            <a:endParaRPr lang="en-US" sz="2400" dirty="0"/>
          </a:p>
        </p:txBody>
      </p:sp>
    </p:spTree>
    <p:extLst>
      <p:ext uri="{BB962C8B-B14F-4D97-AF65-F5344CB8AC3E}">
        <p14:creationId xmlns:p14="http://schemas.microsoft.com/office/powerpoint/2010/main" val="3645223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23BA1-6772-4C82-9527-CAA40CCA6A96}"/>
              </a:ext>
            </a:extLst>
          </p:cNvPr>
          <p:cNvSpPr>
            <a:spLocks noGrp="1"/>
          </p:cNvSpPr>
          <p:nvPr>
            <p:ph type="title"/>
          </p:nvPr>
        </p:nvSpPr>
        <p:spPr/>
        <p:txBody>
          <a:bodyPr>
            <a:normAutofit/>
          </a:bodyPr>
          <a:lstStyle/>
          <a:p>
            <a:r>
              <a:rPr lang="en-US" sz="4000" dirty="0"/>
              <a:t>Forward Rate Agreement</a:t>
            </a:r>
          </a:p>
        </p:txBody>
      </p:sp>
      <p:pic>
        <p:nvPicPr>
          <p:cNvPr id="5" name="Content Placeholder 4">
            <a:extLst>
              <a:ext uri="{FF2B5EF4-FFF2-40B4-BE49-F238E27FC236}">
                <a16:creationId xmlns:a16="http://schemas.microsoft.com/office/drawing/2014/main" id="{E8966A3C-82F2-45F1-AACF-22B235E6FB74}"/>
              </a:ext>
            </a:extLst>
          </p:cNvPr>
          <p:cNvPicPr>
            <a:picLocks noGrp="1" noChangeAspect="1"/>
          </p:cNvPicPr>
          <p:nvPr>
            <p:ph idx="1"/>
          </p:nvPr>
        </p:nvPicPr>
        <p:blipFill>
          <a:blip r:embed="rId2"/>
          <a:stretch>
            <a:fillRect/>
          </a:stretch>
        </p:blipFill>
        <p:spPr>
          <a:xfrm>
            <a:off x="1379913" y="1921250"/>
            <a:ext cx="7597832" cy="4606011"/>
          </a:xfrm>
        </p:spPr>
      </p:pic>
    </p:spTree>
    <p:extLst>
      <p:ext uri="{BB962C8B-B14F-4D97-AF65-F5344CB8AC3E}">
        <p14:creationId xmlns:p14="http://schemas.microsoft.com/office/powerpoint/2010/main" val="3577264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4044-48DC-4FFC-BC37-2E75B02EE67E}"/>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D8EE2DC-9E14-48A2-9E6A-16C131C9A1EC}"/>
              </a:ext>
            </a:extLst>
          </p:cNvPr>
          <p:cNvSpPr>
            <a:spLocks noGrp="1"/>
          </p:cNvSpPr>
          <p:nvPr>
            <p:ph idx="1"/>
          </p:nvPr>
        </p:nvSpPr>
        <p:spPr/>
        <p:txBody>
          <a:bodyPr>
            <a:normAutofit/>
          </a:bodyPr>
          <a:lstStyle/>
          <a:p>
            <a:r>
              <a:rPr lang="en-US" sz="2400" dirty="0"/>
              <a:t>Which of the following best describes the forward rate of an FRA?</a:t>
            </a:r>
          </a:p>
          <a:p>
            <a:pPr lvl="1"/>
            <a:r>
              <a:rPr lang="en-US" sz="2400" dirty="0"/>
              <a:t>A The spot rate implied by the term structure</a:t>
            </a:r>
          </a:p>
          <a:p>
            <a:pPr lvl="1"/>
            <a:r>
              <a:rPr lang="en-US" sz="2400" dirty="0"/>
              <a:t>B The forward rate implied by the term structure</a:t>
            </a:r>
          </a:p>
          <a:p>
            <a:pPr lvl="1"/>
            <a:r>
              <a:rPr lang="en-US" sz="2400" dirty="0"/>
              <a:t>C The rate on a zero-coupon bond of maturity equal to that of the forward contract</a:t>
            </a:r>
          </a:p>
        </p:txBody>
      </p:sp>
    </p:spTree>
    <p:extLst>
      <p:ext uri="{BB962C8B-B14F-4D97-AF65-F5344CB8AC3E}">
        <p14:creationId xmlns:p14="http://schemas.microsoft.com/office/powerpoint/2010/main" val="3398656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u="sng" dirty="0">
                <a:solidFill>
                  <a:srgbClr val="FF0000"/>
                </a:solidFill>
              </a:rPr>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1800058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AE0AAB92-0723-4D51-80D5-C6440ACF13CB}"/>
              </a:ext>
            </a:extLst>
          </p:cNvPr>
          <p:cNvSpPr>
            <a:spLocks noGrp="1"/>
          </p:cNvSpPr>
          <p:nvPr>
            <p:ph idx="1"/>
          </p:nvPr>
        </p:nvSpPr>
        <p:spPr/>
        <p:txBody>
          <a:bodyPr/>
          <a:lstStyle/>
          <a:p>
            <a:r>
              <a:rPr lang="en-US" sz="2000" dirty="0"/>
              <a:t>Definition: A futures contract is a </a:t>
            </a:r>
            <a:r>
              <a:rPr lang="en-US" sz="2000" dirty="0">
                <a:solidFill>
                  <a:srgbClr val="FF0000"/>
                </a:solidFill>
              </a:rPr>
              <a:t>standardized</a:t>
            </a:r>
            <a:r>
              <a:rPr lang="en-US" sz="2000" dirty="0"/>
              <a:t> derivative contract created and traded on </a:t>
            </a:r>
            <a:r>
              <a:rPr lang="en-US" sz="2000" dirty="0">
                <a:solidFill>
                  <a:srgbClr val="FF0000"/>
                </a:solidFill>
              </a:rPr>
              <a:t>a futures exchange </a:t>
            </a:r>
            <a:r>
              <a:rPr lang="en-US" sz="2000" dirty="0"/>
              <a:t>in which </a:t>
            </a:r>
            <a:r>
              <a:rPr lang="en-US" sz="2000" dirty="0">
                <a:highlight>
                  <a:srgbClr val="FFFF00"/>
                </a:highlight>
              </a:rPr>
              <a:t>two parties agree that one party, the buyer, will purchase an underlying asset from the other party, the seller, at a later date and at a price agreed on by the two parties when the contract is initiated</a:t>
            </a:r>
            <a:r>
              <a:rPr lang="en-US" sz="2000" dirty="0"/>
              <a:t> and in which there </a:t>
            </a:r>
            <a:r>
              <a:rPr lang="en-US" sz="2000" dirty="0">
                <a:solidFill>
                  <a:schemeClr val="tx1"/>
                </a:solidFill>
              </a:rPr>
              <a:t>is</a:t>
            </a:r>
            <a:r>
              <a:rPr lang="en-US" sz="2000" dirty="0">
                <a:solidFill>
                  <a:srgbClr val="FF0000"/>
                </a:solidFill>
              </a:rPr>
              <a:t> </a:t>
            </a:r>
            <a:r>
              <a:rPr lang="en-US" sz="2000" b="1" dirty="0">
                <a:solidFill>
                  <a:srgbClr val="FF0000"/>
                </a:solidFill>
              </a:rPr>
              <a:t>a daily settling of gains and losses</a:t>
            </a:r>
            <a:r>
              <a:rPr lang="en-US" sz="2000" b="1" dirty="0"/>
              <a:t> </a:t>
            </a:r>
            <a:r>
              <a:rPr lang="en-US" sz="2000" dirty="0"/>
              <a:t>and </a:t>
            </a:r>
            <a:r>
              <a:rPr lang="en-US" sz="2000" b="1" dirty="0">
                <a:solidFill>
                  <a:srgbClr val="FF0000"/>
                </a:solidFill>
              </a:rPr>
              <a:t>a credit guarantee by the futures exchange through its clearinghouse</a:t>
            </a:r>
            <a:r>
              <a:rPr lang="en-US" sz="2000" b="1" dirty="0"/>
              <a:t>.</a:t>
            </a:r>
          </a:p>
          <a:p>
            <a:endParaRPr lang="en-US" dirty="0"/>
          </a:p>
        </p:txBody>
      </p:sp>
    </p:spTree>
    <p:extLst>
      <p:ext uri="{BB962C8B-B14F-4D97-AF65-F5344CB8AC3E}">
        <p14:creationId xmlns:p14="http://schemas.microsoft.com/office/powerpoint/2010/main" val="3713870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normAutofit lnSpcReduction="10000"/>
          </a:bodyPr>
          <a:lstStyle/>
          <a:p>
            <a:r>
              <a:rPr lang="en-US" sz="1600" dirty="0"/>
              <a:t>Futures contracts are specialized versions of forward contracts that have been </a:t>
            </a:r>
            <a:r>
              <a:rPr lang="en-US" sz="1600" dirty="0">
                <a:solidFill>
                  <a:srgbClr val="FF0000"/>
                </a:solidFill>
              </a:rPr>
              <a:t>standardized</a:t>
            </a:r>
            <a:r>
              <a:rPr lang="en-US" sz="1600" dirty="0"/>
              <a:t> and that trade on </a:t>
            </a:r>
            <a:r>
              <a:rPr lang="en-US" sz="1600" dirty="0">
                <a:solidFill>
                  <a:srgbClr val="FF0000"/>
                </a:solidFill>
              </a:rPr>
              <a:t>a futures exchange</a:t>
            </a:r>
            <a:r>
              <a:rPr lang="en-US" sz="1600" dirty="0"/>
              <a:t>.</a:t>
            </a:r>
          </a:p>
          <a:p>
            <a:r>
              <a:rPr lang="en-US" dirty="0"/>
              <a:t>Futures exchanges </a:t>
            </a:r>
            <a:r>
              <a:rPr lang="en-US" dirty="0">
                <a:solidFill>
                  <a:srgbClr val="FF0000"/>
                </a:solidFill>
              </a:rPr>
              <a:t>are highly regulated </a:t>
            </a:r>
            <a:r>
              <a:rPr lang="en-US" dirty="0"/>
              <a:t>at the national level in all countries.</a:t>
            </a:r>
            <a:endParaRPr lang="en-US" sz="1600" dirty="0"/>
          </a:p>
          <a:p>
            <a:r>
              <a:rPr lang="en-US" sz="1600" dirty="0"/>
              <a:t>Probably the most important distinctive characteristic of futures contracts is the </a:t>
            </a:r>
            <a:r>
              <a:rPr lang="en-US" sz="1600" dirty="0">
                <a:solidFill>
                  <a:srgbClr val="FF0000"/>
                </a:solidFill>
              </a:rPr>
              <a:t>daily settlement of gains and losses and the associated credit guarantee </a:t>
            </a:r>
            <a:r>
              <a:rPr lang="en-US" sz="1600" dirty="0"/>
              <a:t>provided by the exchange through its clearinghouse.</a:t>
            </a:r>
          </a:p>
          <a:p>
            <a:r>
              <a:rPr lang="en-US" sz="1600" dirty="0"/>
              <a:t>At the end of each day, the clearinghouse engages in a practice called </a:t>
            </a:r>
            <a:r>
              <a:rPr lang="en-US" sz="1600" dirty="0">
                <a:solidFill>
                  <a:srgbClr val="FF0000"/>
                </a:solidFill>
              </a:rPr>
              <a:t>mark to market</a:t>
            </a:r>
            <a:r>
              <a:rPr lang="en-US" sz="1600" dirty="0"/>
              <a:t>, also known as the </a:t>
            </a:r>
            <a:r>
              <a:rPr lang="en-US" sz="1600" dirty="0">
                <a:solidFill>
                  <a:srgbClr val="FF0000"/>
                </a:solidFill>
              </a:rPr>
              <a:t>daily settlement</a:t>
            </a:r>
            <a:r>
              <a:rPr lang="en-US" sz="1600" dirty="0"/>
              <a:t>.</a:t>
            </a:r>
          </a:p>
          <a:p>
            <a:r>
              <a:rPr lang="en-US" dirty="0"/>
              <a:t>The account is specifically referred to as a </a:t>
            </a:r>
            <a:r>
              <a:rPr lang="en-US" dirty="0">
                <a:solidFill>
                  <a:srgbClr val="FF0000"/>
                </a:solidFill>
              </a:rPr>
              <a:t>margin</a:t>
            </a:r>
            <a:r>
              <a:rPr lang="en-US" b="1" dirty="0"/>
              <a:t> </a:t>
            </a:r>
            <a:r>
              <a:rPr lang="en-US" dirty="0"/>
              <a:t>account.</a:t>
            </a:r>
          </a:p>
          <a:p>
            <a:pPr lvl="1"/>
            <a:r>
              <a:rPr lang="en-US" dirty="0"/>
              <a:t>Initial margin</a:t>
            </a:r>
          </a:p>
          <a:p>
            <a:pPr lvl="1"/>
            <a:r>
              <a:rPr lang="en-US" dirty="0"/>
              <a:t>Maintenance margin</a:t>
            </a:r>
          </a:p>
          <a:p>
            <a:pPr lvl="1"/>
            <a:r>
              <a:rPr lang="en-US" dirty="0"/>
              <a:t>Margin call</a:t>
            </a:r>
          </a:p>
          <a:p>
            <a:endParaRPr lang="en-US" sz="1600" dirty="0"/>
          </a:p>
          <a:p>
            <a:endParaRPr lang="en-US" sz="1600" dirty="0"/>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77334" y="1714269"/>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4175775852"/>
              </p:ext>
            </p:extLst>
          </p:nvPr>
        </p:nvGraphicFramePr>
        <p:xfrm>
          <a:off x="677334" y="2287124"/>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2A854D74-DA2F-4595-9853-9134A8A7FE9C}"/>
              </a:ext>
            </a:extLst>
          </p:cNvPr>
          <p:cNvSpPr>
            <a:spLocks noGrp="1"/>
          </p:cNvSpPr>
          <p:nvPr>
            <p:ph idx="1"/>
          </p:nvPr>
        </p:nvSpPr>
        <p:spPr/>
        <p:txBody>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r>
              <a:rPr lang="en-US" dirty="0"/>
              <a:t>.</a:t>
            </a:r>
            <a:endParaRPr lang="en-US" dirty="0">
              <a:solidFill>
                <a:srgbClr val="FF0000"/>
              </a:solidFill>
            </a:endParaRPr>
          </a:p>
          <a:p>
            <a:r>
              <a:rPr lang="en-US" dirty="0"/>
              <a:t>Futures markets can be used for </a:t>
            </a:r>
            <a:r>
              <a:rPr lang="en-US" dirty="0">
                <a:solidFill>
                  <a:srgbClr val="FF0000"/>
                </a:solidFill>
              </a:rPr>
              <a:t>hedging or speculation.</a:t>
            </a:r>
          </a:p>
          <a:p>
            <a:r>
              <a:rPr lang="en-US" dirty="0">
                <a:solidFill>
                  <a:schemeClr val="tx1"/>
                </a:solidFill>
              </a:rPr>
              <a:t>This required margin is typically </a:t>
            </a:r>
            <a:r>
              <a:rPr lang="en-US" dirty="0">
                <a:solidFill>
                  <a:srgbClr val="FF0000"/>
                </a:solidFill>
              </a:rPr>
              <a:t>less than 10% </a:t>
            </a:r>
            <a:r>
              <a:rPr lang="en-US" dirty="0">
                <a:solidFill>
                  <a:schemeClr val="tx1"/>
                </a:solidFill>
              </a:rPr>
              <a:t>of the futures price, which is considerably less than in equity margin trading.</a:t>
            </a:r>
          </a:p>
          <a:p>
            <a:endParaRPr lang="en-US" dirty="0"/>
          </a:p>
        </p:txBody>
      </p:sp>
    </p:spTree>
    <p:extLst>
      <p:ext uri="{BB962C8B-B14F-4D97-AF65-F5344CB8AC3E}">
        <p14:creationId xmlns:p14="http://schemas.microsoft.com/office/powerpoint/2010/main" val="3202081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p:txBody>
          <a:bodyPr/>
          <a:lstStyle/>
          <a:p>
            <a:r>
              <a:rPr lang="en-US" dirty="0"/>
              <a:t>Characteristics:</a:t>
            </a:r>
          </a:p>
          <a:p>
            <a:pPr lvl="1"/>
            <a:r>
              <a:rPr lang="en-US" dirty="0"/>
              <a:t>Some futures contracts contain a provision limiting price changes. These rules, called </a:t>
            </a:r>
            <a:r>
              <a:rPr lang="en-US" dirty="0">
                <a:solidFill>
                  <a:srgbClr val="FF0000"/>
                </a:solidFill>
              </a:rPr>
              <a:t>price limits</a:t>
            </a:r>
            <a:r>
              <a:rPr lang="en-US" dirty="0"/>
              <a:t>, establish a band relative to the previous day’s settlement price, within which all trades must occur.</a:t>
            </a:r>
          </a:p>
          <a:p>
            <a:pPr lvl="1"/>
            <a:r>
              <a:rPr lang="en-US" dirty="0"/>
              <a:t>Most participants in futures markets buy and sell contracts, collecting their profits and incurring their losses, with no ultimate intent to make or take delivery of the underlying asset.</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futures price </a:t>
            </a:r>
            <a:r>
              <a:rPr lang="en-US" i="1" dirty="0">
                <a:solidFill>
                  <a:srgbClr val="FF0000"/>
                </a:solidFill>
              </a:rPr>
              <a:t>converges to</a:t>
            </a:r>
            <a:r>
              <a:rPr lang="en-US" i="1" dirty="0"/>
              <a:t> the spot price at expiration.</a:t>
            </a:r>
          </a:p>
          <a:p>
            <a:endParaRPr lang="en-US" dirty="0"/>
          </a:p>
        </p:txBody>
      </p:sp>
    </p:spTree>
    <p:extLst>
      <p:ext uri="{BB962C8B-B14F-4D97-AF65-F5344CB8AC3E}">
        <p14:creationId xmlns:p14="http://schemas.microsoft.com/office/powerpoint/2010/main" val="3563469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normAutofit fontScale="90000"/>
          </a:bodyPr>
          <a:lstStyle/>
          <a:p>
            <a:r>
              <a:rPr lang="en-US" sz="4400" dirty="0"/>
              <a:t>R</a:t>
            </a:r>
            <a:r>
              <a:rPr lang="en-US" altLang="zh-CN" sz="4400" dirty="0"/>
              <a:t>eading 46</a:t>
            </a:r>
            <a:br>
              <a:rPr lang="en-US" altLang="zh-CN" sz="4000" dirty="0"/>
            </a:br>
            <a:r>
              <a:rPr lang="en-US" altLang="zh-CN" dirty="0"/>
              <a:t>Basics of Derivative Pricing and Valuation</a:t>
            </a:r>
            <a:endParaRPr lang="en-US"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noAutofit/>
          </a:bodyPr>
          <a:lstStyle/>
          <a:p>
            <a:r>
              <a:rPr lang="en-US" dirty="0"/>
              <a:t>h. explain how swap contracts are similar to but different from a series of forward contracts;</a:t>
            </a:r>
          </a:p>
          <a:p>
            <a:r>
              <a:rPr lang="en-US" dirty="0" err="1"/>
              <a:t>i</a:t>
            </a:r>
            <a:r>
              <a:rPr lang="en-US" dirty="0"/>
              <a:t>. explain the difference between value and price of swaps;</a:t>
            </a:r>
          </a:p>
          <a:p>
            <a:r>
              <a:rPr lang="en-US" dirty="0"/>
              <a:t>j. explain the exercise value, time value, and moneyness of an option;</a:t>
            </a:r>
          </a:p>
          <a:p>
            <a:r>
              <a:rPr lang="en-US" dirty="0"/>
              <a:t>k. identify the factors that determine the value of an option and explain how each factor affects the value of an option;</a:t>
            </a:r>
          </a:p>
          <a:p>
            <a:r>
              <a:rPr lang="en-US" dirty="0"/>
              <a:t>l. explain put–call parity for European options;</a:t>
            </a:r>
          </a:p>
          <a:p>
            <a:r>
              <a:rPr lang="en-US" dirty="0"/>
              <a:t>m. explain put–call–forward parity for European options;</a:t>
            </a:r>
          </a:p>
          <a:p>
            <a:r>
              <a:rPr lang="en-US" dirty="0"/>
              <a:t>n. explain how the value of an option is determined using a one-period binomial model;</a:t>
            </a:r>
          </a:p>
          <a:p>
            <a:r>
              <a:rPr lang="en-US" dirty="0"/>
              <a:t>o. explain under which circumstances the values of European and American options differ.</a:t>
            </a:r>
          </a:p>
        </p:txBody>
      </p:sp>
    </p:spTree>
    <p:extLst>
      <p:ext uri="{BB962C8B-B14F-4D97-AF65-F5344CB8AC3E}">
        <p14:creationId xmlns:p14="http://schemas.microsoft.com/office/powerpoint/2010/main" val="2732823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u="sng" dirty="0">
                <a:solidFill>
                  <a:srgbClr val="FF0000"/>
                </a:solidFill>
              </a:rPr>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3420598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sz="2000" dirty="0"/>
              <a:t>Definition: </a:t>
            </a:r>
            <a:r>
              <a:rPr lang="en-US" sz="2000" i="1" dirty="0"/>
              <a:t>A swap is an over- the- counter derivative contract in which two parties agree to </a:t>
            </a:r>
            <a:r>
              <a:rPr lang="en-US" sz="2000" i="1" dirty="0">
                <a:solidFill>
                  <a:srgbClr val="FF0000"/>
                </a:solidFill>
              </a:rPr>
              <a:t>exchange a series of cash flows </a:t>
            </a:r>
            <a:r>
              <a:rPr lang="en-US" sz="2000" i="1" dirty="0"/>
              <a:t>whereby one party </a:t>
            </a:r>
            <a:r>
              <a:rPr lang="en-US" sz="2000" i="1" dirty="0">
                <a:solidFill>
                  <a:srgbClr val="FF0000"/>
                </a:solidFill>
              </a:rPr>
              <a:t>pays a variable series that will be determined by an underlying asset or rate </a:t>
            </a:r>
            <a:r>
              <a:rPr lang="en-US" sz="2000" i="1" dirty="0"/>
              <a:t>and the other party pays </a:t>
            </a:r>
            <a:r>
              <a:rPr lang="en-US" sz="2000" i="1" dirty="0">
                <a:solidFill>
                  <a:srgbClr val="FF0000"/>
                </a:solidFill>
              </a:rPr>
              <a:t>either (1) a variable series determined by a different underlying asset or rate or (2) a fixed series</a:t>
            </a:r>
            <a:r>
              <a:rPr lang="en-US" sz="2000"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pPr lvl="1"/>
            <a:r>
              <a:rPr lang="en-US" dirty="0">
                <a:solidFill>
                  <a:schemeClr val="tx1"/>
                </a:solidFill>
              </a:rPr>
              <a:t>The notional amount of a swap is not typically exchanged, the credit risk of a swap is much less than that of a loan.</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1.Which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2.Which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normAutofit/>
          </a:bodyPr>
          <a:lstStyle/>
          <a:p>
            <a:r>
              <a:rPr lang="en-US" dirty="0"/>
              <a:t>3.Which of the following occurs in the daily settlement of futures contracts?</a:t>
            </a:r>
          </a:p>
          <a:p>
            <a:pPr lvl="1"/>
            <a:r>
              <a:rPr lang="en-US" sz="1800" b="1" dirty="0"/>
              <a:t>A </a:t>
            </a:r>
            <a:r>
              <a:rPr lang="en-US" sz="1800" dirty="0"/>
              <a:t>Initial margin deposits are refunded to the two parties.</a:t>
            </a:r>
          </a:p>
          <a:p>
            <a:pPr lvl="1"/>
            <a:r>
              <a:rPr lang="en-US" sz="1800" b="1" dirty="0"/>
              <a:t>B </a:t>
            </a:r>
            <a:r>
              <a:rPr lang="en-US" sz="1800" dirty="0"/>
              <a:t>Gains and losses are reported to other market participants.</a:t>
            </a:r>
          </a:p>
          <a:p>
            <a:pPr lvl="1"/>
            <a:r>
              <a:rPr lang="en-US" sz="1800" b="1" dirty="0"/>
              <a:t>C </a:t>
            </a:r>
            <a:r>
              <a:rPr lang="en-US" sz="1800"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u="sng" dirty="0">
                <a:solidFill>
                  <a:srgbClr val="FF0000"/>
                </a:solidFill>
              </a:rPr>
              <a:t>Option</a:t>
            </a:r>
          </a:p>
          <a:p>
            <a:pPr lvl="1"/>
            <a:r>
              <a:rPr lang="en-US" sz="2800" dirty="0"/>
              <a:t>Credit Derivatives</a:t>
            </a:r>
          </a:p>
          <a:p>
            <a:pPr lvl="1"/>
            <a:endParaRPr lang="en-US" dirty="0"/>
          </a:p>
        </p:txBody>
      </p:sp>
    </p:spTree>
    <p:extLst>
      <p:ext uri="{BB962C8B-B14F-4D97-AF65-F5344CB8AC3E}">
        <p14:creationId xmlns:p14="http://schemas.microsoft.com/office/powerpoint/2010/main" val="1599816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677334" y="2160589"/>
            <a:ext cx="8596668" cy="4697411"/>
          </a:xfrm>
        </p:spPr>
        <p:txBody>
          <a:bodyPr>
            <a:normAutofit/>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solidFill>
                  <a:schemeClr val="tx1"/>
                </a:solidFill>
              </a:rPr>
              <a:t>L</a:t>
            </a:r>
            <a:r>
              <a:rPr lang="en-US" altLang="zh-CN" dirty="0">
                <a:solidFill>
                  <a:schemeClr val="tx1"/>
                </a:solidFill>
              </a:rPr>
              <a:t>ong</a:t>
            </a:r>
            <a:r>
              <a:rPr lang="zh-CN" altLang="en-US" dirty="0">
                <a:solidFill>
                  <a:schemeClr val="tx1"/>
                </a:solidFill>
              </a:rPr>
              <a:t>：花钱获得一个权力</a:t>
            </a:r>
            <a:endParaRPr lang="en-US" altLang="zh-CN" dirty="0">
              <a:solidFill>
                <a:schemeClr val="tx1"/>
              </a:solidFill>
            </a:endParaRPr>
          </a:p>
          <a:p>
            <a:r>
              <a:rPr lang="en-US" dirty="0">
                <a:solidFill>
                  <a:schemeClr val="tx1"/>
                </a:solidFill>
              </a:rPr>
              <a:t>S</a:t>
            </a:r>
            <a:r>
              <a:rPr lang="en-US" altLang="zh-CN" dirty="0">
                <a:solidFill>
                  <a:schemeClr val="tx1"/>
                </a:solidFill>
              </a:rPr>
              <a:t>hort</a:t>
            </a:r>
            <a:r>
              <a:rPr lang="zh-CN" altLang="en-US" dirty="0">
                <a:solidFill>
                  <a:schemeClr val="tx1"/>
                </a:solidFill>
              </a:rPr>
              <a:t>：收钱卖出一个权力</a:t>
            </a:r>
            <a:endParaRPr lang="en-US" dirty="0">
              <a:solidFill>
                <a:schemeClr val="tx1"/>
              </a:solidFill>
            </a:endParaRPr>
          </a:p>
          <a:p>
            <a:r>
              <a:rPr lang="en-US" dirty="0"/>
              <a:t>Long</a:t>
            </a:r>
            <a:r>
              <a:rPr lang="zh-CN" altLang="en-US" dirty="0"/>
              <a:t> </a:t>
            </a:r>
            <a:r>
              <a:rPr lang="en-US" altLang="zh-CN" dirty="0"/>
              <a:t>call:</a:t>
            </a:r>
            <a:r>
              <a:rPr lang="zh-CN" altLang="en-US" dirty="0"/>
              <a:t>花钱（吃饭洗桑拿）获得一个买资产（买可乐）的权力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791601908"/>
              </p:ext>
            </p:extLst>
          </p:nvPr>
        </p:nvGraphicFramePr>
        <p:xfrm>
          <a:off x="1029625" y="418163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normAutofit/>
          </a:bodyPr>
          <a:lstStyle/>
          <a:p>
            <a:r>
              <a:rPr lang="en-US" sz="2000" dirty="0"/>
              <a:t>A </a:t>
            </a:r>
            <a:r>
              <a:rPr lang="en-US" sz="2000" dirty="0">
                <a:solidFill>
                  <a:srgbClr val="FF0000"/>
                </a:solidFill>
              </a:rPr>
              <a:t>forward</a:t>
            </a:r>
            <a:r>
              <a:rPr lang="en-US" sz="2000" dirty="0"/>
              <a:t> contract is an over-the-counter derivative contract in which two parties agree that one party, the buyer, will purchase an underlying asset from the other party, the seller, at a later date at a fixed price they agree upon when the contract is signed.</a:t>
            </a:r>
          </a:p>
          <a:p>
            <a:r>
              <a:rPr lang="en-US" sz="2000" dirty="0"/>
              <a:t>A </a:t>
            </a:r>
            <a:r>
              <a:rPr lang="en-US" sz="2000" dirty="0">
                <a:solidFill>
                  <a:srgbClr val="FF0000"/>
                </a:solidFill>
              </a:rPr>
              <a:t>futures</a:t>
            </a:r>
            <a:r>
              <a:rPr lang="en-US" sz="2000" dirty="0"/>
              <a:t> contract is a standardized derivative contract created and traded on a futures exchange in which two parties agree that one party, the buyer, will purchase an underlying asset from the other party, the seller, at a later date at a price agreed upon by the two parties when the contract is initiated and in which there is a daily settling of gains and losses and a credit guarantee by the futures exchange through its clearinghouse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lstStyle/>
          <a:p>
            <a:r>
              <a:rPr lang="en-US" sz="4000" dirty="0"/>
              <a:t>Option Contracts</a:t>
            </a:r>
            <a:br>
              <a:rPr lang="en-US" dirty="0"/>
            </a:br>
            <a:r>
              <a:rPr lang="en-US"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dirty="0"/>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587890676"/>
              </p:ext>
            </p:extLst>
          </p:nvPr>
        </p:nvGraphicFramePr>
        <p:xfrm>
          <a:off x="1029625" y="428385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a:t>
            </a:r>
            <a:r>
              <a:rPr lang="en-US" altLang="zh-CN" dirty="0">
                <a:solidFill>
                  <a:srgbClr val="FF0000"/>
                </a:solidFill>
              </a:rPr>
              <a:t>insurance</a:t>
            </a:r>
            <a:r>
              <a:rPr lang="en-US" altLang="zh-CN" dirty="0">
                <a:solidFill>
                  <a:schemeClr val="tx1"/>
                </a:solidFill>
              </a:rPr>
              <a:t>.</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677863" y="2160588"/>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87439509"/>
                    </a:ext>
                  </a:extLst>
                </a:gridCol>
                <a:gridCol w="2149078">
                  <a:extLst>
                    <a:ext uri="{9D8B030D-6E8A-4147-A177-3AD203B41FA5}">
                      <a16:colId xmlns:a16="http://schemas.microsoft.com/office/drawing/2014/main" val="101453196"/>
                    </a:ext>
                  </a:extLst>
                </a:gridCol>
                <a:gridCol w="2149078">
                  <a:extLst>
                    <a:ext uri="{9D8B030D-6E8A-4147-A177-3AD203B41FA5}">
                      <a16:colId xmlns:a16="http://schemas.microsoft.com/office/drawing/2014/main" val="1958576296"/>
                    </a:ext>
                  </a:extLst>
                </a:gridCol>
                <a:gridCol w="2149078">
                  <a:extLst>
                    <a:ext uri="{9D8B030D-6E8A-4147-A177-3AD203B41FA5}">
                      <a16:colId xmlns:a16="http://schemas.microsoft.com/office/drawing/2014/main" val="2684007679"/>
                    </a:ext>
                  </a:extLst>
                </a:gridCol>
              </a:tblGrid>
              <a:tr h="370840">
                <a:tc>
                  <a:txBody>
                    <a:bodyPr/>
                    <a:lstStyle/>
                    <a:p>
                      <a:endParaRPr lang="en-US" dirty="0"/>
                    </a:p>
                  </a:txBody>
                  <a:tcPr/>
                </a:tc>
                <a:tc>
                  <a:txBody>
                    <a:bodyPr/>
                    <a:lstStyle/>
                    <a:p>
                      <a:r>
                        <a:rPr lang="en-US" dirty="0"/>
                        <a:t>In the money</a:t>
                      </a:r>
                    </a:p>
                  </a:txBody>
                  <a:tcPr/>
                </a:tc>
                <a:tc>
                  <a:txBody>
                    <a:bodyPr/>
                    <a:lstStyle/>
                    <a:p>
                      <a:r>
                        <a:rPr lang="en-US" dirty="0"/>
                        <a:t>Out of the money</a:t>
                      </a:r>
                    </a:p>
                  </a:txBody>
                  <a:tcPr/>
                </a:tc>
                <a:tc>
                  <a:txBody>
                    <a:bodyPr/>
                    <a:lstStyle/>
                    <a:p>
                      <a:r>
                        <a:rPr lang="en-US" dirty="0"/>
                        <a:t>At the money</a:t>
                      </a:r>
                    </a:p>
                  </a:txBody>
                  <a:tcPr/>
                </a:tc>
                <a:extLst>
                  <a:ext uri="{0D108BD9-81ED-4DB2-BD59-A6C34878D82A}">
                    <a16:rowId xmlns:a16="http://schemas.microsoft.com/office/drawing/2014/main" val="618382092"/>
                  </a:ext>
                </a:extLst>
              </a:tr>
              <a:tr h="370840">
                <a:tc>
                  <a:txBody>
                    <a:bodyPr/>
                    <a:lstStyle/>
                    <a:p>
                      <a:r>
                        <a:rPr lang="en-US" dirty="0"/>
                        <a:t>Call option</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197765855"/>
                  </a:ext>
                </a:extLst>
              </a:tr>
              <a:tr h="370840">
                <a:tc>
                  <a:txBody>
                    <a:bodyPr/>
                    <a:lstStyle/>
                    <a:p>
                      <a:r>
                        <a:rPr lang="en-US" dirty="0"/>
                        <a:t>Put option</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p:txBody>
          <a:bodyPr>
            <a:noAutofit/>
          </a:bodyPr>
          <a:lstStyle/>
          <a:p>
            <a:r>
              <a:rPr lang="en-US" sz="2000" dirty="0"/>
              <a:t>1.An option provides which of the following?</a:t>
            </a:r>
          </a:p>
          <a:p>
            <a:pPr lvl="1"/>
            <a:r>
              <a:rPr lang="en-US" sz="2000" dirty="0"/>
              <a:t>A Either the right to buy or the right to sell an underlying</a:t>
            </a:r>
          </a:p>
          <a:p>
            <a:pPr lvl="1"/>
            <a:r>
              <a:rPr lang="en-US" sz="2000" dirty="0"/>
              <a:t>B The right to buy and sell, with the choice made at expiration</a:t>
            </a:r>
          </a:p>
          <a:p>
            <a:pPr lvl="1"/>
            <a:r>
              <a:rPr lang="en-US" sz="2000" dirty="0"/>
              <a:t>C The obligation to buy or sell, which can be converted into the right to buy or sell</a:t>
            </a:r>
          </a:p>
          <a:p>
            <a:r>
              <a:rPr lang="en-US" sz="2000" dirty="0"/>
              <a:t>2.Which of the following is not a characteristic of a call option on a stock?</a:t>
            </a:r>
          </a:p>
          <a:p>
            <a:pPr lvl="1"/>
            <a:r>
              <a:rPr lang="en-US" sz="2000" dirty="0"/>
              <a:t>A </a:t>
            </a:r>
            <a:r>
              <a:rPr lang="en-US" sz="2000" dirty="0" err="1"/>
              <a:t>A</a:t>
            </a:r>
            <a:r>
              <a:rPr lang="en-US" sz="2000" dirty="0"/>
              <a:t> guarantee that the stock will increase</a:t>
            </a:r>
          </a:p>
          <a:p>
            <a:pPr lvl="1"/>
            <a:r>
              <a:rPr lang="en-US" sz="2000" dirty="0"/>
              <a:t>B A specified date on which the right to buy expires</a:t>
            </a:r>
          </a:p>
          <a:p>
            <a:pPr lvl="1"/>
            <a:r>
              <a:rPr lang="en-US" sz="2000" dirty="0"/>
              <a:t>C A fixed price at which the call holder can buy the stock</a:t>
            </a:r>
          </a:p>
        </p:txBody>
      </p:sp>
    </p:spTree>
    <p:extLst>
      <p:ext uri="{BB962C8B-B14F-4D97-AF65-F5344CB8AC3E}">
        <p14:creationId xmlns:p14="http://schemas.microsoft.com/office/powerpoint/2010/main" val="32253620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fontScale="90000"/>
          </a:bodyPr>
          <a:lstStyle/>
          <a:p>
            <a:r>
              <a:rPr lang="en-US" sz="4400" dirty="0"/>
              <a:t>Credit Derivatives</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dirty="0">
                <a:solidFill>
                  <a:schemeClr val="tx1"/>
                </a:solidFill>
              </a:rPr>
              <a:t>Option</a:t>
            </a:r>
          </a:p>
          <a:p>
            <a:pPr lvl="1"/>
            <a:r>
              <a:rPr lang="en-US" sz="2800" u="sng" dirty="0">
                <a:solidFill>
                  <a:srgbClr val="FF0000"/>
                </a:solidFill>
              </a:rPr>
              <a:t>Credit Derivatives</a:t>
            </a:r>
          </a:p>
          <a:p>
            <a:pPr lvl="1"/>
            <a:endParaRPr lang="en-US" dirty="0"/>
          </a:p>
        </p:txBody>
      </p:sp>
    </p:spTree>
    <p:extLst>
      <p:ext uri="{BB962C8B-B14F-4D97-AF65-F5344CB8AC3E}">
        <p14:creationId xmlns:p14="http://schemas.microsoft.com/office/powerpoint/2010/main" val="230366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17A3B-EF90-4B61-BA34-EA49A6D680EF}"/>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C71FD61-621A-4E0D-87F4-CC23D6D2065B}"/>
              </a:ext>
            </a:extLst>
          </p:cNvPr>
          <p:cNvSpPr>
            <a:spLocks noGrp="1"/>
          </p:cNvSpPr>
          <p:nvPr>
            <p:ph idx="1"/>
          </p:nvPr>
        </p:nvSpPr>
        <p:spPr/>
        <p:txBody>
          <a:bodyPr>
            <a:normAutofit/>
          </a:bodyPr>
          <a:lstStyle/>
          <a:p>
            <a:r>
              <a:rPr lang="en-US" sz="2000" dirty="0"/>
              <a:t>A </a:t>
            </a:r>
            <a:r>
              <a:rPr lang="en-US" sz="2000" dirty="0">
                <a:solidFill>
                  <a:srgbClr val="FF0000"/>
                </a:solidFill>
              </a:rPr>
              <a:t>swap</a:t>
            </a:r>
            <a:r>
              <a:rPr lang="en-US" sz="2000" dirty="0"/>
              <a:t> contract is an over-the-counter derivative contract in which two parties agree to exchange a series of cash flows whereby one party pays a variable series that will be determined by an underlying asset or rate and the other party pays either 1) a variable series determined by a different underlying asset or rate or 2) a fixed series.</a:t>
            </a:r>
          </a:p>
          <a:p>
            <a:r>
              <a:rPr lang="en-US" sz="2000" dirty="0"/>
              <a:t>An </a:t>
            </a:r>
            <a:r>
              <a:rPr lang="en-US" sz="2000" dirty="0">
                <a:solidFill>
                  <a:srgbClr val="FF0000"/>
                </a:solidFill>
              </a:rPr>
              <a:t>option</a:t>
            </a:r>
            <a:r>
              <a:rPr lang="en-US" sz="2000" dirty="0"/>
              <a:t> is a derivative contract in which one party, the buyer, pays a sum of money to the other party, the seller or writer, and receives the right to either buy or sell an underlying asset at a fixed price either on a specific expiration date or at any time prior to the expiration date.</a:t>
            </a:r>
          </a:p>
        </p:txBody>
      </p:sp>
    </p:spTree>
    <p:extLst>
      <p:ext uri="{BB962C8B-B14F-4D97-AF65-F5344CB8AC3E}">
        <p14:creationId xmlns:p14="http://schemas.microsoft.com/office/powerpoint/2010/main" val="35532841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US" sz="2400" dirty="0"/>
              <a:t>Definition : A credit derivative is a class of derivative contracts between two parties, a credit protection buyer and a credit protection seller, in which the latter provides protection to the former against a specific credit loss.</a:t>
            </a:r>
          </a:p>
          <a:p>
            <a:r>
              <a:rPr lang="en-US" sz="2400" dirty="0"/>
              <a:t>Buyer:</a:t>
            </a:r>
            <a:r>
              <a:rPr lang="zh-CN" altLang="en-US" sz="2400" dirty="0"/>
              <a:t>面临信用风险，买入信用保护</a:t>
            </a:r>
            <a:endParaRPr lang="en-US" altLang="zh-CN" sz="2400" dirty="0"/>
          </a:p>
          <a:p>
            <a:pPr lvl="1"/>
            <a:r>
              <a:rPr lang="zh-CN" altLang="en-US" sz="2200" dirty="0"/>
              <a:t>债券持有人，发放贷款机构</a:t>
            </a:r>
            <a:endParaRPr lang="en-US" altLang="zh-CN" sz="2200" dirty="0"/>
          </a:p>
          <a:p>
            <a:r>
              <a:rPr lang="en-US" sz="2400" dirty="0"/>
              <a:t>S</a:t>
            </a:r>
            <a:r>
              <a:rPr lang="en-US" altLang="zh-CN" sz="2400" dirty="0"/>
              <a:t>eller:</a:t>
            </a:r>
            <a:r>
              <a:rPr lang="zh-CN" altLang="en-US" sz="2400" dirty="0"/>
              <a:t>卖出信用保护</a:t>
            </a:r>
            <a:endParaRPr lang="en-US" altLang="zh-CN" sz="2400" dirty="0"/>
          </a:p>
          <a:p>
            <a:pPr lvl="1"/>
            <a:r>
              <a:rPr lang="zh-CN" altLang="en-US" sz="2200" dirty="0"/>
              <a:t>各类金融机构（保险公司，券商，投资银行）</a:t>
            </a:r>
            <a:endParaRPr lang="en-US" sz="2200" dirty="0"/>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normAutofit/>
          </a:bodyPr>
          <a:lstStyle/>
          <a:p>
            <a:r>
              <a:rPr lang="en-US" sz="4000" dirty="0"/>
              <a:t>Credit Derivatives</a:t>
            </a:r>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D349-FAD8-4678-AFB4-B1E5307D6EA4}"/>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3B67373-BC90-4BC9-B82C-C102723A443D}"/>
              </a:ext>
            </a:extLst>
          </p:cNvPr>
          <p:cNvSpPr>
            <a:spLocks noGrp="1"/>
          </p:cNvSpPr>
          <p:nvPr>
            <p:ph idx="1"/>
          </p:nvPr>
        </p:nvSpPr>
        <p:spPr/>
        <p:txBody>
          <a:bodyPr>
            <a:normAutofit/>
          </a:bodyPr>
          <a:lstStyle/>
          <a:p>
            <a:r>
              <a:rPr lang="en-US" sz="2000" dirty="0"/>
              <a:t>1.A credit derivative is which of the following?</a:t>
            </a:r>
          </a:p>
          <a:p>
            <a:pPr lvl="1"/>
            <a:r>
              <a:rPr lang="en-US" sz="2000" dirty="0"/>
              <a:t>A </a:t>
            </a:r>
            <a:r>
              <a:rPr lang="en-US" sz="2000" dirty="0" err="1"/>
              <a:t>A</a:t>
            </a:r>
            <a:r>
              <a:rPr lang="en-US" sz="2000" dirty="0"/>
              <a:t> derivative in which the premium is obtained on credit</a:t>
            </a:r>
          </a:p>
          <a:p>
            <a:pPr lvl="1"/>
            <a:r>
              <a:rPr lang="en-US" sz="2000" dirty="0"/>
              <a:t>B A derivative in which the payoff is borrowed by the seller</a:t>
            </a:r>
          </a:p>
          <a:p>
            <a:pPr lvl="1"/>
            <a:r>
              <a:rPr lang="en-US" sz="2000" dirty="0"/>
              <a:t>C A derivative in which the seller provides protection to the buyer against credit loss from a third party</a:t>
            </a:r>
          </a:p>
        </p:txBody>
      </p:sp>
    </p:spTree>
    <p:extLst>
      <p:ext uri="{BB962C8B-B14F-4D97-AF65-F5344CB8AC3E}">
        <p14:creationId xmlns:p14="http://schemas.microsoft.com/office/powerpoint/2010/main" val="20513951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normAutofit/>
          </a:bodyPr>
          <a:lstStyle/>
          <a:p>
            <a:r>
              <a:rPr lang="en-US" sz="4000"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40F2-9E76-470E-BC99-F5092F4154FE}"/>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07417CD-D225-44F8-8275-2241032C1F99}"/>
              </a:ext>
            </a:extLst>
          </p:cNvPr>
          <p:cNvSpPr>
            <a:spLocks noGrp="1"/>
          </p:cNvSpPr>
          <p:nvPr>
            <p:ph idx="1"/>
          </p:nvPr>
        </p:nvSpPr>
        <p:spPr/>
        <p:txBody>
          <a:bodyPr>
            <a:normAutofit/>
          </a:bodyPr>
          <a:lstStyle/>
          <a:p>
            <a:r>
              <a:rPr lang="en-US" sz="2800" dirty="0"/>
              <a:t>A derivative is a financial instrument that derives its performance from the performance of an underlying asset.</a:t>
            </a:r>
          </a:p>
        </p:txBody>
      </p:sp>
    </p:spTree>
    <p:extLst>
      <p:ext uri="{BB962C8B-B14F-4D97-AF65-F5344CB8AC3E}">
        <p14:creationId xmlns:p14="http://schemas.microsoft.com/office/powerpoint/2010/main" val="24803418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sz="4400" dirty="0"/>
              <a:t>Classification </a:t>
            </a:r>
            <a:r>
              <a:rPr lang="en-US" sz="4400"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sz="2800" dirty="0"/>
              <a:t>Forward commitments</a:t>
            </a:r>
          </a:p>
          <a:p>
            <a:pPr lvl="1"/>
            <a:r>
              <a:rPr lang="en-US" sz="1800" dirty="0">
                <a:solidFill>
                  <a:schemeClr val="tx1"/>
                </a:solidFill>
              </a:rPr>
              <a:t>Forward</a:t>
            </a:r>
          </a:p>
          <a:p>
            <a:pPr lvl="1"/>
            <a:r>
              <a:rPr lang="en-US" sz="1800" dirty="0"/>
              <a:t>Futures</a:t>
            </a:r>
          </a:p>
          <a:p>
            <a:pPr lvl="1"/>
            <a:r>
              <a:rPr lang="en-US" sz="1800" dirty="0"/>
              <a:t>Swap</a:t>
            </a:r>
          </a:p>
          <a:p>
            <a:r>
              <a:rPr lang="en-US" sz="2800" dirty="0"/>
              <a:t>Contingent claims</a:t>
            </a:r>
          </a:p>
          <a:p>
            <a:pPr lvl="1"/>
            <a:r>
              <a:rPr lang="en-US" sz="1800" dirty="0"/>
              <a:t>Option</a:t>
            </a:r>
          </a:p>
          <a:p>
            <a:pPr lvl="1"/>
            <a:r>
              <a:rPr lang="en-US" sz="1800"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sz="4000" dirty="0"/>
              <a:t>Classification</a:t>
            </a:r>
            <a:r>
              <a:rPr lang="en-US" sz="4000" dirty="0"/>
              <a:t> 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Over-the-counter market</a:t>
            </a:r>
          </a:p>
          <a:p>
            <a:pPr lvl="1"/>
            <a:r>
              <a:rPr lang="en-US" sz="1800" dirty="0"/>
              <a:t>Forward</a:t>
            </a:r>
          </a:p>
          <a:p>
            <a:pPr lvl="1"/>
            <a:r>
              <a:rPr lang="en-US" sz="1800" dirty="0"/>
              <a:t>Swap</a:t>
            </a:r>
          </a:p>
          <a:p>
            <a:pPr lvl="1"/>
            <a:r>
              <a:rPr lang="en-US" sz="1800" dirty="0"/>
              <a:t>Option</a:t>
            </a:r>
          </a:p>
          <a:p>
            <a:r>
              <a:rPr lang="en-US" sz="2800" dirty="0"/>
              <a:t>Exchange-traded market</a:t>
            </a:r>
          </a:p>
          <a:p>
            <a:pPr lvl="1"/>
            <a:r>
              <a:rPr lang="en-US" sz="1800" dirty="0"/>
              <a:t>Futures</a:t>
            </a:r>
          </a:p>
          <a:p>
            <a:pPr lvl="1"/>
            <a:r>
              <a:rPr lang="en-US" sz="1800"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413E-3C52-4A96-B4B7-D949477196A8}"/>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7572C0F9-7509-4B3E-B285-5A2391F3BCAE}"/>
              </a:ext>
            </a:extLst>
          </p:cNvPr>
          <p:cNvSpPr>
            <a:spLocks noGrp="1"/>
          </p:cNvSpPr>
          <p:nvPr>
            <p:ph idx="1"/>
          </p:nvPr>
        </p:nvSpPr>
        <p:spPr/>
        <p:txBody>
          <a:bodyPr/>
          <a:lstStyle/>
          <a:p>
            <a:r>
              <a:rPr lang="en-US" dirty="0"/>
              <a:t>The price of a financial asset is often determined using a present value of future cash flows approach. </a:t>
            </a:r>
          </a:p>
          <a:p>
            <a:r>
              <a:rPr lang="en-US" dirty="0"/>
              <a:t>The value of the financial asset is the expected future price plus any interim payments such as dividends or coupon interest discounted at a rate appropriate for the risk assumed.</a:t>
            </a:r>
          </a:p>
          <a:p>
            <a:r>
              <a:rPr lang="en-US" dirty="0"/>
              <a:t>The risk aversion of the investor</a:t>
            </a:r>
          </a:p>
          <a:p>
            <a:pPr lvl="1"/>
            <a:r>
              <a:rPr lang="en-US" dirty="0"/>
              <a:t>We can generally characterize three potential types of investors by how they feel about risk: risk averse, risk neutral, or risk seeking</a:t>
            </a:r>
          </a:p>
          <a:p>
            <a:endParaRPr lang="en-US" dirty="0"/>
          </a:p>
        </p:txBody>
      </p:sp>
    </p:spTree>
    <p:extLst>
      <p:ext uri="{BB962C8B-B14F-4D97-AF65-F5344CB8AC3E}">
        <p14:creationId xmlns:p14="http://schemas.microsoft.com/office/powerpoint/2010/main" val="26242472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lnSpcReduction="100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a:t>
            </a:r>
            <a:r>
              <a:rPr lang="en-US" sz="3200" baseline="-25000" dirty="0"/>
              <a:t>0</a:t>
            </a:r>
            <a:r>
              <a:rPr lang="en-US" sz="3200" dirty="0"/>
              <a:t>-benefit</a:t>
            </a:r>
            <a:r>
              <a:rPr lang="en-US" sz="3200" baseline="-25000" dirty="0"/>
              <a:t>0</a:t>
            </a:r>
            <a:r>
              <a:rPr lang="en-US" sz="3200" dirty="0"/>
              <a: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B82-6AB7-4B2C-9CE0-91C5F1189BC5}"/>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1980A05C-5D81-4FA2-869F-6046DD73C512}"/>
              </a:ext>
            </a:extLst>
          </p:cNvPr>
          <p:cNvSpPr>
            <a:spLocks noGrp="1"/>
          </p:cNvSpPr>
          <p:nvPr>
            <p:ph idx="1"/>
          </p:nvPr>
        </p:nvSpPr>
        <p:spPr/>
        <p:txBody>
          <a:bodyPr/>
          <a:lstStyle/>
          <a:p>
            <a:r>
              <a:rPr lang="en-US" dirty="0"/>
              <a:t>Tencent  A:600  B:610</a:t>
            </a:r>
          </a:p>
        </p:txBody>
      </p:sp>
    </p:spTree>
    <p:extLst>
      <p:ext uri="{BB962C8B-B14F-4D97-AF65-F5344CB8AC3E}">
        <p14:creationId xmlns:p14="http://schemas.microsoft.com/office/powerpoint/2010/main" val="26254659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5EF-23C0-4996-B8AD-822F238FC53F}"/>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E052CFE4-4415-4BD8-9BF3-7801A1F1C482}"/>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=530 , RF=4%</a:t>
            </a:r>
          </a:p>
        </p:txBody>
      </p:sp>
    </p:spTree>
    <p:extLst>
      <p:ext uri="{BB962C8B-B14F-4D97-AF65-F5344CB8AC3E}">
        <p14:creationId xmlns:p14="http://schemas.microsoft.com/office/powerpoint/2010/main" val="22331009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2BD-DB45-4D1F-9302-275D4DA4CDD4}"/>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329461E7-752B-4F36-88E6-401BF4173B38}"/>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=510 , RF=4%</a:t>
            </a:r>
          </a:p>
          <a:p>
            <a:endParaRPr lang="en-US" dirty="0"/>
          </a:p>
        </p:txBody>
      </p:sp>
    </p:spTree>
    <p:extLst>
      <p:ext uri="{BB962C8B-B14F-4D97-AF65-F5344CB8AC3E}">
        <p14:creationId xmlns:p14="http://schemas.microsoft.com/office/powerpoint/2010/main" val="8341622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1579419" y="1930400"/>
            <a:ext cx="7265323" cy="4660013"/>
          </a:xfrm>
        </p:spPr>
      </p:pic>
    </p:spTree>
    <p:extLst>
      <p:ext uri="{BB962C8B-B14F-4D97-AF65-F5344CB8AC3E}">
        <p14:creationId xmlns:p14="http://schemas.microsoft.com/office/powerpoint/2010/main" val="3866623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AFD7-6984-422B-AA79-780DD9C96001}"/>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EFAF4548-818D-4663-B3C8-529D9A989739}"/>
              </a:ext>
            </a:extLst>
          </p:cNvPr>
          <p:cNvSpPr>
            <a:spLocks noGrp="1"/>
          </p:cNvSpPr>
          <p:nvPr>
            <p:ph idx="1"/>
          </p:nvPr>
        </p:nvSpPr>
        <p:spPr/>
        <p:txBody>
          <a:bodyPr/>
          <a:lstStyle/>
          <a:p>
            <a:r>
              <a:rPr lang="en-US" dirty="0"/>
              <a:t>The formation of expectations</a:t>
            </a:r>
          </a:p>
          <a:p>
            <a:endParaRPr lang="en-US" dirty="0"/>
          </a:p>
        </p:txBody>
      </p:sp>
      <p:pic>
        <p:nvPicPr>
          <p:cNvPr id="5" name="Picture 4">
            <a:extLst>
              <a:ext uri="{FF2B5EF4-FFF2-40B4-BE49-F238E27FC236}">
                <a16:creationId xmlns:a16="http://schemas.microsoft.com/office/drawing/2014/main" id="{CC7A41B5-47D9-45DC-AD95-7AFF32DCD14A}"/>
              </a:ext>
            </a:extLst>
          </p:cNvPr>
          <p:cNvPicPr>
            <a:picLocks noChangeAspect="1"/>
          </p:cNvPicPr>
          <p:nvPr/>
        </p:nvPicPr>
        <p:blipFill>
          <a:blip r:embed="rId2"/>
          <a:stretch>
            <a:fillRect/>
          </a:stretch>
        </p:blipFill>
        <p:spPr>
          <a:xfrm>
            <a:off x="1569720" y="2827885"/>
            <a:ext cx="7275022" cy="2893475"/>
          </a:xfrm>
          <a:prstGeom prst="rect">
            <a:avLst/>
          </a:prstGeom>
        </p:spPr>
      </p:pic>
    </p:spTree>
    <p:extLst>
      <p:ext uri="{BB962C8B-B14F-4D97-AF65-F5344CB8AC3E}">
        <p14:creationId xmlns:p14="http://schemas.microsoft.com/office/powerpoint/2010/main" val="2327937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D967-8349-4DD9-B387-3E8FB966C577}"/>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493456BD-87CA-4D29-BC59-BD07C41223F9}"/>
              </a:ext>
            </a:extLst>
          </p:cNvPr>
          <p:cNvSpPr>
            <a:spLocks noGrp="1"/>
          </p:cNvSpPr>
          <p:nvPr>
            <p:ph idx="1"/>
          </p:nvPr>
        </p:nvSpPr>
        <p:spPr/>
        <p:txBody>
          <a:bodyPr/>
          <a:lstStyle/>
          <a:p>
            <a:r>
              <a:rPr lang="en-US" dirty="0"/>
              <a:t>The required rate of return on the underlying asset</a:t>
            </a:r>
          </a:p>
          <a:p>
            <a:r>
              <a:rPr lang="en-US" dirty="0"/>
              <a:t>The pricing of risky assets</a:t>
            </a:r>
          </a:p>
          <a:p>
            <a:endParaRPr lang="en-US" dirty="0"/>
          </a:p>
        </p:txBody>
      </p:sp>
      <p:pic>
        <p:nvPicPr>
          <p:cNvPr id="5" name="Picture 4">
            <a:extLst>
              <a:ext uri="{FF2B5EF4-FFF2-40B4-BE49-F238E27FC236}">
                <a16:creationId xmlns:a16="http://schemas.microsoft.com/office/drawing/2014/main" id="{FEBEA72E-800E-4459-9D35-6A3386BFD710}"/>
              </a:ext>
            </a:extLst>
          </p:cNvPr>
          <p:cNvPicPr>
            <a:picLocks noChangeAspect="1"/>
          </p:cNvPicPr>
          <p:nvPr/>
        </p:nvPicPr>
        <p:blipFill>
          <a:blip r:embed="rId2"/>
          <a:stretch>
            <a:fillRect/>
          </a:stretch>
        </p:blipFill>
        <p:spPr>
          <a:xfrm>
            <a:off x="1279102" y="3188119"/>
            <a:ext cx="7393132" cy="2853243"/>
          </a:xfrm>
          <a:prstGeom prst="rect">
            <a:avLst/>
          </a:prstGeom>
        </p:spPr>
      </p:pic>
    </p:spTree>
    <p:extLst>
      <p:ext uri="{BB962C8B-B14F-4D97-AF65-F5344CB8AC3E}">
        <p14:creationId xmlns:p14="http://schemas.microsoft.com/office/powerpoint/2010/main" val="1860670133"/>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116066</TotalTime>
  <Words>4702</Words>
  <Application>Microsoft Office PowerPoint</Application>
  <PresentationFormat>Widescreen</PresentationFormat>
  <Paragraphs>516</Paragraphs>
  <Slides>81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81</vt:i4>
      </vt:variant>
    </vt:vector>
  </HeadingPairs>
  <TitlesOfParts>
    <vt:vector size="87" baseType="lpstr">
      <vt:lpstr>华文新魏</vt:lpstr>
      <vt:lpstr>方正姚体</vt:lpstr>
      <vt:lpstr>Arial</vt:lpstr>
      <vt:lpstr>Trebuchet MS</vt:lpstr>
      <vt:lpstr>Wingdings 3</vt:lpstr>
      <vt:lpstr>Facet</vt:lpstr>
      <vt:lpstr>Study session 15 Derivatives</vt:lpstr>
      <vt:lpstr>Reading 46 Basics of Derivative Pricing and Valuation</vt:lpstr>
      <vt:lpstr>Reading 46 Basics of Derivative Pricing and Valuation</vt:lpstr>
      <vt:lpstr>Basic Derivative Concepts</vt:lpstr>
      <vt:lpstr>Basic Derivative Concepts</vt:lpstr>
      <vt:lpstr>Basic Derivative Concepts</vt:lpstr>
      <vt:lpstr>Pricing the Underlying</vt:lpstr>
      <vt:lpstr>Pricing the Underlying</vt:lpstr>
      <vt:lpstr>Pricing the Underlying</vt:lpstr>
      <vt:lpstr>Pricing the Underlying</vt:lpstr>
      <vt:lpstr>Pricing the Underlying</vt:lpstr>
      <vt:lpstr>Practices </vt:lpstr>
      <vt:lpstr>Pricing and Valuation of Forward </vt:lpstr>
      <vt:lpstr>Pricing and Valuation of Forward Initiation</vt:lpstr>
      <vt:lpstr>Pricing and Valuation of Forward Initiation</vt:lpstr>
      <vt:lpstr>Pricing and Valuation of Forward Expiration </vt:lpstr>
      <vt:lpstr>Pricing and Valuation of Forward Between Initiation and Expiration</vt:lpstr>
      <vt:lpstr>Practices </vt:lpstr>
      <vt:lpstr>Practices</vt:lpstr>
      <vt:lpstr>Forward Rate Agreement</vt:lpstr>
      <vt:lpstr>Forward Rate Agreement</vt:lpstr>
      <vt:lpstr>Practices</vt:lpstr>
      <vt:lpstr>Futures Contracts</vt:lpstr>
      <vt:lpstr>Futures Contracts</vt:lpstr>
      <vt:lpstr>Futures Contracts</vt:lpstr>
      <vt:lpstr>Futures Contracts</vt:lpstr>
      <vt:lpstr>Futures Contracts</vt:lpstr>
      <vt:lpstr>Futures Contracts</vt:lpstr>
      <vt:lpstr>Futures Contracts</vt:lpstr>
      <vt:lpstr>Swap Contracts</vt:lpstr>
      <vt:lpstr>Swap Contracts</vt:lpstr>
      <vt:lpstr>Swap Contracts</vt:lpstr>
      <vt:lpstr>Swap Contracts</vt:lpstr>
      <vt:lpstr>Practices </vt:lpstr>
      <vt:lpstr>Practices</vt:lpstr>
      <vt:lpstr>Option Contracts</vt:lpstr>
      <vt:lpstr>Option Contracts</vt:lpstr>
      <vt:lpstr>Option Contracts Call Option</vt:lpstr>
      <vt:lpstr>Option Contracts Call Option</vt:lpstr>
      <vt:lpstr>Option Contracts Call Option</vt:lpstr>
      <vt:lpstr>Practices </vt:lpstr>
      <vt:lpstr>Option Contracts Put Option</vt:lpstr>
      <vt:lpstr>Option Contracts Put Option</vt:lpstr>
      <vt:lpstr>Option Contracts Put Option</vt:lpstr>
      <vt:lpstr>Practices</vt:lpstr>
      <vt:lpstr>Option Contracts</vt:lpstr>
      <vt:lpstr>Option Contracts</vt:lpstr>
      <vt:lpstr>Practices</vt:lpstr>
      <vt:lpstr>Credit Derivatives  </vt:lpstr>
      <vt:lpstr>Credit Derivatives</vt:lpstr>
      <vt:lpstr>Credit Derivatives</vt:lpstr>
      <vt:lpstr>Credit Derivatives</vt:lpstr>
      <vt:lpstr>Credit Derivatives</vt:lpstr>
      <vt:lpstr>Credit Derivatives</vt:lpstr>
      <vt:lpstr>Credit Derivatives</vt:lpstr>
      <vt:lpstr>Practices</vt:lpstr>
      <vt:lpstr>Asset-backed securities</vt:lpstr>
      <vt:lpstr>Asset-backed securities</vt:lpstr>
      <vt:lpstr>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Practices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309</cp:revision>
  <dcterms:created xsi:type="dcterms:W3CDTF">2021-07-05T01:04:15Z</dcterms:created>
  <dcterms:modified xsi:type="dcterms:W3CDTF">2022-02-15T07:55:46Z</dcterms:modified>
</cp:coreProperties>
</file>