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5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8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3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1CFD7-862E-4665-A831-88B706A559DB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59AD7-198B-492E-B286-15F527268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1.ASSET </a:t>
            </a:r>
            <a:r>
              <a:rPr lang="en-US" sz="3200" dirty="0"/>
              <a:t>ALLOCATION: IMPORTANCE IN </a:t>
            </a:r>
            <a:r>
              <a:rPr lang="en-US" sz="3200" dirty="0" smtClean="0"/>
              <a:t>INVESTMENT MANAGEMENT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Portfolio management process:</a:t>
            </a:r>
          </a:p>
          <a:p>
            <a:r>
              <a:rPr lang="en-US" sz="2800" dirty="0" smtClean="0"/>
              <a:t>1) initial flow </a:t>
            </a:r>
          </a:p>
          <a:p>
            <a:r>
              <a:rPr lang="en-US" sz="2800" dirty="0" smtClean="0"/>
              <a:t>Identify and articulate the asset owner’s objective</a:t>
            </a:r>
          </a:p>
          <a:p>
            <a:r>
              <a:rPr lang="en-US" sz="2800" dirty="0" smtClean="0"/>
              <a:t>Document objectives and constraints in the IPS</a:t>
            </a:r>
          </a:p>
          <a:p>
            <a:r>
              <a:rPr lang="en-US" sz="2800" dirty="0" smtClean="0"/>
              <a:t>Develop CME for planning horizon</a:t>
            </a:r>
          </a:p>
          <a:p>
            <a:r>
              <a:rPr lang="en-US" sz="2800" dirty="0" smtClean="0"/>
              <a:t>Structure portfolio (strategic asset allocation)</a:t>
            </a:r>
          </a:p>
          <a:p>
            <a:r>
              <a:rPr lang="en-US" sz="2800" dirty="0" smtClean="0"/>
              <a:t>Evaluate progress toward achieving objective and compliance with IPS</a:t>
            </a:r>
          </a:p>
          <a:p>
            <a:r>
              <a:rPr lang="en-US" sz="2800" dirty="0" smtClean="0"/>
              <a:t>2) feedback flow</a:t>
            </a:r>
          </a:p>
          <a:p>
            <a:r>
              <a:rPr lang="en-US" sz="2800" dirty="0"/>
              <a:t>Identify changes in </a:t>
            </a:r>
            <a:r>
              <a:rPr lang="en-US" sz="2800" dirty="0" smtClean="0"/>
              <a:t>asset owner’s </a:t>
            </a:r>
            <a:r>
              <a:rPr lang="en-US" sz="2800" dirty="0"/>
              <a:t>economic </a:t>
            </a:r>
            <a:r>
              <a:rPr lang="en-US" sz="2800" dirty="0" smtClean="0"/>
              <a:t>balance sheet</a:t>
            </a:r>
            <a:r>
              <a:rPr lang="en-US" sz="2800" dirty="0"/>
              <a:t>, objectives, </a:t>
            </a:r>
            <a:r>
              <a:rPr lang="en-US" sz="2800" dirty="0" smtClean="0"/>
              <a:t>or constraints</a:t>
            </a:r>
          </a:p>
          <a:p>
            <a:r>
              <a:rPr lang="en-US" sz="2800" dirty="0"/>
              <a:t>Monitor prices and </a:t>
            </a:r>
            <a:r>
              <a:rPr lang="en-US" sz="2800" dirty="0" smtClean="0"/>
              <a:t>markets</a:t>
            </a:r>
          </a:p>
        </p:txBody>
      </p:sp>
    </p:spTree>
    <p:extLst>
      <p:ext uri="{BB962C8B-B14F-4D97-AF65-F5344CB8AC3E}">
        <p14:creationId xmlns:p14="http://schemas.microsoft.com/office/powerpoint/2010/main" val="9764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3.THE </a:t>
            </a:r>
            <a:r>
              <a:rPr lang="en-US" sz="3200" dirty="0"/>
              <a:t>ECONOMIC BALANCE SHEET AND </a:t>
            </a:r>
            <a:r>
              <a:rPr lang="en-US" sz="3200" dirty="0" smtClean="0"/>
              <a:t>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economic balance sheet </a:t>
            </a:r>
            <a:r>
              <a:rPr lang="en-US" sz="2800" dirty="0"/>
              <a:t>includes conventional assets and </a:t>
            </a:r>
            <a:r>
              <a:rPr lang="en-US" sz="2800" dirty="0" smtClean="0"/>
              <a:t>liabilities (called </a:t>
            </a:r>
            <a:r>
              <a:rPr lang="en-US" sz="2800" dirty="0"/>
              <a:t>“financial assets” and “financial liabilities” in this reading) as well as </a:t>
            </a:r>
            <a:r>
              <a:rPr lang="en-US" sz="2800" dirty="0" smtClean="0"/>
              <a:t>additional assets </a:t>
            </a:r>
            <a:r>
              <a:rPr lang="en-US" sz="2800" dirty="0"/>
              <a:t>and liabilities—known as </a:t>
            </a:r>
            <a:r>
              <a:rPr lang="en-US" sz="2800" b="1" dirty="0"/>
              <a:t>extended portfolio assets and </a:t>
            </a:r>
            <a:r>
              <a:rPr lang="en-US" sz="2800" b="1" dirty="0" smtClean="0"/>
              <a:t>liabilities</a:t>
            </a:r>
            <a:r>
              <a:rPr lang="en-US" sz="2800" dirty="0" smtClean="0"/>
              <a:t>—that are </a:t>
            </a:r>
            <a:r>
              <a:rPr lang="en-US" sz="2800" dirty="0"/>
              <a:t>relevant in making asset allocation decisions but do not appear on </a:t>
            </a:r>
            <a:r>
              <a:rPr lang="en-US" sz="2800" dirty="0" smtClean="0"/>
              <a:t>conventional balance </a:t>
            </a:r>
            <a:r>
              <a:rPr lang="en-US" sz="2800" dirty="0"/>
              <a:t>sheets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792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3.THE ECONOMIC BALANCE SHEET AND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i="1" dirty="0"/>
              <a:t>Name</a:t>
            </a:r>
            <a:r>
              <a:rPr lang="en-US" dirty="0"/>
              <a:t>: </a:t>
            </a:r>
            <a:r>
              <a:rPr lang="en-US" dirty="0" err="1"/>
              <a:t>Auldberg</a:t>
            </a:r>
            <a:r>
              <a:rPr lang="en-US" dirty="0"/>
              <a:t> University Endowment (AUE)</a:t>
            </a:r>
            <a:endParaRPr lang="en-US" dirty="0" smtClean="0"/>
          </a:p>
          <a:p>
            <a:r>
              <a:rPr lang="en-US" i="1" dirty="0"/>
              <a:t>Assets</a:t>
            </a:r>
            <a:r>
              <a:rPr lang="en-US" dirty="0"/>
              <a:t>: Endowment assets include CAF$100 million in domestic </a:t>
            </a:r>
            <a:r>
              <a:rPr lang="en-US" dirty="0" smtClean="0"/>
              <a:t>equities, CAF$60 </a:t>
            </a:r>
            <a:r>
              <a:rPr lang="en-US" dirty="0"/>
              <a:t>million in domestic government debt, and CAF$40 </a:t>
            </a:r>
            <a:r>
              <a:rPr lang="en-US" dirty="0" smtClean="0"/>
              <a:t>million in </a:t>
            </a:r>
            <a:r>
              <a:rPr lang="en-US" dirty="0"/>
              <a:t>Class B office real estate. The present value of expected future </a:t>
            </a:r>
            <a:r>
              <a:rPr lang="en-US" dirty="0" smtClean="0"/>
              <a:t>contributions (from </a:t>
            </a:r>
            <a:r>
              <a:rPr lang="en-US" dirty="0"/>
              <a:t>real estate and provincial subsidies) is estimated to </a:t>
            </a:r>
            <a:r>
              <a:rPr lang="en-US" dirty="0" smtClean="0"/>
              <a:t>be CAF$400 </a:t>
            </a:r>
            <a:r>
              <a:rPr lang="en-US" dirty="0"/>
              <a:t>million</a:t>
            </a:r>
            <a:r>
              <a:rPr lang="en-US" dirty="0" smtClean="0"/>
              <a:t>.</a:t>
            </a:r>
          </a:p>
          <a:p>
            <a:r>
              <a:rPr lang="en-US" i="1" dirty="0"/>
              <a:t>Liabilities</a:t>
            </a:r>
            <a:r>
              <a:rPr lang="en-US" dirty="0"/>
              <a:t>: These include CAF$10 million in short- term borrowings </a:t>
            </a:r>
            <a:r>
              <a:rPr lang="en-US" dirty="0" smtClean="0"/>
              <a:t>and CAF$35 </a:t>
            </a:r>
            <a:r>
              <a:rPr lang="en-US" dirty="0"/>
              <a:t>million in mortgage debt related to real estate </a:t>
            </a:r>
            <a:r>
              <a:rPr lang="en-US" dirty="0" smtClean="0"/>
              <a:t>investments. Although </a:t>
            </a:r>
            <a:r>
              <a:rPr lang="en-US" dirty="0"/>
              <a:t>it has no specific legal requirement, AUE has a policy </a:t>
            </a:r>
            <a:r>
              <a:rPr lang="en-US" dirty="0" smtClean="0"/>
              <a:t>to distribute </a:t>
            </a:r>
            <a:r>
              <a:rPr lang="en-US" dirty="0"/>
              <a:t>to the university 5% of 36- month moving average net assets</a:t>
            </a:r>
            <a:r>
              <a:rPr lang="en-US" dirty="0" smtClean="0"/>
              <a:t>.</a:t>
            </a:r>
            <a:r>
              <a:rPr lang="en-US" dirty="0"/>
              <a:t> annual operating budget. The present value of expected future support </a:t>
            </a:r>
            <a:r>
              <a:rPr lang="en-US" dirty="0" smtClean="0"/>
              <a:t>is CAF$450 </a:t>
            </a:r>
            <a:r>
              <a:rPr lang="en-US" dirty="0"/>
              <a:t>million</a:t>
            </a:r>
            <a:r>
              <a:rPr lang="en-US" dirty="0" smtClean="0"/>
              <a:t>.</a:t>
            </a:r>
          </a:p>
          <a:p>
            <a:r>
              <a:rPr lang="en-US" dirty="0"/>
              <a:t>Prepare an economic balance sheet for AUE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32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APPROACHES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4.1 Relevant Objectives</a:t>
            </a:r>
          </a:p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115434"/>
              </p:ext>
            </p:extLst>
          </p:nvPr>
        </p:nvGraphicFramePr>
        <p:xfrm>
          <a:off x="609600" y="2286000"/>
          <a:ext cx="80772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504687"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r>
                        <a:rPr lang="en-US" baseline="0" dirty="0" smtClean="0"/>
                        <a:t> allocation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Typical objective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Typical Uses and Asset</a:t>
                      </a:r>
                    </a:p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Owner Types</a:t>
                      </a:r>
                      <a:endParaRPr lang="en-US" dirty="0"/>
                    </a:p>
                  </a:txBody>
                  <a:tcPr/>
                </a:tc>
              </a:tr>
              <a:tr h="937276">
                <a:tc>
                  <a:txBody>
                    <a:bodyPr/>
                    <a:lstStyle/>
                    <a:p>
                      <a:r>
                        <a:rPr lang="en-US" dirty="0" smtClean="0"/>
                        <a:t>Asset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Maximize Sharpe ratio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acceptable level of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volatility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Some foundations,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endowments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Sovereign wealth funds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Individual investors</a:t>
                      </a:r>
                      <a:endParaRPr lang="en-US" dirty="0"/>
                    </a:p>
                  </a:txBody>
                  <a:tcPr/>
                </a:tc>
              </a:tr>
              <a:tr h="937276">
                <a:tc>
                  <a:txBody>
                    <a:bodyPr/>
                    <a:lstStyle/>
                    <a:p>
                      <a:r>
                        <a:rPr lang="en-US" dirty="0" smtClean="0"/>
                        <a:t>Liability relative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 liabilities and invest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excess assets for growth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Banks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Defined benefit pensions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■ Insurers</a:t>
                      </a:r>
                      <a:endParaRPr lang="en-US" dirty="0"/>
                    </a:p>
                  </a:txBody>
                  <a:tcPr/>
                </a:tc>
              </a:tr>
              <a:tr h="937276">
                <a:tc>
                  <a:txBody>
                    <a:bodyPr/>
                    <a:lstStyle/>
                    <a:p>
                      <a:r>
                        <a:rPr lang="en-US" dirty="0" smtClean="0"/>
                        <a:t>Goals 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Achieve goals with specified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 probabilities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success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</a:t>
                      </a:r>
                      <a:r>
                        <a:rPr lang="en-US" baseline="0" dirty="0" smtClean="0"/>
                        <a:t> investor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4.</a:t>
            </a:r>
            <a:r>
              <a:rPr lang="en-US" sz="3200" dirty="0"/>
              <a:t> APPROACHES TO ASSET ALLOCATION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The difference between individual and institutional liability.</a:t>
            </a:r>
          </a:p>
          <a:p>
            <a:r>
              <a:rPr lang="en-US" sz="2800" dirty="0"/>
              <a:t>Liabilities of institutional investors are legal obligations or debts, whereas </a:t>
            </a:r>
            <a:r>
              <a:rPr lang="en-US" sz="2800" dirty="0" smtClean="0"/>
              <a:t>goals, such </a:t>
            </a:r>
            <a:r>
              <a:rPr lang="en-US" sz="2800" dirty="0"/>
              <a:t>as meeting lifestyle or aspirational objectives, are not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Whereas institutional liabilities, such as life insurer obligations or pension </a:t>
            </a:r>
            <a:r>
              <a:rPr lang="en-US" sz="2800" dirty="0" smtClean="0"/>
              <a:t>benefit obligations</a:t>
            </a:r>
            <a:r>
              <a:rPr lang="en-US" sz="2800" dirty="0"/>
              <a:t>, are uniform in nature (all of a single type), an individual’s </a:t>
            </a:r>
            <a:r>
              <a:rPr lang="en-US" sz="2800" dirty="0" smtClean="0"/>
              <a:t>goals may </a:t>
            </a:r>
            <a:r>
              <a:rPr lang="en-US" sz="2800" dirty="0"/>
              <a:t>be many and varied.</a:t>
            </a:r>
            <a:endParaRPr lang="en-US" sz="2800" dirty="0" smtClean="0"/>
          </a:p>
          <a:p>
            <a:r>
              <a:rPr lang="en-US" sz="2800" dirty="0"/>
              <a:t>Liabilities of institutional investors of a given type (e.g., the pension </a:t>
            </a:r>
            <a:r>
              <a:rPr lang="en-US" sz="2800" dirty="0" smtClean="0"/>
              <a:t>benefits owed </a:t>
            </a:r>
            <a:r>
              <a:rPr lang="en-US" sz="2800" dirty="0"/>
              <a:t>to retirees) are often numerous and so, through averaging, may often </a:t>
            </a:r>
            <a:r>
              <a:rPr lang="en-US" sz="2800" dirty="0" smtClean="0"/>
              <a:t>be forecast </a:t>
            </a:r>
            <a:r>
              <a:rPr lang="en-US" sz="2800" dirty="0"/>
              <a:t>with confidence.</a:t>
            </a:r>
          </a:p>
        </p:txBody>
      </p:sp>
    </p:spTree>
    <p:extLst>
      <p:ext uri="{BB962C8B-B14F-4D97-AF65-F5344CB8AC3E}">
        <p14:creationId xmlns:p14="http://schemas.microsoft.com/office/powerpoint/2010/main" val="265918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APPROACHES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4.2 </a:t>
            </a:r>
            <a:r>
              <a:rPr lang="en-US" dirty="0"/>
              <a:t>Relevant Risk </a:t>
            </a:r>
            <a:r>
              <a:rPr lang="en-US" dirty="0" smtClean="0"/>
              <a:t>Concepts</a:t>
            </a:r>
          </a:p>
          <a:p>
            <a:r>
              <a:rPr lang="en-US" sz="2400" dirty="0" smtClean="0"/>
              <a:t>Asset-only: </a:t>
            </a:r>
          </a:p>
          <a:p>
            <a:r>
              <a:rPr lang="en-US" sz="2400" dirty="0" smtClean="0"/>
              <a:t>volatility(standard deviation)</a:t>
            </a:r>
          </a:p>
          <a:p>
            <a:r>
              <a:rPr lang="en-US" sz="2400" dirty="0" smtClean="0"/>
              <a:t>relative  to benchmark(tracking error)</a:t>
            </a:r>
          </a:p>
          <a:p>
            <a:r>
              <a:rPr lang="en-US" sz="2400" dirty="0" smtClean="0"/>
              <a:t>downside risk(semi-variance,</a:t>
            </a:r>
            <a:r>
              <a:rPr lang="en-US" sz="2400" dirty="0"/>
              <a:t> peak- </a:t>
            </a:r>
            <a:r>
              <a:rPr lang="en-US" sz="2400" dirty="0" smtClean="0"/>
              <a:t>to-trough </a:t>
            </a:r>
            <a:r>
              <a:rPr lang="en-US" sz="2400" dirty="0"/>
              <a:t>maximum drawdown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Liability-relative:</a:t>
            </a:r>
          </a:p>
          <a:p>
            <a:r>
              <a:rPr lang="en-US" sz="2400" dirty="0" smtClean="0"/>
              <a:t>Shortfall risk(</a:t>
            </a:r>
            <a:r>
              <a:rPr lang="en-US" sz="2400" dirty="0"/>
              <a:t>insufficient assets to </a:t>
            </a:r>
            <a:r>
              <a:rPr lang="en-US" sz="2400" dirty="0" smtClean="0"/>
              <a:t>pay obligations </a:t>
            </a:r>
            <a:r>
              <a:rPr lang="en-US" sz="2400" dirty="0"/>
              <a:t>when due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Goal-based:</a:t>
            </a:r>
          </a:p>
          <a:p>
            <a:r>
              <a:rPr lang="en-US" sz="2400" dirty="0"/>
              <a:t>failing to achieve goals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6955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APPROACHES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4.3 Modeling </a:t>
            </a:r>
            <a:r>
              <a:rPr lang="en-US" sz="2800" dirty="0"/>
              <a:t>Asset Class Risk</a:t>
            </a:r>
            <a:endParaRPr lang="en-US" sz="2800" dirty="0" smtClean="0"/>
          </a:p>
          <a:p>
            <a:r>
              <a:rPr lang="en-US" sz="2800" dirty="0" smtClean="0"/>
              <a:t>Three “super classes” of assets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Capital assets</a:t>
            </a:r>
            <a:r>
              <a:rPr lang="en-US" sz="2800" dirty="0"/>
              <a:t>. An ongoing source of something of value (such as interest </a:t>
            </a:r>
            <a:r>
              <a:rPr lang="en-US" sz="2800" dirty="0" smtClean="0"/>
              <a:t>or dividends</a:t>
            </a:r>
            <a:r>
              <a:rPr lang="en-US" sz="2800" dirty="0"/>
              <a:t>); capital assets can be valued by net present value.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Consumable/transformable assets</a:t>
            </a:r>
            <a:r>
              <a:rPr lang="en-US" sz="2800" dirty="0"/>
              <a:t>. Assets, such as commodities, that can </a:t>
            </a:r>
            <a:r>
              <a:rPr lang="en-US" sz="2800" dirty="0" smtClean="0"/>
              <a:t>be consumed </a:t>
            </a:r>
            <a:r>
              <a:rPr lang="en-US" sz="2800" dirty="0"/>
              <a:t>or transformed, as part of the production process, into </a:t>
            </a:r>
            <a:r>
              <a:rPr lang="en-US" sz="2800" dirty="0" smtClean="0"/>
              <a:t>something else </a:t>
            </a:r>
            <a:r>
              <a:rPr lang="en-US" sz="2800" dirty="0"/>
              <a:t>of economic value, but which do not yield an ongoing stream of value.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Store of value assets</a:t>
            </a:r>
            <a:r>
              <a:rPr lang="en-US" sz="2800" dirty="0"/>
              <a:t>. Neither income generating nor valuable as a </a:t>
            </a:r>
            <a:r>
              <a:rPr lang="en-US" sz="2800" dirty="0" smtClean="0"/>
              <a:t>consumable or </a:t>
            </a:r>
            <a:r>
              <a:rPr lang="en-US" sz="2800" dirty="0"/>
              <a:t>an economic input; examples include currencies and art, whose </a:t>
            </a:r>
            <a:r>
              <a:rPr lang="en-US" sz="2800" dirty="0" smtClean="0"/>
              <a:t>economic value </a:t>
            </a:r>
            <a:r>
              <a:rPr lang="en-US" sz="2800" dirty="0"/>
              <a:t>is realized through sale or exchange.</a:t>
            </a:r>
          </a:p>
        </p:txBody>
      </p:sp>
    </p:spTree>
    <p:extLst>
      <p:ext uri="{BB962C8B-B14F-4D97-AF65-F5344CB8AC3E}">
        <p14:creationId xmlns:p14="http://schemas.microsoft.com/office/powerpoint/2010/main" val="1249584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 APPROACHES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for </a:t>
            </a:r>
            <a:r>
              <a:rPr lang="en-US" i="1" dirty="0"/>
              <a:t>specifying asset </a:t>
            </a:r>
            <a:r>
              <a:rPr lang="en-US" i="1" dirty="0" smtClean="0"/>
              <a:t>classes</a:t>
            </a:r>
          </a:p>
          <a:p>
            <a:r>
              <a:rPr lang="en-US" i="1" dirty="0" smtClean="0"/>
              <a:t>1.</a:t>
            </a:r>
            <a:r>
              <a:rPr lang="en-US" i="1" dirty="0"/>
              <a:t> Assets within an asset class should be relatively homogeneous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2.</a:t>
            </a:r>
            <a:r>
              <a:rPr lang="en-US" i="1" dirty="0"/>
              <a:t> Asset classes should be mutually </a:t>
            </a:r>
            <a:r>
              <a:rPr lang="en-US" i="1" dirty="0" smtClean="0"/>
              <a:t>exclusive.</a:t>
            </a:r>
          </a:p>
          <a:p>
            <a:r>
              <a:rPr lang="en-US" i="1" dirty="0" smtClean="0"/>
              <a:t>3.</a:t>
            </a:r>
            <a:r>
              <a:rPr lang="en-US" i="1" dirty="0"/>
              <a:t> Asset classes should be diversifying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7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APPROACHES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The following are a few examples of </a:t>
            </a:r>
            <a:r>
              <a:rPr lang="en-US" sz="2800" dirty="0" smtClean="0"/>
              <a:t>how risk </a:t>
            </a:r>
            <a:r>
              <a:rPr lang="en-US" sz="2800" dirty="0"/>
              <a:t>factor </a:t>
            </a:r>
            <a:r>
              <a:rPr lang="en-US" sz="2800" dirty="0" smtClean="0"/>
              <a:t>exposures can be achieved.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Inflation. </a:t>
            </a:r>
            <a:r>
              <a:rPr lang="en-US" sz="2800" dirty="0"/>
              <a:t>Going long nominal Treasuries and short inflation- linked bonds </a:t>
            </a:r>
            <a:r>
              <a:rPr lang="en-US" sz="2800" dirty="0" smtClean="0"/>
              <a:t>isolates the </a:t>
            </a:r>
            <a:r>
              <a:rPr lang="en-US" sz="2800" dirty="0"/>
              <a:t>inflation component.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Real interest rates. </a:t>
            </a:r>
            <a:r>
              <a:rPr lang="en-US" sz="2800" dirty="0"/>
              <a:t>Inflation- linked bonds provide a proxy for real interest rates.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US volatility. </a:t>
            </a:r>
            <a:r>
              <a:rPr lang="en-US" sz="2800" dirty="0"/>
              <a:t>VIX (Chicago Board Options Exchange Volatility Index) futures </a:t>
            </a:r>
            <a:r>
              <a:rPr lang="en-US" sz="2800" dirty="0" smtClean="0"/>
              <a:t>provide a </a:t>
            </a:r>
            <a:r>
              <a:rPr lang="en-US" sz="2800" dirty="0"/>
              <a:t>proxy for implied volatility.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Credit spread. </a:t>
            </a:r>
            <a:r>
              <a:rPr lang="en-US" sz="2800" dirty="0"/>
              <a:t>Going long high- quality credit and short </a:t>
            </a:r>
            <a:r>
              <a:rPr lang="en-US" sz="2800" dirty="0" smtClean="0"/>
              <a:t>Treasuries/government bonds </a:t>
            </a:r>
            <a:r>
              <a:rPr lang="en-US" sz="2800" dirty="0"/>
              <a:t>isolates credit exposure.</a:t>
            </a:r>
          </a:p>
          <a:p>
            <a:r>
              <a:rPr lang="en-US" sz="2800" dirty="0"/>
              <a:t>■ </a:t>
            </a:r>
            <a:r>
              <a:rPr lang="en-US" sz="2800" i="1" dirty="0"/>
              <a:t>Duration</a:t>
            </a:r>
            <a:r>
              <a:rPr lang="en-US" sz="2800" dirty="0"/>
              <a:t>. Going long 10+ year Treasuries and short 1–3 year Treasuries isolates </a:t>
            </a:r>
            <a:r>
              <a:rPr lang="en-US" sz="2800" dirty="0" smtClean="0"/>
              <a:t>the duration </a:t>
            </a:r>
            <a:r>
              <a:rPr lang="en-US" sz="2800" dirty="0"/>
              <a:t>exposure being targeted.</a:t>
            </a:r>
          </a:p>
        </p:txBody>
      </p:sp>
    </p:spTree>
    <p:extLst>
      <p:ext uri="{BB962C8B-B14F-4D97-AF65-F5344CB8AC3E}">
        <p14:creationId xmlns:p14="http://schemas.microsoft.com/office/powerpoint/2010/main" val="409544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5.STRATEGIC </a:t>
            </a:r>
            <a:r>
              <a:rPr lang="en-US" sz="3200" dirty="0"/>
              <a:t>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Choice in the Simplest </a:t>
            </a:r>
            <a:r>
              <a:rPr lang="en-US" dirty="0" smtClean="0"/>
              <a:t>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4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6.IMPLEMENTATION </a:t>
            </a:r>
            <a:r>
              <a:rPr lang="en-US" sz="3200" dirty="0"/>
              <a:t>CHOICES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Factors that influence asset owners’ decisions on where to invest on the </a:t>
            </a:r>
            <a:r>
              <a:rPr lang="en-US" sz="2800" dirty="0" smtClean="0"/>
              <a:t>passive/active </a:t>
            </a:r>
            <a:r>
              <a:rPr lang="en-US" sz="2800" dirty="0"/>
              <a:t>spectrum include the following</a:t>
            </a:r>
            <a:r>
              <a:rPr lang="en-US" sz="2800" dirty="0" smtClean="0"/>
              <a:t>:</a:t>
            </a:r>
          </a:p>
          <a:p>
            <a:r>
              <a:rPr lang="en-US" sz="2800" i="1" dirty="0"/>
              <a:t>Available </a:t>
            </a:r>
            <a:r>
              <a:rPr lang="en-US" sz="2800" i="1" dirty="0" smtClean="0"/>
              <a:t>investments</a:t>
            </a:r>
          </a:p>
          <a:p>
            <a:r>
              <a:rPr lang="en-US" sz="2800" i="1" dirty="0"/>
              <a:t>Scalability of active strategies </a:t>
            </a:r>
            <a:r>
              <a:rPr lang="en-US" sz="2800" i="1" dirty="0" smtClean="0"/>
              <a:t>being considered</a:t>
            </a:r>
          </a:p>
          <a:p>
            <a:r>
              <a:rPr lang="en-US" sz="2800" i="1" dirty="0"/>
              <a:t>Beliefs concerning market informational </a:t>
            </a:r>
            <a:r>
              <a:rPr lang="en-US" sz="2800" i="1" dirty="0" smtClean="0"/>
              <a:t>efficiency</a:t>
            </a:r>
          </a:p>
          <a:p>
            <a:r>
              <a:rPr lang="en-US" sz="2800" i="1" dirty="0"/>
              <a:t>The feasibility of investing passively while incorporating client- specific constraints</a:t>
            </a:r>
            <a:r>
              <a:rPr lang="en-US" sz="2800" dirty="0" smtClean="0"/>
              <a:t>.</a:t>
            </a:r>
          </a:p>
          <a:p>
            <a:r>
              <a:rPr lang="en-US" sz="2800" i="1" dirty="0"/>
              <a:t>The trade- off of expected incremental benefits relative to incremental costs </a:t>
            </a:r>
            <a:r>
              <a:rPr lang="en-US" sz="2800" i="1" dirty="0" smtClean="0"/>
              <a:t>and risks </a:t>
            </a:r>
            <a:r>
              <a:rPr lang="en-US" sz="2800" i="1" dirty="0"/>
              <a:t>of active choices</a:t>
            </a:r>
            <a:r>
              <a:rPr lang="en-US" sz="2800" i="1" dirty="0" smtClean="0"/>
              <a:t>.</a:t>
            </a:r>
          </a:p>
          <a:p>
            <a:r>
              <a:rPr lang="en-US" sz="2800" i="1" dirty="0"/>
              <a:t>Tax status</a:t>
            </a: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</a:t>
            </a:r>
            <a:r>
              <a:rPr lang="en-US" sz="3200" dirty="0" smtClean="0"/>
              <a:t>TO ASSET </a:t>
            </a:r>
            <a:r>
              <a:rPr lang="en-US" sz="3200" dirty="0"/>
              <a:t>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2.1Governance Structures</a:t>
            </a:r>
          </a:p>
          <a:p>
            <a:r>
              <a:rPr lang="en-US" sz="2800" dirty="0" smtClean="0"/>
              <a:t>Three level of governance hierarchy:</a:t>
            </a:r>
          </a:p>
          <a:p>
            <a:r>
              <a:rPr lang="en-US" sz="2800" dirty="0"/>
              <a:t>■ governing investment committee</a:t>
            </a:r>
          </a:p>
          <a:p>
            <a:r>
              <a:rPr lang="en-US" sz="2800" dirty="0"/>
              <a:t>■ investment staff</a:t>
            </a:r>
          </a:p>
          <a:p>
            <a:r>
              <a:rPr lang="en-US" sz="2800" dirty="0"/>
              <a:t>■ third- party </a:t>
            </a:r>
            <a:r>
              <a:rPr lang="en-US" sz="2800" dirty="0" smtClean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65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7.REBALANCING</a:t>
            </a:r>
            <a:r>
              <a:rPr lang="en-US" sz="3200" dirty="0"/>
              <a:t>: STRATEGIC CONSIDERATIONS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1.Rebalancing </a:t>
            </a:r>
            <a:r>
              <a:rPr lang="en-US" sz="2800" dirty="0"/>
              <a:t>is the discipline of adjusting portfolio weights to more closely align </a:t>
            </a:r>
            <a:r>
              <a:rPr lang="en-US" sz="2800" dirty="0" smtClean="0"/>
              <a:t>with the </a:t>
            </a:r>
            <a:r>
              <a:rPr lang="en-US" sz="2800" dirty="0"/>
              <a:t>strategic asset </a:t>
            </a:r>
            <a:r>
              <a:rPr lang="en-US" sz="2800" dirty="0" smtClean="0"/>
              <a:t>allocation.</a:t>
            </a:r>
          </a:p>
          <a:p>
            <a:r>
              <a:rPr lang="en-US" sz="2800" dirty="0" smtClean="0"/>
              <a:t>1.</a:t>
            </a:r>
            <a:r>
              <a:rPr lang="en-US" sz="2800" dirty="0"/>
              <a:t> The simplest approach to rebalancing is </a:t>
            </a:r>
            <a:r>
              <a:rPr lang="en-US" sz="2800" b="1" dirty="0"/>
              <a:t>calendar rebalancing</a:t>
            </a:r>
            <a:r>
              <a:rPr lang="en-US" sz="2800" dirty="0"/>
              <a:t>, which </a:t>
            </a:r>
            <a:r>
              <a:rPr lang="en-US" sz="2800" dirty="0" smtClean="0"/>
              <a:t>involves rebalancing </a:t>
            </a:r>
            <a:r>
              <a:rPr lang="en-US" sz="2800" dirty="0"/>
              <a:t>a portfolio to target weights on a periodic basis—for example, </a:t>
            </a:r>
            <a:r>
              <a:rPr lang="en-US" sz="2800" dirty="0" smtClean="0"/>
              <a:t>monthly, quarterly</a:t>
            </a:r>
            <a:r>
              <a:rPr lang="en-US" sz="2800" dirty="0"/>
              <a:t>, semiannually, or annually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2.Percent- </a:t>
            </a:r>
            <a:r>
              <a:rPr lang="en-US" sz="2800" b="1" dirty="0"/>
              <a:t>range rebalancing </a:t>
            </a:r>
            <a:r>
              <a:rPr lang="en-US" sz="2800" dirty="0"/>
              <a:t>permits tighter control of the asset mix compared </a:t>
            </a:r>
            <a:r>
              <a:rPr lang="en-US" sz="2800" dirty="0" smtClean="0"/>
              <a:t>with calendar </a:t>
            </a:r>
            <a:r>
              <a:rPr lang="en-US" sz="2800" dirty="0"/>
              <a:t>rebalancing. Percent- range approach involves setting rebalancing </a:t>
            </a:r>
            <a:r>
              <a:rPr lang="en-US" sz="2800" dirty="0" smtClean="0"/>
              <a:t>thresholds or </a:t>
            </a:r>
            <a:r>
              <a:rPr lang="en-US" sz="2800" dirty="0"/>
              <a:t>trigger points, stated as a percentage of the portfolio’s value, around target values.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992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7.REBALANCING: STRATEGIC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2.Is </a:t>
            </a:r>
            <a:r>
              <a:rPr lang="en-US" i="1" dirty="0"/>
              <a:t>the deviation from the target allocation fully or partially corrected? </a:t>
            </a:r>
            <a:endParaRPr lang="en-US" i="1" dirty="0" smtClean="0"/>
          </a:p>
          <a:p>
            <a:r>
              <a:rPr lang="en-US" dirty="0" smtClean="0"/>
              <a:t>In </a:t>
            </a:r>
            <a:r>
              <a:rPr lang="en-US" dirty="0"/>
              <a:t>practice, three main approaches are used: rebalance back to target </a:t>
            </a:r>
            <a:r>
              <a:rPr lang="en-US" dirty="0" smtClean="0"/>
              <a:t>weights, rebalance </a:t>
            </a:r>
            <a:r>
              <a:rPr lang="en-US" dirty="0"/>
              <a:t>to range edge, or rebalance halfway between the range- edge trigger </a:t>
            </a:r>
            <a:r>
              <a:rPr lang="en-US" dirty="0" smtClean="0"/>
              <a:t>point and </a:t>
            </a:r>
            <a:r>
              <a:rPr lang="en-US" dirty="0"/>
              <a:t>the target weight.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06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7.REBALANCING: STRATEGIC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3.Strategic </a:t>
            </a:r>
            <a:r>
              <a:rPr lang="en-US" sz="2800" dirty="0"/>
              <a:t>Considerations in </a:t>
            </a:r>
            <a:r>
              <a:rPr lang="en-US" sz="2800" dirty="0" smtClean="0"/>
              <a:t>Rebalancing</a:t>
            </a:r>
          </a:p>
          <a:p>
            <a:r>
              <a:rPr lang="en-US" sz="2800" dirty="0"/>
              <a:t>■ Higher transaction costs for an asset class imply wider rebalancing ranges.</a:t>
            </a:r>
          </a:p>
          <a:p>
            <a:r>
              <a:rPr lang="en-US" sz="2800" dirty="0"/>
              <a:t>■ More risk-a verse investors will have tighter rebalancing ranges.</a:t>
            </a:r>
          </a:p>
          <a:p>
            <a:r>
              <a:rPr lang="en-US" sz="2800" dirty="0"/>
              <a:t>■ Less correlated assets also have tighter rebalancing ranges.</a:t>
            </a:r>
          </a:p>
          <a:p>
            <a:r>
              <a:rPr lang="en-US" sz="2800" dirty="0"/>
              <a:t>■ Beliefs in momentum favor wider rebalancing ranges, whereas mean </a:t>
            </a:r>
            <a:r>
              <a:rPr lang="en-US" sz="2800" dirty="0" smtClean="0"/>
              <a:t>reversion encourages </a:t>
            </a:r>
            <a:r>
              <a:rPr lang="en-US" sz="2800" dirty="0"/>
              <a:t>tighter ranges.</a:t>
            </a:r>
          </a:p>
          <a:p>
            <a:r>
              <a:rPr lang="en-US" sz="2800" dirty="0"/>
              <a:t>■ Illiquid investments complicate rebalancing.</a:t>
            </a:r>
          </a:p>
          <a:p>
            <a:r>
              <a:rPr lang="en-US" sz="2800" dirty="0"/>
              <a:t>■ Derivatives create the possibility of synthetic rebalancing.</a:t>
            </a:r>
          </a:p>
          <a:p>
            <a:r>
              <a:rPr lang="en-US" sz="2800" dirty="0"/>
              <a:t>■ Taxes, which are a cost, discourage rebalancing and encourage asymmetric </a:t>
            </a:r>
            <a:r>
              <a:rPr lang="en-US" sz="2800" dirty="0" smtClean="0"/>
              <a:t>and wider </a:t>
            </a:r>
            <a:r>
              <a:rPr lang="en-US" sz="2800" dirty="0"/>
              <a:t>rebalancing ranges.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7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Effective governance models</a:t>
            </a:r>
            <a:endParaRPr lang="en-US" b="1" dirty="0" smtClean="0"/>
          </a:p>
          <a:p>
            <a:r>
              <a:rPr lang="en-US" b="1" dirty="0" smtClean="0"/>
              <a:t>1 </a:t>
            </a:r>
            <a:r>
              <a:rPr lang="en-US" dirty="0"/>
              <a:t>Articulate the long- and short- term objectives of the investment program.</a:t>
            </a:r>
          </a:p>
          <a:p>
            <a:r>
              <a:rPr lang="en-US" b="1" dirty="0"/>
              <a:t>2 </a:t>
            </a:r>
            <a:r>
              <a:rPr lang="en-US" dirty="0"/>
              <a:t>Allocate decision rights and responsibilities among the functional units in </a:t>
            </a:r>
            <a:r>
              <a:rPr lang="en-US" dirty="0" smtClean="0"/>
              <a:t>the governance </a:t>
            </a:r>
            <a:r>
              <a:rPr lang="en-US" dirty="0"/>
              <a:t>hierarchy effectively, taking account of their knowledge, </a:t>
            </a:r>
            <a:r>
              <a:rPr lang="en-US" dirty="0" smtClean="0"/>
              <a:t>capacity, time</a:t>
            </a:r>
            <a:r>
              <a:rPr lang="en-US" dirty="0"/>
              <a:t>, and position in the governance hierarchy.</a:t>
            </a:r>
          </a:p>
          <a:p>
            <a:r>
              <a:rPr lang="en-US" b="1" dirty="0"/>
              <a:t>3 </a:t>
            </a:r>
            <a:r>
              <a:rPr lang="en-US" dirty="0"/>
              <a:t>Specify processes for developing and approving the investment policy </a:t>
            </a:r>
            <a:r>
              <a:rPr lang="en-US" dirty="0" smtClean="0"/>
              <a:t>statement that </a:t>
            </a:r>
            <a:r>
              <a:rPr lang="en-US" dirty="0"/>
              <a:t>will govern the day- to- day operations of the investment program.</a:t>
            </a:r>
          </a:p>
          <a:p>
            <a:r>
              <a:rPr lang="en-US" b="1" dirty="0"/>
              <a:t>4 </a:t>
            </a:r>
            <a:r>
              <a:rPr lang="en-US" dirty="0"/>
              <a:t>Specify processes for developing and approving the program’s strategic </a:t>
            </a:r>
            <a:r>
              <a:rPr lang="en-US" dirty="0" smtClean="0"/>
              <a:t>asset allocation</a:t>
            </a:r>
            <a:r>
              <a:rPr lang="en-US" dirty="0"/>
              <a:t>.</a:t>
            </a:r>
          </a:p>
          <a:p>
            <a:r>
              <a:rPr lang="en-US" b="1" dirty="0"/>
              <a:t>5 </a:t>
            </a:r>
            <a:r>
              <a:rPr lang="en-US" dirty="0"/>
              <a:t>Establish a reporting framework to monitor the program’s progress toward </a:t>
            </a:r>
            <a:r>
              <a:rPr lang="en-US" dirty="0" smtClean="0"/>
              <a:t>the agreed- </a:t>
            </a:r>
            <a:r>
              <a:rPr lang="en-US" dirty="0"/>
              <a:t>on goals and objectives.</a:t>
            </a:r>
          </a:p>
          <a:p>
            <a:r>
              <a:rPr lang="en-US" b="1" dirty="0"/>
              <a:t>6 </a:t>
            </a:r>
            <a:r>
              <a:rPr lang="en-US" dirty="0"/>
              <a:t>Periodically undertake a governance audit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2.2 </a:t>
            </a:r>
            <a:r>
              <a:rPr lang="en-US" sz="2800" dirty="0"/>
              <a:t>Articulating Investment </a:t>
            </a:r>
            <a:r>
              <a:rPr lang="en-US" sz="2800" dirty="0" smtClean="0"/>
              <a:t>Objectives</a:t>
            </a:r>
          </a:p>
          <a:p>
            <a:r>
              <a:rPr lang="en-US" sz="2800" dirty="0"/>
              <a:t>Articulating long- and short- term objectives for an investor first requires an </a:t>
            </a:r>
            <a:r>
              <a:rPr lang="en-US" sz="2800" dirty="0" smtClean="0"/>
              <a:t>understanding of </a:t>
            </a:r>
            <a:r>
              <a:rPr lang="en-US" sz="2800" dirty="0"/>
              <a:t>purpose—that is, what the investor is trying to </a:t>
            </a:r>
            <a:r>
              <a:rPr lang="en-US" sz="2800" dirty="0" smtClean="0"/>
              <a:t>achieve</a:t>
            </a:r>
          </a:p>
          <a:p>
            <a:r>
              <a:rPr lang="en-US" sz="2800" i="1" dirty="0"/>
              <a:t>Defined benefit pension </a:t>
            </a:r>
            <a:r>
              <a:rPr lang="en-US" sz="2800" i="1" dirty="0" smtClean="0"/>
              <a:t>fund:</a:t>
            </a:r>
          </a:p>
          <a:p>
            <a:r>
              <a:rPr lang="en-US" sz="2800" dirty="0" smtClean="0"/>
              <a:t>meet </a:t>
            </a:r>
            <a:r>
              <a:rPr lang="en-US" sz="2800" dirty="0"/>
              <a:t>current and future pension liabilities.</a:t>
            </a:r>
          </a:p>
          <a:p>
            <a:r>
              <a:rPr lang="en-US" sz="2800" i="1" dirty="0" smtClean="0"/>
              <a:t>Endowment fund:</a:t>
            </a:r>
          </a:p>
          <a:p>
            <a:r>
              <a:rPr lang="en-US" sz="2800" dirty="0" smtClean="0"/>
              <a:t>earn </a:t>
            </a:r>
            <a:r>
              <a:rPr lang="en-US" sz="2800" dirty="0"/>
              <a:t>a </a:t>
            </a:r>
            <a:r>
              <a:rPr lang="en-US" sz="2800" dirty="0" smtClean="0"/>
              <a:t>rate of </a:t>
            </a:r>
            <a:r>
              <a:rPr lang="en-US" sz="2800" dirty="0"/>
              <a:t>return in excess of the return required to fund, after accounting for </a:t>
            </a:r>
            <a:r>
              <a:rPr lang="en-US" sz="2800" dirty="0" smtClean="0"/>
              <a:t>inflation, ongoing </a:t>
            </a:r>
            <a:r>
              <a:rPr lang="en-US" sz="2800" dirty="0"/>
              <a:t>distributions consistent with the endowment’s mission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Asset owners have their own unique return requirements and risk sensitivities.</a:t>
            </a:r>
          </a:p>
        </p:txBody>
      </p:sp>
    </p:spTree>
    <p:extLst>
      <p:ext uri="{BB962C8B-B14F-4D97-AF65-F5344CB8AC3E}">
        <p14:creationId xmlns:p14="http://schemas.microsoft.com/office/powerpoint/2010/main" val="23715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INVESTMENT GOVERNANCE BACKGROUND TO ASSET ALLOCATION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2.3 </a:t>
            </a:r>
            <a:r>
              <a:rPr lang="en-US" dirty="0"/>
              <a:t>Allocation of Rights and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Investment committee: approve delegate oversight draft audit</a:t>
            </a:r>
          </a:p>
          <a:p>
            <a:r>
              <a:rPr lang="en-US" dirty="0" smtClean="0"/>
              <a:t>Investment staff: research evaluate assess executive select</a:t>
            </a:r>
          </a:p>
          <a:p>
            <a:r>
              <a:rPr lang="en-US" dirty="0" smtClean="0"/>
              <a:t>Third-party: consultant provide input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35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2.4Investment </a:t>
            </a:r>
            <a:r>
              <a:rPr lang="en-US" sz="2800" dirty="0"/>
              <a:t>Policy </a:t>
            </a:r>
            <a:r>
              <a:rPr lang="en-US" sz="2800" dirty="0" smtClean="0"/>
              <a:t>Statement</a:t>
            </a:r>
          </a:p>
          <a:p>
            <a:r>
              <a:rPr lang="en-US" sz="2800" dirty="0"/>
              <a:t>The investment policy statement (IPS) is the foundation of an effective </a:t>
            </a:r>
            <a:r>
              <a:rPr lang="en-US" sz="2800" dirty="0" smtClean="0"/>
              <a:t>investment program</a:t>
            </a:r>
            <a:r>
              <a:rPr lang="en-US" sz="2800" dirty="0"/>
              <a:t>. A well- crafted IPS can serve as a blueprint for ongoing fund </a:t>
            </a:r>
            <a:r>
              <a:rPr lang="en-US" sz="2800" dirty="0" smtClean="0"/>
              <a:t>management and </a:t>
            </a:r>
            <a:r>
              <a:rPr lang="en-US" sz="2800" dirty="0"/>
              <a:t>assures stakeholders that program assets are managed with the appropriate </a:t>
            </a:r>
            <a:r>
              <a:rPr lang="en-US" sz="2800" dirty="0" smtClean="0"/>
              <a:t>care and </a:t>
            </a:r>
            <a:r>
              <a:rPr lang="en-US" sz="2800" dirty="0"/>
              <a:t>diligence</a:t>
            </a:r>
          </a:p>
        </p:txBody>
      </p:sp>
    </p:spTree>
    <p:extLst>
      <p:ext uri="{BB962C8B-B14F-4D97-AF65-F5344CB8AC3E}">
        <p14:creationId xmlns:p14="http://schemas.microsoft.com/office/powerpoint/2010/main" val="383339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2.5 </a:t>
            </a:r>
            <a:r>
              <a:rPr lang="en-US" sz="2800" dirty="0"/>
              <a:t>Asset </a:t>
            </a:r>
            <a:r>
              <a:rPr lang="en-US" sz="2800" dirty="0" smtClean="0"/>
              <a:t>Allocation </a:t>
            </a:r>
            <a:r>
              <a:rPr lang="en-US" sz="2800" dirty="0"/>
              <a:t>and Rebalancing </a:t>
            </a:r>
            <a:r>
              <a:rPr lang="en-US" sz="2800" dirty="0" smtClean="0"/>
              <a:t>Policy</a:t>
            </a:r>
          </a:p>
          <a:p>
            <a:r>
              <a:rPr lang="en-US" sz="2800" dirty="0"/>
              <a:t>A proposal is often developed only after a formal asset allocation study </a:t>
            </a:r>
            <a:r>
              <a:rPr lang="en-US" sz="2800" dirty="0" smtClean="0"/>
              <a:t>that incorporates </a:t>
            </a:r>
            <a:r>
              <a:rPr lang="en-US" sz="2800" dirty="0"/>
              <a:t>obligations, objectives, and constraints; simulates possible </a:t>
            </a:r>
            <a:r>
              <a:rPr lang="en-US" sz="2800" dirty="0" smtClean="0"/>
              <a:t>investment outcomes </a:t>
            </a:r>
            <a:r>
              <a:rPr lang="en-US" sz="2800" dirty="0"/>
              <a:t>over an agreed- on investment horizon; and evaluates the risk and </a:t>
            </a:r>
            <a:r>
              <a:rPr lang="en-US" sz="2800" dirty="0" smtClean="0"/>
              <a:t>return characteristics </a:t>
            </a:r>
            <a:r>
              <a:rPr lang="en-US" sz="2800" dirty="0"/>
              <a:t>of the possible allocation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87871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2.6 </a:t>
            </a:r>
            <a:r>
              <a:rPr lang="en-US" sz="2800" dirty="0"/>
              <a:t>Reporting </a:t>
            </a:r>
            <a:r>
              <a:rPr lang="en-US" sz="2800" dirty="0" smtClean="0"/>
              <a:t>Framework</a:t>
            </a:r>
          </a:p>
          <a:p>
            <a:r>
              <a:rPr lang="en-US" sz="2800" dirty="0"/>
              <a:t>The </a:t>
            </a:r>
            <a:r>
              <a:rPr lang="en-US" sz="2800" dirty="0" smtClean="0"/>
              <a:t>reporting should </a:t>
            </a:r>
            <a:r>
              <a:rPr lang="en-US" sz="2800" dirty="0"/>
              <a:t>be clear and concise, accurately answering the following three questions</a:t>
            </a:r>
            <a:r>
              <a:rPr lang="en-US" sz="2800" dirty="0" smtClean="0"/>
              <a:t>:</a:t>
            </a:r>
          </a:p>
          <a:p>
            <a:r>
              <a:rPr lang="en-US" sz="2800" dirty="0"/>
              <a:t>■ Where are we now?</a:t>
            </a:r>
          </a:p>
          <a:p>
            <a:r>
              <a:rPr lang="en-US" sz="2800" dirty="0"/>
              <a:t>■ Where are we relative to the goals and objectives?</a:t>
            </a:r>
          </a:p>
          <a:p>
            <a:r>
              <a:rPr lang="en-US" sz="2800" dirty="0"/>
              <a:t>■ What value has been added or subtracted by management decisions?</a:t>
            </a:r>
          </a:p>
        </p:txBody>
      </p:sp>
    </p:spTree>
    <p:extLst>
      <p:ext uri="{BB962C8B-B14F-4D97-AF65-F5344CB8AC3E}">
        <p14:creationId xmlns:p14="http://schemas.microsoft.com/office/powerpoint/2010/main" val="384480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2.THE </a:t>
            </a:r>
            <a:r>
              <a:rPr lang="en-US" sz="3200" dirty="0"/>
              <a:t>INVESTMENT GOVERNANCE BACKGROUND TO ASSET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2.7 </a:t>
            </a:r>
            <a:r>
              <a:rPr lang="en-US" sz="2800" dirty="0"/>
              <a:t>The Governance Audit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purpose of the governance audit is to ensure that the established policies, </a:t>
            </a:r>
            <a:r>
              <a:rPr lang="en-US" sz="2800" dirty="0" smtClean="0"/>
              <a:t>procedures, and </a:t>
            </a:r>
            <a:r>
              <a:rPr lang="en-US" sz="2800" dirty="0"/>
              <a:t>governance structures are </a:t>
            </a:r>
            <a:r>
              <a:rPr lang="en-US" sz="2800" dirty="0" smtClean="0"/>
              <a:t>effective.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63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1541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1.ASSET ALLOCATION: IMPORTANCE IN INVESTMENT MANAGEMENT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2.THE INVESTMENT GOVERNANCE BACKGROUND TO ASSET ALLOCATION</vt:lpstr>
      <vt:lpstr>3.THE ECONOMIC BALANCE SHEET AND ASSET ALLOCATION</vt:lpstr>
      <vt:lpstr>3.THE ECONOMIC BALANCE SHEET AND ASSET ALLOCATION</vt:lpstr>
      <vt:lpstr>4. APPROACHES TO ASSET ALLOCATION</vt:lpstr>
      <vt:lpstr>4. APPROACHES TO ASSET ALLOCATION</vt:lpstr>
      <vt:lpstr>4. APPROACHES TO ASSET ALLOCATION</vt:lpstr>
      <vt:lpstr>4. APPROACHES TO ASSET ALLOCATION</vt:lpstr>
      <vt:lpstr>4. APPROACHES TO ASSET ALLOCATION</vt:lpstr>
      <vt:lpstr>4. APPROACHES TO ASSET ALLOCATION</vt:lpstr>
      <vt:lpstr>5.STRATEGIC ASSET ALLOCATION</vt:lpstr>
      <vt:lpstr>6.IMPLEMENTATION CHOICES</vt:lpstr>
      <vt:lpstr>7.REBALANCING: STRATEGIC CONSIDERATIONS</vt:lpstr>
      <vt:lpstr>7.REBALANCING: STRATEGIC CONSIDERATIONS</vt:lpstr>
      <vt:lpstr>7.REBALANCING: STRATEGIC CONSIDERATIONS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秦玮杰</dc:creator>
  <cp:lastModifiedBy>秦玮杰</cp:lastModifiedBy>
  <cp:revision>36</cp:revision>
  <dcterms:created xsi:type="dcterms:W3CDTF">2020-08-24T01:19:51Z</dcterms:created>
  <dcterms:modified xsi:type="dcterms:W3CDTF">2020-08-26T09:18:34Z</dcterms:modified>
</cp:coreProperties>
</file>