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8" autoAdjust="0"/>
    <p:restoredTop sz="94660"/>
  </p:normalViewPr>
  <p:slideViewPr>
    <p:cSldViewPr>
      <p:cViewPr varScale="1">
        <p:scale>
          <a:sx n="66" d="100"/>
          <a:sy n="66" d="100"/>
        </p:scale>
        <p:origin x="-48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2020/9/7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2020/9/7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2.THE </a:t>
            </a:r>
            <a:r>
              <a:rPr lang="en-US" sz="3200" dirty="0"/>
              <a:t>ROLE OF ALTERNATIVE INVESTMENTS IN A MULTI-ASSET PORTFOLIO</a:t>
            </a:r>
          </a:p>
        </p:txBody>
      </p:sp>
      <p:sp>
        <p:nvSpPr>
          <p:cNvPr id="3" name="Content Placeholder 2"/>
          <p:cNvSpPr>
            <a:spLocks noGrp="1"/>
          </p:cNvSpPr>
          <p:nvPr>
            <p:ph idx="1"/>
          </p:nvPr>
        </p:nvSpPr>
        <p:spPr/>
        <p:txBody>
          <a:bodyPr>
            <a:normAutofit/>
          </a:bodyPr>
          <a:lstStyle/>
          <a:p>
            <a:r>
              <a:rPr lang="en-US" sz="2400" dirty="0" smtClean="0"/>
              <a:t>Some </a:t>
            </a:r>
            <a:r>
              <a:rPr lang="en-US" sz="2400" dirty="0"/>
              <a:t>allocations are driven by expectations of higher returns, while others are driven by the expected diversification (risk-reduction) benefits. In the aggregate, the portfolio’s </a:t>
            </a:r>
            <a:r>
              <a:rPr lang="en-US" sz="2400" i="1" dirty="0" smtClean="0"/>
              <a:t>risk-adjusted </a:t>
            </a:r>
            <a:r>
              <a:rPr lang="en-US" sz="2400" dirty="0"/>
              <a:t>return is expected to </a:t>
            </a:r>
            <a:r>
              <a:rPr lang="en-US" sz="2400" dirty="0" smtClean="0"/>
              <a:t>improve.</a:t>
            </a:r>
          </a:p>
          <a:p>
            <a:r>
              <a:rPr lang="en-US" sz="2400" b="1" dirty="0"/>
              <a:t>F</a:t>
            </a:r>
            <a:r>
              <a:rPr lang="en-US" sz="2400" b="1" dirty="0" smtClean="0"/>
              <a:t>unctional </a:t>
            </a:r>
            <a:r>
              <a:rPr lang="en-US" sz="2400" b="1" dirty="0"/>
              <a:t>roles</a:t>
            </a:r>
            <a:r>
              <a:rPr lang="en-US" sz="2400" b="1" dirty="0" smtClean="0"/>
              <a:t> of asset class:</a:t>
            </a:r>
          </a:p>
          <a:p>
            <a:r>
              <a:rPr lang="en-US" sz="2400" i="1" dirty="0" smtClean="0"/>
              <a:t>Capital </a:t>
            </a:r>
            <a:r>
              <a:rPr lang="en-US" sz="2400" i="1" dirty="0"/>
              <a:t>growth </a:t>
            </a:r>
            <a:endParaRPr lang="en-US" sz="2400" i="1" dirty="0" smtClean="0"/>
          </a:p>
          <a:p>
            <a:r>
              <a:rPr lang="en-US" sz="2400" i="1" dirty="0" smtClean="0"/>
              <a:t>Income </a:t>
            </a:r>
            <a:r>
              <a:rPr lang="en-US" sz="2400" i="1" dirty="0"/>
              <a:t>generation </a:t>
            </a:r>
            <a:endParaRPr lang="en-US" sz="2400" i="1" dirty="0" smtClean="0"/>
          </a:p>
          <a:p>
            <a:r>
              <a:rPr lang="en-US" sz="2400" i="1" dirty="0" smtClean="0"/>
              <a:t>Risk </a:t>
            </a:r>
            <a:r>
              <a:rPr lang="en-US" sz="2400" i="1" dirty="0"/>
              <a:t>diversification </a:t>
            </a:r>
            <a:endParaRPr lang="en-US" sz="2400" dirty="0"/>
          </a:p>
          <a:p>
            <a:r>
              <a:rPr lang="en-US" sz="2400" i="1" dirty="0" smtClean="0"/>
              <a:t>Safety</a:t>
            </a:r>
            <a:endParaRPr lang="en-US" sz="2400" dirty="0"/>
          </a:p>
          <a:p>
            <a:endParaRPr lang="en-US" sz="2400" i="1" dirty="0" smtClean="0"/>
          </a:p>
          <a:p>
            <a:endParaRPr lang="en-US" sz="2400" dirty="0"/>
          </a:p>
          <a:p>
            <a:endParaRPr lang="en-US" sz="2400" dirty="0"/>
          </a:p>
          <a:p>
            <a:endParaRPr lang="en-US" sz="2400" dirty="0"/>
          </a:p>
        </p:txBody>
      </p:sp>
    </p:spTree>
    <p:extLst>
      <p:ext uri="{BB962C8B-B14F-4D97-AF65-F5344CB8AC3E}">
        <p14:creationId xmlns:p14="http://schemas.microsoft.com/office/powerpoint/2010/main" val="1734932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5.INVESTMENT </a:t>
            </a:r>
            <a:r>
              <a:rPr lang="en-US" sz="3200" dirty="0"/>
              <a:t>CONSIDERATIONS RELEVANT TO THE DECISION TO INVEST IN ALTERNATIVES</a:t>
            </a:r>
            <a:endParaRPr lang="en-US" sz="3200" dirty="0"/>
          </a:p>
        </p:txBody>
      </p:sp>
      <p:sp>
        <p:nvSpPr>
          <p:cNvPr id="3" name="Content Placeholder 2"/>
          <p:cNvSpPr>
            <a:spLocks noGrp="1"/>
          </p:cNvSpPr>
          <p:nvPr>
            <p:ph idx="1"/>
          </p:nvPr>
        </p:nvSpPr>
        <p:spPr/>
        <p:txBody>
          <a:bodyPr>
            <a:normAutofit fontScale="92500" lnSpcReduction="20000"/>
          </a:bodyPr>
          <a:lstStyle/>
          <a:p>
            <a:r>
              <a:rPr lang="en-US" sz="2400" b="1" dirty="0" smtClean="0"/>
              <a:t>5.1 Risk Considerations</a:t>
            </a:r>
          </a:p>
          <a:p>
            <a:r>
              <a:rPr lang="en-US" sz="2400" dirty="0" smtClean="0"/>
              <a:t>Standard </a:t>
            </a:r>
            <a:r>
              <a:rPr lang="en-US" sz="2400" dirty="0"/>
              <a:t>deviation is a one-dimensional view of risk and an especially poor representation of the risk characteristics of alternative investments—where assets suffer some degree of illiquidity, valuations may be subjective, and returns may be “</a:t>
            </a:r>
            <a:r>
              <a:rPr lang="en-US" sz="2400" dirty="0" smtClean="0"/>
              <a:t>chunky” and not normally distributed.</a:t>
            </a:r>
          </a:p>
          <a:p>
            <a:r>
              <a:rPr lang="en-US" sz="2400" b="1" dirty="0" smtClean="0"/>
              <a:t>5.2 </a:t>
            </a:r>
            <a:r>
              <a:rPr lang="en-US" sz="2400" b="1" dirty="0"/>
              <a:t>Return </a:t>
            </a:r>
            <a:r>
              <a:rPr lang="en-US" sz="2400" b="1" dirty="0" smtClean="0"/>
              <a:t>Expectations</a:t>
            </a:r>
          </a:p>
          <a:p>
            <a:r>
              <a:rPr lang="en-US" sz="2400" dirty="0" smtClean="0"/>
              <a:t>Given </a:t>
            </a:r>
            <a:r>
              <a:rPr lang="en-US" sz="2400" dirty="0"/>
              <a:t>the limited return history of alternative investments</a:t>
            </a:r>
          </a:p>
          <a:p>
            <a:r>
              <a:rPr lang="en-US" sz="2400" b="1" dirty="0"/>
              <a:t>5.3 Investment </a:t>
            </a:r>
            <a:r>
              <a:rPr lang="en-US" sz="2400" b="1" dirty="0" smtClean="0"/>
              <a:t>Vehicle</a:t>
            </a:r>
          </a:p>
          <a:p>
            <a:r>
              <a:rPr lang="en-US" sz="2400" dirty="0" smtClean="0"/>
              <a:t>Most </a:t>
            </a:r>
            <a:r>
              <a:rPr lang="en-US" sz="2400" dirty="0"/>
              <a:t>alternative investments are implemented through a private (limited) partnership that is controlled by a general partner (GP</a:t>
            </a:r>
            <a:r>
              <a:rPr lang="en-US" sz="2400" dirty="0" smtClean="0"/>
              <a:t>)</a:t>
            </a:r>
            <a:endParaRPr lang="en-US" sz="2400" dirty="0"/>
          </a:p>
          <a:p>
            <a:r>
              <a:rPr lang="en-US" sz="2400" b="1" dirty="0"/>
              <a:t>Funds of funds (FOFs</a:t>
            </a:r>
            <a:r>
              <a:rPr lang="en-US" sz="2400" b="1" dirty="0" smtClean="0"/>
              <a:t>)</a:t>
            </a:r>
          </a:p>
          <a:p>
            <a:r>
              <a:rPr lang="en-US" sz="2400" b="1" dirty="0" smtClean="0"/>
              <a:t>SMAs/funds </a:t>
            </a:r>
            <a:r>
              <a:rPr lang="en-US" sz="2400" b="1" dirty="0"/>
              <a:t>of </a:t>
            </a:r>
            <a:r>
              <a:rPr lang="en-US" sz="2400" b="1" dirty="0" smtClean="0"/>
              <a:t>one</a:t>
            </a:r>
          </a:p>
          <a:p>
            <a:r>
              <a:rPr lang="en-US" sz="2400" b="1" dirty="0" smtClean="0"/>
              <a:t>Mutual </a:t>
            </a:r>
            <a:r>
              <a:rPr lang="en-US" sz="2400" b="1" dirty="0"/>
              <a:t>funds/UCITS/publicly traded funds</a:t>
            </a:r>
            <a:endParaRPr lang="en-US" sz="2400" dirty="0"/>
          </a:p>
        </p:txBody>
      </p:sp>
    </p:spTree>
    <p:extLst>
      <p:ext uri="{BB962C8B-B14F-4D97-AF65-F5344CB8AC3E}">
        <p14:creationId xmlns:p14="http://schemas.microsoft.com/office/powerpoint/2010/main" val="72816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5.INVESTMENT CONSIDERATIONS RELEVANT TO THE DECISION TO INVEST IN ALTERNATIVES</a:t>
            </a:r>
          </a:p>
        </p:txBody>
      </p:sp>
      <p:sp>
        <p:nvSpPr>
          <p:cNvPr id="3" name="Content Placeholder 2"/>
          <p:cNvSpPr>
            <a:spLocks noGrp="1"/>
          </p:cNvSpPr>
          <p:nvPr>
            <p:ph idx="1"/>
          </p:nvPr>
        </p:nvSpPr>
        <p:spPr/>
        <p:txBody>
          <a:bodyPr>
            <a:normAutofit/>
          </a:bodyPr>
          <a:lstStyle/>
          <a:p>
            <a:r>
              <a:rPr lang="en-US" sz="2400" dirty="0" smtClean="0"/>
              <a:t>5.4 Liquidity</a:t>
            </a:r>
          </a:p>
          <a:p>
            <a:r>
              <a:rPr lang="en-US" sz="2400" b="1" dirty="0" smtClean="0"/>
              <a:t>5.5 </a:t>
            </a:r>
            <a:r>
              <a:rPr lang="en-US" sz="2400" b="1" dirty="0"/>
              <a:t>Fees and Expenses</a:t>
            </a:r>
            <a:endParaRPr lang="en-US" sz="2400" dirty="0" smtClean="0"/>
          </a:p>
          <a:p>
            <a:r>
              <a:rPr lang="en-US" sz="2400" b="1" dirty="0" smtClean="0"/>
              <a:t>5.6 </a:t>
            </a:r>
            <a:r>
              <a:rPr lang="en-US" sz="2400" b="1" dirty="0"/>
              <a:t>Tax Considerations</a:t>
            </a:r>
            <a:endParaRPr lang="en-US" sz="2400" dirty="0"/>
          </a:p>
        </p:txBody>
      </p:sp>
    </p:spTree>
    <p:extLst>
      <p:ext uri="{BB962C8B-B14F-4D97-AF65-F5344CB8AC3E}">
        <p14:creationId xmlns:p14="http://schemas.microsoft.com/office/powerpoint/2010/main" val="313274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6.SUITABILITY </a:t>
            </a:r>
            <a:r>
              <a:rPr lang="en-US" sz="3200" dirty="0"/>
              <a:t>CONSIDERATIONS</a:t>
            </a:r>
            <a:endParaRPr lang="en-US" sz="3200" dirty="0"/>
          </a:p>
        </p:txBody>
      </p:sp>
      <p:sp>
        <p:nvSpPr>
          <p:cNvPr id="3" name="Content Placeholder 2"/>
          <p:cNvSpPr>
            <a:spLocks noGrp="1"/>
          </p:cNvSpPr>
          <p:nvPr>
            <p:ph idx="1"/>
          </p:nvPr>
        </p:nvSpPr>
        <p:spPr/>
        <p:txBody>
          <a:bodyPr/>
          <a:lstStyle/>
          <a:p>
            <a:r>
              <a:rPr lang="en-US" b="1" dirty="0" smtClean="0"/>
              <a:t>6.1 </a:t>
            </a:r>
            <a:r>
              <a:rPr lang="en-US" b="1" dirty="0"/>
              <a:t>Investment </a:t>
            </a:r>
            <a:r>
              <a:rPr lang="en-US" b="1" dirty="0" smtClean="0"/>
              <a:t>Horizon</a:t>
            </a:r>
          </a:p>
          <a:p>
            <a:r>
              <a:rPr lang="en-US" b="1" dirty="0" smtClean="0"/>
              <a:t>6.2 Expertise</a:t>
            </a:r>
          </a:p>
          <a:p>
            <a:r>
              <a:rPr lang="en-US" b="1" dirty="0" smtClean="0"/>
              <a:t>6.3 Governance</a:t>
            </a:r>
          </a:p>
          <a:p>
            <a:r>
              <a:rPr lang="en-US" b="1" dirty="0" smtClean="0"/>
              <a:t>6.4 </a:t>
            </a:r>
            <a:r>
              <a:rPr lang="en-US" b="1" dirty="0"/>
              <a:t>Transparency</a:t>
            </a:r>
            <a:endParaRPr lang="en-US" dirty="0"/>
          </a:p>
        </p:txBody>
      </p:sp>
    </p:spTree>
    <p:extLst>
      <p:ext uri="{BB962C8B-B14F-4D97-AF65-F5344CB8AC3E}">
        <p14:creationId xmlns:p14="http://schemas.microsoft.com/office/powerpoint/2010/main" val="180572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7.ASSET </a:t>
            </a:r>
            <a:r>
              <a:rPr lang="en-US" sz="3200" dirty="0"/>
              <a:t>ALLOCATION APPROACHES</a:t>
            </a:r>
            <a:endParaRPr lang="en-US" sz="3200" dirty="0"/>
          </a:p>
        </p:txBody>
      </p:sp>
      <p:sp>
        <p:nvSpPr>
          <p:cNvPr id="3" name="Content Placeholder 2"/>
          <p:cNvSpPr>
            <a:spLocks noGrp="1"/>
          </p:cNvSpPr>
          <p:nvPr>
            <p:ph idx="1"/>
          </p:nvPr>
        </p:nvSpPr>
        <p:spPr/>
        <p:txBody>
          <a:bodyPr>
            <a:normAutofit fontScale="55000" lnSpcReduction="20000"/>
          </a:bodyPr>
          <a:lstStyle/>
          <a:p>
            <a:endParaRPr lang="en-US" dirty="0"/>
          </a:p>
          <a:p>
            <a:r>
              <a:rPr lang="en-US" b="1" dirty="0"/>
              <a:t>1 </a:t>
            </a:r>
            <a:r>
              <a:rPr lang="en-US" i="1" dirty="0"/>
              <a:t>Monte Carlo simulation. </a:t>
            </a:r>
            <a:r>
              <a:rPr lang="en-US" dirty="0"/>
              <a:t>We discuss how Monte Carlo simulation may be used to generate return scenarios that relax the assumption of normally distributed returns. We illustrate how simulation can be applied to estimate the long-term risk profile and return potential of various asset allocation alternatives, and, in particular, we evaluate whether various asset allocation alternatives would satisfy the investor’s ultimate investment objectives.</a:t>
            </a:r>
          </a:p>
          <a:p>
            <a:r>
              <a:rPr lang="en-US" b="1" dirty="0"/>
              <a:t>2 </a:t>
            </a:r>
            <a:r>
              <a:rPr lang="en-US" i="1" dirty="0"/>
              <a:t>Optimization techniques. </a:t>
            </a:r>
            <a:r>
              <a:rPr lang="en-US" dirty="0"/>
              <a:t>Mean–variance optimization (MVO) typically over-allocates to alternative asset classes, partly because risk is underestimated because of stale or infrequent pricing and the underlying assumption that returns are normally distributed. Practitioners usually address this bias towards alternatives by establishing limits on the allocations to alternatives. Optimization methods that incorporate downside risk (mean–</a:t>
            </a:r>
            <a:r>
              <a:rPr lang="en-US" dirty="0" err="1"/>
              <a:t>CVaR</a:t>
            </a:r>
            <a:r>
              <a:rPr lang="en-US" dirty="0"/>
              <a:t> optimization) or take into account skew may be used to enhance the asset allocation process.</a:t>
            </a:r>
          </a:p>
          <a:p>
            <a:r>
              <a:rPr lang="en-US" b="1" dirty="0"/>
              <a:t>3 </a:t>
            </a:r>
            <a:r>
              <a:rPr lang="en-US" i="1" dirty="0"/>
              <a:t>Risk factor-based approaches</a:t>
            </a:r>
            <a:r>
              <a:rPr lang="en-US" dirty="0"/>
              <a:t>. Risk factor-based approaches to alternative asset allocation can be applied to develop more robust asset allocation proposals.</a:t>
            </a:r>
            <a:endParaRPr lang="en-US" dirty="0"/>
          </a:p>
        </p:txBody>
      </p:sp>
    </p:spTree>
    <p:extLst>
      <p:ext uri="{BB962C8B-B14F-4D97-AF65-F5344CB8AC3E}">
        <p14:creationId xmlns:p14="http://schemas.microsoft.com/office/powerpoint/2010/main" val="340903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8.LIQUIDITY </a:t>
            </a:r>
            <a:r>
              <a:rPr lang="en-US" sz="4000" dirty="0"/>
              <a:t>PLANNING</a:t>
            </a:r>
            <a:endParaRPr lang="en-US" sz="4000" dirty="0"/>
          </a:p>
        </p:txBody>
      </p:sp>
      <p:sp>
        <p:nvSpPr>
          <p:cNvPr id="3" name="Content Placeholder 2"/>
          <p:cNvSpPr>
            <a:spLocks noGrp="1"/>
          </p:cNvSpPr>
          <p:nvPr>
            <p:ph idx="1"/>
          </p:nvPr>
        </p:nvSpPr>
        <p:spPr/>
        <p:txBody>
          <a:bodyPr/>
          <a:lstStyle/>
          <a:p>
            <a:r>
              <a:rPr lang="en-US" b="1" dirty="0" smtClean="0"/>
              <a:t>Achieving </a:t>
            </a:r>
            <a:r>
              <a:rPr lang="en-US" b="1" dirty="0"/>
              <a:t>and Maintaining the Strategic Asset </a:t>
            </a:r>
            <a:r>
              <a:rPr lang="en-US" b="1" dirty="0" smtClean="0"/>
              <a:t>Allocation</a:t>
            </a:r>
          </a:p>
          <a:p>
            <a:r>
              <a:rPr lang="en-US" dirty="0" smtClean="0"/>
              <a:t>C</a:t>
            </a:r>
            <a:r>
              <a:rPr lang="en-US" i="1" dirty="0" smtClean="0"/>
              <a:t>t </a:t>
            </a:r>
            <a:r>
              <a:rPr lang="en-US" dirty="0"/>
              <a:t>= </a:t>
            </a:r>
            <a:r>
              <a:rPr lang="en-US" dirty="0" err="1"/>
              <a:t>RC</a:t>
            </a:r>
            <a:r>
              <a:rPr lang="en-US" i="1" dirty="0" err="1"/>
              <a:t>t</a:t>
            </a:r>
            <a:r>
              <a:rPr lang="en-US" i="1" dirty="0"/>
              <a:t> </a:t>
            </a:r>
            <a:r>
              <a:rPr lang="en-US" dirty="0"/>
              <a:t>× (CC − </a:t>
            </a:r>
            <a:r>
              <a:rPr lang="en-US" dirty="0" err="1"/>
              <a:t>PIC</a:t>
            </a:r>
            <a:r>
              <a:rPr lang="en-US" i="1" dirty="0" err="1"/>
              <a:t>t</a:t>
            </a:r>
            <a:r>
              <a:rPr lang="en-US" dirty="0" smtClean="0"/>
              <a:t>)</a:t>
            </a:r>
          </a:p>
          <a:p>
            <a:r>
              <a:rPr lang="en-US" dirty="0" smtClean="0"/>
              <a:t>Capital </a:t>
            </a:r>
            <a:r>
              <a:rPr lang="en-US" dirty="0"/>
              <a:t>Contribution = Rate of Contribution × (Capital Commitment – Paid-in-Capital</a:t>
            </a:r>
            <a:r>
              <a:rPr lang="en-US" dirty="0" smtClean="0"/>
              <a:t>)</a:t>
            </a:r>
          </a:p>
          <a:p>
            <a:r>
              <a:rPr lang="en-US" dirty="0" err="1" smtClean="0"/>
              <a:t>D</a:t>
            </a:r>
            <a:r>
              <a:rPr lang="en-US" i="1" dirty="0" err="1" smtClean="0"/>
              <a:t>t</a:t>
            </a:r>
            <a:r>
              <a:rPr lang="en-US" i="1" dirty="0" smtClean="0"/>
              <a:t> </a:t>
            </a:r>
            <a:r>
              <a:rPr lang="en-US" dirty="0"/>
              <a:t>= </a:t>
            </a:r>
            <a:r>
              <a:rPr lang="en-US" dirty="0" err="1"/>
              <a:t>RD</a:t>
            </a:r>
            <a:r>
              <a:rPr lang="en-US" i="1" dirty="0" err="1"/>
              <a:t>t</a:t>
            </a:r>
            <a:r>
              <a:rPr lang="en-US" dirty="0"/>
              <a:t>[</a:t>
            </a:r>
            <a:r>
              <a:rPr lang="en-US" dirty="0" err="1"/>
              <a:t>NAV</a:t>
            </a:r>
            <a:r>
              <a:rPr lang="en-US" i="1" dirty="0" err="1"/>
              <a:t>t</a:t>
            </a:r>
            <a:r>
              <a:rPr lang="en-US" dirty="0"/>
              <a:t>–1 × (1 + G</a:t>
            </a:r>
            <a:r>
              <a:rPr lang="en-US" dirty="0" smtClean="0"/>
              <a:t>)]</a:t>
            </a:r>
          </a:p>
          <a:p>
            <a:r>
              <a:rPr lang="en-US" dirty="0" err="1" smtClean="0"/>
              <a:t>NAV</a:t>
            </a:r>
            <a:r>
              <a:rPr lang="en-US" i="1" dirty="0" err="1" smtClean="0"/>
              <a:t>t</a:t>
            </a:r>
            <a:r>
              <a:rPr lang="en-US" i="1" dirty="0" smtClean="0"/>
              <a:t> </a:t>
            </a:r>
            <a:r>
              <a:rPr lang="en-US" dirty="0"/>
              <a:t>= [</a:t>
            </a:r>
            <a:r>
              <a:rPr lang="en-US" dirty="0" err="1"/>
              <a:t>NAV</a:t>
            </a:r>
            <a:r>
              <a:rPr lang="en-US" i="1" dirty="0" err="1"/>
              <a:t>t</a:t>
            </a:r>
            <a:r>
              <a:rPr lang="en-US" dirty="0"/>
              <a:t>–1 × (1 + G)] + C</a:t>
            </a:r>
            <a:r>
              <a:rPr lang="en-US" i="1" dirty="0"/>
              <a:t>t </a:t>
            </a:r>
            <a:r>
              <a:rPr lang="en-US" dirty="0"/>
              <a:t>− </a:t>
            </a:r>
            <a:r>
              <a:rPr lang="en-US" dirty="0" err="1"/>
              <a:t>D</a:t>
            </a:r>
            <a:r>
              <a:rPr lang="en-US" i="1" dirty="0" err="1"/>
              <a:t>t</a:t>
            </a:r>
            <a:endParaRPr lang="en-US" dirty="0"/>
          </a:p>
        </p:txBody>
      </p:sp>
    </p:spTree>
    <p:extLst>
      <p:ext uri="{BB962C8B-B14F-4D97-AF65-F5344CB8AC3E}">
        <p14:creationId xmlns:p14="http://schemas.microsoft.com/office/powerpoint/2010/main" val="341459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8.LIQUIDITY PLANNING</a:t>
            </a:r>
          </a:p>
        </p:txBody>
      </p:sp>
      <p:sp>
        <p:nvSpPr>
          <p:cNvPr id="3" name="Content Placeholder 2"/>
          <p:cNvSpPr>
            <a:spLocks noGrp="1"/>
          </p:cNvSpPr>
          <p:nvPr>
            <p:ph idx="1"/>
          </p:nvPr>
        </p:nvSpPr>
        <p:spPr/>
        <p:txBody>
          <a:bodyPr>
            <a:normAutofit/>
          </a:bodyPr>
          <a:lstStyle/>
          <a:p>
            <a:r>
              <a:rPr lang="en-US" altLang="zh-CN" dirty="0" smtClean="0"/>
              <a:t>Example</a:t>
            </a:r>
          </a:p>
          <a:p>
            <a:r>
              <a:rPr lang="en-US" dirty="0" smtClean="0"/>
              <a:t>The </a:t>
            </a:r>
            <a:r>
              <a:rPr lang="en-US" dirty="0"/>
              <a:t>NAV of an investor’s share in a private renewable energy fund was €30 million at the end of 2020. All capital has been called. The investor expects a 20% distribution to be paid at the end of 2021. The expected growth rate is 12%. What is the expected NAV at year-end 2022?</a:t>
            </a:r>
            <a:endParaRPr lang="en-US" dirty="0"/>
          </a:p>
        </p:txBody>
      </p:sp>
    </p:spTree>
    <p:extLst>
      <p:ext uri="{BB962C8B-B14F-4D97-AF65-F5344CB8AC3E}">
        <p14:creationId xmlns:p14="http://schemas.microsoft.com/office/powerpoint/2010/main" val="387861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smtClean="0"/>
              <a:t>9.</a:t>
            </a:r>
            <a:r>
              <a:rPr lang="en-US" sz="3200" dirty="0" smtClean="0"/>
              <a:t>MONITORING </a:t>
            </a:r>
            <a:r>
              <a:rPr lang="en-US" sz="3200" dirty="0"/>
              <a:t>THE INVESTMENT PROGRAM</a:t>
            </a:r>
            <a:endParaRPr lang="en-US" sz="3200" dirty="0"/>
          </a:p>
        </p:txBody>
      </p:sp>
      <p:sp>
        <p:nvSpPr>
          <p:cNvPr id="3" name="Content Placeholder 2"/>
          <p:cNvSpPr>
            <a:spLocks noGrp="1"/>
          </p:cNvSpPr>
          <p:nvPr>
            <p:ph idx="1"/>
          </p:nvPr>
        </p:nvSpPr>
        <p:spPr/>
        <p:txBody>
          <a:bodyPr/>
          <a:lstStyle/>
          <a:p>
            <a:r>
              <a:rPr lang="en-US" b="1" dirty="0" smtClean="0"/>
              <a:t>Performance Evaluation</a:t>
            </a:r>
          </a:p>
          <a:p>
            <a:endParaRPr lang="en-US" b="1" dirty="0"/>
          </a:p>
          <a:p>
            <a:endParaRPr lang="en-US" dirty="0"/>
          </a:p>
          <a:p>
            <a:r>
              <a:rPr lang="en-US" b="1"/>
              <a:t>Monitoring the Firm and the </a:t>
            </a:r>
            <a:r>
              <a:rPr lang="en-US" b="1"/>
              <a:t>Investment </a:t>
            </a:r>
            <a:r>
              <a:rPr lang="en-US" b="1" smtClean="0"/>
              <a:t>Process</a:t>
            </a:r>
          </a:p>
          <a:p>
            <a:endParaRPr lang="en-US" dirty="0"/>
          </a:p>
        </p:txBody>
      </p:sp>
    </p:spTree>
    <p:extLst>
      <p:ext uri="{BB962C8B-B14F-4D97-AF65-F5344CB8AC3E}">
        <p14:creationId xmlns:p14="http://schemas.microsoft.com/office/powerpoint/2010/main" val="372070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2.THE </a:t>
            </a:r>
            <a:r>
              <a:rPr lang="en-US" sz="3200" dirty="0"/>
              <a:t>ROLE OF ALTERNATIVE INVESTMENTS IN A MULTI-ASSET PORTFOLIO</a:t>
            </a:r>
          </a:p>
        </p:txBody>
      </p:sp>
      <p:sp>
        <p:nvSpPr>
          <p:cNvPr id="3" name="Content Placeholder 2"/>
          <p:cNvSpPr>
            <a:spLocks noGrp="1"/>
          </p:cNvSpPr>
          <p:nvPr>
            <p:ph idx="1"/>
          </p:nvPr>
        </p:nvSpPr>
        <p:spPr/>
        <p:txBody>
          <a:bodyPr>
            <a:normAutofit fontScale="92500" lnSpcReduction="20000"/>
          </a:bodyPr>
          <a:lstStyle/>
          <a:p>
            <a:r>
              <a:rPr lang="en-US" sz="2400" b="1" dirty="0" smtClean="0"/>
              <a:t>2.1 </a:t>
            </a:r>
            <a:r>
              <a:rPr lang="en-US" sz="2400" b="1" dirty="0"/>
              <a:t>The Role of Private Equity in a Multi-Asset </a:t>
            </a:r>
            <a:r>
              <a:rPr lang="en-US" sz="2400" b="1" dirty="0" smtClean="0"/>
              <a:t>Portfolio</a:t>
            </a:r>
          </a:p>
          <a:p>
            <a:r>
              <a:rPr lang="en-US" sz="2400" dirty="0" smtClean="0"/>
              <a:t>Private </a:t>
            </a:r>
            <a:r>
              <a:rPr lang="en-US" sz="2400" dirty="0"/>
              <a:t>equity investments are generally viewed as a return </a:t>
            </a:r>
            <a:r>
              <a:rPr lang="en-US" sz="2400" dirty="0" smtClean="0"/>
              <a:t>enhancer </a:t>
            </a:r>
            <a:r>
              <a:rPr lang="en-US" sz="2400" dirty="0"/>
              <a:t>in a portfolio of traditional assets. </a:t>
            </a:r>
            <a:endParaRPr lang="en-US" sz="2400" dirty="0" smtClean="0"/>
          </a:p>
          <a:p>
            <a:r>
              <a:rPr lang="en-US" sz="2400" b="1" dirty="0" smtClean="0"/>
              <a:t>2.2 The </a:t>
            </a:r>
            <a:r>
              <a:rPr lang="en-US" sz="2400" b="1" dirty="0"/>
              <a:t>Role of Hedge Funds in a Multi-Asset </a:t>
            </a:r>
            <a:r>
              <a:rPr lang="en-US" sz="2400" b="1" dirty="0" smtClean="0"/>
              <a:t>Portfolio</a:t>
            </a:r>
          </a:p>
          <a:p>
            <a:r>
              <a:rPr lang="en-US" sz="2400" dirty="0"/>
              <a:t>H</a:t>
            </a:r>
            <a:r>
              <a:rPr lang="en-US" sz="2400" dirty="0" smtClean="0"/>
              <a:t>edge </a:t>
            </a:r>
            <a:r>
              <a:rPr lang="en-US" sz="2400" dirty="0"/>
              <a:t>funds span the spectrum from being risk reducers to return enhancers. </a:t>
            </a:r>
            <a:endParaRPr lang="en-US" sz="2400" dirty="0" smtClean="0"/>
          </a:p>
          <a:p>
            <a:r>
              <a:rPr lang="en-US" sz="2400" b="1" dirty="0" smtClean="0"/>
              <a:t>2.3 </a:t>
            </a:r>
            <a:r>
              <a:rPr lang="en-US" sz="2400" b="1" dirty="0"/>
              <a:t>The Role of Real Assets in a Multi-Asset </a:t>
            </a:r>
            <a:r>
              <a:rPr lang="en-US" sz="2400" b="1" dirty="0" smtClean="0"/>
              <a:t>Portfolio</a:t>
            </a:r>
          </a:p>
          <a:p>
            <a:r>
              <a:rPr lang="en-US" sz="2400" dirty="0" smtClean="0"/>
              <a:t>Growth </a:t>
            </a:r>
            <a:r>
              <a:rPr lang="en-US" sz="2400" dirty="0"/>
              <a:t>and inflation-hedging </a:t>
            </a:r>
            <a:endParaRPr lang="en-US" sz="2400" dirty="0" smtClean="0"/>
          </a:p>
          <a:p>
            <a:r>
              <a:rPr lang="en-US" sz="2400" b="1" dirty="0" smtClean="0"/>
              <a:t>2.4 </a:t>
            </a:r>
            <a:r>
              <a:rPr lang="en-US" sz="2400" b="1" dirty="0"/>
              <a:t>The Role of Commercial Real Estate in a Multi-Asset </a:t>
            </a:r>
            <a:r>
              <a:rPr lang="en-US" sz="2400" b="1" dirty="0" smtClean="0"/>
              <a:t>Portfolio</a:t>
            </a:r>
          </a:p>
          <a:p>
            <a:r>
              <a:rPr lang="en-US" sz="2400" dirty="0" smtClean="0"/>
              <a:t>Real </a:t>
            </a:r>
            <a:r>
              <a:rPr lang="en-US" sz="2400" dirty="0"/>
              <a:t>estate investments are believed to provide protection against unanticipated increases in inflation. </a:t>
            </a:r>
            <a:endParaRPr lang="en-US" sz="2400" dirty="0" smtClean="0"/>
          </a:p>
          <a:p>
            <a:r>
              <a:rPr lang="en-US" sz="2400" b="1" dirty="0" smtClean="0"/>
              <a:t>2.5 </a:t>
            </a:r>
            <a:r>
              <a:rPr lang="en-US" sz="2400" b="1" dirty="0"/>
              <a:t>The Role of Private Credit in a Multi-Asset </a:t>
            </a:r>
            <a:r>
              <a:rPr lang="en-US" sz="2400" b="1" dirty="0" smtClean="0"/>
              <a:t>Portfolio</a:t>
            </a:r>
          </a:p>
          <a:p>
            <a:r>
              <a:rPr lang="en-US" sz="2400" dirty="0" smtClean="0"/>
              <a:t>Direct-lending </a:t>
            </a:r>
            <a:r>
              <a:rPr lang="en-US" sz="2400" dirty="0"/>
              <a:t>assets are </a:t>
            </a:r>
            <a:r>
              <a:rPr lang="en-US" sz="2400" dirty="0" smtClean="0"/>
              <a:t>income-producing. </a:t>
            </a:r>
            <a:endParaRPr lang="en-US" sz="2400" dirty="0"/>
          </a:p>
          <a:p>
            <a:r>
              <a:rPr lang="en-US" sz="2400" dirty="0"/>
              <a:t>Distressed debt assets have a more equity-like profile. </a:t>
            </a:r>
          </a:p>
        </p:txBody>
      </p:sp>
    </p:spTree>
    <p:extLst>
      <p:ext uri="{BB962C8B-B14F-4D97-AF65-F5344CB8AC3E}">
        <p14:creationId xmlns:p14="http://schemas.microsoft.com/office/powerpoint/2010/main" val="228527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3.DIVERSIFYING </a:t>
            </a:r>
            <a:r>
              <a:rPr lang="en-US" sz="4000" dirty="0"/>
              <a:t>EQUITY RISK</a:t>
            </a:r>
          </a:p>
        </p:txBody>
      </p:sp>
      <p:sp>
        <p:nvSpPr>
          <p:cNvPr id="3" name="Content Placeholder 2"/>
          <p:cNvSpPr>
            <a:spLocks noGrp="1"/>
          </p:cNvSpPr>
          <p:nvPr>
            <p:ph idx="1"/>
          </p:nvPr>
        </p:nvSpPr>
        <p:spPr/>
        <p:txBody>
          <a:bodyPr>
            <a:normAutofit fontScale="85000" lnSpcReduction="10000"/>
          </a:bodyPr>
          <a:lstStyle/>
          <a:p>
            <a:r>
              <a:rPr lang="en-US" b="1" dirty="0" smtClean="0"/>
              <a:t>3.1 </a:t>
            </a:r>
            <a:r>
              <a:rPr lang="en-US" b="1" dirty="0"/>
              <a:t>Volatility Reduction over the Short Time </a:t>
            </a:r>
            <a:r>
              <a:rPr lang="en-US" b="1" dirty="0" smtClean="0"/>
              <a:t>Horizon</a:t>
            </a:r>
          </a:p>
          <a:p>
            <a:r>
              <a:rPr lang="en-US" b="1" dirty="0" smtClean="0"/>
              <a:t>3.2 </a:t>
            </a:r>
            <a:r>
              <a:rPr lang="en-US" b="1" dirty="0"/>
              <a:t>Risk of Not Meeting the Investment Goals over the Long Time </a:t>
            </a:r>
            <a:r>
              <a:rPr lang="en-US" b="1" dirty="0" smtClean="0"/>
              <a:t>Horizon</a:t>
            </a:r>
          </a:p>
          <a:p>
            <a:r>
              <a:rPr lang="en-US" dirty="0" smtClean="0"/>
              <a:t>To </a:t>
            </a:r>
            <a:r>
              <a:rPr lang="en-US" dirty="0"/>
              <a:t>summarize, bonds have been a more effective volatility </a:t>
            </a:r>
            <a:r>
              <a:rPr lang="en-US" dirty="0" err="1" smtClean="0"/>
              <a:t>mitigator</a:t>
            </a:r>
            <a:r>
              <a:rPr lang="en-US" dirty="0" smtClean="0"/>
              <a:t>  than </a:t>
            </a:r>
            <a:r>
              <a:rPr lang="en-US" dirty="0"/>
              <a:t>alternatives over shorter time horizons, but over long horizons, a heavy allocation to bonds would reduce the probability of achieving the investment goal. It is important to emphasize that volatility and the probability of achieving the target return are two very different dimensions of risk. </a:t>
            </a:r>
          </a:p>
        </p:txBody>
      </p:sp>
    </p:spTree>
    <p:extLst>
      <p:ext uri="{BB962C8B-B14F-4D97-AF65-F5344CB8AC3E}">
        <p14:creationId xmlns:p14="http://schemas.microsoft.com/office/powerpoint/2010/main" val="305114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4.PERSPECTIVES </a:t>
            </a:r>
            <a:r>
              <a:rPr lang="en-US" sz="3600" dirty="0"/>
              <a:t>ON THE INVESTMENT OPPORTUNITY SET</a:t>
            </a:r>
          </a:p>
        </p:txBody>
      </p:sp>
      <p:sp>
        <p:nvSpPr>
          <p:cNvPr id="3" name="Content Placeholder 2"/>
          <p:cNvSpPr>
            <a:spLocks noGrp="1"/>
          </p:cNvSpPr>
          <p:nvPr>
            <p:ph idx="1"/>
          </p:nvPr>
        </p:nvSpPr>
        <p:spPr/>
        <p:txBody>
          <a:bodyPr>
            <a:normAutofit/>
          </a:bodyPr>
          <a:lstStyle/>
          <a:p>
            <a:r>
              <a:rPr lang="en-US" sz="2400" dirty="0" smtClean="0"/>
              <a:t>4.1 </a:t>
            </a:r>
            <a:r>
              <a:rPr lang="en-US" sz="2400" dirty="0"/>
              <a:t>Traditional Approaches to Asset </a:t>
            </a:r>
            <a:r>
              <a:rPr lang="en-US" sz="2400" dirty="0" smtClean="0"/>
              <a:t>Classification</a:t>
            </a:r>
          </a:p>
          <a:p>
            <a:r>
              <a:rPr lang="en-US" sz="2400" dirty="0" smtClean="0"/>
              <a:t>4.1.1 </a:t>
            </a:r>
            <a:r>
              <a:rPr lang="en-US" sz="2400" i="1" dirty="0"/>
              <a:t>A Liquidity-Based Approach to Defining the Opportunity </a:t>
            </a:r>
            <a:r>
              <a:rPr lang="en-US" sz="2400" i="1" dirty="0" smtClean="0"/>
              <a:t>Set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155916664"/>
              </p:ext>
            </p:extLst>
          </p:nvPr>
        </p:nvGraphicFramePr>
        <p:xfrm>
          <a:off x="1331640" y="3212976"/>
          <a:ext cx="6096000" cy="3388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gridSpan="4">
                  <a:txBody>
                    <a:bodyPr/>
                    <a:lstStyle/>
                    <a:p>
                      <a:r>
                        <a:rPr lang="en-US" dirty="0" smtClean="0"/>
                        <a:t>Major asset class categories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dirty="0"/>
                    </a:p>
                  </a:txBody>
                  <a:tcPr/>
                </a:tc>
                <a:tc>
                  <a:txBody>
                    <a:bodyPr/>
                    <a:lstStyle/>
                    <a:p>
                      <a:r>
                        <a:rPr lang="en-US" dirty="0" smtClean="0"/>
                        <a:t>Equity &amp; equity-like</a:t>
                      </a:r>
                      <a:endParaRPr lang="en-US" dirty="0"/>
                    </a:p>
                  </a:txBody>
                  <a:tcPr/>
                </a:tc>
                <a:tc>
                  <a:txBody>
                    <a:bodyPr/>
                    <a:lstStyle/>
                    <a:p>
                      <a:r>
                        <a:rPr lang="en-US" dirty="0" smtClean="0"/>
                        <a:t>Fixed income &amp;</a:t>
                      </a:r>
                      <a:r>
                        <a:rPr lang="en-US" baseline="0" dirty="0" smtClean="0"/>
                        <a:t> fixed income-like</a:t>
                      </a:r>
                      <a:endParaRPr lang="en-US" dirty="0"/>
                    </a:p>
                  </a:txBody>
                  <a:tcPr/>
                </a:tc>
                <a:tc>
                  <a:txBody>
                    <a:bodyPr/>
                    <a:lstStyle/>
                    <a:p>
                      <a:r>
                        <a:rPr lang="en-US" dirty="0" smtClean="0"/>
                        <a:t>Real estate</a:t>
                      </a:r>
                      <a:endParaRPr lang="en-US" dirty="0"/>
                    </a:p>
                  </a:txBody>
                  <a:tcPr/>
                </a:tc>
              </a:tr>
              <a:tr h="370840">
                <a:tc>
                  <a:txBody>
                    <a:bodyPr/>
                    <a:lstStyle/>
                    <a:p>
                      <a:r>
                        <a:rPr lang="en-US" dirty="0" smtClean="0"/>
                        <a:t>Marketable/</a:t>
                      </a:r>
                    </a:p>
                    <a:p>
                      <a:r>
                        <a:rPr lang="en-US" dirty="0" smtClean="0"/>
                        <a:t>liquid</a:t>
                      </a:r>
                      <a:endParaRPr lang="en-US" dirty="0"/>
                    </a:p>
                  </a:txBody>
                  <a:tcPr/>
                </a:tc>
                <a:tc>
                  <a:txBody>
                    <a:bodyPr/>
                    <a:lstStyle/>
                    <a:p>
                      <a:r>
                        <a:rPr lang="en-US" dirty="0" smtClean="0"/>
                        <a:t>Public equity</a:t>
                      </a:r>
                    </a:p>
                    <a:p>
                      <a:r>
                        <a:rPr lang="en-US" dirty="0" smtClean="0"/>
                        <a:t>L/S</a:t>
                      </a:r>
                      <a:r>
                        <a:rPr lang="en-US" baseline="0" dirty="0" smtClean="0"/>
                        <a:t> equity</a:t>
                      </a:r>
                    </a:p>
                    <a:p>
                      <a:r>
                        <a:rPr lang="en-US" baseline="0" dirty="0" smtClean="0"/>
                        <a:t>Hedge funds</a:t>
                      </a:r>
                      <a:endParaRPr lang="en-US" dirty="0"/>
                    </a:p>
                  </a:txBody>
                  <a:tcPr/>
                </a:tc>
                <a:tc>
                  <a:txBody>
                    <a:bodyPr/>
                    <a:lstStyle/>
                    <a:p>
                      <a:r>
                        <a:rPr lang="en-US" dirty="0" smtClean="0"/>
                        <a:t>Fixed income</a:t>
                      </a:r>
                    </a:p>
                    <a:p>
                      <a:r>
                        <a:rPr lang="en-US" dirty="0" smtClean="0"/>
                        <a:t>Cash</a:t>
                      </a:r>
                      <a:endParaRPr lang="en-US" dirty="0"/>
                    </a:p>
                  </a:txBody>
                  <a:tcPr/>
                </a:tc>
                <a:tc>
                  <a:txBody>
                    <a:bodyPr/>
                    <a:lstStyle/>
                    <a:p>
                      <a:r>
                        <a:rPr lang="en-US" dirty="0" smtClean="0"/>
                        <a:t>Public real estate</a:t>
                      </a:r>
                    </a:p>
                    <a:p>
                      <a:r>
                        <a:rPr lang="en-US" dirty="0" smtClean="0"/>
                        <a:t>commodities</a:t>
                      </a:r>
                      <a:endParaRPr lang="en-US" dirty="0"/>
                    </a:p>
                  </a:txBody>
                  <a:tcPr/>
                </a:tc>
              </a:tr>
              <a:tr h="370840">
                <a:tc>
                  <a:txBody>
                    <a:bodyPr/>
                    <a:lstStyle/>
                    <a:p>
                      <a:r>
                        <a:rPr lang="en-US" dirty="0" smtClean="0"/>
                        <a:t>Private/</a:t>
                      </a:r>
                    </a:p>
                    <a:p>
                      <a:r>
                        <a:rPr lang="en-US" dirty="0" smtClean="0"/>
                        <a:t>illiquid</a:t>
                      </a:r>
                      <a:endParaRPr lang="en-US" dirty="0"/>
                    </a:p>
                  </a:txBody>
                  <a:tcPr/>
                </a:tc>
                <a:tc>
                  <a:txBody>
                    <a:bodyPr/>
                    <a:lstStyle/>
                    <a:p>
                      <a:r>
                        <a:rPr lang="en-US" dirty="0" smtClean="0"/>
                        <a:t>Private equity</a:t>
                      </a:r>
                      <a:endParaRPr lang="en-US" dirty="0"/>
                    </a:p>
                  </a:txBody>
                  <a:tcPr/>
                </a:tc>
                <a:tc>
                  <a:txBody>
                    <a:bodyPr/>
                    <a:lstStyle/>
                    <a:p>
                      <a:r>
                        <a:rPr lang="en-US" dirty="0" smtClean="0"/>
                        <a:t>Private credit</a:t>
                      </a:r>
                      <a:endParaRPr lang="en-US" dirty="0"/>
                    </a:p>
                  </a:txBody>
                  <a:tcPr/>
                </a:tc>
                <a:tc>
                  <a:txBody>
                    <a:bodyPr/>
                    <a:lstStyle/>
                    <a:p>
                      <a:r>
                        <a:rPr lang="en-US" dirty="0" smtClean="0"/>
                        <a:t>Private real estate</a:t>
                      </a:r>
                    </a:p>
                    <a:p>
                      <a:r>
                        <a:rPr lang="en-US" dirty="0" smtClean="0"/>
                        <a:t>Private real</a:t>
                      </a:r>
                      <a:r>
                        <a:rPr lang="en-US" baseline="0" dirty="0" smtClean="0"/>
                        <a:t> assets</a:t>
                      </a:r>
                      <a:endParaRPr lang="en-US" dirty="0"/>
                    </a:p>
                  </a:txBody>
                  <a:tcPr/>
                </a:tc>
              </a:tr>
            </a:tbl>
          </a:graphicData>
        </a:graphic>
      </p:graphicFrame>
    </p:spTree>
    <p:extLst>
      <p:ext uri="{BB962C8B-B14F-4D97-AF65-F5344CB8AC3E}">
        <p14:creationId xmlns:p14="http://schemas.microsoft.com/office/powerpoint/2010/main" val="52758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4.PERSPECTIVES ON THE INVESTMENT OPPORTUNITY SET</a:t>
            </a:r>
          </a:p>
        </p:txBody>
      </p:sp>
      <p:sp>
        <p:nvSpPr>
          <p:cNvPr id="3" name="Content Placeholder 2"/>
          <p:cNvSpPr>
            <a:spLocks noGrp="1"/>
          </p:cNvSpPr>
          <p:nvPr>
            <p:ph idx="1"/>
          </p:nvPr>
        </p:nvSpPr>
        <p:spPr/>
        <p:txBody>
          <a:bodyPr>
            <a:normAutofit/>
          </a:bodyPr>
          <a:lstStyle/>
          <a:p>
            <a:r>
              <a:rPr lang="en-US" sz="2400" dirty="0" smtClean="0"/>
              <a:t>4.1.2 </a:t>
            </a:r>
            <a:r>
              <a:rPr lang="en-US" sz="2400" i="1" dirty="0"/>
              <a:t>An Approach Based on Expected Performance under Distinct Macroeconomic </a:t>
            </a:r>
            <a:r>
              <a:rPr lang="en-US" sz="2400" i="1" dirty="0" smtClean="0"/>
              <a:t>Regimes</a:t>
            </a:r>
          </a:p>
          <a:p>
            <a:r>
              <a:rPr lang="en-US" sz="2400" dirty="0" smtClean="0"/>
              <a:t>Investors </a:t>
            </a:r>
            <a:r>
              <a:rPr lang="en-US" sz="2400" dirty="0"/>
              <a:t>may also categorize asset classes based on how they are expected to behave under different macroeconomic environments </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26446137"/>
              </p:ext>
            </p:extLst>
          </p:nvPr>
        </p:nvGraphicFramePr>
        <p:xfrm>
          <a:off x="827584" y="3749040"/>
          <a:ext cx="7776865" cy="3108960"/>
        </p:xfrm>
        <a:graphic>
          <a:graphicData uri="http://schemas.openxmlformats.org/drawingml/2006/table">
            <a:tbl>
              <a:tblPr firstRow="1" bandRow="1">
                <a:tableStyleId>{5C22544A-7EE6-4342-B048-85BDC9FD1C3A}</a:tableStyleId>
              </a:tblPr>
              <a:tblGrid>
                <a:gridCol w="1734799"/>
                <a:gridCol w="1214359"/>
                <a:gridCol w="1515338"/>
                <a:gridCol w="1800200"/>
                <a:gridCol w="1512169"/>
              </a:tblGrid>
              <a:tr h="340943">
                <a:tc>
                  <a:txBody>
                    <a:bodyPr/>
                    <a:lstStyle/>
                    <a:p>
                      <a:endParaRPr lang="en-US" dirty="0"/>
                    </a:p>
                  </a:txBody>
                  <a:tcPr/>
                </a:tc>
                <a:tc>
                  <a:txBody>
                    <a:bodyPr/>
                    <a:lstStyle/>
                    <a:p>
                      <a:endParaRPr lang="en-US"/>
                    </a:p>
                  </a:txBody>
                  <a:tcPr/>
                </a:tc>
                <a:tc gridSpan="3">
                  <a:txBody>
                    <a:bodyPr/>
                    <a:lstStyle/>
                    <a:p>
                      <a:r>
                        <a:rPr lang="en-US" dirty="0" smtClean="0"/>
                        <a:t>Inflation</a:t>
                      </a:r>
                      <a:r>
                        <a:rPr lang="en-US" baseline="0" dirty="0" smtClean="0"/>
                        <a:t> environment</a:t>
                      </a:r>
                      <a:endParaRPr lang="en-US" dirty="0"/>
                    </a:p>
                  </a:txBody>
                  <a:tcPr/>
                </a:tc>
                <a:tc hMerge="1">
                  <a:txBody>
                    <a:bodyPr/>
                    <a:lstStyle/>
                    <a:p>
                      <a:endParaRPr lang="en-US" dirty="0"/>
                    </a:p>
                  </a:txBody>
                  <a:tcPr/>
                </a:tc>
                <a:tc hMerge="1">
                  <a:txBody>
                    <a:bodyPr/>
                    <a:lstStyle/>
                    <a:p>
                      <a:endParaRPr lang="en-US" dirty="0"/>
                    </a:p>
                  </a:txBody>
                  <a:tcPr/>
                </a:tc>
              </a:tr>
              <a:tr h="596650">
                <a:tc>
                  <a:txBody>
                    <a:bodyPr/>
                    <a:lstStyle/>
                    <a:p>
                      <a:endParaRPr lang="en-US" dirty="0"/>
                    </a:p>
                  </a:txBody>
                  <a:tcPr/>
                </a:tc>
                <a:tc>
                  <a:txBody>
                    <a:bodyPr/>
                    <a:lstStyle/>
                    <a:p>
                      <a:endParaRPr lang="en-US"/>
                    </a:p>
                  </a:txBody>
                  <a:tcPr/>
                </a:tc>
                <a:tc>
                  <a:txBody>
                    <a:bodyPr/>
                    <a:lstStyle/>
                    <a:p>
                      <a:r>
                        <a:rPr lang="en-US" dirty="0" smtClean="0"/>
                        <a:t>Deflation</a:t>
                      </a:r>
                      <a:endParaRPr lang="en-US" dirty="0"/>
                    </a:p>
                  </a:txBody>
                  <a:tcPr/>
                </a:tc>
                <a:tc>
                  <a:txBody>
                    <a:bodyPr/>
                    <a:lstStyle/>
                    <a:p>
                      <a:r>
                        <a:rPr lang="en-US" dirty="0" smtClean="0"/>
                        <a:t>Moderate</a:t>
                      </a:r>
                    </a:p>
                    <a:p>
                      <a:r>
                        <a:rPr lang="en-US" dirty="0" smtClean="0"/>
                        <a:t>Inflation</a:t>
                      </a:r>
                      <a:endParaRPr lang="en-US" dirty="0"/>
                    </a:p>
                  </a:txBody>
                  <a:tcPr/>
                </a:tc>
                <a:tc>
                  <a:txBody>
                    <a:bodyPr/>
                    <a:lstStyle/>
                    <a:p>
                      <a:r>
                        <a:rPr lang="en-US" dirty="0" smtClean="0"/>
                        <a:t>High </a:t>
                      </a:r>
                    </a:p>
                    <a:p>
                      <a:r>
                        <a:rPr lang="en-US" dirty="0" smtClean="0"/>
                        <a:t>Inflation</a:t>
                      </a:r>
                    </a:p>
                  </a:txBody>
                  <a:tcPr/>
                </a:tc>
              </a:tr>
              <a:tr h="1108065">
                <a:tc rowSpan="2">
                  <a:txBody>
                    <a:bodyPr/>
                    <a:lstStyle/>
                    <a:p>
                      <a:r>
                        <a:rPr lang="en-US" dirty="0" smtClean="0"/>
                        <a:t>Economic environment</a:t>
                      </a:r>
                      <a:endParaRPr lang="en-US" dirty="0"/>
                    </a:p>
                  </a:txBody>
                  <a:tcPr/>
                </a:tc>
                <a:tc>
                  <a:txBody>
                    <a:bodyPr/>
                    <a:lstStyle/>
                    <a:p>
                      <a:r>
                        <a:rPr lang="en-US" dirty="0" smtClean="0"/>
                        <a:t>High </a:t>
                      </a:r>
                    </a:p>
                    <a:p>
                      <a:r>
                        <a:rPr lang="en-US" dirty="0" smtClean="0"/>
                        <a:t>Growth</a:t>
                      </a:r>
                      <a:endParaRPr lang="en-US" dirty="0"/>
                    </a:p>
                  </a:txBody>
                  <a:tcPr/>
                </a:tc>
                <a:tc>
                  <a:txBody>
                    <a:bodyPr/>
                    <a:lstStyle/>
                    <a:p>
                      <a:endParaRPr lang="en-US" dirty="0"/>
                    </a:p>
                  </a:txBody>
                  <a:tcPr/>
                </a:tc>
                <a:tc>
                  <a:txBody>
                    <a:bodyPr/>
                    <a:lstStyle/>
                    <a:p>
                      <a:r>
                        <a:rPr lang="en-US" dirty="0" smtClean="0"/>
                        <a:t>Public equity</a:t>
                      </a:r>
                    </a:p>
                    <a:p>
                      <a:r>
                        <a:rPr lang="en-US" dirty="0" smtClean="0"/>
                        <a:t>Private equity</a:t>
                      </a:r>
                    </a:p>
                    <a:p>
                      <a:r>
                        <a:rPr lang="en-US" dirty="0" smtClean="0"/>
                        <a:t>High-yield bonds</a:t>
                      </a:r>
                    </a:p>
                    <a:p>
                      <a:r>
                        <a:rPr lang="en-US" dirty="0" smtClean="0"/>
                        <a:t>Private credit</a:t>
                      </a:r>
                      <a:endParaRPr lang="en-US" dirty="0"/>
                    </a:p>
                  </a:txBody>
                  <a:tcPr/>
                </a:tc>
                <a:tc>
                  <a:txBody>
                    <a:bodyPr/>
                    <a:lstStyle/>
                    <a:p>
                      <a:r>
                        <a:rPr lang="en-US" dirty="0" smtClean="0"/>
                        <a:t>Real estate</a:t>
                      </a:r>
                    </a:p>
                    <a:p>
                      <a:r>
                        <a:rPr lang="en-US" dirty="0" smtClean="0"/>
                        <a:t>commodities</a:t>
                      </a:r>
                      <a:endParaRPr lang="en-US" dirty="0"/>
                    </a:p>
                  </a:txBody>
                  <a:tcPr/>
                </a:tc>
              </a:tr>
              <a:tr h="852358">
                <a:tc vMerge="1">
                  <a:txBody>
                    <a:bodyPr/>
                    <a:lstStyle/>
                    <a:p>
                      <a:endParaRPr lang="en-US" dirty="0"/>
                    </a:p>
                  </a:txBody>
                  <a:tcPr/>
                </a:tc>
                <a:tc>
                  <a:txBody>
                    <a:bodyPr/>
                    <a:lstStyle/>
                    <a:p>
                      <a:r>
                        <a:rPr lang="en-US" dirty="0" smtClean="0"/>
                        <a:t>Low </a:t>
                      </a:r>
                    </a:p>
                    <a:p>
                      <a:r>
                        <a:rPr lang="en-US" dirty="0" smtClean="0"/>
                        <a:t>Growth</a:t>
                      </a:r>
                    </a:p>
                  </a:txBody>
                  <a:tcPr/>
                </a:tc>
                <a:tc>
                  <a:txBody>
                    <a:bodyPr/>
                    <a:lstStyle/>
                    <a:p>
                      <a:r>
                        <a:rPr lang="en-US" dirty="0" smtClean="0"/>
                        <a:t>Government</a:t>
                      </a:r>
                    </a:p>
                    <a:p>
                      <a:r>
                        <a:rPr lang="en-US" dirty="0" smtClean="0"/>
                        <a:t>Bonds</a:t>
                      </a:r>
                    </a:p>
                  </a:txBody>
                  <a:tcPr/>
                </a:tc>
                <a:tc>
                  <a:txBody>
                    <a:bodyPr/>
                    <a:lstStyle/>
                    <a:p>
                      <a:endParaRPr lang="en-US"/>
                    </a:p>
                  </a:txBody>
                  <a:tcPr/>
                </a:tc>
                <a:tc>
                  <a:txBody>
                    <a:bodyPr/>
                    <a:lstStyle/>
                    <a:p>
                      <a:r>
                        <a:rPr lang="en-US" dirty="0" smtClean="0"/>
                        <a:t>Inflation-linked bonds</a:t>
                      </a:r>
                    </a:p>
                    <a:p>
                      <a:r>
                        <a:rPr lang="en-US" dirty="0" smtClean="0"/>
                        <a:t>Gold</a:t>
                      </a:r>
                    </a:p>
                  </a:txBody>
                  <a:tcPr/>
                </a:tc>
              </a:tr>
            </a:tbl>
          </a:graphicData>
        </a:graphic>
      </p:graphicFrame>
    </p:spTree>
    <p:extLst>
      <p:ext uri="{BB962C8B-B14F-4D97-AF65-F5344CB8AC3E}">
        <p14:creationId xmlns:p14="http://schemas.microsoft.com/office/powerpoint/2010/main" val="40494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4.PERSPECTIVES ON THE INVESTMENT OPPORTUNITY SET</a:t>
            </a:r>
          </a:p>
        </p:txBody>
      </p:sp>
      <p:sp>
        <p:nvSpPr>
          <p:cNvPr id="3" name="Content Placeholder 2"/>
          <p:cNvSpPr>
            <a:spLocks noGrp="1"/>
          </p:cNvSpPr>
          <p:nvPr>
            <p:ph idx="1"/>
          </p:nvPr>
        </p:nvSpPr>
        <p:spPr/>
        <p:txBody>
          <a:bodyPr>
            <a:normAutofit fontScale="77500" lnSpcReduction="20000"/>
          </a:bodyPr>
          <a:lstStyle/>
          <a:p>
            <a:r>
              <a:rPr lang="en-US" i="1" dirty="0" smtClean="0"/>
              <a:t>Capital </a:t>
            </a:r>
            <a:r>
              <a:rPr lang="en-US" i="1" dirty="0"/>
              <a:t>growth assets </a:t>
            </a:r>
            <a:r>
              <a:rPr lang="en-US" dirty="0"/>
              <a:t>would be expected to benefit from healthy economic growth. Public and private equities would belong to this category.</a:t>
            </a:r>
          </a:p>
          <a:p>
            <a:r>
              <a:rPr lang="en-US" i="1" dirty="0"/>
              <a:t>Inflation-hedging assets</a:t>
            </a:r>
            <a:r>
              <a:rPr lang="en-US" dirty="0"/>
              <a:t>—so-called “real assets” such as real estate, commodities, and natural resources but also inflation-linked bonds—would be expected to outperform other asset classes when inflation expectations rise or actual inflation exceeds expectations.</a:t>
            </a:r>
          </a:p>
          <a:p>
            <a:r>
              <a:rPr lang="en-US" i="1" dirty="0"/>
              <a:t>Deflation-hedging assets </a:t>
            </a:r>
            <a:r>
              <a:rPr lang="en-US" dirty="0"/>
              <a:t>(e.g., nominal government bonds) would be expected to outperform most of the other asset classes when the economy slows and inflation becomes very low or negative.</a:t>
            </a:r>
          </a:p>
          <a:p>
            <a:endParaRPr lang="en-US" dirty="0"/>
          </a:p>
        </p:txBody>
      </p:sp>
    </p:spTree>
    <p:extLst>
      <p:ext uri="{BB962C8B-B14F-4D97-AF65-F5344CB8AC3E}">
        <p14:creationId xmlns:p14="http://schemas.microsoft.com/office/powerpoint/2010/main" val="401239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4.PERSPECTIVES ON THE INVESTMENT OPPORTUNITY SET</a:t>
            </a:r>
          </a:p>
        </p:txBody>
      </p:sp>
      <p:sp>
        <p:nvSpPr>
          <p:cNvPr id="3" name="Content Placeholder 2"/>
          <p:cNvSpPr>
            <a:spLocks noGrp="1"/>
          </p:cNvSpPr>
          <p:nvPr>
            <p:ph idx="1"/>
          </p:nvPr>
        </p:nvSpPr>
        <p:spPr/>
        <p:txBody>
          <a:bodyPr>
            <a:normAutofit/>
          </a:bodyPr>
          <a:lstStyle/>
          <a:p>
            <a:r>
              <a:rPr lang="en-US" sz="2800" dirty="0" smtClean="0"/>
              <a:t>4.2 </a:t>
            </a:r>
            <a:r>
              <a:rPr lang="en-US" sz="2800" dirty="0"/>
              <a:t>Risk-Based Approaches to Asset </a:t>
            </a:r>
            <a:r>
              <a:rPr lang="en-US" sz="2800" dirty="0" smtClean="0"/>
              <a:t>Classification</a:t>
            </a:r>
          </a:p>
          <a:p>
            <a:r>
              <a:rPr lang="en-US" sz="2800" dirty="0" smtClean="0"/>
              <a:t>Many </a:t>
            </a:r>
            <a:r>
              <a:rPr lang="en-US" sz="2800" dirty="0"/>
              <a:t>investors have begun to view asset allocation through a risk factor lens to capture these similarities. In this section, we extend the risk factor asset allocation framework introduced in earlier readings to alternative investments using the following risk factors</a:t>
            </a:r>
            <a:r>
              <a:rPr lang="en-US" sz="2800" dirty="0" smtClean="0"/>
              <a:t>:</a:t>
            </a:r>
          </a:p>
        </p:txBody>
      </p:sp>
    </p:spTree>
    <p:extLst>
      <p:ext uri="{BB962C8B-B14F-4D97-AF65-F5344CB8AC3E}">
        <p14:creationId xmlns:p14="http://schemas.microsoft.com/office/powerpoint/2010/main" val="380186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4.PERSPECTIVES ON THE INVESTMENT OPPORTUNITY SET</a:t>
            </a:r>
          </a:p>
        </p:txBody>
      </p:sp>
      <p:sp>
        <p:nvSpPr>
          <p:cNvPr id="3" name="Content Placeholder 2"/>
          <p:cNvSpPr>
            <a:spLocks noGrp="1"/>
          </p:cNvSpPr>
          <p:nvPr>
            <p:ph idx="1"/>
          </p:nvPr>
        </p:nvSpPr>
        <p:spPr/>
        <p:txBody>
          <a:bodyPr>
            <a:normAutofit fontScale="62500" lnSpcReduction="20000"/>
          </a:bodyPr>
          <a:lstStyle/>
          <a:p>
            <a:r>
              <a:rPr lang="en-US" i="1" dirty="0"/>
              <a:t>Equity market return</a:t>
            </a:r>
            <a:r>
              <a:rPr lang="en-US" dirty="0"/>
              <a:t>: representative of the general direction of global equity markets, and investors may also refer to this as the best market proxy for “growth.”</a:t>
            </a:r>
          </a:p>
          <a:p>
            <a:r>
              <a:rPr lang="en-US" i="1" dirty="0"/>
              <a:t>Size</a:t>
            </a:r>
            <a:r>
              <a:rPr lang="en-US" dirty="0"/>
              <a:t>: excess return of small-cap equities over large-cap equities.</a:t>
            </a:r>
          </a:p>
          <a:p>
            <a:r>
              <a:rPr lang="en-US" i="1" dirty="0"/>
              <a:t>Value</a:t>
            </a:r>
            <a:r>
              <a:rPr lang="en-US" dirty="0"/>
              <a:t>: excess return of value versus growth stocks (</a:t>
            </a:r>
            <a:r>
              <a:rPr lang="en-US" i="1" dirty="0"/>
              <a:t>negative </a:t>
            </a:r>
            <a:r>
              <a:rPr lang="en-US" dirty="0"/>
              <a:t>factor sensitivity = </a:t>
            </a:r>
            <a:r>
              <a:rPr lang="en-US" i="1" dirty="0"/>
              <a:t>growth </a:t>
            </a:r>
            <a:r>
              <a:rPr lang="en-US" dirty="0"/>
              <a:t>bias.</a:t>
            </a:r>
          </a:p>
          <a:p>
            <a:r>
              <a:rPr lang="en-US" i="1" dirty="0"/>
              <a:t>Liquidity</a:t>
            </a:r>
            <a:r>
              <a:rPr lang="en-US" dirty="0"/>
              <a:t>: the Pastor–</a:t>
            </a:r>
            <a:r>
              <a:rPr lang="en-US" dirty="0" err="1"/>
              <a:t>Stambaugh</a:t>
            </a:r>
            <a:r>
              <a:rPr lang="en-US" dirty="0"/>
              <a:t> liquidity factor5—a market-wide liquidity measure based on the excess returns of stocks with large sensitivity to changes in aggregate liquidity (less-liquid stocks) versus stocks with less sensitivity to changing liquidity (more-liquid stocks).</a:t>
            </a:r>
          </a:p>
          <a:p>
            <a:r>
              <a:rPr lang="en-US" i="1" dirty="0"/>
              <a:t>Duration</a:t>
            </a:r>
            <a:r>
              <a:rPr lang="en-US" dirty="0"/>
              <a:t>: sensitivity to 10-year government yield changes.</a:t>
            </a:r>
          </a:p>
          <a:p>
            <a:r>
              <a:rPr lang="en-US" i="1" dirty="0"/>
              <a:t>Inflation</a:t>
            </a:r>
            <a:r>
              <a:rPr lang="en-US" dirty="0"/>
              <a:t>: sensitivity to 10-year breakeven inflation changes obtained from the inflation-linked bond markets.</a:t>
            </a:r>
          </a:p>
          <a:p>
            <a:r>
              <a:rPr lang="en-US" i="1" dirty="0"/>
              <a:t>Credit spread</a:t>
            </a:r>
            <a:r>
              <a:rPr lang="en-US" dirty="0"/>
              <a:t>: sensitivity to changes in high-yield spread.</a:t>
            </a:r>
          </a:p>
          <a:p>
            <a:r>
              <a:rPr lang="en-US" i="1" dirty="0"/>
              <a:t>Currency</a:t>
            </a:r>
            <a:r>
              <a:rPr lang="en-US" dirty="0"/>
              <a:t>: sensitivity to changes in the domestic currency versus a basket of foreign currencies.</a:t>
            </a:r>
          </a:p>
          <a:p>
            <a:endParaRPr lang="en-US" dirty="0"/>
          </a:p>
          <a:p>
            <a:endParaRPr lang="en-US" dirty="0"/>
          </a:p>
        </p:txBody>
      </p:sp>
    </p:spTree>
    <p:extLst>
      <p:ext uri="{BB962C8B-B14F-4D97-AF65-F5344CB8AC3E}">
        <p14:creationId xmlns:p14="http://schemas.microsoft.com/office/powerpoint/2010/main" val="51916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4.PERSPECTIVES ON THE INVESTMENT OPPORTUNITY SET</a:t>
            </a:r>
          </a:p>
        </p:txBody>
      </p:sp>
      <p:sp>
        <p:nvSpPr>
          <p:cNvPr id="3" name="Content Placeholder 2"/>
          <p:cNvSpPr>
            <a:spLocks noGrp="1"/>
          </p:cNvSpPr>
          <p:nvPr>
            <p:ph idx="1"/>
          </p:nvPr>
        </p:nvSpPr>
        <p:spPr/>
        <p:txBody>
          <a:bodyPr>
            <a:normAutofit fontScale="92500" lnSpcReduction="10000"/>
          </a:bodyPr>
          <a:lstStyle/>
          <a:p>
            <a:r>
              <a:rPr lang="en-US" sz="2000" dirty="0" smtClean="0"/>
              <a:t>4.3 </a:t>
            </a:r>
            <a:r>
              <a:rPr lang="en-US" sz="2000" dirty="0"/>
              <a:t>Comparing Risk-Based and Traditional </a:t>
            </a:r>
            <a:r>
              <a:rPr lang="en-US" sz="2000" dirty="0" smtClean="0"/>
              <a:t>Approaches</a:t>
            </a:r>
          </a:p>
          <a:p>
            <a:r>
              <a:rPr lang="en-US" sz="2000" b="1" dirty="0" smtClean="0"/>
              <a:t>Main </a:t>
            </a:r>
            <a:r>
              <a:rPr lang="en-US" sz="2000" b="1" dirty="0"/>
              <a:t>strengths of traditional approaches</a:t>
            </a:r>
            <a:r>
              <a:rPr lang="en-US" sz="2000" b="1" dirty="0" smtClean="0"/>
              <a:t>:</a:t>
            </a:r>
          </a:p>
          <a:p>
            <a:r>
              <a:rPr lang="en-US" sz="2000" i="1" dirty="0" smtClean="0"/>
              <a:t>Easy </a:t>
            </a:r>
            <a:r>
              <a:rPr lang="en-US" sz="2000" i="1" dirty="0"/>
              <a:t>to communicate </a:t>
            </a:r>
            <a:endParaRPr lang="en-US" sz="2000" i="1" dirty="0" smtClean="0"/>
          </a:p>
          <a:p>
            <a:r>
              <a:rPr lang="en-US" sz="2000" i="1" dirty="0" smtClean="0"/>
              <a:t>Relevance </a:t>
            </a:r>
            <a:r>
              <a:rPr lang="en-US" sz="2000" i="1" dirty="0"/>
              <a:t>for liquidity management and operational considerations </a:t>
            </a:r>
            <a:endParaRPr lang="en-US" sz="2000" i="1" dirty="0" smtClean="0"/>
          </a:p>
          <a:p>
            <a:r>
              <a:rPr lang="en-US" sz="2000" b="1" dirty="0" smtClean="0"/>
              <a:t>Main </a:t>
            </a:r>
            <a:r>
              <a:rPr lang="en-US" sz="2000" b="1" dirty="0"/>
              <a:t>limitations of traditional approaches</a:t>
            </a:r>
            <a:endParaRPr lang="en-US" sz="2000" dirty="0"/>
          </a:p>
          <a:p>
            <a:r>
              <a:rPr lang="en-US" sz="2000" i="1" dirty="0" smtClean="0"/>
              <a:t>Over-estimation </a:t>
            </a:r>
            <a:r>
              <a:rPr lang="en-US" sz="2000" i="1" dirty="0"/>
              <a:t>of portfolio diversification </a:t>
            </a:r>
            <a:endParaRPr lang="en-US" sz="2000" i="1" dirty="0" smtClean="0"/>
          </a:p>
          <a:p>
            <a:r>
              <a:rPr lang="en-US" sz="2000" i="1" dirty="0" smtClean="0"/>
              <a:t>Obscured </a:t>
            </a:r>
            <a:r>
              <a:rPr lang="en-US" sz="2000" i="1" dirty="0"/>
              <a:t>primary drivers of risk </a:t>
            </a:r>
            <a:endParaRPr lang="en-US" sz="2000" i="1" dirty="0" smtClean="0"/>
          </a:p>
          <a:p>
            <a:r>
              <a:rPr lang="en-US" sz="2000" b="1" dirty="0" smtClean="0"/>
              <a:t>Key </a:t>
            </a:r>
            <a:r>
              <a:rPr lang="en-US" sz="2000" b="1" dirty="0"/>
              <a:t>benefits of risk-based approaches</a:t>
            </a:r>
            <a:endParaRPr lang="en-US" sz="2000" dirty="0"/>
          </a:p>
          <a:p>
            <a:r>
              <a:rPr lang="en-US" sz="2000" i="1" dirty="0" smtClean="0"/>
              <a:t>Common </a:t>
            </a:r>
            <a:r>
              <a:rPr lang="en-US" sz="2000" i="1" dirty="0"/>
              <a:t>risk factor identification </a:t>
            </a:r>
            <a:endParaRPr lang="en-US" sz="2000" dirty="0"/>
          </a:p>
          <a:p>
            <a:r>
              <a:rPr lang="en-US" sz="2000" i="1" dirty="0" smtClean="0"/>
              <a:t>Integrated </a:t>
            </a:r>
            <a:r>
              <a:rPr lang="en-US" sz="2000" i="1" dirty="0"/>
              <a:t>risk framework </a:t>
            </a:r>
            <a:endParaRPr lang="en-US" sz="2000" i="1" dirty="0" smtClean="0"/>
          </a:p>
          <a:p>
            <a:r>
              <a:rPr lang="en-US" sz="2000" b="1" dirty="0" smtClean="0"/>
              <a:t>Key </a:t>
            </a:r>
            <a:r>
              <a:rPr lang="en-US" sz="2000" b="1" dirty="0"/>
              <a:t>limitations of risk-based </a:t>
            </a:r>
            <a:r>
              <a:rPr lang="en-US" sz="2000" b="1" dirty="0" smtClean="0"/>
              <a:t>approaches</a:t>
            </a:r>
          </a:p>
          <a:p>
            <a:r>
              <a:rPr lang="en-US" sz="2000" i="1" dirty="0" smtClean="0"/>
              <a:t>Sensitivity </a:t>
            </a:r>
            <a:r>
              <a:rPr lang="en-US" sz="2000" i="1" dirty="0"/>
              <a:t>to the historical look-back period </a:t>
            </a:r>
            <a:endParaRPr lang="en-US" sz="2000" i="1" dirty="0" smtClean="0"/>
          </a:p>
          <a:p>
            <a:r>
              <a:rPr lang="en-US" sz="2000" i="1" dirty="0" smtClean="0"/>
              <a:t>Implementation </a:t>
            </a:r>
            <a:r>
              <a:rPr lang="en-US" sz="2000" i="1" dirty="0"/>
              <a:t>hurdles </a:t>
            </a:r>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2772211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1205</Words>
  <Application>Microsoft Office PowerPoint</Application>
  <PresentationFormat>On-screen Show (4:3)</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テーマ</vt:lpstr>
      <vt:lpstr>2.THE ROLE OF ALTERNATIVE INVESTMENTS IN A MULTI-ASSET PORTFOLIO</vt:lpstr>
      <vt:lpstr>2.THE ROLE OF ALTERNATIVE INVESTMENTS IN A MULTI-ASSET PORTFOLIO</vt:lpstr>
      <vt:lpstr>3.DIVERSIFYING EQUITY RISK</vt:lpstr>
      <vt:lpstr>4.PERSPECTIVES ON THE INVESTMENT OPPORTUNITY SET</vt:lpstr>
      <vt:lpstr>4.PERSPECTIVES ON THE INVESTMENT OPPORTUNITY SET</vt:lpstr>
      <vt:lpstr>4.PERSPECTIVES ON THE INVESTMENT OPPORTUNITY SET</vt:lpstr>
      <vt:lpstr>4.PERSPECTIVES ON THE INVESTMENT OPPORTUNITY SET</vt:lpstr>
      <vt:lpstr>4.PERSPECTIVES ON THE INVESTMENT OPPORTUNITY SET</vt:lpstr>
      <vt:lpstr>4.PERSPECTIVES ON THE INVESTMENT OPPORTUNITY SET</vt:lpstr>
      <vt:lpstr>5.INVESTMENT CONSIDERATIONS RELEVANT TO THE DECISION TO INVEST IN ALTERNATIVES</vt:lpstr>
      <vt:lpstr>5.INVESTMENT CONSIDERATIONS RELEVANT TO THE DECISION TO INVEST IN ALTERNATIVES</vt:lpstr>
      <vt:lpstr>6.SUITABILITY CONSIDERATIONS</vt:lpstr>
      <vt:lpstr>7.ASSET ALLOCATION APPROACHES</vt:lpstr>
      <vt:lpstr>8.LIQUIDITY PLANNING</vt:lpstr>
      <vt:lpstr>8.LIQUIDITY PLANNING</vt:lpstr>
      <vt:lpstr>9.MONITORING THE INVESTMENT PROGRAM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1.THE ROLE OF ALTERNATIVE INVESTMENTS IN A MULTI-ASSET PORTFOLIO</dc:title>
  <dc:creator>秦玮杰</dc:creator>
  <cp:lastModifiedBy>秦玮杰</cp:lastModifiedBy>
  <cp:revision>32</cp:revision>
  <dcterms:created xsi:type="dcterms:W3CDTF">2020-09-04T01:43:33Z</dcterms:created>
  <dcterms:modified xsi:type="dcterms:W3CDTF">2020-09-07T09:14:45Z</dcterms:modified>
</cp:coreProperties>
</file>