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7" r:id="rId2"/>
    <p:sldId id="259" r:id="rId3"/>
    <p:sldId id="262" r:id="rId4"/>
    <p:sldId id="270" r:id="rId5"/>
    <p:sldId id="260" r:id="rId6"/>
    <p:sldId id="261" r:id="rId7"/>
    <p:sldId id="263" r:id="rId8"/>
    <p:sldId id="264" r:id="rId9"/>
    <p:sldId id="271" r:id="rId10"/>
    <p:sldId id="265" r:id="rId11"/>
    <p:sldId id="273" r:id="rId12"/>
    <p:sldId id="272" r:id="rId13"/>
    <p:sldId id="267" r:id="rId14"/>
    <p:sldId id="268" r:id="rId15"/>
    <p:sldId id="269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2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19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8779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66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6126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748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03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5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2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88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75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86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53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6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8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8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2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4FB7-4A74-4BA1-8B38-C37DA85E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altLang="zh-CN" dirty="0"/>
              <a:t>eading 48</a:t>
            </a:r>
            <a:br>
              <a:rPr lang="en-US" altLang="zh-CN" dirty="0"/>
            </a:br>
            <a:r>
              <a:rPr lang="en-US" altLang="zh-CN" dirty="0"/>
              <a:t>Derivative Markets and Instruments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FE90C-DE72-477A-939F-69075B68A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define a derivative and distinguish between exchange-traded and over-the-counter derivatives</a:t>
            </a:r>
          </a:p>
          <a:p>
            <a:r>
              <a:rPr lang="en-US" dirty="0"/>
              <a:t>b. contrast forward commitments with contingent claims</a:t>
            </a:r>
          </a:p>
          <a:p>
            <a:r>
              <a:rPr lang="en-US" dirty="0"/>
              <a:t>c. define forward contracts, futures,  options(calls and puts), swaps, and credit derivatives and compare their basic characteristics</a:t>
            </a:r>
          </a:p>
          <a:p>
            <a:r>
              <a:rPr lang="en-US" dirty="0"/>
              <a:t>d. determine the value at expiration and profit from a long or a short position in a call or put option</a:t>
            </a:r>
          </a:p>
          <a:p>
            <a:r>
              <a:rPr lang="en-US" dirty="0"/>
              <a:t>e. describe purposes of, and controversies related to, derivative markets</a:t>
            </a:r>
          </a:p>
          <a:p>
            <a:r>
              <a:rPr lang="en-US" dirty="0"/>
              <a:t>f. explain arbitrage and the role it plays in determining prices and promoting market efficiency</a:t>
            </a:r>
          </a:p>
        </p:txBody>
      </p:sp>
    </p:spTree>
    <p:extLst>
      <p:ext uri="{BB962C8B-B14F-4D97-AF65-F5344CB8AC3E}">
        <p14:creationId xmlns:p14="http://schemas.microsoft.com/office/powerpoint/2010/main" val="217039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29BC-51D5-4E36-94B9-E4E11EC9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Futures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8639E-3710-4DD5-8ABA-7C48FE50C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Futures contracts are specialized versions of forward contracts that have been </a:t>
            </a:r>
            <a:r>
              <a:rPr lang="en-US" sz="1600" dirty="0">
                <a:solidFill>
                  <a:srgbClr val="FF0000"/>
                </a:solidFill>
              </a:rPr>
              <a:t>standardized</a:t>
            </a:r>
            <a:r>
              <a:rPr lang="en-US" sz="1600" dirty="0"/>
              <a:t> and that trade on </a:t>
            </a:r>
            <a:r>
              <a:rPr lang="en-US" sz="1600" dirty="0">
                <a:solidFill>
                  <a:srgbClr val="FF0000"/>
                </a:solidFill>
              </a:rPr>
              <a:t>a futures exchange</a:t>
            </a:r>
            <a:r>
              <a:rPr lang="en-US" sz="1600" dirty="0"/>
              <a:t>.</a:t>
            </a:r>
          </a:p>
          <a:p>
            <a:r>
              <a:rPr lang="en-US" sz="1600" dirty="0"/>
              <a:t>Probably the most important distinctive characteristic of futures contracts is the </a:t>
            </a:r>
            <a:r>
              <a:rPr lang="en-US" sz="1600" dirty="0">
                <a:solidFill>
                  <a:srgbClr val="FF0000"/>
                </a:solidFill>
              </a:rPr>
              <a:t>daily settlement of gains and losses and the associated credit guarantee </a:t>
            </a:r>
            <a:r>
              <a:rPr lang="en-US" sz="1600" dirty="0"/>
              <a:t>provided by the exchange through its clearinghouse.</a:t>
            </a:r>
          </a:p>
          <a:p>
            <a:r>
              <a:rPr lang="en-US" sz="1600" dirty="0"/>
              <a:t>At the end of each day, the clearinghouse engages in a practice called </a:t>
            </a:r>
            <a:r>
              <a:rPr lang="en-US" sz="1600" dirty="0">
                <a:solidFill>
                  <a:srgbClr val="FF0000"/>
                </a:solidFill>
              </a:rPr>
              <a:t>mark to market</a:t>
            </a:r>
            <a:r>
              <a:rPr lang="en-US" sz="1600" dirty="0"/>
              <a:t>, also known as the </a:t>
            </a:r>
            <a:r>
              <a:rPr lang="en-US" sz="1600" dirty="0">
                <a:solidFill>
                  <a:srgbClr val="FF0000"/>
                </a:solidFill>
              </a:rPr>
              <a:t>daily settlement</a:t>
            </a:r>
            <a:r>
              <a:rPr lang="en-US" sz="1600" dirty="0"/>
              <a:t>.</a:t>
            </a:r>
          </a:p>
          <a:p>
            <a:r>
              <a:rPr lang="en-US" dirty="0"/>
              <a:t>The account is specifically referred to as a </a:t>
            </a:r>
            <a:r>
              <a:rPr lang="en-US" dirty="0">
                <a:solidFill>
                  <a:srgbClr val="FF0000"/>
                </a:solidFill>
              </a:rPr>
              <a:t>margin</a:t>
            </a:r>
            <a:r>
              <a:rPr lang="en-US" b="1" dirty="0"/>
              <a:t> </a:t>
            </a:r>
            <a:r>
              <a:rPr lang="en-US" dirty="0"/>
              <a:t>account.</a:t>
            </a:r>
          </a:p>
          <a:p>
            <a:pPr lvl="1"/>
            <a:r>
              <a:rPr lang="en-US" dirty="0"/>
              <a:t>Initial margin</a:t>
            </a:r>
          </a:p>
          <a:p>
            <a:pPr lvl="1"/>
            <a:r>
              <a:rPr lang="en-US" dirty="0"/>
              <a:t>Maintenance margin</a:t>
            </a:r>
          </a:p>
          <a:p>
            <a:pPr lvl="1"/>
            <a:r>
              <a:rPr lang="en-US" dirty="0"/>
              <a:t>Margin call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09196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3234-8F1E-4BFE-9268-0D0B78A4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Futures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94606-302E-40D3-9A56-229B4484A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Futures price=</a:t>
            </a:r>
            <a:r>
              <a:rPr lang="en-US" dirty="0"/>
              <a:t>5.5  </a:t>
            </a:r>
            <a:r>
              <a:rPr lang="en-US" altLang="zh-CN" dirty="0"/>
              <a:t>quantity=2 initial margin=1.1 maintenance margin=0.6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0C3A17-329A-46B1-897C-3C92C1D2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875498"/>
              </p:ext>
            </p:extLst>
          </p:nvPr>
        </p:nvGraphicFramePr>
        <p:xfrm>
          <a:off x="677333" y="2543175"/>
          <a:ext cx="8795280" cy="4412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880">
                  <a:extLst>
                    <a:ext uri="{9D8B030D-6E8A-4147-A177-3AD203B41FA5}">
                      <a16:colId xmlns:a16="http://schemas.microsoft.com/office/drawing/2014/main" val="4077659285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1714134972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3898874910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3243706761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3464018405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3436931900"/>
                    </a:ext>
                  </a:extLst>
                </a:gridCol>
              </a:tblGrid>
              <a:tr h="4997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Beginning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Fund</a:t>
                      </a:r>
                    </a:p>
                    <a:p>
                      <a:r>
                        <a:rPr lang="en-US" dirty="0"/>
                        <a:t>Deposit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Futures( settlement)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Gain/Loss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Ending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25634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altLang="zh-CN" dirty="0"/>
                        <a:t>ay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45012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986341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29617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369246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766026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158379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705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22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4068-6BBF-4ABD-B9AD-D16B9AC0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Futures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54D74-DA2F-4595-9853-9134A8A7F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standardizing these contracts and creating an organized market with rules, regulations, and a central clearing facility, the futures markets offer an element of </a:t>
            </a:r>
            <a:r>
              <a:rPr lang="en-US" dirty="0">
                <a:solidFill>
                  <a:srgbClr val="FF0000"/>
                </a:solidFill>
              </a:rPr>
              <a:t>liquidity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protection against loss by default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Futures markets can be used for </a:t>
            </a:r>
            <a:r>
              <a:rPr lang="en-US" dirty="0">
                <a:solidFill>
                  <a:srgbClr val="FF0000"/>
                </a:solidFill>
              </a:rPr>
              <a:t>hedging or speculation.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81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3D5B-9701-4D72-BA13-CDAC0476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Futures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8877D-1A2F-4D85-9482-5E239F1DB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Characteristics:</a:t>
            </a:r>
          </a:p>
          <a:p>
            <a:pPr lvl="1"/>
            <a:r>
              <a:rPr lang="en-US" dirty="0"/>
              <a:t>Some futures contracts contain a provision limiting price changes. These rules, called </a:t>
            </a:r>
            <a:r>
              <a:rPr lang="en-US" dirty="0">
                <a:solidFill>
                  <a:srgbClr val="FF0000"/>
                </a:solidFill>
              </a:rPr>
              <a:t>price limits</a:t>
            </a:r>
            <a:r>
              <a:rPr lang="en-US" dirty="0"/>
              <a:t>, establish a band relative to the previous day’s settlement price, within which all trades must occur.</a:t>
            </a:r>
          </a:p>
          <a:p>
            <a:pPr lvl="1"/>
            <a:r>
              <a:rPr lang="en-US" dirty="0"/>
              <a:t>Most participants in futures markets buy and sell contracts, collecting their profits and incurring their losses, with no ultimate intent to make or take delivery of the underlying asset.</a:t>
            </a:r>
          </a:p>
          <a:p>
            <a:pPr lvl="1"/>
            <a:r>
              <a:rPr lang="en-US" dirty="0"/>
              <a:t>At any given time, the number of outstanding contracts is called the </a:t>
            </a:r>
            <a:r>
              <a:rPr lang="en-US" dirty="0">
                <a:solidFill>
                  <a:srgbClr val="FF0000"/>
                </a:solidFill>
              </a:rPr>
              <a:t>open interest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The futures price </a:t>
            </a:r>
            <a:r>
              <a:rPr lang="en-US" i="1" dirty="0">
                <a:solidFill>
                  <a:srgbClr val="FF0000"/>
                </a:solidFill>
              </a:rPr>
              <a:t>converges to</a:t>
            </a:r>
            <a:r>
              <a:rPr lang="en-US" i="1" dirty="0"/>
              <a:t> the spot price at expiration.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69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5ABE-2896-425B-8A6B-C6798473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Futures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AEC1E-9777-48C5-87BD-A931BA848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between forward and futures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F66057-64DC-4175-AA8D-F7038701F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988902"/>
              </p:ext>
            </p:extLst>
          </p:nvPr>
        </p:nvGraphicFramePr>
        <p:xfrm>
          <a:off x="1146002" y="2617615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033335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89750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54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More privacy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Highly regulated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transparent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3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More 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99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More customized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98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Settle at expiration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 settlement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82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 guarantee(Margin account)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499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91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99E1-9A90-4AE5-8D83-E334323F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Swap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9AD03-FDAB-4BB0-A6F8-7357FF35F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</a:t>
            </a:r>
            <a:r>
              <a:rPr lang="en-US" i="1" dirty="0"/>
              <a:t>A swap is an over- the- counter derivative contract in which two parties agree to </a:t>
            </a:r>
            <a:r>
              <a:rPr lang="en-US" i="1" dirty="0">
                <a:solidFill>
                  <a:srgbClr val="FF0000"/>
                </a:solidFill>
              </a:rPr>
              <a:t>exchange a series of cash flows </a:t>
            </a:r>
            <a:r>
              <a:rPr lang="en-US" i="1" dirty="0"/>
              <a:t>whereby one party </a:t>
            </a:r>
            <a:r>
              <a:rPr lang="en-US" i="1" dirty="0">
                <a:solidFill>
                  <a:srgbClr val="FF0000"/>
                </a:solidFill>
              </a:rPr>
              <a:t>pays a variable series that will be determined by an underlying asset or rate </a:t>
            </a:r>
            <a:r>
              <a:rPr lang="en-US" i="1" dirty="0"/>
              <a:t>and the other party pays </a:t>
            </a:r>
            <a:r>
              <a:rPr lang="en-US" i="1" dirty="0">
                <a:solidFill>
                  <a:srgbClr val="FF0000"/>
                </a:solidFill>
              </a:rPr>
              <a:t>either (1) a variable series determined by a different underlying asset or rate or (2) a fixed series</a:t>
            </a:r>
            <a:r>
              <a:rPr lang="en-US" i="1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34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EA45-A5A2-42F9-854A-97D36B35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Swap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A3F7F-5B00-42B7-8E4E-1E5E7810A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 swap is more or less just </a:t>
            </a:r>
            <a:r>
              <a:rPr lang="en-US" dirty="0">
                <a:solidFill>
                  <a:srgbClr val="FF0000"/>
                </a:solidFill>
              </a:rPr>
              <a:t>a series of forwards</a:t>
            </a:r>
          </a:p>
          <a:p>
            <a:pPr lvl="1"/>
            <a:r>
              <a:rPr lang="en-US" dirty="0"/>
              <a:t>A swap is a bit more like a forward contract than a futures contract in that it is an OTC contract, so it is </a:t>
            </a:r>
            <a:r>
              <a:rPr lang="en-US" dirty="0">
                <a:solidFill>
                  <a:srgbClr val="FF0000"/>
                </a:solidFill>
              </a:rPr>
              <a:t>privately negotiated and subject to default. </a:t>
            </a:r>
          </a:p>
          <a:p>
            <a:pPr lvl="1"/>
            <a:r>
              <a:rPr lang="en-US" dirty="0"/>
              <a:t>The party owing the lesser amount cannot default to the party owing the greater amount.</a:t>
            </a:r>
          </a:p>
          <a:p>
            <a:pPr lvl="1"/>
            <a:r>
              <a:rPr lang="en-US" dirty="0"/>
              <a:t>As with futures and forwards, no money changes hands at the start; thus, </a:t>
            </a:r>
            <a:r>
              <a:rPr lang="en-US" dirty="0">
                <a:solidFill>
                  <a:srgbClr val="FF0000"/>
                </a:solidFill>
              </a:rPr>
              <a:t>the value of a swap when initiated must be zero.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834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3C2E-2A64-4F58-B789-1B63C525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Swap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20B4E-9854-4F96-8EDD-9D7D2A35D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Plain vanilla swap: the most common swap is the </a:t>
            </a:r>
            <a:r>
              <a:rPr lang="en-US" b="1" dirty="0"/>
              <a:t>fixed- for- floating interest rate swap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84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A29E-8360-4C31-8F74-D3F9FFAD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84B9-8E45-4AD9-931B-C39F1DF28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of the following characterizes forward contracts and swaps but </a:t>
            </a:r>
            <a:r>
              <a:rPr lang="en-US" b="1" dirty="0"/>
              <a:t>not </a:t>
            </a:r>
            <a:r>
              <a:rPr lang="en-US" dirty="0"/>
              <a:t>futures?</a:t>
            </a:r>
          </a:p>
          <a:p>
            <a:pPr lvl="1"/>
            <a:r>
              <a:rPr lang="en-US" b="1" dirty="0"/>
              <a:t>A </a:t>
            </a:r>
            <a:r>
              <a:rPr lang="en-US" dirty="0"/>
              <a:t>They are customized.</a:t>
            </a:r>
          </a:p>
          <a:p>
            <a:pPr lvl="1"/>
            <a:r>
              <a:rPr lang="en-US" b="1" dirty="0"/>
              <a:t>B </a:t>
            </a:r>
            <a:r>
              <a:rPr lang="en-US" dirty="0"/>
              <a:t>They are subject to daily price limits.</a:t>
            </a:r>
          </a:p>
          <a:p>
            <a:pPr lvl="1"/>
            <a:r>
              <a:rPr lang="en-US" b="1" dirty="0"/>
              <a:t>C </a:t>
            </a:r>
            <a:r>
              <a:rPr lang="en-US" dirty="0"/>
              <a:t>Their payoffs are received on a daily basis.</a:t>
            </a:r>
          </a:p>
          <a:p>
            <a:r>
              <a:rPr lang="en-US" dirty="0"/>
              <a:t>Which of the following distinguishes forwards from swaps?</a:t>
            </a:r>
          </a:p>
          <a:p>
            <a:pPr lvl="1"/>
            <a:r>
              <a:rPr lang="en-US" b="1" dirty="0"/>
              <a:t>A </a:t>
            </a:r>
            <a:r>
              <a:rPr lang="en-US" dirty="0"/>
              <a:t>Forwards are OTC instruments, whereas swaps are exchange traded.</a:t>
            </a:r>
          </a:p>
          <a:p>
            <a:pPr lvl="1"/>
            <a:r>
              <a:rPr lang="en-US" b="1" dirty="0"/>
              <a:t>B </a:t>
            </a:r>
            <a:r>
              <a:rPr lang="en-US" dirty="0"/>
              <a:t>Forwards are regulated as futures, whereas swaps are regulated as securities.</a:t>
            </a:r>
          </a:p>
          <a:p>
            <a:pPr lvl="1"/>
            <a:r>
              <a:rPr lang="en-US" b="1" dirty="0"/>
              <a:t>C </a:t>
            </a:r>
            <a:r>
              <a:rPr lang="en-US" dirty="0"/>
              <a:t>Swaps have multiple payments, whereas forwards have only a single payment.</a:t>
            </a:r>
          </a:p>
        </p:txBody>
      </p:sp>
    </p:spTree>
    <p:extLst>
      <p:ext uri="{BB962C8B-B14F-4D97-AF65-F5344CB8AC3E}">
        <p14:creationId xmlns:p14="http://schemas.microsoft.com/office/powerpoint/2010/main" val="1508057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944C-952F-4F1D-972B-D532B339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DDD91-7FB1-4366-8443-002BDE00C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occurs in the daily settlement of futures contracts?</a:t>
            </a:r>
          </a:p>
          <a:p>
            <a:pPr lvl="1"/>
            <a:r>
              <a:rPr lang="en-US" b="1" dirty="0"/>
              <a:t>A </a:t>
            </a:r>
            <a:r>
              <a:rPr lang="en-US" dirty="0"/>
              <a:t>Initial margin deposits are refunded to the two parties.</a:t>
            </a:r>
          </a:p>
          <a:p>
            <a:pPr lvl="1"/>
            <a:r>
              <a:rPr lang="en-US" b="1" dirty="0"/>
              <a:t>B </a:t>
            </a:r>
            <a:r>
              <a:rPr lang="en-US" dirty="0"/>
              <a:t>Gains and losses are reported to other market participants.</a:t>
            </a:r>
          </a:p>
          <a:p>
            <a:pPr lvl="1"/>
            <a:r>
              <a:rPr lang="en-US" b="1" dirty="0"/>
              <a:t>C </a:t>
            </a:r>
            <a:r>
              <a:rPr lang="en-US" dirty="0"/>
              <a:t>Losses are charged to one party and gains credited to the other.</a:t>
            </a:r>
          </a:p>
        </p:txBody>
      </p:sp>
    </p:spTree>
    <p:extLst>
      <p:ext uri="{BB962C8B-B14F-4D97-AF65-F5344CB8AC3E}">
        <p14:creationId xmlns:p14="http://schemas.microsoft.com/office/powerpoint/2010/main" val="91479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5BE67-FE31-4539-9E44-77971750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Derivatives: Definitions and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2072C-41A9-42B4-83DC-E8465502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A derivative is a financial instrument(contract) that derives its performance from the performance of an underlying asset.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23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0AABE-1CAE-4EC1-80D9-3EEF9BF9A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i="1" dirty="0"/>
              <a:t>Option</a:t>
            </a:r>
            <a:r>
              <a:rPr lang="en-US" dirty="0"/>
              <a:t>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AB833-2490-4D77-B3B4-3A3044CE4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An option is a derivative contract in which one party, the buyer, pays a sum of money to the other party, the seller or writer, and receives the right to either buy or sell an underlying asset at a fixed price either on a specific expiration date or at any time prior to the expiration date.</a:t>
            </a:r>
          </a:p>
        </p:txBody>
      </p:sp>
    </p:spTree>
    <p:extLst>
      <p:ext uri="{BB962C8B-B14F-4D97-AF65-F5344CB8AC3E}">
        <p14:creationId xmlns:p14="http://schemas.microsoft.com/office/powerpoint/2010/main" val="1082316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0117-21B6-4AAB-91F2-B9AD0BE3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i="1" dirty="0"/>
              <a:t>Option</a:t>
            </a:r>
            <a:r>
              <a:rPr lang="en-US" dirty="0"/>
              <a:t>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5F0F9-17F4-4F5B-809B-7C296C504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right to buy</a:t>
            </a:r>
            <a:r>
              <a:rPr lang="en-US" dirty="0"/>
              <a:t> is one type of option, referred to as a </a:t>
            </a:r>
            <a:r>
              <a:rPr lang="en-US" b="1" dirty="0">
                <a:solidFill>
                  <a:srgbClr val="FF0000"/>
                </a:solidFill>
              </a:rPr>
              <a:t>call </a:t>
            </a:r>
            <a:r>
              <a:rPr lang="en-US" dirty="0">
                <a:solidFill>
                  <a:srgbClr val="FF0000"/>
                </a:solidFill>
              </a:rPr>
              <a:t>or </a:t>
            </a:r>
            <a:r>
              <a:rPr lang="en-US" b="1" dirty="0">
                <a:solidFill>
                  <a:srgbClr val="FF0000"/>
                </a:solidFill>
              </a:rPr>
              <a:t>call option.</a:t>
            </a:r>
          </a:p>
          <a:p>
            <a:r>
              <a:rPr lang="en-US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call:</a:t>
            </a:r>
            <a:r>
              <a:rPr lang="zh-CN" altLang="en-US" dirty="0"/>
              <a:t>花钱（吃饭洗桑拿）买入一个买资产（买可乐）的权力</a:t>
            </a:r>
            <a:endParaRPr lang="en-US" altLang="zh-CN" dirty="0"/>
          </a:p>
          <a:p>
            <a:r>
              <a:rPr lang="en-US" altLang="zh-CN" dirty="0"/>
              <a:t>Short call:</a:t>
            </a:r>
            <a:r>
              <a:rPr lang="zh-CN" altLang="en-US" dirty="0"/>
              <a:t>收钱（吃饭洗桑拿）卖出一个买资产（买可乐）的权力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Option premium</a:t>
            </a:r>
            <a:r>
              <a:rPr lang="en-US" altLang="zh-CN" dirty="0"/>
              <a:t>: t</a:t>
            </a:r>
            <a:r>
              <a:rPr lang="en-US" dirty="0"/>
              <a:t>he buyer pays the writer(seller) a sum of money called the </a:t>
            </a:r>
            <a:r>
              <a:rPr lang="en-US" b="1" dirty="0"/>
              <a:t>option premium</a:t>
            </a:r>
            <a:r>
              <a:rPr lang="en-US" dirty="0"/>
              <a:t>, or just the “premium.”</a:t>
            </a:r>
          </a:p>
          <a:p>
            <a:r>
              <a:rPr lang="en-US" altLang="zh-CN" dirty="0"/>
              <a:t>The fixed price at which the underlying asset can be purchased is called the </a:t>
            </a:r>
            <a:r>
              <a:rPr lang="en-US" altLang="zh-CN" dirty="0">
                <a:solidFill>
                  <a:srgbClr val="FF0000"/>
                </a:solidFill>
              </a:rPr>
              <a:t>exercise price </a:t>
            </a:r>
            <a:r>
              <a:rPr lang="en-US" altLang="zh-CN" dirty="0"/>
              <a:t>(also called the “strike price,” the “strike,” or the “striking price”).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3F02FE-A9E6-47F2-B6A1-7324813CF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969039"/>
              </p:ext>
            </p:extLst>
          </p:nvPr>
        </p:nvGraphicFramePr>
        <p:xfrm>
          <a:off x="1015999" y="3283857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347384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199757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57656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obligation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4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Call buyer/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long 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2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杂货店老板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Call seller/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short 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793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444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00CD-254A-4A31-8871-51870AC43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i="1" dirty="0"/>
              <a:t>Option</a:t>
            </a:r>
            <a:r>
              <a:rPr lang="en-US" dirty="0"/>
              <a:t>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71D75-5726-44FF-9C53-CF8BBD3F5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Payoff and profit of call option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5D72DB-0BD7-4CA5-BC19-AE4F30456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49" y="2852057"/>
            <a:ext cx="3203121" cy="3864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CB171A-5AF5-40C4-8091-43264F601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285" y="2805194"/>
            <a:ext cx="3203121" cy="392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30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B14E-6C89-44B2-997A-D533828A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i="1" dirty="0"/>
              <a:t>Option</a:t>
            </a:r>
            <a:r>
              <a:rPr lang="en-US" dirty="0"/>
              <a:t>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D996B-BC89-4834-BB58-AC2340B22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Payoff of call option</a:t>
            </a:r>
          </a:p>
          <a:p>
            <a:pPr lvl="1"/>
            <a:r>
              <a:rPr lang="en-US" dirty="0"/>
              <a:t>Long call = MAX (S</a:t>
            </a:r>
            <a:r>
              <a:rPr lang="en-US" baseline="-25000" dirty="0"/>
              <a:t>T</a:t>
            </a:r>
            <a:r>
              <a:rPr lang="en-US" dirty="0"/>
              <a:t>-X,0)</a:t>
            </a:r>
          </a:p>
          <a:p>
            <a:pPr lvl="1"/>
            <a:r>
              <a:rPr lang="en-US" dirty="0"/>
              <a:t>Short call = - MAX (S</a:t>
            </a:r>
            <a:r>
              <a:rPr lang="en-US" baseline="-25000" dirty="0"/>
              <a:t>T</a:t>
            </a:r>
            <a:r>
              <a:rPr lang="en-US" dirty="0"/>
              <a:t>-X,0)</a:t>
            </a:r>
          </a:p>
          <a:p>
            <a:endParaRPr lang="en-US" dirty="0"/>
          </a:p>
          <a:p>
            <a:r>
              <a:rPr lang="en-US" dirty="0"/>
              <a:t>Profit of call option</a:t>
            </a:r>
          </a:p>
          <a:p>
            <a:pPr lvl="1"/>
            <a:r>
              <a:rPr lang="en-US" dirty="0"/>
              <a:t>Long call = MAX (S</a:t>
            </a:r>
            <a:r>
              <a:rPr lang="en-US" baseline="-25000" dirty="0"/>
              <a:t>T</a:t>
            </a:r>
            <a:r>
              <a:rPr lang="en-US" dirty="0"/>
              <a:t>-X,0) – C</a:t>
            </a:r>
          </a:p>
          <a:p>
            <a:pPr lvl="1"/>
            <a:r>
              <a:rPr lang="en-US" dirty="0"/>
              <a:t>Short call = - MAX (S</a:t>
            </a:r>
            <a:r>
              <a:rPr lang="en-US" baseline="-25000" dirty="0"/>
              <a:t>T</a:t>
            </a:r>
            <a:r>
              <a:rPr lang="en-US" dirty="0"/>
              <a:t>-X,0) + C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19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2D5C-0BCB-4204-880D-B8CFE7F7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403FB-8075-4E19-B84A-D37BB626F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a call option selling for $7 in which the exercise price is $100 and the price of the underlying is $98.</a:t>
            </a:r>
          </a:p>
          <a:p>
            <a:pPr lvl="1"/>
            <a:r>
              <a:rPr lang="en-US" dirty="0"/>
              <a:t>1 Determine the value at expiration and the profit for a call buyer under the following outcomes:</a:t>
            </a:r>
          </a:p>
          <a:p>
            <a:pPr lvl="2"/>
            <a:r>
              <a:rPr lang="en-US" dirty="0"/>
              <a:t>A The price of the underlying at expiration is $102.</a:t>
            </a:r>
          </a:p>
          <a:p>
            <a:pPr lvl="2"/>
            <a:r>
              <a:rPr lang="en-US" dirty="0"/>
              <a:t>B The price of the underlying at expiration is $94.</a:t>
            </a:r>
          </a:p>
          <a:p>
            <a:pPr lvl="1"/>
            <a:r>
              <a:rPr lang="en-US" dirty="0"/>
              <a:t>2 Determine the value at expiration and the profit for a call seller under the following outcomes:</a:t>
            </a:r>
          </a:p>
          <a:p>
            <a:pPr lvl="2"/>
            <a:r>
              <a:rPr lang="en-US" dirty="0"/>
              <a:t>A The price of the underlying at expiration is $91.</a:t>
            </a:r>
          </a:p>
          <a:p>
            <a:pPr lvl="2"/>
            <a:r>
              <a:rPr lang="en-US" dirty="0"/>
              <a:t>B The price of the underlying at expiration is $101.</a:t>
            </a:r>
          </a:p>
        </p:txBody>
      </p:sp>
    </p:spTree>
    <p:extLst>
      <p:ext uri="{BB962C8B-B14F-4D97-AF65-F5344CB8AC3E}">
        <p14:creationId xmlns:p14="http://schemas.microsoft.com/office/powerpoint/2010/main" val="284225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42BD1-170F-4100-B175-C7693746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DERIVATIVE MARKETS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8EC7A-A41E-4B87-BF86-452CC0306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0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C5E5-B49D-4096-80C1-B8052495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6362-3303-4415-9D10-C4E0904D6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commitments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Forward</a:t>
            </a:r>
          </a:p>
          <a:p>
            <a:pPr lvl="1"/>
            <a:r>
              <a:rPr lang="en-US" dirty="0"/>
              <a:t>Futures</a:t>
            </a:r>
          </a:p>
          <a:p>
            <a:pPr lvl="1"/>
            <a:r>
              <a:rPr lang="en-US" dirty="0"/>
              <a:t>Swap</a:t>
            </a:r>
          </a:p>
          <a:p>
            <a:r>
              <a:rPr lang="en-US" dirty="0"/>
              <a:t>Contingent claims</a:t>
            </a:r>
          </a:p>
          <a:p>
            <a:pPr lvl="1"/>
            <a:r>
              <a:rPr lang="en-US" dirty="0"/>
              <a:t>Option</a:t>
            </a:r>
          </a:p>
          <a:p>
            <a:pPr lvl="1"/>
            <a:r>
              <a:rPr lang="en-US" dirty="0"/>
              <a:t>Credit Derivatives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8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17E6-4169-44D7-ADCE-3B9EA049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E3BEB-A5DB-4FEF-8C80-E8CB9E0F8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Derivatives fall into two general classifications: </a:t>
            </a:r>
            <a:r>
              <a:rPr lang="en-US" dirty="0">
                <a:solidFill>
                  <a:srgbClr val="FF0000"/>
                </a:solidFill>
              </a:rPr>
              <a:t>forward commitments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contingent claims</a:t>
            </a:r>
            <a:r>
              <a:rPr lang="en-US" dirty="0"/>
              <a:t>. </a:t>
            </a:r>
          </a:p>
          <a:p>
            <a:r>
              <a:rPr lang="en-US" dirty="0"/>
              <a:t>The factor that distinguishes forward commitments from contingent claims is that forward commitments </a:t>
            </a:r>
            <a:r>
              <a:rPr lang="en-US" i="1" dirty="0">
                <a:solidFill>
                  <a:srgbClr val="FF0000"/>
                </a:solidFill>
              </a:rPr>
              <a:t>obligate</a:t>
            </a:r>
            <a:r>
              <a:rPr lang="en-US" i="1" dirty="0"/>
              <a:t> </a:t>
            </a:r>
            <a:r>
              <a:rPr lang="en-US" dirty="0"/>
              <a:t>the parties to engage in a transaction at a future date on terms agreed upon in advance, whereas contingent claims provide one party the </a:t>
            </a:r>
            <a:r>
              <a:rPr lang="en-US" i="1" dirty="0">
                <a:solidFill>
                  <a:srgbClr val="FF0000"/>
                </a:solidFill>
              </a:rPr>
              <a:t>right but not the obligation </a:t>
            </a:r>
            <a:r>
              <a:rPr lang="en-US" dirty="0"/>
              <a:t>to engage in a future transaction on terms agreed upon in advance.</a:t>
            </a:r>
          </a:p>
        </p:txBody>
      </p:sp>
    </p:spTree>
    <p:extLst>
      <p:ext uri="{BB962C8B-B14F-4D97-AF65-F5344CB8AC3E}">
        <p14:creationId xmlns:p14="http://schemas.microsoft.com/office/powerpoint/2010/main" val="242459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AB55-2B32-43BD-88B1-F3CA049E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TYPES OF DERIVATIVES</a:t>
            </a:r>
            <a:br>
              <a:rPr lang="en-US" sz="4000" dirty="0"/>
            </a:br>
            <a:r>
              <a:rPr lang="en-US" sz="4000" dirty="0"/>
              <a:t>Forward Contracts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484B-071C-49EF-8490-2003F161C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Definition: A forward contract is an over- the- counter derivative contract in which two parties agree that one party, the buyer, will purchase an underlying asset from the other party, the seller, at a later date at a fixed price they agree on when the contract is signed.</a:t>
            </a:r>
          </a:p>
          <a:p>
            <a:r>
              <a:rPr lang="en-US" dirty="0"/>
              <a:t>At time </a:t>
            </a:r>
            <a:r>
              <a:rPr lang="en-US" i="1" dirty="0"/>
              <a:t>t </a:t>
            </a:r>
            <a:r>
              <a:rPr lang="en-US" dirty="0"/>
              <a:t>= 0, the long and the short agree that the short will deliver the asset to the long at time </a:t>
            </a:r>
            <a:r>
              <a:rPr lang="en-US" i="1" dirty="0"/>
              <a:t>T </a:t>
            </a:r>
            <a:r>
              <a:rPr lang="en-US" dirty="0"/>
              <a:t>for a price of </a:t>
            </a:r>
            <a:r>
              <a:rPr lang="en-US" i="1" dirty="0"/>
              <a:t>F</a:t>
            </a:r>
            <a:r>
              <a:rPr lang="en-US" baseline="-25000" dirty="0"/>
              <a:t>0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).</a:t>
            </a:r>
          </a:p>
          <a:p>
            <a:r>
              <a:rPr lang="en-US" dirty="0"/>
              <a:t>Now, let us roll forward to time </a:t>
            </a:r>
            <a:r>
              <a:rPr lang="en-US" i="1" dirty="0"/>
              <a:t>T</a:t>
            </a:r>
            <a:r>
              <a:rPr lang="en-US" dirty="0"/>
              <a:t>, when the price of the underlying is </a:t>
            </a:r>
            <a:r>
              <a:rPr lang="en-US" i="1" dirty="0"/>
              <a:t>S</a:t>
            </a:r>
            <a:r>
              <a:rPr lang="en-US" i="1" baseline="-25000" dirty="0"/>
              <a:t>T</a:t>
            </a:r>
            <a:r>
              <a:rPr lang="en-US" dirty="0"/>
              <a:t>.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9215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D5B9-88E4-44F9-804F-4CB8957C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Forward Contracts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5B3625-C448-4069-AB89-D60155B7F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220199"/>
            <a:ext cx="3153687" cy="36974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0DA70C-7423-4CB7-B9B6-7D5E46F0A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861" y="2149808"/>
            <a:ext cx="3520609" cy="383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7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8ABC-AE65-40D1-9D5C-6852A806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Forward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A806C-F69B-4DED-9FC2-EB92BEFA3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Characteristics:</a:t>
            </a:r>
          </a:p>
          <a:p>
            <a:pPr lvl="1"/>
            <a:r>
              <a:rPr lang="en-US" dirty="0"/>
              <a:t>An important element of forward contracts is that </a:t>
            </a:r>
            <a:r>
              <a:rPr lang="en-US" dirty="0">
                <a:solidFill>
                  <a:srgbClr val="FF0000"/>
                </a:solidFill>
              </a:rPr>
              <a:t>no money changes </a:t>
            </a:r>
            <a:r>
              <a:rPr lang="en-US" dirty="0"/>
              <a:t>hands between parties when the contract is initiated.  </a:t>
            </a:r>
          </a:p>
          <a:p>
            <a:pPr lvl="1"/>
            <a:r>
              <a:rPr lang="en-US" dirty="0"/>
              <a:t>The long and the short are engaged in a </a:t>
            </a:r>
            <a:r>
              <a:rPr lang="en-US" dirty="0">
                <a:solidFill>
                  <a:srgbClr val="FF0000"/>
                </a:solidFill>
              </a:rPr>
              <a:t>zero- sum game</a:t>
            </a:r>
            <a:r>
              <a:rPr lang="en-US" dirty="0"/>
              <a:t>, which is a type of competition in which one participant’s gains are the other’s losses. </a:t>
            </a:r>
            <a:r>
              <a:rPr lang="en-US" dirty="0">
                <a:solidFill>
                  <a:srgbClr val="FF0000"/>
                </a:solidFill>
              </a:rPr>
              <a:t>Only one party could default at a time.</a:t>
            </a:r>
            <a:r>
              <a:rPr lang="en-US" dirty="0"/>
              <a:t> Forward contracts have </a:t>
            </a:r>
            <a:r>
              <a:rPr lang="en-US" dirty="0">
                <a:solidFill>
                  <a:srgbClr val="FF0000"/>
                </a:solidFill>
              </a:rPr>
              <a:t>zero value at the start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Forward contracts need not specifically settle by delivery of the underlying asset. They can settle by </a:t>
            </a:r>
            <a:r>
              <a:rPr lang="en-US" dirty="0">
                <a:solidFill>
                  <a:srgbClr val="FF0000"/>
                </a:solidFill>
              </a:rPr>
              <a:t>an exchange of cash</a:t>
            </a:r>
            <a:r>
              <a:rPr lang="en-US" dirty="0"/>
              <a:t>. These contracts—called </a:t>
            </a:r>
            <a:r>
              <a:rPr lang="en-US" b="1" dirty="0"/>
              <a:t>non- deliverable forwards </a:t>
            </a:r>
            <a:r>
              <a:rPr lang="en-US" dirty="0"/>
              <a:t>(NDFs), </a:t>
            </a:r>
            <a:r>
              <a:rPr lang="en-US" b="1" dirty="0"/>
              <a:t>cash- settled forwards</a:t>
            </a:r>
            <a:r>
              <a:rPr lang="en-US" dirty="0"/>
              <a:t>, or </a:t>
            </a:r>
            <a:r>
              <a:rPr lang="en-US" b="1" dirty="0"/>
              <a:t>contracts for differences.</a:t>
            </a:r>
          </a:p>
          <a:p>
            <a:pPr lvl="1"/>
            <a:r>
              <a:rPr lang="en-US" dirty="0"/>
              <a:t>The primary purpose of derivatives is for </a:t>
            </a:r>
            <a:r>
              <a:rPr lang="en-US" dirty="0">
                <a:solidFill>
                  <a:srgbClr val="FF0000"/>
                </a:solidFill>
              </a:rPr>
              <a:t>risk management</a:t>
            </a:r>
            <a:r>
              <a:rPr lang="en-US" dirty="0"/>
              <a:t>.</a:t>
            </a:r>
            <a:endParaRPr lang="en-US" b="1" dirty="0"/>
          </a:p>
          <a:p>
            <a:pPr lvl="1"/>
            <a:r>
              <a:rPr lang="en-US" dirty="0"/>
              <a:t>As previously mentioned, forward contracts are </a:t>
            </a:r>
            <a:r>
              <a:rPr lang="en-US" dirty="0">
                <a:solidFill>
                  <a:srgbClr val="FF0000"/>
                </a:solidFill>
              </a:rPr>
              <a:t>OTC contracts</a:t>
            </a:r>
            <a:r>
              <a:rPr lang="en-US" dirty="0"/>
              <a:t>. There is no formal forward contract exchange.</a:t>
            </a:r>
          </a:p>
        </p:txBody>
      </p:sp>
    </p:spTree>
    <p:extLst>
      <p:ext uri="{BB962C8B-B14F-4D97-AF65-F5344CB8AC3E}">
        <p14:creationId xmlns:p14="http://schemas.microsoft.com/office/powerpoint/2010/main" val="807663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5409-A592-48F4-8E79-104028B7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Futures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AAB92-0723-4D51-80D5-C6440ACF1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Definition: A futures contract is a </a:t>
            </a:r>
            <a:r>
              <a:rPr lang="en-US" sz="2000" dirty="0">
                <a:solidFill>
                  <a:srgbClr val="FF0000"/>
                </a:solidFill>
              </a:rPr>
              <a:t>standardized</a:t>
            </a:r>
            <a:r>
              <a:rPr lang="en-US" sz="2000" dirty="0"/>
              <a:t> derivative contract created and traded on </a:t>
            </a:r>
            <a:r>
              <a:rPr lang="en-US" sz="2000" dirty="0">
                <a:solidFill>
                  <a:srgbClr val="FF0000"/>
                </a:solidFill>
              </a:rPr>
              <a:t>a futures exchange </a:t>
            </a:r>
            <a:r>
              <a:rPr lang="en-US" sz="2000" dirty="0"/>
              <a:t>in which two parties agree that one party, the buyer, will purchase an underlying asset from the other party, the seller, at a later date and at a price agreed on by the two parties when the contract is initiated and in which there </a:t>
            </a:r>
            <a:r>
              <a:rPr lang="en-US" sz="2000" dirty="0">
                <a:solidFill>
                  <a:schemeClr val="tx1"/>
                </a:solidFill>
              </a:rPr>
              <a:t>is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a daily settling of gains and losses</a:t>
            </a:r>
            <a:r>
              <a:rPr lang="en-US" sz="2000" b="1" dirty="0"/>
              <a:t>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FF0000"/>
                </a:solidFill>
              </a:rPr>
              <a:t>a credit guarantee by the futures exchange through its clearinghouse</a:t>
            </a:r>
            <a:r>
              <a:rPr lang="en-US" sz="2000" b="1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8701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26883</TotalTime>
  <Words>1614</Words>
  <Application>Microsoft Office PowerPoint</Application>
  <PresentationFormat>Widescreen</PresentationFormat>
  <Paragraphs>181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华文新魏</vt:lpstr>
      <vt:lpstr>方正姚体</vt:lpstr>
      <vt:lpstr>Arial</vt:lpstr>
      <vt:lpstr>Trebuchet MS</vt:lpstr>
      <vt:lpstr>Wingdings 3</vt:lpstr>
      <vt:lpstr>Facet</vt:lpstr>
      <vt:lpstr>Reading 48 Derivative Markets and Instruments</vt:lpstr>
      <vt:lpstr>Derivatives: Definitions and Uses</vt:lpstr>
      <vt:lpstr>THE STRUCTURE OF DERIVATIVE MARKETS</vt:lpstr>
      <vt:lpstr>TYPES OF DERIVATIVES</vt:lpstr>
      <vt:lpstr>TYPES OF DERIVATIVES</vt:lpstr>
      <vt:lpstr>TYPES OF DERIVATIVES Forward Contracts </vt:lpstr>
      <vt:lpstr>TYPES OF DERIVATIVES Forward Contracts</vt:lpstr>
      <vt:lpstr>TYPES OF DERIVATIVES Forward Contracts</vt:lpstr>
      <vt:lpstr>TYPES OF DERIVATIVES Futures Contracts</vt:lpstr>
      <vt:lpstr>TYPES OF DERIVATIVES Futures Contracts</vt:lpstr>
      <vt:lpstr>TYPES OF DERIVATIVES Futures Contracts</vt:lpstr>
      <vt:lpstr>TYPES OF DERIVATIVES Futures Contracts</vt:lpstr>
      <vt:lpstr>TYPES OF DERIVATIVES Futures Contracts</vt:lpstr>
      <vt:lpstr>TYPES OF DERIVATIVES Futures Contracts</vt:lpstr>
      <vt:lpstr>TYPES OF DERIVATIVES Swap Contracts</vt:lpstr>
      <vt:lpstr>TYPES OF DERIVATIVES Swap Contracts</vt:lpstr>
      <vt:lpstr>TYPES OF DERIVATIVES Swap Contracts</vt:lpstr>
      <vt:lpstr>Practices </vt:lpstr>
      <vt:lpstr>Practices</vt:lpstr>
      <vt:lpstr>TYPES OF DERIVATIVES Option Contracts</vt:lpstr>
      <vt:lpstr>TYPES OF DERIVATIVES Option Contracts</vt:lpstr>
      <vt:lpstr>TYPES OF DERIVATIVES Option Contracts</vt:lpstr>
      <vt:lpstr>TYPES OF DERIVATIVES Option Contracts</vt:lpstr>
      <vt:lpstr>Practices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48 Derivative Markets and Instruments</dc:title>
  <dc:creator>秦玮杰</dc:creator>
  <cp:lastModifiedBy>秦玮杰</cp:lastModifiedBy>
  <cp:revision>95</cp:revision>
  <dcterms:created xsi:type="dcterms:W3CDTF">2021-07-05T01:04:15Z</dcterms:created>
  <dcterms:modified xsi:type="dcterms:W3CDTF">2021-10-27T06:37:02Z</dcterms:modified>
</cp:coreProperties>
</file>