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01" r:id="rId1"/>
  </p:sldMasterIdLst>
  <p:sldIdLst>
    <p:sldId id="315" r:id="rId2"/>
    <p:sldId id="260" r:id="rId3"/>
    <p:sldId id="270" r:id="rId4"/>
    <p:sldId id="261" r:id="rId5"/>
    <p:sldId id="330" r:id="rId6"/>
    <p:sldId id="263" r:id="rId7"/>
    <p:sldId id="264" r:id="rId8"/>
    <p:sldId id="328" r:id="rId9"/>
    <p:sldId id="329" r:id="rId10"/>
    <p:sldId id="316" r:id="rId11"/>
    <p:sldId id="271" r:id="rId12"/>
    <p:sldId id="265" r:id="rId13"/>
    <p:sldId id="273" r:id="rId14"/>
    <p:sldId id="272" r:id="rId15"/>
    <p:sldId id="267" r:id="rId16"/>
    <p:sldId id="268" r:id="rId17"/>
    <p:sldId id="331" r:id="rId18"/>
    <p:sldId id="317" r:id="rId19"/>
    <p:sldId id="269" r:id="rId20"/>
    <p:sldId id="275" r:id="rId21"/>
    <p:sldId id="332" r:id="rId22"/>
    <p:sldId id="333" r:id="rId23"/>
    <p:sldId id="274" r:id="rId24"/>
    <p:sldId id="276" r:id="rId25"/>
    <p:sldId id="277" r:id="rId26"/>
    <p:sldId id="318" r:id="rId27"/>
    <p:sldId id="278" r:id="rId28"/>
    <p:sldId id="279" r:id="rId29"/>
    <p:sldId id="280" r:id="rId30"/>
    <p:sldId id="281" r:id="rId31"/>
    <p:sldId id="282" r:id="rId32"/>
    <p:sldId id="283" r:id="rId33"/>
    <p:sldId id="284" r:id="rId34"/>
    <p:sldId id="285" r:id="rId35"/>
    <p:sldId id="286" r:id="rId36"/>
    <p:sldId id="287" r:id="rId37"/>
    <p:sldId id="288" r:id="rId38"/>
    <p:sldId id="319" r:id="rId39"/>
    <p:sldId id="320" r:id="rId40"/>
    <p:sldId id="289" r:id="rId41"/>
    <p:sldId id="290" r:id="rId42"/>
    <p:sldId id="291" r:id="rId43"/>
    <p:sldId id="292" r:id="rId44"/>
    <p:sldId id="293" r:id="rId45"/>
    <p:sldId id="294" r:id="rId46"/>
    <p:sldId id="321" r:id="rId47"/>
    <p:sldId id="295" r:id="rId48"/>
    <p:sldId id="296" r:id="rId49"/>
    <p:sldId id="297" r:id="rId50"/>
    <p:sldId id="302" r:id="rId51"/>
    <p:sldId id="303" r:id="rId52"/>
    <p:sldId id="298" r:id="rId53"/>
    <p:sldId id="299" r:id="rId54"/>
    <p:sldId id="322" r:id="rId55"/>
    <p:sldId id="323" r:id="rId56"/>
    <p:sldId id="324" r:id="rId57"/>
    <p:sldId id="301" r:id="rId58"/>
    <p:sldId id="300" r:id="rId59"/>
    <p:sldId id="306" r:id="rId60"/>
    <p:sldId id="304" r:id="rId61"/>
    <p:sldId id="305" r:id="rId62"/>
    <p:sldId id="307" r:id="rId63"/>
    <p:sldId id="308" r:id="rId64"/>
    <p:sldId id="309" r:id="rId65"/>
    <p:sldId id="310" r:id="rId66"/>
    <p:sldId id="325" r:id="rId67"/>
    <p:sldId id="326" r:id="rId68"/>
    <p:sldId id="327" r:id="rId69"/>
    <p:sldId id="311" r:id="rId70"/>
    <p:sldId id="312" r:id="rId71"/>
    <p:sldId id="313"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inition and type" id="{348F82F4-F16C-4145-B9F4-DB5DE3A5162B}">
          <p14:sldIdLst>
            <p14:sldId id="315"/>
            <p14:sldId id="260"/>
          </p14:sldIdLst>
        </p14:section>
        <p14:section name="Forward" id="{A348F803-1053-4D88-ABBE-115895454312}">
          <p14:sldIdLst>
            <p14:sldId id="270"/>
            <p14:sldId id="261"/>
            <p14:sldId id="330"/>
            <p14:sldId id="263"/>
            <p14:sldId id="264"/>
            <p14:sldId id="328"/>
            <p14:sldId id="329"/>
          </p14:sldIdLst>
        </p14:section>
        <p14:section name="Futures" id="{9C038C63-4C16-4EA1-8C07-C65F6FC04218}">
          <p14:sldIdLst>
            <p14:sldId id="316"/>
            <p14:sldId id="271"/>
            <p14:sldId id="265"/>
            <p14:sldId id="273"/>
            <p14:sldId id="272"/>
            <p14:sldId id="267"/>
            <p14:sldId id="268"/>
            <p14:sldId id="331"/>
          </p14:sldIdLst>
        </p14:section>
        <p14:section name="Swap" id="{FE1267C5-CE94-4A19-B1E8-627CAFAF5F71}">
          <p14:sldIdLst>
            <p14:sldId id="317"/>
            <p14:sldId id="269"/>
            <p14:sldId id="275"/>
            <p14:sldId id="332"/>
            <p14:sldId id="333"/>
            <p14:sldId id="274"/>
            <p14:sldId id="276"/>
            <p14:sldId id="277"/>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0" autoAdjust="0"/>
    <p:restoredTop sz="94660"/>
  </p:normalViewPr>
  <p:slideViewPr>
    <p:cSldViewPr snapToGrid="0">
      <p:cViewPr varScale="1">
        <p:scale>
          <a:sx n="141" d="100"/>
          <a:sy n="141" d="100"/>
        </p:scale>
        <p:origin x="192"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3A75B-7CEE-4D39-A63B-DECAF145C1B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98A9C4E-2679-4E37-A5BE-B4A0659E49C6}">
      <dgm:prSet/>
      <dgm:spPr/>
      <dgm:t>
        <a:bodyPr/>
        <a:lstStyle/>
        <a:p>
          <a:pPr>
            <a:lnSpc>
              <a:spcPct val="100000"/>
            </a:lnSpc>
          </a:pPr>
          <a:r>
            <a:rPr lang="en-US" i="1" dirty="0"/>
            <a:t>Definition: A forward contract is an </a:t>
          </a:r>
          <a:r>
            <a:rPr lang="en-US" i="1" dirty="0">
              <a:solidFill>
                <a:srgbClr val="FF0000"/>
              </a:solidFill>
            </a:rPr>
            <a:t>over-the-counter </a:t>
          </a:r>
          <a:r>
            <a:rPr lang="en-US" i="1" dirty="0"/>
            <a:t>(OTC) derivative in which two counterparties agree that one counterparty, </a:t>
          </a:r>
          <a:r>
            <a:rPr lang="en-US" i="1" dirty="0">
              <a:solidFill>
                <a:srgbClr val="FF0000"/>
              </a:solidFill>
            </a:rPr>
            <a:t>the buyer</a:t>
          </a:r>
          <a:r>
            <a:rPr lang="en-US" i="1" dirty="0"/>
            <a:t>, will purchase an </a:t>
          </a:r>
          <a:r>
            <a:rPr lang="en-US" i="1" dirty="0">
              <a:solidFill>
                <a:srgbClr val="FF0000"/>
              </a:solidFill>
            </a:rPr>
            <a:t>underlying</a:t>
          </a:r>
          <a:r>
            <a:rPr lang="en-US" i="1" dirty="0"/>
            <a:t> from the other counterparty, </a:t>
          </a:r>
          <a:r>
            <a:rPr lang="en-US" i="1" dirty="0">
              <a:solidFill>
                <a:srgbClr val="FF0000"/>
              </a:solidFill>
            </a:rPr>
            <a:t>the seller</a:t>
          </a:r>
          <a:r>
            <a:rPr lang="en-US" i="1" dirty="0"/>
            <a:t>, </a:t>
          </a:r>
          <a:r>
            <a:rPr lang="en-US" i="1" dirty="0">
              <a:solidFill>
                <a:srgbClr val="FF0000"/>
              </a:solidFill>
            </a:rPr>
            <a:t>in the future </a:t>
          </a:r>
          <a:r>
            <a:rPr lang="en-US" i="1" dirty="0"/>
            <a:t>at a </a:t>
          </a:r>
          <a:r>
            <a:rPr lang="en-US" i="1" dirty="0">
              <a:solidFill>
                <a:srgbClr val="FF0000"/>
              </a:solidFill>
            </a:rPr>
            <a:t>pre-agreed fixed price</a:t>
          </a:r>
          <a:r>
            <a:rPr lang="en-US" i="1" dirty="0"/>
            <a:t>. </a:t>
          </a:r>
          <a:endParaRPr lang="en-US" dirty="0"/>
        </a:p>
      </dgm:t>
    </dgm:pt>
    <dgm:pt modelId="{26237BDC-3349-4F38-A85E-AEF9F994022C}" type="parTrans" cxnId="{E8C4C6D7-0D9F-461E-B9EC-815156FBE3B1}">
      <dgm:prSet/>
      <dgm:spPr/>
      <dgm:t>
        <a:bodyPr/>
        <a:lstStyle/>
        <a:p>
          <a:endParaRPr lang="en-US"/>
        </a:p>
      </dgm:t>
    </dgm:pt>
    <dgm:pt modelId="{3D48AA06-74D6-43F1-8717-AD42F46DB8D4}" type="sibTrans" cxnId="{E8C4C6D7-0D9F-461E-B9EC-815156FBE3B1}">
      <dgm:prSet/>
      <dgm:spPr/>
      <dgm:t>
        <a:bodyPr/>
        <a:lstStyle/>
        <a:p>
          <a:endParaRPr lang="en-US"/>
        </a:p>
      </dgm:t>
    </dgm:pt>
    <dgm:pt modelId="{15B3099A-7627-4946-A913-142C3080FD95}">
      <dgm:prSet/>
      <dgm:spPr/>
      <dgm:t>
        <a:bodyPr/>
        <a:lstStyle/>
        <a:p>
          <a:pPr>
            <a:lnSpc>
              <a:spcPct val="100000"/>
            </a:lnSpc>
          </a:pPr>
          <a:r>
            <a:rPr lang="en-US" dirty="0"/>
            <a:t>These markets are known as </a:t>
          </a:r>
          <a:r>
            <a:rPr lang="en-US" b="1" dirty="0">
              <a:solidFill>
                <a:srgbClr val="FF0000"/>
              </a:solidFill>
            </a:rPr>
            <a:t>cash markets </a:t>
          </a:r>
          <a:r>
            <a:rPr lang="en-US" dirty="0"/>
            <a:t>or </a:t>
          </a:r>
          <a:r>
            <a:rPr lang="en-US" b="1" dirty="0">
              <a:solidFill>
                <a:srgbClr val="FF0000"/>
              </a:solidFill>
            </a:rPr>
            <a:t>spot markets </a:t>
          </a:r>
          <a:r>
            <a:rPr lang="en-US" dirty="0"/>
            <a:t>in which specific assets are exchanged at current prices referred to as </a:t>
          </a:r>
          <a:r>
            <a:rPr lang="en-US" b="1" dirty="0">
              <a:solidFill>
                <a:srgbClr val="FF0000"/>
              </a:solidFill>
            </a:rPr>
            <a:t>cash prices </a:t>
          </a:r>
          <a:r>
            <a:rPr lang="en-US" dirty="0"/>
            <a:t>or </a:t>
          </a:r>
          <a:r>
            <a:rPr lang="en-US" b="1" dirty="0">
              <a:solidFill>
                <a:srgbClr val="FF0000"/>
              </a:solidFill>
            </a:rPr>
            <a:t>spot prices</a:t>
          </a:r>
          <a:r>
            <a:rPr lang="en-US" dirty="0"/>
            <a:t>. </a:t>
          </a:r>
        </a:p>
      </dgm:t>
    </dgm:pt>
    <dgm:pt modelId="{2B176ECE-7798-42A8-9876-874B5F9F3D22}" type="parTrans" cxnId="{7F79C308-47A7-4E00-BA5C-5301C12D24B1}">
      <dgm:prSet/>
      <dgm:spPr/>
      <dgm:t>
        <a:bodyPr/>
        <a:lstStyle/>
        <a:p>
          <a:endParaRPr lang="en-US"/>
        </a:p>
      </dgm:t>
    </dgm:pt>
    <dgm:pt modelId="{147F085C-4EBC-472D-B2A0-0ED07C04D645}" type="sibTrans" cxnId="{7F79C308-47A7-4E00-BA5C-5301C12D24B1}">
      <dgm:prSet/>
      <dgm:spPr/>
      <dgm:t>
        <a:bodyPr/>
        <a:lstStyle/>
        <a:p>
          <a:endParaRPr lang="en-US"/>
        </a:p>
      </dgm:t>
    </dgm:pt>
    <dgm:pt modelId="{48405E5D-8F14-43E2-9750-998A9113E3E2}">
      <dgm:prSet/>
      <dgm:spPr/>
      <dgm:t>
        <a:bodyPr/>
        <a:lstStyle/>
        <a:p>
          <a:pPr>
            <a:lnSpc>
              <a:spcPct val="100000"/>
            </a:lnSpc>
          </a:pPr>
          <a:r>
            <a:rPr lang="en-US" dirty="0"/>
            <a:t>At time </a:t>
          </a:r>
          <a:r>
            <a:rPr lang="en-US" i="1" dirty="0"/>
            <a:t>t </a:t>
          </a:r>
          <a:r>
            <a:rPr lang="en-US" dirty="0"/>
            <a:t>= 0, the counterparties do not exchange a payment upfront but, rather, agree on delivery of the underlying at time </a:t>
          </a:r>
          <a:r>
            <a:rPr lang="en-US" i="1" dirty="0"/>
            <a:t>T </a:t>
          </a:r>
          <a:r>
            <a:rPr lang="en-US" dirty="0"/>
            <a:t>for a </a:t>
          </a:r>
          <a:r>
            <a:rPr lang="en-US" b="1" dirty="0">
              <a:solidFill>
                <a:srgbClr val="FF0000"/>
              </a:solidFill>
            </a:rPr>
            <a:t>forward price </a:t>
          </a:r>
          <a:r>
            <a:rPr lang="en-US" dirty="0"/>
            <a:t>of </a:t>
          </a:r>
          <a:r>
            <a:rPr lang="en-US" i="1" dirty="0">
              <a:solidFill>
                <a:srgbClr val="FF0000"/>
              </a:solidFill>
            </a:rPr>
            <a:t>F</a:t>
          </a:r>
          <a:r>
            <a:rPr lang="en-US" baseline="-25000" dirty="0">
              <a:solidFill>
                <a:srgbClr val="FF0000"/>
              </a:solidFill>
            </a:rPr>
            <a:t>0</a:t>
          </a:r>
          <a:r>
            <a:rPr lang="en-US" dirty="0">
              <a:solidFill>
                <a:srgbClr val="FF0000"/>
              </a:solidFill>
            </a:rPr>
            <a:t>(</a:t>
          </a:r>
          <a:r>
            <a:rPr lang="en-US" i="1" dirty="0">
              <a:solidFill>
                <a:srgbClr val="FF0000"/>
              </a:solidFill>
            </a:rPr>
            <a:t>T</a:t>
          </a:r>
          <a:r>
            <a:rPr lang="en-US" dirty="0">
              <a:solidFill>
                <a:srgbClr val="FF0000"/>
              </a:solidFill>
            </a:rPr>
            <a:t>)</a:t>
          </a:r>
          <a:r>
            <a:rPr lang="en-US" dirty="0"/>
            <a:t>. </a:t>
          </a:r>
        </a:p>
      </dgm:t>
    </dgm:pt>
    <dgm:pt modelId="{B96CB58A-BE4B-4224-8951-828700FFA261}" type="parTrans" cxnId="{7AE6F639-FDEE-4034-A089-6CA491BC9CC5}">
      <dgm:prSet/>
      <dgm:spPr/>
      <dgm:t>
        <a:bodyPr/>
        <a:lstStyle/>
        <a:p>
          <a:endParaRPr lang="en-US"/>
        </a:p>
      </dgm:t>
    </dgm:pt>
    <dgm:pt modelId="{85257527-A709-43A6-9362-C91B1560B219}" type="sibTrans" cxnId="{7AE6F639-FDEE-4034-A089-6CA491BC9CC5}">
      <dgm:prSet/>
      <dgm:spPr/>
      <dgm:t>
        <a:bodyPr/>
        <a:lstStyle/>
        <a:p>
          <a:endParaRPr lang="en-US"/>
        </a:p>
      </dgm:t>
    </dgm:pt>
    <dgm:pt modelId="{49D5838A-FDAE-4683-9D8B-295829CF9A08}" type="pres">
      <dgm:prSet presAssocID="{E813A75B-7CEE-4D39-A63B-DECAF145C1B8}" presName="root" presStyleCnt="0">
        <dgm:presLayoutVars>
          <dgm:dir/>
          <dgm:resizeHandles val="exact"/>
        </dgm:presLayoutVars>
      </dgm:prSet>
      <dgm:spPr/>
    </dgm:pt>
    <dgm:pt modelId="{E50C0C08-2D81-48E0-95D7-00159E6A444A}" type="pres">
      <dgm:prSet presAssocID="{C98A9C4E-2679-4E37-A5BE-B4A0659E49C6}" presName="compNode" presStyleCnt="0"/>
      <dgm:spPr/>
    </dgm:pt>
    <dgm:pt modelId="{6AA86D26-9E39-4FB3-818C-3B5C5EF6F9F9}" type="pres">
      <dgm:prSet presAssocID="{C98A9C4E-2679-4E37-A5BE-B4A0659E49C6}" presName="bgRect" presStyleLbl="bgShp" presStyleIdx="0" presStyleCnt="3"/>
      <dgm:spPr/>
    </dgm:pt>
    <dgm:pt modelId="{7C68D352-62A7-4DEE-B8F9-B0E5D9835609}" type="pres">
      <dgm:prSet presAssocID="{C98A9C4E-2679-4E37-A5BE-B4A0659E49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tract"/>
        </a:ext>
      </dgm:extLst>
    </dgm:pt>
    <dgm:pt modelId="{41727D97-D366-4F23-B01A-500EFD29B740}" type="pres">
      <dgm:prSet presAssocID="{C98A9C4E-2679-4E37-A5BE-B4A0659E49C6}" presName="spaceRect" presStyleCnt="0"/>
      <dgm:spPr/>
    </dgm:pt>
    <dgm:pt modelId="{FE25C8E7-8AA4-480F-A1A1-CB42F401E270}" type="pres">
      <dgm:prSet presAssocID="{C98A9C4E-2679-4E37-A5BE-B4A0659E49C6}" presName="parTx" presStyleLbl="revTx" presStyleIdx="0" presStyleCnt="3">
        <dgm:presLayoutVars>
          <dgm:chMax val="0"/>
          <dgm:chPref val="0"/>
        </dgm:presLayoutVars>
      </dgm:prSet>
      <dgm:spPr/>
    </dgm:pt>
    <dgm:pt modelId="{9307606E-1500-42B4-A4EA-CE072AF54D1C}" type="pres">
      <dgm:prSet presAssocID="{3D48AA06-74D6-43F1-8717-AD42F46DB8D4}" presName="sibTrans" presStyleCnt="0"/>
      <dgm:spPr/>
    </dgm:pt>
    <dgm:pt modelId="{1D6AB005-FFE9-4E84-BE03-1D525EE73DF3}" type="pres">
      <dgm:prSet presAssocID="{15B3099A-7627-4946-A913-142C3080FD95}" presName="compNode" presStyleCnt="0"/>
      <dgm:spPr/>
    </dgm:pt>
    <dgm:pt modelId="{5B4E20E7-0A4B-452C-B2BD-2E5B68115E8F}" type="pres">
      <dgm:prSet presAssocID="{15B3099A-7627-4946-A913-142C3080FD95}" presName="bgRect" presStyleLbl="bgShp" presStyleIdx="1" presStyleCnt="3"/>
      <dgm:spPr/>
    </dgm:pt>
    <dgm:pt modelId="{0488D1C0-4557-4053-AFC8-EF7EA2DED9DE}" type="pres">
      <dgm:prSet presAssocID="{15B3099A-7627-4946-A913-142C3080FD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钱"/>
        </a:ext>
      </dgm:extLst>
    </dgm:pt>
    <dgm:pt modelId="{309EC36C-000F-4E63-82B5-AF6F8838E0BF}" type="pres">
      <dgm:prSet presAssocID="{15B3099A-7627-4946-A913-142C3080FD95}" presName="spaceRect" presStyleCnt="0"/>
      <dgm:spPr/>
    </dgm:pt>
    <dgm:pt modelId="{996EE52D-E01B-45BB-81B6-0C9508295FE6}" type="pres">
      <dgm:prSet presAssocID="{15B3099A-7627-4946-A913-142C3080FD95}" presName="parTx" presStyleLbl="revTx" presStyleIdx="1" presStyleCnt="3">
        <dgm:presLayoutVars>
          <dgm:chMax val="0"/>
          <dgm:chPref val="0"/>
        </dgm:presLayoutVars>
      </dgm:prSet>
      <dgm:spPr/>
    </dgm:pt>
    <dgm:pt modelId="{351760C9-366E-419C-B57E-EA30B5755777}" type="pres">
      <dgm:prSet presAssocID="{147F085C-4EBC-472D-B2A0-0ED07C04D645}" presName="sibTrans" presStyleCnt="0"/>
      <dgm:spPr/>
    </dgm:pt>
    <dgm:pt modelId="{E9E89CAC-15BF-4B7D-B254-504E6C42C703}" type="pres">
      <dgm:prSet presAssocID="{48405E5D-8F14-43E2-9750-998A9113E3E2}" presName="compNode" presStyleCnt="0"/>
      <dgm:spPr/>
    </dgm:pt>
    <dgm:pt modelId="{55CB561F-B82B-4F93-A3BC-E26690451BF7}" type="pres">
      <dgm:prSet presAssocID="{48405E5D-8F14-43E2-9750-998A9113E3E2}" presName="bgRect" presStyleLbl="bgShp" presStyleIdx="2" presStyleCnt="3"/>
      <dgm:spPr/>
    </dgm:pt>
    <dgm:pt modelId="{D0821FBC-7BB3-4B4F-9D5C-2A8798E3075A}" type="pres">
      <dgm:prSet presAssocID="{48405E5D-8F14-43E2-9750-998A9113E3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卢布"/>
        </a:ext>
      </dgm:extLst>
    </dgm:pt>
    <dgm:pt modelId="{4CAD4D76-CF34-4A85-86A4-DCBFCA77BF16}" type="pres">
      <dgm:prSet presAssocID="{48405E5D-8F14-43E2-9750-998A9113E3E2}" presName="spaceRect" presStyleCnt="0"/>
      <dgm:spPr/>
    </dgm:pt>
    <dgm:pt modelId="{98883C68-7187-48F4-BE62-96007A5BD86A}" type="pres">
      <dgm:prSet presAssocID="{48405E5D-8F14-43E2-9750-998A9113E3E2}" presName="parTx" presStyleLbl="revTx" presStyleIdx="2" presStyleCnt="3">
        <dgm:presLayoutVars>
          <dgm:chMax val="0"/>
          <dgm:chPref val="0"/>
        </dgm:presLayoutVars>
      </dgm:prSet>
      <dgm:spPr/>
    </dgm:pt>
  </dgm:ptLst>
  <dgm:cxnLst>
    <dgm:cxn modelId="{7F79C308-47A7-4E00-BA5C-5301C12D24B1}" srcId="{E813A75B-7CEE-4D39-A63B-DECAF145C1B8}" destId="{15B3099A-7627-4946-A913-142C3080FD95}" srcOrd="1" destOrd="0" parTransId="{2B176ECE-7798-42A8-9876-874B5F9F3D22}" sibTransId="{147F085C-4EBC-472D-B2A0-0ED07C04D645}"/>
    <dgm:cxn modelId="{5B69AD12-67C4-4D0B-A982-DA87F1937A63}" type="presOf" srcId="{C98A9C4E-2679-4E37-A5BE-B4A0659E49C6}" destId="{FE25C8E7-8AA4-480F-A1A1-CB42F401E270}" srcOrd="0" destOrd="0" presId="urn:microsoft.com/office/officeart/2018/2/layout/IconVerticalSolidList"/>
    <dgm:cxn modelId="{7AE6F639-FDEE-4034-A089-6CA491BC9CC5}" srcId="{E813A75B-7CEE-4D39-A63B-DECAF145C1B8}" destId="{48405E5D-8F14-43E2-9750-998A9113E3E2}" srcOrd="2" destOrd="0" parTransId="{B96CB58A-BE4B-4224-8951-828700FFA261}" sibTransId="{85257527-A709-43A6-9362-C91B1560B219}"/>
    <dgm:cxn modelId="{E988413F-C56E-4D23-A77A-CDEDB562157C}" type="presOf" srcId="{E813A75B-7CEE-4D39-A63B-DECAF145C1B8}" destId="{49D5838A-FDAE-4683-9D8B-295829CF9A08}" srcOrd="0" destOrd="0" presId="urn:microsoft.com/office/officeart/2018/2/layout/IconVerticalSolidList"/>
    <dgm:cxn modelId="{E8C4C6D7-0D9F-461E-B9EC-815156FBE3B1}" srcId="{E813A75B-7CEE-4D39-A63B-DECAF145C1B8}" destId="{C98A9C4E-2679-4E37-A5BE-B4A0659E49C6}" srcOrd="0" destOrd="0" parTransId="{26237BDC-3349-4F38-A85E-AEF9F994022C}" sibTransId="{3D48AA06-74D6-43F1-8717-AD42F46DB8D4}"/>
    <dgm:cxn modelId="{21C754E1-D736-42EF-831C-A44C999BAF7B}" type="presOf" srcId="{15B3099A-7627-4946-A913-142C3080FD95}" destId="{996EE52D-E01B-45BB-81B6-0C9508295FE6}" srcOrd="0" destOrd="0" presId="urn:microsoft.com/office/officeart/2018/2/layout/IconVerticalSolidList"/>
    <dgm:cxn modelId="{1A3434F2-852D-480A-A6CE-BA46A9A89B14}" type="presOf" srcId="{48405E5D-8F14-43E2-9750-998A9113E3E2}" destId="{98883C68-7187-48F4-BE62-96007A5BD86A}" srcOrd="0" destOrd="0" presId="urn:microsoft.com/office/officeart/2018/2/layout/IconVerticalSolidList"/>
    <dgm:cxn modelId="{5950A7EE-CED9-4D59-A8F3-12F81952E09E}" type="presParOf" srcId="{49D5838A-FDAE-4683-9D8B-295829CF9A08}" destId="{E50C0C08-2D81-48E0-95D7-00159E6A444A}" srcOrd="0" destOrd="0" presId="urn:microsoft.com/office/officeart/2018/2/layout/IconVerticalSolidList"/>
    <dgm:cxn modelId="{77D1E9E5-35AF-4167-8B13-5DC350F19057}" type="presParOf" srcId="{E50C0C08-2D81-48E0-95D7-00159E6A444A}" destId="{6AA86D26-9E39-4FB3-818C-3B5C5EF6F9F9}" srcOrd="0" destOrd="0" presId="urn:microsoft.com/office/officeart/2018/2/layout/IconVerticalSolidList"/>
    <dgm:cxn modelId="{63FBE8E2-3E30-4016-838D-071809C3A0EA}" type="presParOf" srcId="{E50C0C08-2D81-48E0-95D7-00159E6A444A}" destId="{7C68D352-62A7-4DEE-B8F9-B0E5D9835609}" srcOrd="1" destOrd="0" presId="urn:microsoft.com/office/officeart/2018/2/layout/IconVerticalSolidList"/>
    <dgm:cxn modelId="{FB882D9F-256F-4C92-ABD0-23E23879733D}" type="presParOf" srcId="{E50C0C08-2D81-48E0-95D7-00159E6A444A}" destId="{41727D97-D366-4F23-B01A-500EFD29B740}" srcOrd="2" destOrd="0" presId="urn:microsoft.com/office/officeart/2018/2/layout/IconVerticalSolidList"/>
    <dgm:cxn modelId="{86F79943-BB9A-45C7-870F-9E7A3243689E}" type="presParOf" srcId="{E50C0C08-2D81-48E0-95D7-00159E6A444A}" destId="{FE25C8E7-8AA4-480F-A1A1-CB42F401E270}" srcOrd="3" destOrd="0" presId="urn:microsoft.com/office/officeart/2018/2/layout/IconVerticalSolidList"/>
    <dgm:cxn modelId="{B1658AFB-582B-4041-814D-9ABCA4801E94}" type="presParOf" srcId="{49D5838A-FDAE-4683-9D8B-295829CF9A08}" destId="{9307606E-1500-42B4-A4EA-CE072AF54D1C}" srcOrd="1" destOrd="0" presId="urn:microsoft.com/office/officeart/2018/2/layout/IconVerticalSolidList"/>
    <dgm:cxn modelId="{5CE0CDD0-A778-4AAE-9846-8944B0FECD55}" type="presParOf" srcId="{49D5838A-FDAE-4683-9D8B-295829CF9A08}" destId="{1D6AB005-FFE9-4E84-BE03-1D525EE73DF3}" srcOrd="2" destOrd="0" presId="urn:microsoft.com/office/officeart/2018/2/layout/IconVerticalSolidList"/>
    <dgm:cxn modelId="{B66E1C62-AA61-45AF-A3D7-33C8C712010E}" type="presParOf" srcId="{1D6AB005-FFE9-4E84-BE03-1D525EE73DF3}" destId="{5B4E20E7-0A4B-452C-B2BD-2E5B68115E8F}" srcOrd="0" destOrd="0" presId="urn:microsoft.com/office/officeart/2018/2/layout/IconVerticalSolidList"/>
    <dgm:cxn modelId="{6E408CC4-259F-4A34-ADD4-2C258FE9A3B9}" type="presParOf" srcId="{1D6AB005-FFE9-4E84-BE03-1D525EE73DF3}" destId="{0488D1C0-4557-4053-AFC8-EF7EA2DED9DE}" srcOrd="1" destOrd="0" presId="urn:microsoft.com/office/officeart/2018/2/layout/IconVerticalSolidList"/>
    <dgm:cxn modelId="{776C4B4A-D54F-44D6-A5DA-583B5A7B0004}" type="presParOf" srcId="{1D6AB005-FFE9-4E84-BE03-1D525EE73DF3}" destId="{309EC36C-000F-4E63-82B5-AF6F8838E0BF}" srcOrd="2" destOrd="0" presId="urn:microsoft.com/office/officeart/2018/2/layout/IconVerticalSolidList"/>
    <dgm:cxn modelId="{09B2CE08-F288-4A9E-B12E-7DB2A9276EBA}" type="presParOf" srcId="{1D6AB005-FFE9-4E84-BE03-1D525EE73DF3}" destId="{996EE52D-E01B-45BB-81B6-0C9508295FE6}" srcOrd="3" destOrd="0" presId="urn:microsoft.com/office/officeart/2018/2/layout/IconVerticalSolidList"/>
    <dgm:cxn modelId="{5F7D49A7-4D6E-4255-8152-3FC9921F6CD6}" type="presParOf" srcId="{49D5838A-FDAE-4683-9D8B-295829CF9A08}" destId="{351760C9-366E-419C-B57E-EA30B5755777}" srcOrd="3" destOrd="0" presId="urn:microsoft.com/office/officeart/2018/2/layout/IconVerticalSolidList"/>
    <dgm:cxn modelId="{A1A5A544-5F95-4C25-AA73-A37446234FA3}" type="presParOf" srcId="{49D5838A-FDAE-4683-9D8B-295829CF9A08}" destId="{E9E89CAC-15BF-4B7D-B254-504E6C42C703}" srcOrd="4" destOrd="0" presId="urn:microsoft.com/office/officeart/2018/2/layout/IconVerticalSolidList"/>
    <dgm:cxn modelId="{C5260A72-AD7E-43DE-9F25-2F9D74D12840}" type="presParOf" srcId="{E9E89CAC-15BF-4B7D-B254-504E6C42C703}" destId="{55CB561F-B82B-4F93-A3BC-E26690451BF7}" srcOrd="0" destOrd="0" presId="urn:microsoft.com/office/officeart/2018/2/layout/IconVerticalSolidList"/>
    <dgm:cxn modelId="{85E2D7F7-4E4B-4701-9E37-E5AB855D7AA1}" type="presParOf" srcId="{E9E89CAC-15BF-4B7D-B254-504E6C42C703}" destId="{D0821FBC-7BB3-4B4F-9D5C-2A8798E3075A}" srcOrd="1" destOrd="0" presId="urn:microsoft.com/office/officeart/2018/2/layout/IconVerticalSolidList"/>
    <dgm:cxn modelId="{22C11E16-4074-4ACB-B654-6D048A089FFF}" type="presParOf" srcId="{E9E89CAC-15BF-4B7D-B254-504E6C42C703}" destId="{4CAD4D76-CF34-4A85-86A4-DCBFCA77BF16}" srcOrd="2" destOrd="0" presId="urn:microsoft.com/office/officeart/2018/2/layout/IconVerticalSolidList"/>
    <dgm:cxn modelId="{DBA140F3-0E70-49BE-A160-7A9FA3AAE526}" type="presParOf" srcId="{E9E89CAC-15BF-4B7D-B254-504E6C42C703}" destId="{98883C68-7187-48F4-BE62-96007A5BD8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B667E-2419-42EB-8F01-2600D778FAB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D65F1E-AE8A-4D80-9FB4-C2D5ED2AB7EA}">
      <dgm:prSet/>
      <dgm:spPr/>
      <dgm:t>
        <a:bodyPr/>
        <a:lstStyle/>
        <a:p>
          <a:r>
            <a:rPr lang="en-US"/>
            <a:t>1. Describe a scenario in which a forward contract has cash settlement of zero at maturity and neither counterparty has defaulted. </a:t>
          </a:r>
        </a:p>
      </dgm:t>
    </dgm:pt>
    <dgm:pt modelId="{F7434AF5-FDE9-483E-954E-4EC36C289E38}" type="parTrans" cxnId="{392DFC36-34B1-4AF0-913F-556391F1B715}">
      <dgm:prSet/>
      <dgm:spPr/>
      <dgm:t>
        <a:bodyPr/>
        <a:lstStyle/>
        <a:p>
          <a:endParaRPr lang="en-US"/>
        </a:p>
      </dgm:t>
    </dgm:pt>
    <dgm:pt modelId="{86F0AC24-A4B2-48C9-8FDD-D0A4EF5B314B}" type="sibTrans" cxnId="{392DFC36-34B1-4AF0-913F-556391F1B715}">
      <dgm:prSet/>
      <dgm:spPr/>
      <dgm:t>
        <a:bodyPr/>
        <a:lstStyle/>
        <a:p>
          <a:endParaRPr lang="en-US"/>
        </a:p>
      </dgm:t>
    </dgm:pt>
    <dgm:pt modelId="{69C053A1-53D9-40BB-92B3-7E23773D6833}">
      <dgm:prSet/>
      <dgm:spPr/>
      <dgm:t>
        <a:bodyPr/>
        <a:lstStyle/>
        <a:p>
          <a:r>
            <a:rPr lang="en-US"/>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gm:t>
    </dgm:pt>
    <dgm:pt modelId="{9B76DB86-CE5F-49EA-A272-E2077F60195C}" type="parTrans" cxnId="{8F9B3A36-DCDB-453A-882C-7A06AADF480C}">
      <dgm:prSet/>
      <dgm:spPr/>
      <dgm:t>
        <a:bodyPr/>
        <a:lstStyle/>
        <a:p>
          <a:endParaRPr lang="en-US"/>
        </a:p>
      </dgm:t>
    </dgm:pt>
    <dgm:pt modelId="{377F1D82-74A5-4E4A-A1B2-1E88BD13BD4C}" type="sibTrans" cxnId="{8F9B3A36-DCDB-453A-882C-7A06AADF480C}">
      <dgm:prSet/>
      <dgm:spPr/>
      <dgm:t>
        <a:bodyPr/>
        <a:lstStyle/>
        <a:p>
          <a:endParaRPr lang="en-US"/>
        </a:p>
      </dgm:t>
    </dgm:pt>
    <dgm:pt modelId="{C5FC9F8C-E94A-6343-B158-B4636A522BA5}" type="pres">
      <dgm:prSet presAssocID="{7E5B667E-2419-42EB-8F01-2600D778FABC}" presName="linear" presStyleCnt="0">
        <dgm:presLayoutVars>
          <dgm:animLvl val="lvl"/>
          <dgm:resizeHandles val="exact"/>
        </dgm:presLayoutVars>
      </dgm:prSet>
      <dgm:spPr/>
    </dgm:pt>
    <dgm:pt modelId="{43EDFBE0-FC88-AB44-8F8F-1CB227FCA2F3}" type="pres">
      <dgm:prSet presAssocID="{45D65F1E-AE8A-4D80-9FB4-C2D5ED2AB7EA}" presName="parentText" presStyleLbl="node1" presStyleIdx="0" presStyleCnt="2">
        <dgm:presLayoutVars>
          <dgm:chMax val="0"/>
          <dgm:bulletEnabled val="1"/>
        </dgm:presLayoutVars>
      </dgm:prSet>
      <dgm:spPr/>
    </dgm:pt>
    <dgm:pt modelId="{502F79A3-F2C5-CB43-82AC-BB057B4EABE4}" type="pres">
      <dgm:prSet presAssocID="{86F0AC24-A4B2-48C9-8FDD-D0A4EF5B314B}" presName="spacer" presStyleCnt="0"/>
      <dgm:spPr/>
    </dgm:pt>
    <dgm:pt modelId="{2935446E-BFB4-B145-B594-12528465BFB3}" type="pres">
      <dgm:prSet presAssocID="{69C053A1-53D9-40BB-92B3-7E23773D6833}" presName="parentText" presStyleLbl="node1" presStyleIdx="1" presStyleCnt="2">
        <dgm:presLayoutVars>
          <dgm:chMax val="0"/>
          <dgm:bulletEnabled val="1"/>
        </dgm:presLayoutVars>
      </dgm:prSet>
      <dgm:spPr/>
    </dgm:pt>
  </dgm:ptLst>
  <dgm:cxnLst>
    <dgm:cxn modelId="{8F9B3A36-DCDB-453A-882C-7A06AADF480C}" srcId="{7E5B667E-2419-42EB-8F01-2600D778FABC}" destId="{69C053A1-53D9-40BB-92B3-7E23773D6833}" srcOrd="1" destOrd="0" parTransId="{9B76DB86-CE5F-49EA-A272-E2077F60195C}" sibTransId="{377F1D82-74A5-4E4A-A1B2-1E88BD13BD4C}"/>
    <dgm:cxn modelId="{392DFC36-34B1-4AF0-913F-556391F1B715}" srcId="{7E5B667E-2419-42EB-8F01-2600D778FABC}" destId="{45D65F1E-AE8A-4D80-9FB4-C2D5ED2AB7EA}" srcOrd="0" destOrd="0" parTransId="{F7434AF5-FDE9-483E-954E-4EC36C289E38}" sibTransId="{86F0AC24-A4B2-48C9-8FDD-D0A4EF5B314B}"/>
    <dgm:cxn modelId="{88A13A3E-F43A-7F43-B36F-951CE103D9A1}" type="presOf" srcId="{7E5B667E-2419-42EB-8F01-2600D778FABC}" destId="{C5FC9F8C-E94A-6343-B158-B4636A522BA5}" srcOrd="0" destOrd="0" presId="urn:microsoft.com/office/officeart/2005/8/layout/vList2"/>
    <dgm:cxn modelId="{5BB58E8D-0EEE-BC44-BCF0-D52D384B42E0}" type="presOf" srcId="{45D65F1E-AE8A-4D80-9FB4-C2D5ED2AB7EA}" destId="{43EDFBE0-FC88-AB44-8F8F-1CB227FCA2F3}" srcOrd="0" destOrd="0" presId="urn:microsoft.com/office/officeart/2005/8/layout/vList2"/>
    <dgm:cxn modelId="{08265896-6234-4541-9D75-467BC6EC85D5}" type="presOf" srcId="{69C053A1-53D9-40BB-92B3-7E23773D6833}" destId="{2935446E-BFB4-B145-B594-12528465BFB3}" srcOrd="0" destOrd="0" presId="urn:microsoft.com/office/officeart/2005/8/layout/vList2"/>
    <dgm:cxn modelId="{D637313A-1B84-A740-892B-8E3928503C75}" type="presParOf" srcId="{C5FC9F8C-E94A-6343-B158-B4636A522BA5}" destId="{43EDFBE0-FC88-AB44-8F8F-1CB227FCA2F3}" srcOrd="0" destOrd="0" presId="urn:microsoft.com/office/officeart/2005/8/layout/vList2"/>
    <dgm:cxn modelId="{7D481249-DAA5-7B46-BDD3-5F941B9F953A}" type="presParOf" srcId="{C5FC9F8C-E94A-6343-B158-B4636A522BA5}" destId="{502F79A3-F2C5-CB43-82AC-BB057B4EABE4}" srcOrd="1" destOrd="0" presId="urn:microsoft.com/office/officeart/2005/8/layout/vList2"/>
    <dgm:cxn modelId="{CC9967DD-E0A9-634C-B876-CCB156A0A4CF}" type="presParOf" srcId="{C5FC9F8C-E94A-6343-B158-B4636A522BA5}" destId="{2935446E-BFB4-B145-B594-12528465BFB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225175-C805-4EF6-A501-D4592D47DC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319AB6C-8DD6-4803-98A9-134545B29816}">
      <dgm:prSet/>
      <dgm:spPr/>
      <dgm:t>
        <a:bodyPr/>
        <a:lstStyle/>
        <a:p>
          <a:r>
            <a:rPr lang="en-US" dirty="0"/>
            <a:t>Definition: Futures contracts are forward contracts with </a:t>
          </a:r>
          <a:r>
            <a:rPr lang="en-US" dirty="0">
              <a:solidFill>
                <a:srgbClr val="FF0000"/>
              </a:solidFill>
            </a:rPr>
            <a:t>standardized</a:t>
          </a:r>
          <a:r>
            <a:rPr lang="en-US" dirty="0"/>
            <a:t> sizes, dates, and underlying that trade on futures exchanges.</a:t>
          </a:r>
        </a:p>
      </dgm:t>
    </dgm:pt>
    <dgm:pt modelId="{5CB9F2AE-CB6A-419C-B640-91D253E84917}" type="parTrans" cxnId="{97ED00F0-0109-4790-BD32-7B89673A8F96}">
      <dgm:prSet/>
      <dgm:spPr/>
      <dgm:t>
        <a:bodyPr/>
        <a:lstStyle/>
        <a:p>
          <a:endParaRPr lang="en-US"/>
        </a:p>
      </dgm:t>
    </dgm:pt>
    <dgm:pt modelId="{BE01A1EA-18B3-4341-8CB5-5B34DFF60F7F}" type="sibTrans" cxnId="{97ED00F0-0109-4790-BD32-7B89673A8F96}">
      <dgm:prSet/>
      <dgm:spPr/>
      <dgm:t>
        <a:bodyPr/>
        <a:lstStyle/>
        <a:p>
          <a:endParaRPr lang="en-US"/>
        </a:p>
      </dgm:t>
    </dgm:pt>
    <dgm:pt modelId="{35831B16-5810-4BB1-85F3-2D8658A2D062}">
      <dgm:prSet/>
      <dgm:spPr/>
      <dgm:t>
        <a:bodyPr/>
        <a:lstStyle/>
        <a:p>
          <a:r>
            <a:rPr lang="en-US" dirty="0"/>
            <a:t>The futures contract buyer creates a long exposure to the underlying by agreeing to purchase the underlying at a later date at a pre-agreed price. The seller makes the opposite commitment. This agreed-on price is called the </a:t>
          </a:r>
          <a:r>
            <a:rPr lang="en-US" dirty="0">
              <a:solidFill>
                <a:srgbClr val="FF0000"/>
              </a:solidFill>
            </a:rPr>
            <a:t>futures price, f0(T).</a:t>
          </a:r>
        </a:p>
      </dgm:t>
    </dgm:pt>
    <dgm:pt modelId="{CA9FD9A1-BD11-4060-AB6F-6980C43DE442}" type="parTrans" cxnId="{20568CF8-AFDE-4DFE-8E35-19655EC8486A}">
      <dgm:prSet/>
      <dgm:spPr/>
      <dgm:t>
        <a:bodyPr/>
        <a:lstStyle/>
        <a:p>
          <a:endParaRPr lang="en-US"/>
        </a:p>
      </dgm:t>
    </dgm:pt>
    <dgm:pt modelId="{0EDD077F-EB44-4B7C-AAE7-B691DB053DB7}" type="sibTrans" cxnId="{20568CF8-AFDE-4DFE-8E35-19655EC8486A}">
      <dgm:prSet/>
      <dgm:spPr/>
      <dgm:t>
        <a:bodyPr/>
        <a:lstStyle/>
        <a:p>
          <a:endParaRPr lang="en-US"/>
        </a:p>
      </dgm:t>
    </dgm:pt>
    <dgm:pt modelId="{68BBD05B-2F0C-2D49-AC21-4BDEAEF2B3B3}" type="pres">
      <dgm:prSet presAssocID="{09225175-C805-4EF6-A501-D4592D47DCA8}" presName="linear" presStyleCnt="0">
        <dgm:presLayoutVars>
          <dgm:animLvl val="lvl"/>
          <dgm:resizeHandles val="exact"/>
        </dgm:presLayoutVars>
      </dgm:prSet>
      <dgm:spPr/>
    </dgm:pt>
    <dgm:pt modelId="{9B9E4AEB-B7E7-994E-9CB9-D08A66D775E8}" type="pres">
      <dgm:prSet presAssocID="{D319AB6C-8DD6-4803-98A9-134545B29816}" presName="parentText" presStyleLbl="node1" presStyleIdx="0" presStyleCnt="2">
        <dgm:presLayoutVars>
          <dgm:chMax val="0"/>
          <dgm:bulletEnabled val="1"/>
        </dgm:presLayoutVars>
      </dgm:prSet>
      <dgm:spPr/>
    </dgm:pt>
    <dgm:pt modelId="{F2A2DECA-ECD2-D14B-BE9D-F46CBDEA0C6F}" type="pres">
      <dgm:prSet presAssocID="{BE01A1EA-18B3-4341-8CB5-5B34DFF60F7F}" presName="spacer" presStyleCnt="0"/>
      <dgm:spPr/>
    </dgm:pt>
    <dgm:pt modelId="{3200F415-B300-1C4F-8BC2-0178721ECBA0}" type="pres">
      <dgm:prSet presAssocID="{35831B16-5810-4BB1-85F3-2D8658A2D062}" presName="parentText" presStyleLbl="node1" presStyleIdx="1" presStyleCnt="2">
        <dgm:presLayoutVars>
          <dgm:chMax val="0"/>
          <dgm:bulletEnabled val="1"/>
        </dgm:presLayoutVars>
      </dgm:prSet>
      <dgm:spPr/>
    </dgm:pt>
  </dgm:ptLst>
  <dgm:cxnLst>
    <dgm:cxn modelId="{266D6658-8DC2-4C4A-8854-5CC0445758DB}" type="presOf" srcId="{D319AB6C-8DD6-4803-98A9-134545B29816}" destId="{9B9E4AEB-B7E7-994E-9CB9-D08A66D775E8}" srcOrd="0" destOrd="0" presId="urn:microsoft.com/office/officeart/2005/8/layout/vList2"/>
    <dgm:cxn modelId="{FE84F583-B93B-C54D-8090-6D25FCA90B37}" type="presOf" srcId="{09225175-C805-4EF6-A501-D4592D47DCA8}" destId="{68BBD05B-2F0C-2D49-AC21-4BDEAEF2B3B3}" srcOrd="0" destOrd="0" presId="urn:microsoft.com/office/officeart/2005/8/layout/vList2"/>
    <dgm:cxn modelId="{2688C186-C319-D145-A7FB-BB5CE8245534}" type="presOf" srcId="{35831B16-5810-4BB1-85F3-2D8658A2D062}" destId="{3200F415-B300-1C4F-8BC2-0178721ECBA0}" srcOrd="0" destOrd="0" presId="urn:microsoft.com/office/officeart/2005/8/layout/vList2"/>
    <dgm:cxn modelId="{97ED00F0-0109-4790-BD32-7B89673A8F96}" srcId="{09225175-C805-4EF6-A501-D4592D47DCA8}" destId="{D319AB6C-8DD6-4803-98A9-134545B29816}" srcOrd="0" destOrd="0" parTransId="{5CB9F2AE-CB6A-419C-B640-91D253E84917}" sibTransId="{BE01A1EA-18B3-4341-8CB5-5B34DFF60F7F}"/>
    <dgm:cxn modelId="{20568CF8-AFDE-4DFE-8E35-19655EC8486A}" srcId="{09225175-C805-4EF6-A501-D4592D47DCA8}" destId="{35831B16-5810-4BB1-85F3-2D8658A2D062}" srcOrd="1" destOrd="0" parTransId="{CA9FD9A1-BD11-4060-AB6F-6980C43DE442}" sibTransId="{0EDD077F-EB44-4B7C-AAE7-B691DB053DB7}"/>
    <dgm:cxn modelId="{D288D09E-BAAD-5C44-8058-D01D778EDB11}" type="presParOf" srcId="{68BBD05B-2F0C-2D49-AC21-4BDEAEF2B3B3}" destId="{9B9E4AEB-B7E7-994E-9CB9-D08A66D775E8}" srcOrd="0" destOrd="0" presId="urn:microsoft.com/office/officeart/2005/8/layout/vList2"/>
    <dgm:cxn modelId="{0D746861-DA7E-F64E-A8E7-61545BADF390}" type="presParOf" srcId="{68BBD05B-2F0C-2D49-AC21-4BDEAEF2B3B3}" destId="{F2A2DECA-ECD2-D14B-BE9D-F46CBDEA0C6F}" srcOrd="1" destOrd="0" presId="urn:microsoft.com/office/officeart/2005/8/layout/vList2"/>
    <dgm:cxn modelId="{BE5B2FD9-CF85-4246-AE11-91035CF0FA7B}" type="presParOf" srcId="{68BBD05B-2F0C-2D49-AC21-4BDEAEF2B3B3}" destId="{3200F415-B300-1C4F-8BC2-0178721ECBA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F7109D-A933-4331-BF01-EFEE5BF19E49}"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66D154E6-E25D-467F-8E00-CAAB2F6AD7C2}">
      <dgm:prSet/>
      <dgm:spPr/>
      <dgm:t>
        <a:bodyPr/>
        <a:lstStyle/>
        <a:p>
          <a:pPr>
            <a:lnSpc>
              <a:spcPct val="100000"/>
            </a:lnSpc>
          </a:pPr>
          <a:r>
            <a:rPr lang="en-US" dirty="0"/>
            <a:t>Probably the most important distinctive characteristic of futures contracts is the </a:t>
          </a:r>
          <a:r>
            <a:rPr lang="en-US" dirty="0">
              <a:solidFill>
                <a:srgbClr val="FF0000"/>
              </a:solidFill>
            </a:rPr>
            <a:t>daily settlement </a:t>
          </a:r>
          <a:r>
            <a:rPr lang="en-US" dirty="0"/>
            <a:t>of gains and losses and the associated </a:t>
          </a:r>
          <a:r>
            <a:rPr lang="en-US" dirty="0">
              <a:solidFill>
                <a:srgbClr val="FF0000"/>
              </a:solidFill>
            </a:rPr>
            <a:t>credit guarantee </a:t>
          </a:r>
          <a:r>
            <a:rPr lang="en-US" dirty="0"/>
            <a:t>provided by the exchange through its clearinghouse.</a:t>
          </a:r>
        </a:p>
      </dgm:t>
    </dgm:pt>
    <dgm:pt modelId="{7242AEB5-D316-4D54-AE86-BE6FBE753C43}" type="parTrans" cxnId="{A709F083-CCD1-4887-9B61-47C3A48E55D4}">
      <dgm:prSet/>
      <dgm:spPr/>
      <dgm:t>
        <a:bodyPr/>
        <a:lstStyle/>
        <a:p>
          <a:endParaRPr lang="en-US"/>
        </a:p>
      </dgm:t>
    </dgm:pt>
    <dgm:pt modelId="{5378D5AA-1297-4C98-A670-FB6F1DEAF8CC}" type="sibTrans" cxnId="{A709F083-CCD1-4887-9B61-47C3A48E55D4}">
      <dgm:prSet/>
      <dgm:spPr/>
      <dgm:t>
        <a:bodyPr/>
        <a:lstStyle/>
        <a:p>
          <a:endParaRPr lang="en-US"/>
        </a:p>
      </dgm:t>
    </dgm:pt>
    <dgm:pt modelId="{9E895415-C667-4C40-A295-593F56665761}">
      <dgm:prSet/>
      <dgm:spPr/>
      <dgm:t>
        <a:bodyPr/>
        <a:lstStyle/>
        <a:p>
          <a:pPr>
            <a:lnSpc>
              <a:spcPct val="100000"/>
            </a:lnSpc>
          </a:pPr>
          <a:r>
            <a:rPr lang="en-US" dirty="0"/>
            <a:t>At the end of each day, the clearinghouse engages in a practice called </a:t>
          </a:r>
          <a:r>
            <a:rPr lang="en-US" dirty="0">
              <a:solidFill>
                <a:srgbClr val="FF0000"/>
              </a:solidFill>
            </a:rPr>
            <a:t>mark to market</a:t>
          </a:r>
          <a:r>
            <a:rPr lang="en-US" dirty="0"/>
            <a:t>, also known as the </a:t>
          </a:r>
          <a:r>
            <a:rPr lang="en-US" dirty="0">
              <a:solidFill>
                <a:srgbClr val="FF0000"/>
              </a:solidFill>
            </a:rPr>
            <a:t>daily settlement</a:t>
          </a:r>
          <a:r>
            <a:rPr lang="en-US" dirty="0"/>
            <a:t>.</a:t>
          </a:r>
        </a:p>
      </dgm:t>
    </dgm:pt>
    <dgm:pt modelId="{04A3C044-9313-480F-8E9A-EDC313EEA10B}" type="parTrans" cxnId="{101CCC37-D98A-4013-83B1-F17DE1B70FE9}">
      <dgm:prSet/>
      <dgm:spPr/>
      <dgm:t>
        <a:bodyPr/>
        <a:lstStyle/>
        <a:p>
          <a:endParaRPr lang="en-US"/>
        </a:p>
      </dgm:t>
    </dgm:pt>
    <dgm:pt modelId="{50FC89DB-FF62-45FF-B45E-0AA21C03EC58}" type="sibTrans" cxnId="{101CCC37-D98A-4013-83B1-F17DE1B70FE9}">
      <dgm:prSet/>
      <dgm:spPr/>
      <dgm:t>
        <a:bodyPr/>
        <a:lstStyle/>
        <a:p>
          <a:endParaRPr lang="en-US"/>
        </a:p>
      </dgm:t>
    </dgm:pt>
    <dgm:pt modelId="{33732F1F-CE57-46B4-90C9-4633EB3ACC9A}">
      <dgm:prSet/>
      <dgm:spPr/>
      <dgm:t>
        <a:bodyPr/>
        <a:lstStyle/>
        <a:p>
          <a:pPr>
            <a:lnSpc>
              <a:spcPct val="100000"/>
            </a:lnSpc>
          </a:pPr>
          <a:r>
            <a:rPr lang="en-US"/>
            <a:t>The account is specifically referred to as a margin</a:t>
          </a:r>
          <a:r>
            <a:rPr lang="en-US" b="1"/>
            <a:t> </a:t>
          </a:r>
          <a:r>
            <a:rPr lang="en-US"/>
            <a:t>account.</a:t>
          </a:r>
        </a:p>
      </dgm:t>
    </dgm:pt>
    <dgm:pt modelId="{6171493E-6372-412D-8746-36D9B96D90A6}" type="parTrans" cxnId="{946FC7A3-9AC9-48D8-82DC-E0C5003F3950}">
      <dgm:prSet/>
      <dgm:spPr/>
      <dgm:t>
        <a:bodyPr/>
        <a:lstStyle/>
        <a:p>
          <a:endParaRPr lang="en-US"/>
        </a:p>
      </dgm:t>
    </dgm:pt>
    <dgm:pt modelId="{BBB3DFBC-AD1A-4BF8-811F-8E0F1ED00725}" type="sibTrans" cxnId="{946FC7A3-9AC9-48D8-82DC-E0C5003F3950}">
      <dgm:prSet/>
      <dgm:spPr/>
      <dgm:t>
        <a:bodyPr/>
        <a:lstStyle/>
        <a:p>
          <a:endParaRPr lang="en-US"/>
        </a:p>
      </dgm:t>
    </dgm:pt>
    <dgm:pt modelId="{4B5B79F5-0362-4CCA-B8FB-B5AB71844B67}">
      <dgm:prSet custT="1"/>
      <dgm:spPr/>
      <dgm:t>
        <a:bodyPr/>
        <a:lstStyle/>
        <a:p>
          <a:pPr>
            <a:lnSpc>
              <a:spcPct val="100000"/>
            </a:lnSpc>
          </a:pPr>
          <a:r>
            <a:rPr lang="en-US" sz="1400" dirty="0"/>
            <a:t>Initial margin</a:t>
          </a:r>
        </a:p>
      </dgm:t>
    </dgm:pt>
    <dgm:pt modelId="{5B88983F-1472-4ECA-A202-3ED85EA1A5C3}" type="parTrans" cxnId="{11998D71-A0EA-45D8-95CE-ECC911E48D3D}">
      <dgm:prSet/>
      <dgm:spPr/>
      <dgm:t>
        <a:bodyPr/>
        <a:lstStyle/>
        <a:p>
          <a:endParaRPr lang="en-US"/>
        </a:p>
      </dgm:t>
    </dgm:pt>
    <dgm:pt modelId="{F8A6CA0B-C5FB-469D-B0F9-4FA265FFF05D}" type="sibTrans" cxnId="{11998D71-A0EA-45D8-95CE-ECC911E48D3D}">
      <dgm:prSet/>
      <dgm:spPr/>
      <dgm:t>
        <a:bodyPr/>
        <a:lstStyle/>
        <a:p>
          <a:endParaRPr lang="en-US"/>
        </a:p>
      </dgm:t>
    </dgm:pt>
    <dgm:pt modelId="{7ECE3930-1DCE-49C9-A7C7-7868B3D153DF}">
      <dgm:prSet custT="1"/>
      <dgm:spPr/>
      <dgm:t>
        <a:bodyPr/>
        <a:lstStyle/>
        <a:p>
          <a:pPr>
            <a:lnSpc>
              <a:spcPct val="100000"/>
            </a:lnSpc>
          </a:pPr>
          <a:r>
            <a:rPr lang="en-US" sz="1400" dirty="0"/>
            <a:t>Maintenance margin</a:t>
          </a:r>
        </a:p>
      </dgm:t>
    </dgm:pt>
    <dgm:pt modelId="{8C84CEA7-9AC9-46E0-A893-4FB3C2AF0F07}" type="parTrans" cxnId="{9270E8D6-6E4D-44E5-982F-29BB75AB716E}">
      <dgm:prSet/>
      <dgm:spPr/>
      <dgm:t>
        <a:bodyPr/>
        <a:lstStyle/>
        <a:p>
          <a:endParaRPr lang="en-US"/>
        </a:p>
      </dgm:t>
    </dgm:pt>
    <dgm:pt modelId="{81B64CD4-9C8C-4433-B480-F4BF38136157}" type="sibTrans" cxnId="{9270E8D6-6E4D-44E5-982F-29BB75AB716E}">
      <dgm:prSet/>
      <dgm:spPr/>
      <dgm:t>
        <a:bodyPr/>
        <a:lstStyle/>
        <a:p>
          <a:endParaRPr lang="en-US"/>
        </a:p>
      </dgm:t>
    </dgm:pt>
    <dgm:pt modelId="{A35D7B48-FFB5-4143-91F1-8B6BC35B6E47}">
      <dgm:prSet custT="1"/>
      <dgm:spPr/>
      <dgm:t>
        <a:bodyPr/>
        <a:lstStyle/>
        <a:p>
          <a:pPr>
            <a:lnSpc>
              <a:spcPct val="100000"/>
            </a:lnSpc>
          </a:pPr>
          <a:r>
            <a:rPr lang="en-US" sz="1400" dirty="0"/>
            <a:t>Margin call</a:t>
          </a:r>
        </a:p>
      </dgm:t>
    </dgm:pt>
    <dgm:pt modelId="{0940ED25-DB18-4B17-A3C7-348DD0883F20}" type="parTrans" cxnId="{7914D71D-D177-4100-B4A8-8D47C0B0C36A}">
      <dgm:prSet/>
      <dgm:spPr/>
      <dgm:t>
        <a:bodyPr/>
        <a:lstStyle/>
        <a:p>
          <a:endParaRPr lang="en-US"/>
        </a:p>
      </dgm:t>
    </dgm:pt>
    <dgm:pt modelId="{09037F3E-1562-4335-B9BB-098AF3353205}" type="sibTrans" cxnId="{7914D71D-D177-4100-B4A8-8D47C0B0C36A}">
      <dgm:prSet/>
      <dgm:spPr/>
      <dgm:t>
        <a:bodyPr/>
        <a:lstStyle/>
        <a:p>
          <a:endParaRPr lang="en-US"/>
        </a:p>
      </dgm:t>
    </dgm:pt>
    <dgm:pt modelId="{2B3ECA7B-4020-4BD3-8DCE-71A397421064}">
      <dgm:prSet custT="1"/>
      <dgm:spPr/>
      <dgm:t>
        <a:bodyPr/>
        <a:lstStyle/>
        <a:p>
          <a:pPr>
            <a:lnSpc>
              <a:spcPct val="100000"/>
            </a:lnSpc>
          </a:pPr>
          <a:r>
            <a:rPr lang="en-US" sz="1400" dirty="0"/>
            <a:t>Variation margin</a:t>
          </a:r>
        </a:p>
      </dgm:t>
    </dgm:pt>
    <dgm:pt modelId="{9C61C676-9BBF-4465-92D2-BAD61C7C991C}" type="parTrans" cxnId="{63C8C02D-463C-4DC7-A50A-62F06BD4E11E}">
      <dgm:prSet/>
      <dgm:spPr/>
      <dgm:t>
        <a:bodyPr/>
        <a:lstStyle/>
        <a:p>
          <a:endParaRPr lang="en-US"/>
        </a:p>
      </dgm:t>
    </dgm:pt>
    <dgm:pt modelId="{D4C315A0-4F55-4AC2-A342-8CF976CC3B72}" type="sibTrans" cxnId="{63C8C02D-463C-4DC7-A50A-62F06BD4E11E}">
      <dgm:prSet/>
      <dgm:spPr/>
      <dgm:t>
        <a:bodyPr/>
        <a:lstStyle/>
        <a:p>
          <a:endParaRPr lang="en-US"/>
        </a:p>
      </dgm:t>
    </dgm:pt>
    <dgm:pt modelId="{A8BE7E43-EBE8-4E69-8634-BF9AFD203986}" type="pres">
      <dgm:prSet presAssocID="{DDF7109D-A933-4331-BF01-EFEE5BF19E49}" presName="root" presStyleCnt="0">
        <dgm:presLayoutVars>
          <dgm:dir/>
          <dgm:resizeHandles val="exact"/>
        </dgm:presLayoutVars>
      </dgm:prSet>
      <dgm:spPr/>
    </dgm:pt>
    <dgm:pt modelId="{B7EA84EC-7052-4C8E-882D-61028A32F177}" type="pres">
      <dgm:prSet presAssocID="{66D154E6-E25D-467F-8E00-CAAB2F6AD7C2}" presName="compNode" presStyleCnt="0"/>
      <dgm:spPr/>
    </dgm:pt>
    <dgm:pt modelId="{374E5866-3565-4839-BDEF-D1CC0E192629}" type="pres">
      <dgm:prSet presAssocID="{66D154E6-E25D-467F-8E00-CAAB2F6AD7C2}" presName="bgRect" presStyleLbl="bgShp" presStyleIdx="0" presStyleCnt="3" custLinFactNeighborX="2180" custLinFactNeighborY="-645"/>
      <dgm:spPr/>
    </dgm:pt>
    <dgm:pt modelId="{6D4576ED-3D6A-4E27-8E8F-2B11C8CB60DB}" type="pres">
      <dgm:prSet presAssocID="{66D154E6-E25D-467F-8E00-CAAB2F6AD7C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美元"/>
        </a:ext>
      </dgm:extLst>
    </dgm:pt>
    <dgm:pt modelId="{8D107CFE-4078-4ED3-B9DF-B454B2BB4D08}" type="pres">
      <dgm:prSet presAssocID="{66D154E6-E25D-467F-8E00-CAAB2F6AD7C2}" presName="spaceRect" presStyleCnt="0"/>
      <dgm:spPr/>
    </dgm:pt>
    <dgm:pt modelId="{9A6A8F43-7775-41B8-999B-812E8DED0B77}" type="pres">
      <dgm:prSet presAssocID="{66D154E6-E25D-467F-8E00-CAAB2F6AD7C2}" presName="parTx" presStyleLbl="revTx" presStyleIdx="0" presStyleCnt="4">
        <dgm:presLayoutVars>
          <dgm:chMax val="0"/>
          <dgm:chPref val="0"/>
        </dgm:presLayoutVars>
      </dgm:prSet>
      <dgm:spPr/>
    </dgm:pt>
    <dgm:pt modelId="{83390735-0AD2-43DC-8000-BA999938A801}" type="pres">
      <dgm:prSet presAssocID="{5378D5AA-1297-4C98-A670-FB6F1DEAF8CC}" presName="sibTrans" presStyleCnt="0"/>
      <dgm:spPr/>
    </dgm:pt>
    <dgm:pt modelId="{DEEDE28C-6140-42CC-B6FD-D7ED589E6600}" type="pres">
      <dgm:prSet presAssocID="{9E895415-C667-4C40-A295-593F56665761}" presName="compNode" presStyleCnt="0"/>
      <dgm:spPr/>
    </dgm:pt>
    <dgm:pt modelId="{865A6B11-3230-485A-BFAF-9E23DE02F03F}" type="pres">
      <dgm:prSet presAssocID="{9E895415-C667-4C40-A295-593F56665761}" presName="bgRect" presStyleLbl="bgShp" presStyleIdx="1" presStyleCnt="3"/>
      <dgm:spPr/>
    </dgm:pt>
    <dgm:pt modelId="{66D9AFC2-D680-411C-8F90-E15381D1A237}" type="pres">
      <dgm:prSet presAssocID="{9E895415-C667-4C40-A295-593F566657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流程图"/>
        </a:ext>
      </dgm:extLst>
    </dgm:pt>
    <dgm:pt modelId="{4EA3C924-6CED-4DB3-9000-2E428B7FBDA7}" type="pres">
      <dgm:prSet presAssocID="{9E895415-C667-4C40-A295-593F56665761}" presName="spaceRect" presStyleCnt="0"/>
      <dgm:spPr/>
    </dgm:pt>
    <dgm:pt modelId="{8193C3B4-7C35-4EA4-AF21-2D06743CD313}" type="pres">
      <dgm:prSet presAssocID="{9E895415-C667-4C40-A295-593F56665761}" presName="parTx" presStyleLbl="revTx" presStyleIdx="1" presStyleCnt="4">
        <dgm:presLayoutVars>
          <dgm:chMax val="0"/>
          <dgm:chPref val="0"/>
        </dgm:presLayoutVars>
      </dgm:prSet>
      <dgm:spPr/>
    </dgm:pt>
    <dgm:pt modelId="{52463227-9828-47C7-9464-85F73B77FCAA}" type="pres">
      <dgm:prSet presAssocID="{50FC89DB-FF62-45FF-B45E-0AA21C03EC58}" presName="sibTrans" presStyleCnt="0"/>
      <dgm:spPr/>
    </dgm:pt>
    <dgm:pt modelId="{6BC16DB1-5390-4D1E-8B76-20D374165E25}" type="pres">
      <dgm:prSet presAssocID="{33732F1F-CE57-46B4-90C9-4633EB3ACC9A}" presName="compNode" presStyleCnt="0"/>
      <dgm:spPr/>
    </dgm:pt>
    <dgm:pt modelId="{F0384FAF-AFF8-4682-9F0E-043D9744E5E6}" type="pres">
      <dgm:prSet presAssocID="{33732F1F-CE57-46B4-90C9-4633EB3ACC9A}" presName="bgRect" presStyleLbl="bgShp" presStyleIdx="2" presStyleCnt="3"/>
      <dgm:spPr/>
    </dgm:pt>
    <dgm:pt modelId="{DB517849-A944-4E4C-B7AB-C89DF5B1A464}" type="pres">
      <dgm:prSet presAssocID="{33732F1F-CE57-46B4-90C9-4633EB3ACC9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钱"/>
        </a:ext>
      </dgm:extLst>
    </dgm:pt>
    <dgm:pt modelId="{F518E69A-718C-4EE6-A16A-5CFC3345447C}" type="pres">
      <dgm:prSet presAssocID="{33732F1F-CE57-46B4-90C9-4633EB3ACC9A}" presName="spaceRect" presStyleCnt="0"/>
      <dgm:spPr/>
    </dgm:pt>
    <dgm:pt modelId="{20293E29-16F9-4DCE-8C8B-12EE30C98756}" type="pres">
      <dgm:prSet presAssocID="{33732F1F-CE57-46B4-90C9-4633EB3ACC9A}" presName="parTx" presStyleLbl="revTx" presStyleIdx="2" presStyleCnt="4">
        <dgm:presLayoutVars>
          <dgm:chMax val="0"/>
          <dgm:chPref val="0"/>
        </dgm:presLayoutVars>
      </dgm:prSet>
      <dgm:spPr/>
    </dgm:pt>
    <dgm:pt modelId="{9C7522BB-39C6-4B9B-AD1E-23F8C92134B6}" type="pres">
      <dgm:prSet presAssocID="{33732F1F-CE57-46B4-90C9-4633EB3ACC9A}" presName="desTx" presStyleLbl="revTx" presStyleIdx="3" presStyleCnt="4">
        <dgm:presLayoutVars/>
      </dgm:prSet>
      <dgm:spPr/>
    </dgm:pt>
  </dgm:ptLst>
  <dgm:cxnLst>
    <dgm:cxn modelId="{37759F13-D57E-4752-9435-CD9FA9255F93}" type="presOf" srcId="{4B5B79F5-0362-4CCA-B8FB-B5AB71844B67}" destId="{9C7522BB-39C6-4B9B-AD1E-23F8C92134B6}" srcOrd="0" destOrd="0" presId="urn:microsoft.com/office/officeart/2018/2/layout/IconVerticalSolidList"/>
    <dgm:cxn modelId="{7914D71D-D177-4100-B4A8-8D47C0B0C36A}" srcId="{33732F1F-CE57-46B4-90C9-4633EB3ACC9A}" destId="{A35D7B48-FFB5-4143-91F1-8B6BC35B6E47}" srcOrd="2" destOrd="0" parTransId="{0940ED25-DB18-4B17-A3C7-348DD0883F20}" sibTransId="{09037F3E-1562-4335-B9BB-098AF3353205}"/>
    <dgm:cxn modelId="{F6F16722-F30F-474A-B53B-9704446C72ED}" type="presOf" srcId="{33732F1F-CE57-46B4-90C9-4633EB3ACC9A}" destId="{20293E29-16F9-4DCE-8C8B-12EE30C98756}" srcOrd="0" destOrd="0" presId="urn:microsoft.com/office/officeart/2018/2/layout/IconVerticalSolidList"/>
    <dgm:cxn modelId="{63C8C02D-463C-4DC7-A50A-62F06BD4E11E}" srcId="{33732F1F-CE57-46B4-90C9-4633EB3ACC9A}" destId="{2B3ECA7B-4020-4BD3-8DCE-71A397421064}" srcOrd="3" destOrd="0" parTransId="{9C61C676-9BBF-4465-92D2-BAD61C7C991C}" sibTransId="{D4C315A0-4F55-4AC2-A342-8CF976CC3B72}"/>
    <dgm:cxn modelId="{101CCC37-D98A-4013-83B1-F17DE1B70FE9}" srcId="{DDF7109D-A933-4331-BF01-EFEE5BF19E49}" destId="{9E895415-C667-4C40-A295-593F56665761}" srcOrd="1" destOrd="0" parTransId="{04A3C044-9313-480F-8E9A-EDC313EEA10B}" sibTransId="{50FC89DB-FF62-45FF-B45E-0AA21C03EC58}"/>
    <dgm:cxn modelId="{D77E7068-8F97-4003-9B92-EED044EF193E}" type="presOf" srcId="{9E895415-C667-4C40-A295-593F56665761}" destId="{8193C3B4-7C35-4EA4-AF21-2D06743CD313}" srcOrd="0" destOrd="0" presId="urn:microsoft.com/office/officeart/2018/2/layout/IconVerticalSolidList"/>
    <dgm:cxn modelId="{11998D71-A0EA-45D8-95CE-ECC911E48D3D}" srcId="{33732F1F-CE57-46B4-90C9-4633EB3ACC9A}" destId="{4B5B79F5-0362-4CCA-B8FB-B5AB71844B67}" srcOrd="0" destOrd="0" parTransId="{5B88983F-1472-4ECA-A202-3ED85EA1A5C3}" sibTransId="{F8A6CA0B-C5FB-469D-B0F9-4FA265FFF05D}"/>
    <dgm:cxn modelId="{06077181-A96E-4997-AA0A-42AAC76DE6D6}" type="presOf" srcId="{7ECE3930-1DCE-49C9-A7C7-7868B3D153DF}" destId="{9C7522BB-39C6-4B9B-AD1E-23F8C92134B6}" srcOrd="0" destOrd="1" presId="urn:microsoft.com/office/officeart/2018/2/layout/IconVerticalSolidList"/>
    <dgm:cxn modelId="{A709F083-CCD1-4887-9B61-47C3A48E55D4}" srcId="{DDF7109D-A933-4331-BF01-EFEE5BF19E49}" destId="{66D154E6-E25D-467F-8E00-CAAB2F6AD7C2}" srcOrd="0" destOrd="0" parTransId="{7242AEB5-D316-4D54-AE86-BE6FBE753C43}" sibTransId="{5378D5AA-1297-4C98-A670-FB6F1DEAF8CC}"/>
    <dgm:cxn modelId="{0E531E91-A40A-406A-BA8A-0F4327B89A8C}" type="presOf" srcId="{2B3ECA7B-4020-4BD3-8DCE-71A397421064}" destId="{9C7522BB-39C6-4B9B-AD1E-23F8C92134B6}" srcOrd="0" destOrd="3" presId="urn:microsoft.com/office/officeart/2018/2/layout/IconVerticalSolidList"/>
    <dgm:cxn modelId="{946FC7A3-9AC9-48D8-82DC-E0C5003F3950}" srcId="{DDF7109D-A933-4331-BF01-EFEE5BF19E49}" destId="{33732F1F-CE57-46B4-90C9-4633EB3ACC9A}" srcOrd="2" destOrd="0" parTransId="{6171493E-6372-412D-8746-36D9B96D90A6}" sibTransId="{BBB3DFBC-AD1A-4BF8-811F-8E0F1ED00725}"/>
    <dgm:cxn modelId="{D34881AD-C371-4933-870C-51BBD07E5342}" type="presOf" srcId="{DDF7109D-A933-4331-BF01-EFEE5BF19E49}" destId="{A8BE7E43-EBE8-4E69-8634-BF9AFD203986}" srcOrd="0" destOrd="0" presId="urn:microsoft.com/office/officeart/2018/2/layout/IconVerticalSolidList"/>
    <dgm:cxn modelId="{FC86E6CC-877C-441E-B801-2EF097910031}" type="presOf" srcId="{66D154E6-E25D-467F-8E00-CAAB2F6AD7C2}" destId="{9A6A8F43-7775-41B8-999B-812E8DED0B77}" srcOrd="0" destOrd="0" presId="urn:microsoft.com/office/officeart/2018/2/layout/IconVerticalSolidList"/>
    <dgm:cxn modelId="{9270E8D6-6E4D-44E5-982F-29BB75AB716E}" srcId="{33732F1F-CE57-46B4-90C9-4633EB3ACC9A}" destId="{7ECE3930-1DCE-49C9-A7C7-7868B3D153DF}" srcOrd="1" destOrd="0" parTransId="{8C84CEA7-9AC9-46E0-A893-4FB3C2AF0F07}" sibTransId="{81B64CD4-9C8C-4433-B480-F4BF38136157}"/>
    <dgm:cxn modelId="{52EC30D9-9358-4C0B-A493-1892933C58FE}" type="presOf" srcId="{A35D7B48-FFB5-4143-91F1-8B6BC35B6E47}" destId="{9C7522BB-39C6-4B9B-AD1E-23F8C92134B6}" srcOrd="0" destOrd="2" presId="urn:microsoft.com/office/officeart/2018/2/layout/IconVerticalSolidList"/>
    <dgm:cxn modelId="{ADCE209C-9DD8-4553-8149-5B0505C0D432}" type="presParOf" srcId="{A8BE7E43-EBE8-4E69-8634-BF9AFD203986}" destId="{B7EA84EC-7052-4C8E-882D-61028A32F177}" srcOrd="0" destOrd="0" presId="urn:microsoft.com/office/officeart/2018/2/layout/IconVerticalSolidList"/>
    <dgm:cxn modelId="{75E5B91D-E2C1-4DB0-ADF8-F6D96F80675E}" type="presParOf" srcId="{B7EA84EC-7052-4C8E-882D-61028A32F177}" destId="{374E5866-3565-4839-BDEF-D1CC0E192629}" srcOrd="0" destOrd="0" presId="urn:microsoft.com/office/officeart/2018/2/layout/IconVerticalSolidList"/>
    <dgm:cxn modelId="{F4F5EC3B-8A17-4BEE-9863-F71C98638228}" type="presParOf" srcId="{B7EA84EC-7052-4C8E-882D-61028A32F177}" destId="{6D4576ED-3D6A-4E27-8E8F-2B11C8CB60DB}" srcOrd="1" destOrd="0" presId="urn:microsoft.com/office/officeart/2018/2/layout/IconVerticalSolidList"/>
    <dgm:cxn modelId="{2DC62CCD-E969-42AC-8400-789B0516E896}" type="presParOf" srcId="{B7EA84EC-7052-4C8E-882D-61028A32F177}" destId="{8D107CFE-4078-4ED3-B9DF-B454B2BB4D08}" srcOrd="2" destOrd="0" presId="urn:microsoft.com/office/officeart/2018/2/layout/IconVerticalSolidList"/>
    <dgm:cxn modelId="{F986F20B-65C9-47B1-87E8-D289B41E7297}" type="presParOf" srcId="{B7EA84EC-7052-4C8E-882D-61028A32F177}" destId="{9A6A8F43-7775-41B8-999B-812E8DED0B77}" srcOrd="3" destOrd="0" presId="urn:microsoft.com/office/officeart/2018/2/layout/IconVerticalSolidList"/>
    <dgm:cxn modelId="{7302C7D6-AA16-46E5-AC5F-39C1651DCC00}" type="presParOf" srcId="{A8BE7E43-EBE8-4E69-8634-BF9AFD203986}" destId="{83390735-0AD2-43DC-8000-BA999938A801}" srcOrd="1" destOrd="0" presId="urn:microsoft.com/office/officeart/2018/2/layout/IconVerticalSolidList"/>
    <dgm:cxn modelId="{0CD59041-1DC9-4600-A0B2-C0C830EFE897}" type="presParOf" srcId="{A8BE7E43-EBE8-4E69-8634-BF9AFD203986}" destId="{DEEDE28C-6140-42CC-B6FD-D7ED589E6600}" srcOrd="2" destOrd="0" presId="urn:microsoft.com/office/officeart/2018/2/layout/IconVerticalSolidList"/>
    <dgm:cxn modelId="{3660F56A-501C-4C49-A577-AD9CDE2B09CD}" type="presParOf" srcId="{DEEDE28C-6140-42CC-B6FD-D7ED589E6600}" destId="{865A6B11-3230-485A-BFAF-9E23DE02F03F}" srcOrd="0" destOrd="0" presId="urn:microsoft.com/office/officeart/2018/2/layout/IconVerticalSolidList"/>
    <dgm:cxn modelId="{59D63735-A4AA-4F6B-81B7-0B5E31CD3F8C}" type="presParOf" srcId="{DEEDE28C-6140-42CC-B6FD-D7ED589E6600}" destId="{66D9AFC2-D680-411C-8F90-E15381D1A237}" srcOrd="1" destOrd="0" presId="urn:microsoft.com/office/officeart/2018/2/layout/IconVerticalSolidList"/>
    <dgm:cxn modelId="{0E638032-EFEB-4048-89C5-1604A1624AA2}" type="presParOf" srcId="{DEEDE28C-6140-42CC-B6FD-D7ED589E6600}" destId="{4EA3C924-6CED-4DB3-9000-2E428B7FBDA7}" srcOrd="2" destOrd="0" presId="urn:microsoft.com/office/officeart/2018/2/layout/IconVerticalSolidList"/>
    <dgm:cxn modelId="{7EC36F79-CFAF-4C09-9214-7BA839D9F5D7}" type="presParOf" srcId="{DEEDE28C-6140-42CC-B6FD-D7ED589E6600}" destId="{8193C3B4-7C35-4EA4-AF21-2D06743CD313}" srcOrd="3" destOrd="0" presId="urn:microsoft.com/office/officeart/2018/2/layout/IconVerticalSolidList"/>
    <dgm:cxn modelId="{A0F4E3F8-ECDA-4B0C-BCDD-903C4D926C4E}" type="presParOf" srcId="{A8BE7E43-EBE8-4E69-8634-BF9AFD203986}" destId="{52463227-9828-47C7-9464-85F73B77FCAA}" srcOrd="3" destOrd="0" presId="urn:microsoft.com/office/officeart/2018/2/layout/IconVerticalSolidList"/>
    <dgm:cxn modelId="{23D787CB-AD8C-43B6-AE38-56C76ECD926D}" type="presParOf" srcId="{A8BE7E43-EBE8-4E69-8634-BF9AFD203986}" destId="{6BC16DB1-5390-4D1E-8B76-20D374165E25}" srcOrd="4" destOrd="0" presId="urn:microsoft.com/office/officeart/2018/2/layout/IconVerticalSolidList"/>
    <dgm:cxn modelId="{EAEACC26-D16D-4882-9F2C-15320FFEDE0E}" type="presParOf" srcId="{6BC16DB1-5390-4D1E-8B76-20D374165E25}" destId="{F0384FAF-AFF8-4682-9F0E-043D9744E5E6}" srcOrd="0" destOrd="0" presId="urn:microsoft.com/office/officeart/2018/2/layout/IconVerticalSolidList"/>
    <dgm:cxn modelId="{D5EAA0F9-8AA2-468B-AFBC-ED9BA4FDE384}" type="presParOf" srcId="{6BC16DB1-5390-4D1E-8B76-20D374165E25}" destId="{DB517849-A944-4E4C-B7AB-C89DF5B1A464}" srcOrd="1" destOrd="0" presId="urn:microsoft.com/office/officeart/2018/2/layout/IconVerticalSolidList"/>
    <dgm:cxn modelId="{0330AA4A-0095-4E20-BBC8-C4A6100411C4}" type="presParOf" srcId="{6BC16DB1-5390-4D1E-8B76-20D374165E25}" destId="{F518E69A-718C-4EE6-A16A-5CFC3345447C}" srcOrd="2" destOrd="0" presId="urn:microsoft.com/office/officeart/2018/2/layout/IconVerticalSolidList"/>
    <dgm:cxn modelId="{FFC40DA9-C9A8-4C83-A5E9-B94D37F0C4DE}" type="presParOf" srcId="{6BC16DB1-5390-4D1E-8B76-20D374165E25}" destId="{20293E29-16F9-4DCE-8C8B-12EE30C98756}" srcOrd="3" destOrd="0" presId="urn:microsoft.com/office/officeart/2018/2/layout/IconVerticalSolidList"/>
    <dgm:cxn modelId="{9C27E2B4-FFA1-4EB1-BD0E-EB0BEC433A69}" type="presParOf" srcId="{6BC16DB1-5390-4D1E-8B76-20D374165E25}" destId="{9C7522BB-39C6-4B9B-AD1E-23F8C92134B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B65AD8-174B-4062-BF05-55E5FA535CD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EF7827D-B6DB-4485-B0C7-8E2167C10211}">
      <dgm:prSet/>
      <dgm:spPr/>
      <dgm:t>
        <a:bodyPr/>
        <a:lstStyle/>
        <a:p>
          <a:r>
            <a:rPr lang="en-US"/>
            <a:t>By standardizing these contracts and creating an organized market with rules, regulations, and a central clearing facility, the futures markets offer an element of </a:t>
          </a:r>
          <a:r>
            <a:rPr lang="en-US">
              <a:solidFill>
                <a:srgbClr val="FF0000"/>
              </a:solidFill>
            </a:rPr>
            <a:t>liquidity</a:t>
          </a:r>
          <a:r>
            <a:rPr lang="en-US"/>
            <a:t> and </a:t>
          </a:r>
          <a:r>
            <a:rPr lang="en-US">
              <a:solidFill>
                <a:srgbClr val="FF0000"/>
              </a:solidFill>
            </a:rPr>
            <a:t>protection against loss by default.</a:t>
          </a:r>
          <a:endParaRPr lang="en-US" dirty="0">
            <a:solidFill>
              <a:srgbClr val="FF0000"/>
            </a:solidFill>
          </a:endParaRPr>
        </a:p>
      </dgm:t>
    </dgm:pt>
    <dgm:pt modelId="{39B5CF56-C446-4E10-9541-4D1001826C53}" type="parTrans" cxnId="{1DB93653-08FF-471B-B649-B9CF6EAE370F}">
      <dgm:prSet/>
      <dgm:spPr/>
      <dgm:t>
        <a:bodyPr/>
        <a:lstStyle/>
        <a:p>
          <a:endParaRPr lang="en-US"/>
        </a:p>
      </dgm:t>
    </dgm:pt>
    <dgm:pt modelId="{3E41C04B-59D8-405B-A436-1890E66ACD9F}" type="sibTrans" cxnId="{1DB93653-08FF-471B-B649-B9CF6EAE370F}">
      <dgm:prSet/>
      <dgm:spPr/>
      <dgm:t>
        <a:bodyPr/>
        <a:lstStyle/>
        <a:p>
          <a:endParaRPr lang="en-US"/>
        </a:p>
      </dgm:t>
    </dgm:pt>
    <dgm:pt modelId="{82615668-9298-41E1-B341-8A4546B2A4E5}">
      <dgm:prSet/>
      <dgm:spPr/>
      <dgm:t>
        <a:bodyPr/>
        <a:lstStyle/>
        <a:p>
          <a:r>
            <a:rPr lang="en-US"/>
            <a:t>Futures exchanges are </a:t>
          </a:r>
          <a:r>
            <a:rPr lang="en-US">
              <a:solidFill>
                <a:srgbClr val="FF0000"/>
              </a:solidFill>
            </a:rPr>
            <a:t>highly regulated </a:t>
          </a:r>
          <a:r>
            <a:rPr lang="en-US"/>
            <a:t>at the national level in all countries.</a:t>
          </a:r>
          <a:endParaRPr lang="en-US" dirty="0"/>
        </a:p>
      </dgm:t>
    </dgm:pt>
    <dgm:pt modelId="{A74D0589-7572-4312-94CA-98327AF8A4A0}" type="parTrans" cxnId="{7F222AFD-41E8-4CB4-B2A1-403C99D9F63B}">
      <dgm:prSet/>
      <dgm:spPr/>
      <dgm:t>
        <a:bodyPr/>
        <a:lstStyle/>
        <a:p>
          <a:endParaRPr lang="en-US"/>
        </a:p>
      </dgm:t>
    </dgm:pt>
    <dgm:pt modelId="{66B92007-DDF1-43ED-B4CF-AEC388F928B6}" type="sibTrans" cxnId="{7F222AFD-41E8-4CB4-B2A1-403C99D9F63B}">
      <dgm:prSet/>
      <dgm:spPr/>
      <dgm:t>
        <a:bodyPr/>
        <a:lstStyle/>
        <a:p>
          <a:endParaRPr lang="en-US"/>
        </a:p>
      </dgm:t>
    </dgm:pt>
    <dgm:pt modelId="{B2AF295F-D774-49A4-BB34-FB57A47646C2}">
      <dgm:prSet/>
      <dgm:spPr/>
      <dgm:t>
        <a:bodyPr/>
        <a:lstStyle/>
        <a:p>
          <a:r>
            <a:rPr lang="en-US"/>
            <a:t>Some futures contracts also limit daily price changes. These rules, called </a:t>
          </a:r>
          <a:r>
            <a:rPr lang="en-US">
              <a:solidFill>
                <a:srgbClr val="FF0000"/>
              </a:solidFill>
            </a:rPr>
            <a:t>price limits</a:t>
          </a:r>
          <a:r>
            <a:rPr lang="en-US"/>
            <a:t>, establish a band relative to the previous day’s settlement price within which all trades must occur. </a:t>
          </a:r>
          <a:endParaRPr lang="en-US" dirty="0"/>
        </a:p>
      </dgm:t>
    </dgm:pt>
    <dgm:pt modelId="{476ADF77-062C-4DD5-AB76-524873A84D53}" type="parTrans" cxnId="{23E907D5-C655-45F6-A5D5-5C2BFF16C164}">
      <dgm:prSet/>
      <dgm:spPr/>
      <dgm:t>
        <a:bodyPr/>
        <a:lstStyle/>
        <a:p>
          <a:endParaRPr lang="en-US"/>
        </a:p>
      </dgm:t>
    </dgm:pt>
    <dgm:pt modelId="{BF450C8A-38B2-40D2-A973-E50C5DB8734D}" type="sibTrans" cxnId="{23E907D5-C655-45F6-A5D5-5C2BFF16C164}">
      <dgm:prSet/>
      <dgm:spPr/>
      <dgm:t>
        <a:bodyPr/>
        <a:lstStyle/>
        <a:p>
          <a:endParaRPr lang="en-US"/>
        </a:p>
      </dgm:t>
    </dgm:pt>
    <dgm:pt modelId="{BFDF2C22-9BAB-45BF-A3EF-D491AEB77377}">
      <dgm:prSet/>
      <dgm:spPr/>
      <dgm:t>
        <a:bodyPr/>
        <a:lstStyle/>
        <a:p>
          <a:r>
            <a:rPr lang="en-US"/>
            <a:t>In other cases, exchanges use what is called a </a:t>
          </a:r>
          <a:r>
            <a:rPr lang="en-US">
              <a:solidFill>
                <a:srgbClr val="FF0000"/>
              </a:solidFill>
            </a:rPr>
            <a:t>circuit breaker </a:t>
          </a:r>
          <a:r>
            <a:rPr lang="en-US"/>
            <a:t>to pause intraday trading for a brief period if a price limit is reached. </a:t>
          </a:r>
          <a:endParaRPr lang="en-US" dirty="0"/>
        </a:p>
      </dgm:t>
    </dgm:pt>
    <dgm:pt modelId="{8DC2B6DC-0C6B-4418-AE81-FA5D6D322016}" type="parTrans" cxnId="{691611D9-D5AE-4585-8ED2-7834EB1C9B1B}">
      <dgm:prSet/>
      <dgm:spPr/>
      <dgm:t>
        <a:bodyPr/>
        <a:lstStyle/>
        <a:p>
          <a:endParaRPr lang="en-US"/>
        </a:p>
      </dgm:t>
    </dgm:pt>
    <dgm:pt modelId="{1882DD2C-78D8-4BC9-B831-7D26BE287A37}" type="sibTrans" cxnId="{691611D9-D5AE-4585-8ED2-7834EB1C9B1B}">
      <dgm:prSet/>
      <dgm:spPr/>
      <dgm:t>
        <a:bodyPr/>
        <a:lstStyle/>
        <a:p>
          <a:endParaRPr lang="en-US"/>
        </a:p>
      </dgm:t>
    </dgm:pt>
    <dgm:pt modelId="{84B47712-FD26-CC49-879F-0F7CAD434D73}" type="pres">
      <dgm:prSet presAssocID="{D1B65AD8-174B-4062-BF05-55E5FA535CD5}" presName="vert0" presStyleCnt="0">
        <dgm:presLayoutVars>
          <dgm:dir/>
          <dgm:animOne val="branch"/>
          <dgm:animLvl val="lvl"/>
        </dgm:presLayoutVars>
      </dgm:prSet>
      <dgm:spPr/>
    </dgm:pt>
    <dgm:pt modelId="{97DFD4A7-C2A1-C74F-A973-5F9A167B4112}" type="pres">
      <dgm:prSet presAssocID="{0EF7827D-B6DB-4485-B0C7-8E2167C10211}" presName="thickLine" presStyleLbl="alignNode1" presStyleIdx="0" presStyleCnt="4"/>
      <dgm:spPr/>
    </dgm:pt>
    <dgm:pt modelId="{7EDF30D1-633C-6D46-846D-3EC342240150}" type="pres">
      <dgm:prSet presAssocID="{0EF7827D-B6DB-4485-B0C7-8E2167C10211}" presName="horz1" presStyleCnt="0"/>
      <dgm:spPr/>
    </dgm:pt>
    <dgm:pt modelId="{560CAC27-02F5-E442-8BE3-0C95993508B0}" type="pres">
      <dgm:prSet presAssocID="{0EF7827D-B6DB-4485-B0C7-8E2167C10211}" presName="tx1" presStyleLbl="revTx" presStyleIdx="0" presStyleCnt="4"/>
      <dgm:spPr/>
    </dgm:pt>
    <dgm:pt modelId="{2AADE89F-F613-6C44-B22B-E1BB787E8F74}" type="pres">
      <dgm:prSet presAssocID="{0EF7827D-B6DB-4485-B0C7-8E2167C10211}" presName="vert1" presStyleCnt="0"/>
      <dgm:spPr/>
    </dgm:pt>
    <dgm:pt modelId="{F1D31064-4C06-1540-BE8C-5FE12E95365F}" type="pres">
      <dgm:prSet presAssocID="{82615668-9298-41E1-B341-8A4546B2A4E5}" presName="thickLine" presStyleLbl="alignNode1" presStyleIdx="1" presStyleCnt="4"/>
      <dgm:spPr/>
    </dgm:pt>
    <dgm:pt modelId="{BAC8157D-49B2-FC46-9F2A-C8C0EB942576}" type="pres">
      <dgm:prSet presAssocID="{82615668-9298-41E1-B341-8A4546B2A4E5}" presName="horz1" presStyleCnt="0"/>
      <dgm:spPr/>
    </dgm:pt>
    <dgm:pt modelId="{6E378C91-B29D-FE40-99FF-CE022965CD4C}" type="pres">
      <dgm:prSet presAssocID="{82615668-9298-41E1-B341-8A4546B2A4E5}" presName="tx1" presStyleLbl="revTx" presStyleIdx="1" presStyleCnt="4"/>
      <dgm:spPr/>
    </dgm:pt>
    <dgm:pt modelId="{B3065F60-3C0C-1442-930E-D191883BDEE3}" type="pres">
      <dgm:prSet presAssocID="{82615668-9298-41E1-B341-8A4546B2A4E5}" presName="vert1" presStyleCnt="0"/>
      <dgm:spPr/>
    </dgm:pt>
    <dgm:pt modelId="{F4F2A090-F9CA-CA40-9462-A2C95A9A2465}" type="pres">
      <dgm:prSet presAssocID="{B2AF295F-D774-49A4-BB34-FB57A47646C2}" presName="thickLine" presStyleLbl="alignNode1" presStyleIdx="2" presStyleCnt="4"/>
      <dgm:spPr/>
    </dgm:pt>
    <dgm:pt modelId="{B146FACA-EA14-2441-9596-4501AE44EE89}" type="pres">
      <dgm:prSet presAssocID="{B2AF295F-D774-49A4-BB34-FB57A47646C2}" presName="horz1" presStyleCnt="0"/>
      <dgm:spPr/>
    </dgm:pt>
    <dgm:pt modelId="{92898DB0-0AFA-804C-BE7C-226DD71C3525}" type="pres">
      <dgm:prSet presAssocID="{B2AF295F-D774-49A4-BB34-FB57A47646C2}" presName="tx1" presStyleLbl="revTx" presStyleIdx="2" presStyleCnt="4"/>
      <dgm:spPr/>
    </dgm:pt>
    <dgm:pt modelId="{DBC0AB16-076A-A145-A81F-4D4BFC568ECE}" type="pres">
      <dgm:prSet presAssocID="{B2AF295F-D774-49A4-BB34-FB57A47646C2}" presName="vert1" presStyleCnt="0"/>
      <dgm:spPr/>
    </dgm:pt>
    <dgm:pt modelId="{282D01C7-5421-FC47-B894-A52C8C71D1AA}" type="pres">
      <dgm:prSet presAssocID="{BFDF2C22-9BAB-45BF-A3EF-D491AEB77377}" presName="thickLine" presStyleLbl="alignNode1" presStyleIdx="3" presStyleCnt="4"/>
      <dgm:spPr/>
    </dgm:pt>
    <dgm:pt modelId="{CB965484-A3E5-734B-BFA5-B5C2C3DB243C}" type="pres">
      <dgm:prSet presAssocID="{BFDF2C22-9BAB-45BF-A3EF-D491AEB77377}" presName="horz1" presStyleCnt="0"/>
      <dgm:spPr/>
    </dgm:pt>
    <dgm:pt modelId="{1D8084A1-529C-284C-949D-7A4361452083}" type="pres">
      <dgm:prSet presAssocID="{BFDF2C22-9BAB-45BF-A3EF-D491AEB77377}" presName="tx1" presStyleLbl="revTx" presStyleIdx="3" presStyleCnt="4"/>
      <dgm:spPr/>
    </dgm:pt>
    <dgm:pt modelId="{2E9DD721-A7AD-CA41-A166-61DC44EBBB85}" type="pres">
      <dgm:prSet presAssocID="{BFDF2C22-9BAB-45BF-A3EF-D491AEB77377}" presName="vert1" presStyleCnt="0"/>
      <dgm:spPr/>
    </dgm:pt>
  </dgm:ptLst>
  <dgm:cxnLst>
    <dgm:cxn modelId="{330DA824-852B-4645-AB82-1B215BFF56A4}" type="presOf" srcId="{0EF7827D-B6DB-4485-B0C7-8E2167C10211}" destId="{560CAC27-02F5-E442-8BE3-0C95993508B0}" srcOrd="0" destOrd="0" presId="urn:microsoft.com/office/officeart/2008/layout/LinedList"/>
    <dgm:cxn modelId="{119A1B28-F2B4-BD40-9DA3-DE2E7B55EED4}" type="presOf" srcId="{B2AF295F-D774-49A4-BB34-FB57A47646C2}" destId="{92898DB0-0AFA-804C-BE7C-226DD71C3525}" srcOrd="0" destOrd="0" presId="urn:microsoft.com/office/officeart/2008/layout/LinedList"/>
    <dgm:cxn modelId="{1DB93653-08FF-471B-B649-B9CF6EAE370F}" srcId="{D1B65AD8-174B-4062-BF05-55E5FA535CD5}" destId="{0EF7827D-B6DB-4485-B0C7-8E2167C10211}" srcOrd="0" destOrd="0" parTransId="{39B5CF56-C446-4E10-9541-4D1001826C53}" sibTransId="{3E41C04B-59D8-405B-A436-1890E66ACD9F}"/>
    <dgm:cxn modelId="{0558FE5A-FC6E-8843-95ED-8CEEF93B335F}" type="presOf" srcId="{82615668-9298-41E1-B341-8A4546B2A4E5}" destId="{6E378C91-B29D-FE40-99FF-CE022965CD4C}" srcOrd="0" destOrd="0" presId="urn:microsoft.com/office/officeart/2008/layout/LinedList"/>
    <dgm:cxn modelId="{11DD5CD0-F450-4C43-BBB0-F6F6CA9BC59D}" type="presOf" srcId="{BFDF2C22-9BAB-45BF-A3EF-D491AEB77377}" destId="{1D8084A1-529C-284C-949D-7A4361452083}" srcOrd="0" destOrd="0" presId="urn:microsoft.com/office/officeart/2008/layout/LinedList"/>
    <dgm:cxn modelId="{23E907D5-C655-45F6-A5D5-5C2BFF16C164}" srcId="{D1B65AD8-174B-4062-BF05-55E5FA535CD5}" destId="{B2AF295F-D774-49A4-BB34-FB57A47646C2}" srcOrd="2" destOrd="0" parTransId="{476ADF77-062C-4DD5-AB76-524873A84D53}" sibTransId="{BF450C8A-38B2-40D2-A973-E50C5DB8734D}"/>
    <dgm:cxn modelId="{691611D9-D5AE-4585-8ED2-7834EB1C9B1B}" srcId="{D1B65AD8-174B-4062-BF05-55E5FA535CD5}" destId="{BFDF2C22-9BAB-45BF-A3EF-D491AEB77377}" srcOrd="3" destOrd="0" parTransId="{8DC2B6DC-0C6B-4418-AE81-FA5D6D322016}" sibTransId="{1882DD2C-78D8-4BC9-B831-7D26BE287A37}"/>
    <dgm:cxn modelId="{4A06AADC-3D82-D14C-88BF-3596FCE41453}" type="presOf" srcId="{D1B65AD8-174B-4062-BF05-55E5FA535CD5}" destId="{84B47712-FD26-CC49-879F-0F7CAD434D73}" srcOrd="0" destOrd="0" presId="urn:microsoft.com/office/officeart/2008/layout/LinedList"/>
    <dgm:cxn modelId="{7F222AFD-41E8-4CB4-B2A1-403C99D9F63B}" srcId="{D1B65AD8-174B-4062-BF05-55E5FA535CD5}" destId="{82615668-9298-41E1-B341-8A4546B2A4E5}" srcOrd="1" destOrd="0" parTransId="{A74D0589-7572-4312-94CA-98327AF8A4A0}" sibTransId="{66B92007-DDF1-43ED-B4CF-AEC388F928B6}"/>
    <dgm:cxn modelId="{24C29948-7D97-A441-B16E-F54C38130A5A}" type="presParOf" srcId="{84B47712-FD26-CC49-879F-0F7CAD434D73}" destId="{97DFD4A7-C2A1-C74F-A973-5F9A167B4112}" srcOrd="0" destOrd="0" presId="urn:microsoft.com/office/officeart/2008/layout/LinedList"/>
    <dgm:cxn modelId="{153DC5AC-C539-0749-A341-D838AEC46272}" type="presParOf" srcId="{84B47712-FD26-CC49-879F-0F7CAD434D73}" destId="{7EDF30D1-633C-6D46-846D-3EC342240150}" srcOrd="1" destOrd="0" presId="urn:microsoft.com/office/officeart/2008/layout/LinedList"/>
    <dgm:cxn modelId="{7BBBF3D3-9407-1E4E-953C-8666A1683978}" type="presParOf" srcId="{7EDF30D1-633C-6D46-846D-3EC342240150}" destId="{560CAC27-02F5-E442-8BE3-0C95993508B0}" srcOrd="0" destOrd="0" presId="urn:microsoft.com/office/officeart/2008/layout/LinedList"/>
    <dgm:cxn modelId="{7DBDBD11-B45E-F24F-B281-604E293FDE1C}" type="presParOf" srcId="{7EDF30D1-633C-6D46-846D-3EC342240150}" destId="{2AADE89F-F613-6C44-B22B-E1BB787E8F74}" srcOrd="1" destOrd="0" presId="urn:microsoft.com/office/officeart/2008/layout/LinedList"/>
    <dgm:cxn modelId="{7BA57D08-E205-3D4F-9246-905C0DCE7AC8}" type="presParOf" srcId="{84B47712-FD26-CC49-879F-0F7CAD434D73}" destId="{F1D31064-4C06-1540-BE8C-5FE12E95365F}" srcOrd="2" destOrd="0" presId="urn:microsoft.com/office/officeart/2008/layout/LinedList"/>
    <dgm:cxn modelId="{885960B7-A465-244E-B161-E0FE24240E2B}" type="presParOf" srcId="{84B47712-FD26-CC49-879F-0F7CAD434D73}" destId="{BAC8157D-49B2-FC46-9F2A-C8C0EB942576}" srcOrd="3" destOrd="0" presId="urn:microsoft.com/office/officeart/2008/layout/LinedList"/>
    <dgm:cxn modelId="{4A1B3A86-4051-124F-B953-B752791E51B0}" type="presParOf" srcId="{BAC8157D-49B2-FC46-9F2A-C8C0EB942576}" destId="{6E378C91-B29D-FE40-99FF-CE022965CD4C}" srcOrd="0" destOrd="0" presId="urn:microsoft.com/office/officeart/2008/layout/LinedList"/>
    <dgm:cxn modelId="{561C65C4-19E3-174E-832C-C205451A87F7}" type="presParOf" srcId="{BAC8157D-49B2-FC46-9F2A-C8C0EB942576}" destId="{B3065F60-3C0C-1442-930E-D191883BDEE3}" srcOrd="1" destOrd="0" presId="urn:microsoft.com/office/officeart/2008/layout/LinedList"/>
    <dgm:cxn modelId="{4DDE1B70-C10D-794A-A0D6-60F01EB8C0A7}" type="presParOf" srcId="{84B47712-FD26-CC49-879F-0F7CAD434D73}" destId="{F4F2A090-F9CA-CA40-9462-A2C95A9A2465}" srcOrd="4" destOrd="0" presId="urn:microsoft.com/office/officeart/2008/layout/LinedList"/>
    <dgm:cxn modelId="{04C040A7-2076-5143-ACF0-F2DA2D0B33E0}" type="presParOf" srcId="{84B47712-FD26-CC49-879F-0F7CAD434D73}" destId="{B146FACA-EA14-2441-9596-4501AE44EE89}" srcOrd="5" destOrd="0" presId="urn:microsoft.com/office/officeart/2008/layout/LinedList"/>
    <dgm:cxn modelId="{5E9B6BA9-49BC-774A-A4FB-C6CEA3DE5D76}" type="presParOf" srcId="{B146FACA-EA14-2441-9596-4501AE44EE89}" destId="{92898DB0-0AFA-804C-BE7C-226DD71C3525}" srcOrd="0" destOrd="0" presId="urn:microsoft.com/office/officeart/2008/layout/LinedList"/>
    <dgm:cxn modelId="{60C836D7-F297-1847-B8EF-7829A1F74469}" type="presParOf" srcId="{B146FACA-EA14-2441-9596-4501AE44EE89}" destId="{DBC0AB16-076A-A145-A81F-4D4BFC568ECE}" srcOrd="1" destOrd="0" presId="urn:microsoft.com/office/officeart/2008/layout/LinedList"/>
    <dgm:cxn modelId="{F4818542-267F-0449-91D4-DF01FDDA5A93}" type="presParOf" srcId="{84B47712-FD26-CC49-879F-0F7CAD434D73}" destId="{282D01C7-5421-FC47-B894-A52C8C71D1AA}" srcOrd="6" destOrd="0" presId="urn:microsoft.com/office/officeart/2008/layout/LinedList"/>
    <dgm:cxn modelId="{74415844-A81D-6749-8360-ECB25F3FF792}" type="presParOf" srcId="{84B47712-FD26-CC49-879F-0F7CAD434D73}" destId="{CB965484-A3E5-734B-BFA5-B5C2C3DB243C}" srcOrd="7" destOrd="0" presId="urn:microsoft.com/office/officeart/2008/layout/LinedList"/>
    <dgm:cxn modelId="{702404BC-9EE2-CF48-89F4-391F2FD48BF5}" type="presParOf" srcId="{CB965484-A3E5-734B-BFA5-B5C2C3DB243C}" destId="{1D8084A1-529C-284C-949D-7A4361452083}" srcOrd="0" destOrd="0" presId="urn:microsoft.com/office/officeart/2008/layout/LinedList"/>
    <dgm:cxn modelId="{6F3949F2-CAFF-A342-99C1-14EC46D1E20D}" type="presParOf" srcId="{CB965484-A3E5-734B-BFA5-B5C2C3DB243C}" destId="{2E9DD721-A7AD-CA41-A166-61DC44EBBB8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BB0296E-7212-478B-9E68-3C8F25BEAFA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27B0F91-877D-49AD-916C-EF3536788A84}">
      <dgm:prSet/>
      <dgm:spPr/>
      <dgm:t>
        <a:bodyPr/>
        <a:lstStyle/>
        <a:p>
          <a:r>
            <a:rPr lang="en-US"/>
            <a:t>1.Which of the following characterizes forward contracts and swaps but </a:t>
          </a:r>
          <a:r>
            <a:rPr lang="en-US" b="1"/>
            <a:t>not </a:t>
          </a:r>
          <a:r>
            <a:rPr lang="en-US"/>
            <a:t>futures?</a:t>
          </a:r>
        </a:p>
      </dgm:t>
    </dgm:pt>
    <dgm:pt modelId="{AE9BD099-53AE-49DA-B39F-5368CD3C9156}" type="parTrans" cxnId="{7201E227-F787-4256-8118-FA39A7F03403}">
      <dgm:prSet/>
      <dgm:spPr/>
      <dgm:t>
        <a:bodyPr/>
        <a:lstStyle/>
        <a:p>
          <a:endParaRPr lang="en-US"/>
        </a:p>
      </dgm:t>
    </dgm:pt>
    <dgm:pt modelId="{5AFDD6CE-8A84-4CB1-9B57-AF968091646A}" type="sibTrans" cxnId="{7201E227-F787-4256-8118-FA39A7F03403}">
      <dgm:prSet/>
      <dgm:spPr/>
      <dgm:t>
        <a:bodyPr/>
        <a:lstStyle/>
        <a:p>
          <a:endParaRPr lang="en-US"/>
        </a:p>
      </dgm:t>
    </dgm:pt>
    <dgm:pt modelId="{D8649B81-5AE8-409B-BA8B-7BB125384DFE}">
      <dgm:prSet/>
      <dgm:spPr/>
      <dgm:t>
        <a:bodyPr/>
        <a:lstStyle/>
        <a:p>
          <a:r>
            <a:rPr lang="en-US" b="1"/>
            <a:t>A </a:t>
          </a:r>
          <a:r>
            <a:rPr lang="en-US"/>
            <a:t>They are customized.</a:t>
          </a:r>
        </a:p>
      </dgm:t>
    </dgm:pt>
    <dgm:pt modelId="{7EC6AEEF-CA79-4750-9ED3-30B91DC4DE04}" type="parTrans" cxnId="{E849DFD0-B8F9-4A52-A0BC-12DA66D640A8}">
      <dgm:prSet/>
      <dgm:spPr/>
      <dgm:t>
        <a:bodyPr/>
        <a:lstStyle/>
        <a:p>
          <a:endParaRPr lang="en-US"/>
        </a:p>
      </dgm:t>
    </dgm:pt>
    <dgm:pt modelId="{D8BF16FF-2921-4871-9DAC-B1AEF6788A88}" type="sibTrans" cxnId="{E849DFD0-B8F9-4A52-A0BC-12DA66D640A8}">
      <dgm:prSet/>
      <dgm:spPr/>
      <dgm:t>
        <a:bodyPr/>
        <a:lstStyle/>
        <a:p>
          <a:endParaRPr lang="en-US"/>
        </a:p>
      </dgm:t>
    </dgm:pt>
    <dgm:pt modelId="{B7819002-23DC-4F69-8064-59D7B1498B22}">
      <dgm:prSet/>
      <dgm:spPr/>
      <dgm:t>
        <a:bodyPr/>
        <a:lstStyle/>
        <a:p>
          <a:r>
            <a:rPr lang="en-US" b="1"/>
            <a:t>B </a:t>
          </a:r>
          <a:r>
            <a:rPr lang="en-US"/>
            <a:t>They are subject to daily price limits.</a:t>
          </a:r>
        </a:p>
      </dgm:t>
    </dgm:pt>
    <dgm:pt modelId="{0DF56D08-AD65-463B-A440-AFE70396433C}" type="parTrans" cxnId="{F18E4C09-69B6-493B-8E5A-0A50B9E0D02A}">
      <dgm:prSet/>
      <dgm:spPr/>
      <dgm:t>
        <a:bodyPr/>
        <a:lstStyle/>
        <a:p>
          <a:endParaRPr lang="en-US"/>
        </a:p>
      </dgm:t>
    </dgm:pt>
    <dgm:pt modelId="{43CB7CA6-26FA-461B-9556-97CFF853A5AF}" type="sibTrans" cxnId="{F18E4C09-69B6-493B-8E5A-0A50B9E0D02A}">
      <dgm:prSet/>
      <dgm:spPr/>
      <dgm:t>
        <a:bodyPr/>
        <a:lstStyle/>
        <a:p>
          <a:endParaRPr lang="en-US"/>
        </a:p>
      </dgm:t>
    </dgm:pt>
    <dgm:pt modelId="{FCAAA9BA-9FDC-4E1B-8591-09E6DCC5F69D}">
      <dgm:prSet/>
      <dgm:spPr/>
      <dgm:t>
        <a:bodyPr/>
        <a:lstStyle/>
        <a:p>
          <a:r>
            <a:rPr lang="en-US" b="1"/>
            <a:t>C </a:t>
          </a:r>
          <a:r>
            <a:rPr lang="en-US"/>
            <a:t>Their payoffs are received on a daily basis.</a:t>
          </a:r>
        </a:p>
      </dgm:t>
    </dgm:pt>
    <dgm:pt modelId="{5C17375E-A2FE-4D17-B55E-AD2C8A0FC726}" type="parTrans" cxnId="{B31287D5-473B-4485-A2C6-8D969D240FDD}">
      <dgm:prSet/>
      <dgm:spPr/>
      <dgm:t>
        <a:bodyPr/>
        <a:lstStyle/>
        <a:p>
          <a:endParaRPr lang="en-US"/>
        </a:p>
      </dgm:t>
    </dgm:pt>
    <dgm:pt modelId="{6BD9A85B-1AFE-42EB-A791-E37889635EC2}" type="sibTrans" cxnId="{B31287D5-473B-4485-A2C6-8D969D240FDD}">
      <dgm:prSet/>
      <dgm:spPr/>
      <dgm:t>
        <a:bodyPr/>
        <a:lstStyle/>
        <a:p>
          <a:endParaRPr lang="en-US"/>
        </a:p>
      </dgm:t>
    </dgm:pt>
    <dgm:pt modelId="{65596D37-E1CB-4A03-8D5A-444FC6F72285}">
      <dgm:prSet/>
      <dgm:spPr/>
      <dgm:t>
        <a:bodyPr/>
        <a:lstStyle/>
        <a:p>
          <a:r>
            <a:rPr lang="en-US"/>
            <a:t>2.Which of the following distinguishes forwards from swaps?</a:t>
          </a:r>
        </a:p>
      </dgm:t>
    </dgm:pt>
    <dgm:pt modelId="{BAE7DC3E-4C9B-43BD-9964-8A82D6767740}" type="parTrans" cxnId="{F9BC2E1C-694E-406F-A9B9-F299FB39B3C1}">
      <dgm:prSet/>
      <dgm:spPr/>
      <dgm:t>
        <a:bodyPr/>
        <a:lstStyle/>
        <a:p>
          <a:endParaRPr lang="en-US"/>
        </a:p>
      </dgm:t>
    </dgm:pt>
    <dgm:pt modelId="{CC784F8D-C9CD-444E-A5CA-77ECC481D6BA}" type="sibTrans" cxnId="{F9BC2E1C-694E-406F-A9B9-F299FB39B3C1}">
      <dgm:prSet/>
      <dgm:spPr/>
      <dgm:t>
        <a:bodyPr/>
        <a:lstStyle/>
        <a:p>
          <a:endParaRPr lang="en-US"/>
        </a:p>
      </dgm:t>
    </dgm:pt>
    <dgm:pt modelId="{39F0B295-D897-4E53-80F8-AF172D73D48B}">
      <dgm:prSet/>
      <dgm:spPr/>
      <dgm:t>
        <a:bodyPr/>
        <a:lstStyle/>
        <a:p>
          <a:r>
            <a:rPr lang="en-US" b="1"/>
            <a:t>A </a:t>
          </a:r>
          <a:r>
            <a:rPr lang="en-US"/>
            <a:t>Forwards are OTC instruments, whereas swaps are exchange traded.</a:t>
          </a:r>
        </a:p>
      </dgm:t>
    </dgm:pt>
    <dgm:pt modelId="{19D4D583-836D-476C-92DE-49A3F302BA11}" type="parTrans" cxnId="{82C6FF59-B1FA-4B06-B8D4-0161AA8B793F}">
      <dgm:prSet/>
      <dgm:spPr/>
      <dgm:t>
        <a:bodyPr/>
        <a:lstStyle/>
        <a:p>
          <a:endParaRPr lang="en-US"/>
        </a:p>
      </dgm:t>
    </dgm:pt>
    <dgm:pt modelId="{F8E4AA6D-BA77-44AA-9A33-1B4A1BE4F739}" type="sibTrans" cxnId="{82C6FF59-B1FA-4B06-B8D4-0161AA8B793F}">
      <dgm:prSet/>
      <dgm:spPr/>
      <dgm:t>
        <a:bodyPr/>
        <a:lstStyle/>
        <a:p>
          <a:endParaRPr lang="en-US"/>
        </a:p>
      </dgm:t>
    </dgm:pt>
    <dgm:pt modelId="{AF029C49-331A-4D7A-AD92-52F0E74C6F09}">
      <dgm:prSet/>
      <dgm:spPr/>
      <dgm:t>
        <a:bodyPr/>
        <a:lstStyle/>
        <a:p>
          <a:r>
            <a:rPr lang="en-US" b="1"/>
            <a:t>B </a:t>
          </a:r>
          <a:r>
            <a:rPr lang="en-US"/>
            <a:t>Forwards are regulated as futures, whereas swaps are regulated as securities.</a:t>
          </a:r>
        </a:p>
      </dgm:t>
    </dgm:pt>
    <dgm:pt modelId="{69D7AE62-6DFE-4984-8205-A32FCA2F2DCD}" type="parTrans" cxnId="{8F334B9B-2FEF-4205-B79B-F9DBD54673EC}">
      <dgm:prSet/>
      <dgm:spPr/>
      <dgm:t>
        <a:bodyPr/>
        <a:lstStyle/>
        <a:p>
          <a:endParaRPr lang="en-US"/>
        </a:p>
      </dgm:t>
    </dgm:pt>
    <dgm:pt modelId="{E2BDE811-A1AE-4664-9046-AB50CC6F993C}" type="sibTrans" cxnId="{8F334B9B-2FEF-4205-B79B-F9DBD54673EC}">
      <dgm:prSet/>
      <dgm:spPr/>
      <dgm:t>
        <a:bodyPr/>
        <a:lstStyle/>
        <a:p>
          <a:endParaRPr lang="en-US"/>
        </a:p>
      </dgm:t>
    </dgm:pt>
    <dgm:pt modelId="{8C623E95-5A40-4089-B075-3D3566D55E48}">
      <dgm:prSet/>
      <dgm:spPr/>
      <dgm:t>
        <a:bodyPr/>
        <a:lstStyle/>
        <a:p>
          <a:r>
            <a:rPr lang="en-US" b="1"/>
            <a:t>C </a:t>
          </a:r>
          <a:r>
            <a:rPr lang="en-US"/>
            <a:t>Swaps have multiple payments, whereas forwards have only a single payment.</a:t>
          </a:r>
        </a:p>
      </dgm:t>
    </dgm:pt>
    <dgm:pt modelId="{C0175C0E-A3B8-4864-BE4A-457CD6456174}" type="parTrans" cxnId="{993A63F6-D1D8-4BD1-9CAE-06A94980254C}">
      <dgm:prSet/>
      <dgm:spPr/>
      <dgm:t>
        <a:bodyPr/>
        <a:lstStyle/>
        <a:p>
          <a:endParaRPr lang="en-US"/>
        </a:p>
      </dgm:t>
    </dgm:pt>
    <dgm:pt modelId="{D7797197-CDE2-469F-8F30-E6AF69BBE596}" type="sibTrans" cxnId="{993A63F6-D1D8-4BD1-9CAE-06A94980254C}">
      <dgm:prSet/>
      <dgm:spPr/>
      <dgm:t>
        <a:bodyPr/>
        <a:lstStyle/>
        <a:p>
          <a:endParaRPr lang="en-US"/>
        </a:p>
      </dgm:t>
    </dgm:pt>
    <dgm:pt modelId="{AFD19139-385F-F847-AC6C-EB8D632B1914}" type="pres">
      <dgm:prSet presAssocID="{FBB0296E-7212-478B-9E68-3C8F25BEAFA8}" presName="linear" presStyleCnt="0">
        <dgm:presLayoutVars>
          <dgm:animLvl val="lvl"/>
          <dgm:resizeHandles val="exact"/>
        </dgm:presLayoutVars>
      </dgm:prSet>
      <dgm:spPr/>
    </dgm:pt>
    <dgm:pt modelId="{747060F3-FDCA-EA43-A3F9-0786C1EAD75B}" type="pres">
      <dgm:prSet presAssocID="{527B0F91-877D-49AD-916C-EF3536788A84}" presName="parentText" presStyleLbl="node1" presStyleIdx="0" presStyleCnt="2">
        <dgm:presLayoutVars>
          <dgm:chMax val="0"/>
          <dgm:bulletEnabled val="1"/>
        </dgm:presLayoutVars>
      </dgm:prSet>
      <dgm:spPr/>
    </dgm:pt>
    <dgm:pt modelId="{AF402BFF-BA0D-7342-8DA8-20FBB769EC1F}" type="pres">
      <dgm:prSet presAssocID="{527B0F91-877D-49AD-916C-EF3536788A84}" presName="childText" presStyleLbl="revTx" presStyleIdx="0" presStyleCnt="2">
        <dgm:presLayoutVars>
          <dgm:bulletEnabled val="1"/>
        </dgm:presLayoutVars>
      </dgm:prSet>
      <dgm:spPr/>
    </dgm:pt>
    <dgm:pt modelId="{CE121D11-52D8-EE4E-A283-BB34035B0E62}" type="pres">
      <dgm:prSet presAssocID="{65596D37-E1CB-4A03-8D5A-444FC6F72285}" presName="parentText" presStyleLbl="node1" presStyleIdx="1" presStyleCnt="2">
        <dgm:presLayoutVars>
          <dgm:chMax val="0"/>
          <dgm:bulletEnabled val="1"/>
        </dgm:presLayoutVars>
      </dgm:prSet>
      <dgm:spPr/>
    </dgm:pt>
    <dgm:pt modelId="{30B22EB0-7959-E34E-B9B2-274B912F380E}" type="pres">
      <dgm:prSet presAssocID="{65596D37-E1CB-4A03-8D5A-444FC6F72285}" presName="childText" presStyleLbl="revTx" presStyleIdx="1" presStyleCnt="2">
        <dgm:presLayoutVars>
          <dgm:bulletEnabled val="1"/>
        </dgm:presLayoutVars>
      </dgm:prSet>
      <dgm:spPr/>
    </dgm:pt>
  </dgm:ptLst>
  <dgm:cxnLst>
    <dgm:cxn modelId="{F18E4C09-69B6-493B-8E5A-0A50B9E0D02A}" srcId="{527B0F91-877D-49AD-916C-EF3536788A84}" destId="{B7819002-23DC-4F69-8064-59D7B1498B22}" srcOrd="1" destOrd="0" parTransId="{0DF56D08-AD65-463B-A440-AFE70396433C}" sibTransId="{43CB7CA6-26FA-461B-9556-97CFF853A5AF}"/>
    <dgm:cxn modelId="{F9BC2E1C-694E-406F-A9B9-F299FB39B3C1}" srcId="{FBB0296E-7212-478B-9E68-3C8F25BEAFA8}" destId="{65596D37-E1CB-4A03-8D5A-444FC6F72285}" srcOrd="1" destOrd="0" parTransId="{BAE7DC3E-4C9B-43BD-9964-8A82D6767740}" sibTransId="{CC784F8D-C9CD-444E-A5CA-77ECC481D6BA}"/>
    <dgm:cxn modelId="{7201E227-F787-4256-8118-FA39A7F03403}" srcId="{FBB0296E-7212-478B-9E68-3C8F25BEAFA8}" destId="{527B0F91-877D-49AD-916C-EF3536788A84}" srcOrd="0" destOrd="0" parTransId="{AE9BD099-53AE-49DA-B39F-5368CD3C9156}" sibTransId="{5AFDD6CE-8A84-4CB1-9B57-AF968091646A}"/>
    <dgm:cxn modelId="{EDDD493A-0D5D-A148-BA36-95DF885A5414}" type="presOf" srcId="{D8649B81-5AE8-409B-BA8B-7BB125384DFE}" destId="{AF402BFF-BA0D-7342-8DA8-20FBB769EC1F}" srcOrd="0" destOrd="0" presId="urn:microsoft.com/office/officeart/2005/8/layout/vList2"/>
    <dgm:cxn modelId="{A6562041-32EA-A14E-97B8-67C4BADA2C50}" type="presOf" srcId="{527B0F91-877D-49AD-916C-EF3536788A84}" destId="{747060F3-FDCA-EA43-A3F9-0786C1EAD75B}" srcOrd="0" destOrd="0" presId="urn:microsoft.com/office/officeart/2005/8/layout/vList2"/>
    <dgm:cxn modelId="{82C6FF59-B1FA-4B06-B8D4-0161AA8B793F}" srcId="{65596D37-E1CB-4A03-8D5A-444FC6F72285}" destId="{39F0B295-D897-4E53-80F8-AF172D73D48B}" srcOrd="0" destOrd="0" parTransId="{19D4D583-836D-476C-92DE-49A3F302BA11}" sibTransId="{F8E4AA6D-BA77-44AA-9A33-1B4A1BE4F739}"/>
    <dgm:cxn modelId="{AFABD67B-055B-AB47-A91E-7DDF56654B09}" type="presOf" srcId="{65596D37-E1CB-4A03-8D5A-444FC6F72285}" destId="{CE121D11-52D8-EE4E-A283-BB34035B0E62}" srcOrd="0" destOrd="0" presId="urn:microsoft.com/office/officeart/2005/8/layout/vList2"/>
    <dgm:cxn modelId="{87946188-6249-8B4F-96DA-452BE85ADD56}" type="presOf" srcId="{FBB0296E-7212-478B-9E68-3C8F25BEAFA8}" destId="{AFD19139-385F-F847-AC6C-EB8D632B1914}" srcOrd="0" destOrd="0" presId="urn:microsoft.com/office/officeart/2005/8/layout/vList2"/>
    <dgm:cxn modelId="{8F334B9B-2FEF-4205-B79B-F9DBD54673EC}" srcId="{65596D37-E1CB-4A03-8D5A-444FC6F72285}" destId="{AF029C49-331A-4D7A-AD92-52F0E74C6F09}" srcOrd="1" destOrd="0" parTransId="{69D7AE62-6DFE-4984-8205-A32FCA2F2DCD}" sibTransId="{E2BDE811-A1AE-4664-9046-AB50CC6F993C}"/>
    <dgm:cxn modelId="{6BA917A7-4D1B-8E42-938D-0B04D0136F22}" type="presOf" srcId="{AF029C49-331A-4D7A-AD92-52F0E74C6F09}" destId="{30B22EB0-7959-E34E-B9B2-274B912F380E}" srcOrd="0" destOrd="1" presId="urn:microsoft.com/office/officeart/2005/8/layout/vList2"/>
    <dgm:cxn modelId="{0A1AD6B4-4311-7C44-AF65-3CF135408D55}" type="presOf" srcId="{B7819002-23DC-4F69-8064-59D7B1498B22}" destId="{AF402BFF-BA0D-7342-8DA8-20FBB769EC1F}" srcOrd="0" destOrd="1" presId="urn:microsoft.com/office/officeart/2005/8/layout/vList2"/>
    <dgm:cxn modelId="{F6B083CC-4415-1346-A1F2-21744A0B5D80}" type="presOf" srcId="{8C623E95-5A40-4089-B075-3D3566D55E48}" destId="{30B22EB0-7959-E34E-B9B2-274B912F380E}" srcOrd="0" destOrd="2" presId="urn:microsoft.com/office/officeart/2005/8/layout/vList2"/>
    <dgm:cxn modelId="{E849DFD0-B8F9-4A52-A0BC-12DA66D640A8}" srcId="{527B0F91-877D-49AD-916C-EF3536788A84}" destId="{D8649B81-5AE8-409B-BA8B-7BB125384DFE}" srcOrd="0" destOrd="0" parTransId="{7EC6AEEF-CA79-4750-9ED3-30B91DC4DE04}" sibTransId="{D8BF16FF-2921-4871-9DAC-B1AEF6788A88}"/>
    <dgm:cxn modelId="{B31287D5-473B-4485-A2C6-8D969D240FDD}" srcId="{527B0F91-877D-49AD-916C-EF3536788A84}" destId="{FCAAA9BA-9FDC-4E1B-8591-09E6DCC5F69D}" srcOrd="2" destOrd="0" parTransId="{5C17375E-A2FE-4D17-B55E-AD2C8A0FC726}" sibTransId="{6BD9A85B-1AFE-42EB-A791-E37889635EC2}"/>
    <dgm:cxn modelId="{993A63F6-D1D8-4BD1-9CAE-06A94980254C}" srcId="{65596D37-E1CB-4A03-8D5A-444FC6F72285}" destId="{8C623E95-5A40-4089-B075-3D3566D55E48}" srcOrd="2" destOrd="0" parTransId="{C0175C0E-A3B8-4864-BE4A-457CD6456174}" sibTransId="{D7797197-CDE2-469F-8F30-E6AF69BBE596}"/>
    <dgm:cxn modelId="{97670FFD-BB58-DF41-B783-24EA841EA110}" type="presOf" srcId="{FCAAA9BA-9FDC-4E1B-8591-09E6DCC5F69D}" destId="{AF402BFF-BA0D-7342-8DA8-20FBB769EC1F}" srcOrd="0" destOrd="2" presId="urn:microsoft.com/office/officeart/2005/8/layout/vList2"/>
    <dgm:cxn modelId="{C33434FF-E52C-3544-AD29-6FF0FDAB0A2C}" type="presOf" srcId="{39F0B295-D897-4E53-80F8-AF172D73D48B}" destId="{30B22EB0-7959-E34E-B9B2-274B912F380E}" srcOrd="0" destOrd="0" presId="urn:microsoft.com/office/officeart/2005/8/layout/vList2"/>
    <dgm:cxn modelId="{0D17D882-75FD-F942-8206-BB542C4D2E56}" type="presParOf" srcId="{AFD19139-385F-F847-AC6C-EB8D632B1914}" destId="{747060F3-FDCA-EA43-A3F9-0786C1EAD75B}" srcOrd="0" destOrd="0" presId="urn:microsoft.com/office/officeart/2005/8/layout/vList2"/>
    <dgm:cxn modelId="{6C59A492-0B5E-FD4B-97A7-9A995678E956}" type="presParOf" srcId="{AFD19139-385F-F847-AC6C-EB8D632B1914}" destId="{AF402BFF-BA0D-7342-8DA8-20FBB769EC1F}" srcOrd="1" destOrd="0" presId="urn:microsoft.com/office/officeart/2005/8/layout/vList2"/>
    <dgm:cxn modelId="{D618EE6F-760E-D544-A89A-BDA667D14FFE}" type="presParOf" srcId="{AFD19139-385F-F847-AC6C-EB8D632B1914}" destId="{CE121D11-52D8-EE4E-A283-BB34035B0E62}" srcOrd="2" destOrd="0" presId="urn:microsoft.com/office/officeart/2005/8/layout/vList2"/>
    <dgm:cxn modelId="{420B5E9B-5C8F-A847-970F-B2AC96221039}" type="presParOf" srcId="{AFD19139-385F-F847-AC6C-EB8D632B1914}" destId="{30B22EB0-7959-E34E-B9B2-274B912F380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86D26-9E39-4FB3-818C-3B5C5EF6F9F9}">
      <dsp:nvSpPr>
        <dsp:cNvPr id="0" name=""/>
        <dsp:cNvSpPr/>
      </dsp:nvSpPr>
      <dsp:spPr>
        <a:xfrm>
          <a:off x="0" y="491"/>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68D352-62A7-4DEE-B8F9-B0E5D9835609}">
      <dsp:nvSpPr>
        <dsp:cNvPr id="0" name=""/>
        <dsp:cNvSpPr/>
      </dsp:nvSpPr>
      <dsp:spPr>
        <a:xfrm>
          <a:off x="347593" y="259031"/>
          <a:ext cx="631988" cy="631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25C8E7-8AA4-480F-A1A1-CB42F401E270}">
      <dsp:nvSpPr>
        <dsp:cNvPr id="0" name=""/>
        <dsp:cNvSpPr/>
      </dsp:nvSpPr>
      <dsp:spPr>
        <a:xfrm>
          <a:off x="1327175" y="491"/>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i="1" kern="1200" dirty="0"/>
            <a:t>Definition: A forward contract is an </a:t>
          </a:r>
          <a:r>
            <a:rPr lang="en-US" sz="1900" i="1" kern="1200" dirty="0">
              <a:solidFill>
                <a:srgbClr val="FF0000"/>
              </a:solidFill>
            </a:rPr>
            <a:t>over-the-counter </a:t>
          </a:r>
          <a:r>
            <a:rPr lang="en-US" sz="1900" i="1" kern="1200" dirty="0"/>
            <a:t>(OTC) derivative in which two counterparties agree that one counterparty, </a:t>
          </a:r>
          <a:r>
            <a:rPr lang="en-US" sz="1900" i="1" kern="1200" dirty="0">
              <a:solidFill>
                <a:srgbClr val="FF0000"/>
              </a:solidFill>
            </a:rPr>
            <a:t>the buyer</a:t>
          </a:r>
          <a:r>
            <a:rPr lang="en-US" sz="1900" i="1" kern="1200" dirty="0"/>
            <a:t>, will purchase an </a:t>
          </a:r>
          <a:r>
            <a:rPr lang="en-US" sz="1900" i="1" kern="1200" dirty="0">
              <a:solidFill>
                <a:srgbClr val="FF0000"/>
              </a:solidFill>
            </a:rPr>
            <a:t>underlying</a:t>
          </a:r>
          <a:r>
            <a:rPr lang="en-US" sz="1900" i="1" kern="1200" dirty="0"/>
            <a:t> from the other counterparty, </a:t>
          </a:r>
          <a:r>
            <a:rPr lang="en-US" sz="1900" i="1" kern="1200" dirty="0">
              <a:solidFill>
                <a:srgbClr val="FF0000"/>
              </a:solidFill>
            </a:rPr>
            <a:t>the seller</a:t>
          </a:r>
          <a:r>
            <a:rPr lang="en-US" sz="1900" i="1" kern="1200" dirty="0"/>
            <a:t>, </a:t>
          </a:r>
          <a:r>
            <a:rPr lang="en-US" sz="1900" i="1" kern="1200" dirty="0">
              <a:solidFill>
                <a:srgbClr val="FF0000"/>
              </a:solidFill>
            </a:rPr>
            <a:t>in the future </a:t>
          </a:r>
          <a:r>
            <a:rPr lang="en-US" sz="1900" i="1" kern="1200" dirty="0"/>
            <a:t>at a </a:t>
          </a:r>
          <a:r>
            <a:rPr lang="en-US" sz="1900" i="1" kern="1200" dirty="0">
              <a:solidFill>
                <a:srgbClr val="FF0000"/>
              </a:solidFill>
            </a:rPr>
            <a:t>pre-agreed fixed price</a:t>
          </a:r>
          <a:r>
            <a:rPr lang="en-US" sz="1900" i="1" kern="1200" dirty="0"/>
            <a:t>. </a:t>
          </a:r>
          <a:endParaRPr lang="en-US" sz="1900" kern="1200" dirty="0"/>
        </a:p>
      </dsp:txBody>
      <dsp:txXfrm>
        <a:off x="1327175" y="491"/>
        <a:ext cx="8393086" cy="1149069"/>
      </dsp:txXfrm>
    </dsp:sp>
    <dsp:sp modelId="{5B4E20E7-0A4B-452C-B2BD-2E5B68115E8F}">
      <dsp:nvSpPr>
        <dsp:cNvPr id="0" name=""/>
        <dsp:cNvSpPr/>
      </dsp:nvSpPr>
      <dsp:spPr>
        <a:xfrm>
          <a:off x="0" y="1436827"/>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8D1C0-4557-4053-AFC8-EF7EA2DED9DE}">
      <dsp:nvSpPr>
        <dsp:cNvPr id="0" name=""/>
        <dsp:cNvSpPr/>
      </dsp:nvSpPr>
      <dsp:spPr>
        <a:xfrm>
          <a:off x="347593" y="1695368"/>
          <a:ext cx="631988" cy="631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6EE52D-E01B-45BB-81B6-0C9508295FE6}">
      <dsp:nvSpPr>
        <dsp:cNvPr id="0" name=""/>
        <dsp:cNvSpPr/>
      </dsp:nvSpPr>
      <dsp:spPr>
        <a:xfrm>
          <a:off x="1327175" y="1436827"/>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These markets are known as </a:t>
          </a:r>
          <a:r>
            <a:rPr lang="en-US" sz="1900" b="1" kern="1200" dirty="0">
              <a:solidFill>
                <a:srgbClr val="FF0000"/>
              </a:solidFill>
            </a:rPr>
            <a:t>cash markets </a:t>
          </a:r>
          <a:r>
            <a:rPr lang="en-US" sz="1900" kern="1200" dirty="0"/>
            <a:t>or </a:t>
          </a:r>
          <a:r>
            <a:rPr lang="en-US" sz="1900" b="1" kern="1200" dirty="0">
              <a:solidFill>
                <a:srgbClr val="FF0000"/>
              </a:solidFill>
            </a:rPr>
            <a:t>spot markets </a:t>
          </a:r>
          <a:r>
            <a:rPr lang="en-US" sz="1900" kern="1200" dirty="0"/>
            <a:t>in which specific assets are exchanged at current prices referred to as </a:t>
          </a:r>
          <a:r>
            <a:rPr lang="en-US" sz="1900" b="1" kern="1200" dirty="0">
              <a:solidFill>
                <a:srgbClr val="FF0000"/>
              </a:solidFill>
            </a:rPr>
            <a:t>cash prices </a:t>
          </a:r>
          <a:r>
            <a:rPr lang="en-US" sz="1900" kern="1200" dirty="0"/>
            <a:t>or </a:t>
          </a:r>
          <a:r>
            <a:rPr lang="en-US" sz="1900" b="1" kern="1200" dirty="0">
              <a:solidFill>
                <a:srgbClr val="FF0000"/>
              </a:solidFill>
            </a:rPr>
            <a:t>spot prices</a:t>
          </a:r>
          <a:r>
            <a:rPr lang="en-US" sz="1900" kern="1200" dirty="0"/>
            <a:t>. </a:t>
          </a:r>
        </a:p>
      </dsp:txBody>
      <dsp:txXfrm>
        <a:off x="1327175" y="1436827"/>
        <a:ext cx="8393086" cy="1149069"/>
      </dsp:txXfrm>
    </dsp:sp>
    <dsp:sp modelId="{55CB561F-B82B-4F93-A3BC-E26690451BF7}">
      <dsp:nvSpPr>
        <dsp:cNvPr id="0" name=""/>
        <dsp:cNvSpPr/>
      </dsp:nvSpPr>
      <dsp:spPr>
        <a:xfrm>
          <a:off x="0" y="2873164"/>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821FBC-7BB3-4B4F-9D5C-2A8798E3075A}">
      <dsp:nvSpPr>
        <dsp:cNvPr id="0" name=""/>
        <dsp:cNvSpPr/>
      </dsp:nvSpPr>
      <dsp:spPr>
        <a:xfrm>
          <a:off x="347593" y="3131705"/>
          <a:ext cx="631988" cy="631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883C68-7187-48F4-BE62-96007A5BD86A}">
      <dsp:nvSpPr>
        <dsp:cNvPr id="0" name=""/>
        <dsp:cNvSpPr/>
      </dsp:nvSpPr>
      <dsp:spPr>
        <a:xfrm>
          <a:off x="1327175" y="2873164"/>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At time </a:t>
          </a:r>
          <a:r>
            <a:rPr lang="en-US" sz="1900" i="1" kern="1200" dirty="0"/>
            <a:t>t </a:t>
          </a:r>
          <a:r>
            <a:rPr lang="en-US" sz="1900" kern="1200" dirty="0"/>
            <a:t>= 0, the counterparties do not exchange a payment upfront but, rather, agree on delivery of the underlying at time </a:t>
          </a:r>
          <a:r>
            <a:rPr lang="en-US" sz="1900" i="1" kern="1200" dirty="0"/>
            <a:t>T </a:t>
          </a:r>
          <a:r>
            <a:rPr lang="en-US" sz="1900" kern="1200" dirty="0"/>
            <a:t>for a </a:t>
          </a:r>
          <a:r>
            <a:rPr lang="en-US" sz="1900" b="1" kern="1200" dirty="0">
              <a:solidFill>
                <a:srgbClr val="FF0000"/>
              </a:solidFill>
            </a:rPr>
            <a:t>forward price </a:t>
          </a:r>
          <a:r>
            <a:rPr lang="en-US" sz="1900" kern="1200" dirty="0"/>
            <a:t>of </a:t>
          </a:r>
          <a:r>
            <a:rPr lang="en-US" sz="1900" i="1" kern="1200" dirty="0">
              <a:solidFill>
                <a:srgbClr val="FF0000"/>
              </a:solidFill>
            </a:rPr>
            <a:t>F</a:t>
          </a:r>
          <a:r>
            <a:rPr lang="en-US" sz="1900" kern="1200" baseline="-25000" dirty="0">
              <a:solidFill>
                <a:srgbClr val="FF0000"/>
              </a:solidFill>
            </a:rPr>
            <a:t>0</a:t>
          </a:r>
          <a:r>
            <a:rPr lang="en-US" sz="1900" kern="1200" dirty="0">
              <a:solidFill>
                <a:srgbClr val="FF0000"/>
              </a:solidFill>
            </a:rPr>
            <a:t>(</a:t>
          </a:r>
          <a:r>
            <a:rPr lang="en-US" sz="1900" i="1" kern="1200" dirty="0">
              <a:solidFill>
                <a:srgbClr val="FF0000"/>
              </a:solidFill>
            </a:rPr>
            <a:t>T</a:t>
          </a:r>
          <a:r>
            <a:rPr lang="en-US" sz="1900" kern="1200" dirty="0">
              <a:solidFill>
                <a:srgbClr val="FF0000"/>
              </a:solidFill>
            </a:rPr>
            <a:t>)</a:t>
          </a:r>
          <a:r>
            <a:rPr lang="en-US" sz="1900" kern="1200" dirty="0"/>
            <a:t>. </a:t>
          </a:r>
        </a:p>
      </dsp:txBody>
      <dsp:txXfrm>
        <a:off x="1327175" y="2873164"/>
        <a:ext cx="8393086" cy="1149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DFBE0-FC88-AB44-8F8F-1CB227FCA2F3}">
      <dsp:nvSpPr>
        <dsp:cNvPr id="0" name=""/>
        <dsp:cNvSpPr/>
      </dsp:nvSpPr>
      <dsp:spPr>
        <a:xfrm>
          <a:off x="0" y="348505"/>
          <a:ext cx="972026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1. Describe a scenario in which a forward contract has cash settlement of zero at maturity and neither counterparty has defaulted. </a:t>
          </a:r>
        </a:p>
      </dsp:txBody>
      <dsp:txXfrm>
        <a:off x="79557" y="428062"/>
        <a:ext cx="9561148" cy="1470622"/>
      </dsp:txXfrm>
    </dsp:sp>
    <dsp:sp modelId="{2935446E-BFB4-B145-B594-12528465BFB3}">
      <dsp:nvSpPr>
        <dsp:cNvPr id="0" name=""/>
        <dsp:cNvSpPr/>
      </dsp:nvSpPr>
      <dsp:spPr>
        <a:xfrm>
          <a:off x="0" y="2044482"/>
          <a:ext cx="972026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sp:txBody>
      <dsp:txXfrm>
        <a:off x="79557" y="2124039"/>
        <a:ext cx="9561148" cy="14706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E4AEB-B7E7-994E-9CB9-D08A66D775E8}">
      <dsp:nvSpPr>
        <dsp:cNvPr id="0" name=""/>
        <dsp:cNvSpPr/>
      </dsp:nvSpPr>
      <dsp:spPr>
        <a:xfrm>
          <a:off x="0" y="70172"/>
          <a:ext cx="9720262" cy="19023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Definition: Futures contracts are forward contracts with </a:t>
          </a:r>
          <a:r>
            <a:rPr lang="en-US" sz="2700" kern="1200" dirty="0">
              <a:solidFill>
                <a:srgbClr val="FF0000"/>
              </a:solidFill>
            </a:rPr>
            <a:t>standardized</a:t>
          </a:r>
          <a:r>
            <a:rPr lang="en-US" sz="2700" kern="1200" dirty="0"/>
            <a:t> sizes, dates, and underlying that trade on futures exchanges.</a:t>
          </a:r>
        </a:p>
      </dsp:txBody>
      <dsp:txXfrm>
        <a:off x="92863" y="163035"/>
        <a:ext cx="9534536" cy="1716584"/>
      </dsp:txXfrm>
    </dsp:sp>
    <dsp:sp modelId="{3200F415-B300-1C4F-8BC2-0178721ECBA0}">
      <dsp:nvSpPr>
        <dsp:cNvPr id="0" name=""/>
        <dsp:cNvSpPr/>
      </dsp:nvSpPr>
      <dsp:spPr>
        <a:xfrm>
          <a:off x="0" y="2050242"/>
          <a:ext cx="9720262" cy="19023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The futures contract buyer creates a long exposure to the underlying by agreeing to purchase the underlying at a later date at a pre-agreed price. The seller makes the opposite commitment. This agreed-on price is called the </a:t>
          </a:r>
          <a:r>
            <a:rPr lang="en-US" sz="2700" kern="1200" dirty="0">
              <a:solidFill>
                <a:srgbClr val="FF0000"/>
              </a:solidFill>
            </a:rPr>
            <a:t>futures price, f0(T).</a:t>
          </a:r>
        </a:p>
      </dsp:txBody>
      <dsp:txXfrm>
        <a:off x="92863" y="2143105"/>
        <a:ext cx="9534536" cy="17165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E5866-3565-4839-BDEF-D1CC0E192629}">
      <dsp:nvSpPr>
        <dsp:cNvPr id="0" name=""/>
        <dsp:cNvSpPr/>
      </dsp:nvSpPr>
      <dsp:spPr>
        <a:xfrm>
          <a:off x="0" y="0"/>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576ED-3D6A-4E27-8E8F-2B11C8CB60DB}">
      <dsp:nvSpPr>
        <dsp:cNvPr id="0" name=""/>
        <dsp:cNvSpPr/>
      </dsp:nvSpPr>
      <dsp:spPr>
        <a:xfrm>
          <a:off x="347254" y="260742"/>
          <a:ext cx="631370" cy="6313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6A8F43-7775-41B8-999B-812E8DED0B77}">
      <dsp:nvSpPr>
        <dsp:cNvPr id="0" name=""/>
        <dsp:cNvSpPr/>
      </dsp:nvSpPr>
      <dsp:spPr>
        <a:xfrm>
          <a:off x="1325879" y="2454"/>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dirty="0"/>
            <a:t>Probably the most important distinctive characteristic of futures contracts is the </a:t>
          </a:r>
          <a:r>
            <a:rPr lang="en-US" sz="1900" kern="1200" dirty="0">
              <a:solidFill>
                <a:srgbClr val="FF0000"/>
              </a:solidFill>
            </a:rPr>
            <a:t>daily settlement </a:t>
          </a:r>
          <a:r>
            <a:rPr lang="en-US" sz="1900" kern="1200" dirty="0"/>
            <a:t>of gains and losses and the associated </a:t>
          </a:r>
          <a:r>
            <a:rPr lang="en-US" sz="1900" kern="1200" dirty="0">
              <a:solidFill>
                <a:srgbClr val="FF0000"/>
              </a:solidFill>
            </a:rPr>
            <a:t>credit guarantee </a:t>
          </a:r>
          <a:r>
            <a:rPr lang="en-US" sz="1900" kern="1200" dirty="0"/>
            <a:t>provided by the exchange through its clearinghouse.</a:t>
          </a:r>
        </a:p>
      </dsp:txBody>
      <dsp:txXfrm>
        <a:off x="1325879" y="2454"/>
        <a:ext cx="8393086" cy="1147947"/>
      </dsp:txXfrm>
    </dsp:sp>
    <dsp:sp modelId="{865A6B11-3230-485A-BFAF-9E23DE02F03F}">
      <dsp:nvSpPr>
        <dsp:cNvPr id="0" name=""/>
        <dsp:cNvSpPr/>
      </dsp:nvSpPr>
      <dsp:spPr>
        <a:xfrm>
          <a:off x="0" y="1437388"/>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9AFC2-D680-411C-8F90-E15381D1A237}">
      <dsp:nvSpPr>
        <dsp:cNvPr id="0" name=""/>
        <dsp:cNvSpPr/>
      </dsp:nvSpPr>
      <dsp:spPr>
        <a:xfrm>
          <a:off x="347254" y="1695677"/>
          <a:ext cx="631370" cy="6313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93C3B4-7C35-4EA4-AF21-2D06743CD313}">
      <dsp:nvSpPr>
        <dsp:cNvPr id="0" name=""/>
        <dsp:cNvSpPr/>
      </dsp:nvSpPr>
      <dsp:spPr>
        <a:xfrm>
          <a:off x="1325879" y="1437388"/>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dirty="0"/>
            <a:t>At the end of each day, the clearinghouse engages in a practice called </a:t>
          </a:r>
          <a:r>
            <a:rPr lang="en-US" sz="1900" kern="1200" dirty="0">
              <a:solidFill>
                <a:srgbClr val="FF0000"/>
              </a:solidFill>
            </a:rPr>
            <a:t>mark to market</a:t>
          </a:r>
          <a:r>
            <a:rPr lang="en-US" sz="1900" kern="1200" dirty="0"/>
            <a:t>, also known as the </a:t>
          </a:r>
          <a:r>
            <a:rPr lang="en-US" sz="1900" kern="1200" dirty="0">
              <a:solidFill>
                <a:srgbClr val="FF0000"/>
              </a:solidFill>
            </a:rPr>
            <a:t>daily settlement</a:t>
          </a:r>
          <a:r>
            <a:rPr lang="en-US" sz="1900" kern="1200" dirty="0"/>
            <a:t>.</a:t>
          </a:r>
        </a:p>
      </dsp:txBody>
      <dsp:txXfrm>
        <a:off x="1325879" y="1437388"/>
        <a:ext cx="8393086" cy="1147947"/>
      </dsp:txXfrm>
    </dsp:sp>
    <dsp:sp modelId="{F0384FAF-AFF8-4682-9F0E-043D9744E5E6}">
      <dsp:nvSpPr>
        <dsp:cNvPr id="0" name=""/>
        <dsp:cNvSpPr/>
      </dsp:nvSpPr>
      <dsp:spPr>
        <a:xfrm>
          <a:off x="0" y="2872322"/>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17849-A944-4E4C-B7AB-C89DF5B1A464}">
      <dsp:nvSpPr>
        <dsp:cNvPr id="0" name=""/>
        <dsp:cNvSpPr/>
      </dsp:nvSpPr>
      <dsp:spPr>
        <a:xfrm>
          <a:off x="347254" y="3130611"/>
          <a:ext cx="631370" cy="6313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293E29-16F9-4DCE-8C8B-12EE30C98756}">
      <dsp:nvSpPr>
        <dsp:cNvPr id="0" name=""/>
        <dsp:cNvSpPr/>
      </dsp:nvSpPr>
      <dsp:spPr>
        <a:xfrm>
          <a:off x="1325879" y="2872322"/>
          <a:ext cx="4374117"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a:t>The account is specifically referred to as a margin</a:t>
          </a:r>
          <a:r>
            <a:rPr lang="en-US" sz="1900" b="1" kern="1200"/>
            <a:t> </a:t>
          </a:r>
          <a:r>
            <a:rPr lang="en-US" sz="1900" kern="1200"/>
            <a:t>account.</a:t>
          </a:r>
        </a:p>
      </dsp:txBody>
      <dsp:txXfrm>
        <a:off x="1325879" y="2872322"/>
        <a:ext cx="4374117" cy="1147947"/>
      </dsp:txXfrm>
    </dsp:sp>
    <dsp:sp modelId="{9C7522BB-39C6-4B9B-AD1E-23F8C92134B6}">
      <dsp:nvSpPr>
        <dsp:cNvPr id="0" name=""/>
        <dsp:cNvSpPr/>
      </dsp:nvSpPr>
      <dsp:spPr>
        <a:xfrm>
          <a:off x="5699996" y="2872322"/>
          <a:ext cx="4018968"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622300">
            <a:lnSpc>
              <a:spcPct val="100000"/>
            </a:lnSpc>
            <a:spcBef>
              <a:spcPct val="0"/>
            </a:spcBef>
            <a:spcAft>
              <a:spcPct val="35000"/>
            </a:spcAft>
            <a:buNone/>
          </a:pPr>
          <a:r>
            <a:rPr lang="en-US" sz="1400" kern="1200" dirty="0"/>
            <a:t>Initial margin</a:t>
          </a:r>
        </a:p>
        <a:p>
          <a:pPr marL="0" lvl="0" indent="0" algn="l" defTabSz="622300">
            <a:lnSpc>
              <a:spcPct val="100000"/>
            </a:lnSpc>
            <a:spcBef>
              <a:spcPct val="0"/>
            </a:spcBef>
            <a:spcAft>
              <a:spcPct val="35000"/>
            </a:spcAft>
            <a:buNone/>
          </a:pPr>
          <a:r>
            <a:rPr lang="en-US" sz="1400" kern="1200" dirty="0"/>
            <a:t>Maintenance margin</a:t>
          </a:r>
        </a:p>
        <a:p>
          <a:pPr marL="0" lvl="0" indent="0" algn="l" defTabSz="622300">
            <a:lnSpc>
              <a:spcPct val="100000"/>
            </a:lnSpc>
            <a:spcBef>
              <a:spcPct val="0"/>
            </a:spcBef>
            <a:spcAft>
              <a:spcPct val="35000"/>
            </a:spcAft>
            <a:buNone/>
          </a:pPr>
          <a:r>
            <a:rPr lang="en-US" sz="1400" kern="1200" dirty="0"/>
            <a:t>Margin call</a:t>
          </a:r>
        </a:p>
        <a:p>
          <a:pPr marL="0" lvl="0" indent="0" algn="l" defTabSz="622300">
            <a:lnSpc>
              <a:spcPct val="100000"/>
            </a:lnSpc>
            <a:spcBef>
              <a:spcPct val="0"/>
            </a:spcBef>
            <a:spcAft>
              <a:spcPct val="35000"/>
            </a:spcAft>
            <a:buNone/>
          </a:pPr>
          <a:r>
            <a:rPr lang="en-US" sz="1400" kern="1200" dirty="0"/>
            <a:t>Variation margin</a:t>
          </a:r>
        </a:p>
      </dsp:txBody>
      <dsp:txXfrm>
        <a:off x="5699996" y="2872322"/>
        <a:ext cx="4018968" cy="11479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FD4A7-C2A1-C74F-A973-5F9A167B4112}">
      <dsp:nvSpPr>
        <dsp:cNvPr id="0" name=""/>
        <dsp:cNvSpPr/>
      </dsp:nvSpPr>
      <dsp:spPr>
        <a:xfrm>
          <a:off x="0" y="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0CAC27-02F5-E442-8BE3-0C95993508B0}">
      <dsp:nvSpPr>
        <dsp:cNvPr id="0" name=""/>
        <dsp:cNvSpPr/>
      </dsp:nvSpPr>
      <dsp:spPr>
        <a:xfrm>
          <a:off x="0" y="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By standardizing these contracts and creating an organized market with rules, regulations, and a central clearing facility, the futures markets offer an element of </a:t>
          </a:r>
          <a:r>
            <a:rPr lang="en-US" sz="2000" kern="1200">
              <a:solidFill>
                <a:srgbClr val="FF0000"/>
              </a:solidFill>
            </a:rPr>
            <a:t>liquidity</a:t>
          </a:r>
          <a:r>
            <a:rPr lang="en-US" sz="2000" kern="1200"/>
            <a:t> and </a:t>
          </a:r>
          <a:r>
            <a:rPr lang="en-US" sz="2000" kern="1200">
              <a:solidFill>
                <a:srgbClr val="FF0000"/>
              </a:solidFill>
            </a:rPr>
            <a:t>protection against loss by default.</a:t>
          </a:r>
          <a:endParaRPr lang="en-US" sz="2000" kern="1200" dirty="0">
            <a:solidFill>
              <a:srgbClr val="FF0000"/>
            </a:solidFill>
          </a:endParaRPr>
        </a:p>
      </dsp:txBody>
      <dsp:txXfrm>
        <a:off x="0" y="0"/>
        <a:ext cx="9720072" cy="1005840"/>
      </dsp:txXfrm>
    </dsp:sp>
    <dsp:sp modelId="{F1D31064-4C06-1540-BE8C-5FE12E95365F}">
      <dsp:nvSpPr>
        <dsp:cNvPr id="0" name=""/>
        <dsp:cNvSpPr/>
      </dsp:nvSpPr>
      <dsp:spPr>
        <a:xfrm>
          <a:off x="0" y="100584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378C91-B29D-FE40-99FF-CE022965CD4C}">
      <dsp:nvSpPr>
        <dsp:cNvPr id="0" name=""/>
        <dsp:cNvSpPr/>
      </dsp:nvSpPr>
      <dsp:spPr>
        <a:xfrm>
          <a:off x="0" y="100584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Futures exchanges are </a:t>
          </a:r>
          <a:r>
            <a:rPr lang="en-US" sz="2000" kern="1200">
              <a:solidFill>
                <a:srgbClr val="FF0000"/>
              </a:solidFill>
            </a:rPr>
            <a:t>highly regulated </a:t>
          </a:r>
          <a:r>
            <a:rPr lang="en-US" sz="2000" kern="1200"/>
            <a:t>at the national level in all countries.</a:t>
          </a:r>
          <a:endParaRPr lang="en-US" sz="2000" kern="1200" dirty="0"/>
        </a:p>
      </dsp:txBody>
      <dsp:txXfrm>
        <a:off x="0" y="1005840"/>
        <a:ext cx="9720072" cy="1005840"/>
      </dsp:txXfrm>
    </dsp:sp>
    <dsp:sp modelId="{F4F2A090-F9CA-CA40-9462-A2C95A9A2465}">
      <dsp:nvSpPr>
        <dsp:cNvPr id="0" name=""/>
        <dsp:cNvSpPr/>
      </dsp:nvSpPr>
      <dsp:spPr>
        <a:xfrm>
          <a:off x="0" y="201168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898DB0-0AFA-804C-BE7C-226DD71C3525}">
      <dsp:nvSpPr>
        <dsp:cNvPr id="0" name=""/>
        <dsp:cNvSpPr/>
      </dsp:nvSpPr>
      <dsp:spPr>
        <a:xfrm>
          <a:off x="0" y="201168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Some futures contracts also limit daily price changes. These rules, called </a:t>
          </a:r>
          <a:r>
            <a:rPr lang="en-US" sz="2000" kern="1200">
              <a:solidFill>
                <a:srgbClr val="FF0000"/>
              </a:solidFill>
            </a:rPr>
            <a:t>price limits</a:t>
          </a:r>
          <a:r>
            <a:rPr lang="en-US" sz="2000" kern="1200"/>
            <a:t>, establish a band relative to the previous day’s settlement price within which all trades must occur. </a:t>
          </a:r>
          <a:endParaRPr lang="en-US" sz="2000" kern="1200" dirty="0"/>
        </a:p>
      </dsp:txBody>
      <dsp:txXfrm>
        <a:off x="0" y="2011680"/>
        <a:ext cx="9720072" cy="1005840"/>
      </dsp:txXfrm>
    </dsp:sp>
    <dsp:sp modelId="{282D01C7-5421-FC47-B894-A52C8C71D1AA}">
      <dsp:nvSpPr>
        <dsp:cNvPr id="0" name=""/>
        <dsp:cNvSpPr/>
      </dsp:nvSpPr>
      <dsp:spPr>
        <a:xfrm>
          <a:off x="0" y="301752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084A1-529C-284C-949D-7A4361452083}">
      <dsp:nvSpPr>
        <dsp:cNvPr id="0" name=""/>
        <dsp:cNvSpPr/>
      </dsp:nvSpPr>
      <dsp:spPr>
        <a:xfrm>
          <a:off x="0" y="301752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In other cases, exchanges use what is called a </a:t>
          </a:r>
          <a:r>
            <a:rPr lang="en-US" sz="2000" kern="1200">
              <a:solidFill>
                <a:srgbClr val="FF0000"/>
              </a:solidFill>
            </a:rPr>
            <a:t>circuit breaker </a:t>
          </a:r>
          <a:r>
            <a:rPr lang="en-US" sz="2000" kern="1200"/>
            <a:t>to pause intraday trading for a brief period if a price limit is reached. </a:t>
          </a:r>
          <a:endParaRPr lang="en-US" sz="2000" kern="1200" dirty="0"/>
        </a:p>
      </dsp:txBody>
      <dsp:txXfrm>
        <a:off x="0" y="3017520"/>
        <a:ext cx="9720072" cy="10058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060F3-FDCA-EA43-A3F9-0786C1EAD75B}">
      <dsp:nvSpPr>
        <dsp:cNvPr id="0" name=""/>
        <dsp:cNvSpPr/>
      </dsp:nvSpPr>
      <dsp:spPr>
        <a:xfrm>
          <a:off x="0" y="11185"/>
          <a:ext cx="5641974" cy="120743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1.Which of the following characterizes forward contracts and swaps but </a:t>
          </a:r>
          <a:r>
            <a:rPr lang="en-US" sz="2400" b="1" kern="1200"/>
            <a:t>not </a:t>
          </a:r>
          <a:r>
            <a:rPr lang="en-US" sz="2400" kern="1200"/>
            <a:t>futures?</a:t>
          </a:r>
        </a:p>
      </dsp:txBody>
      <dsp:txXfrm>
        <a:off x="58942" y="70127"/>
        <a:ext cx="5524090" cy="1089555"/>
      </dsp:txXfrm>
    </dsp:sp>
    <dsp:sp modelId="{AF402BFF-BA0D-7342-8DA8-20FBB769EC1F}">
      <dsp:nvSpPr>
        <dsp:cNvPr id="0" name=""/>
        <dsp:cNvSpPr/>
      </dsp:nvSpPr>
      <dsp:spPr>
        <a:xfrm>
          <a:off x="0" y="1218625"/>
          <a:ext cx="5641974" cy="89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13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1" kern="1200"/>
            <a:t>A </a:t>
          </a:r>
          <a:r>
            <a:rPr lang="en-US" sz="1900" kern="1200"/>
            <a:t>They are customized.</a:t>
          </a:r>
        </a:p>
        <a:p>
          <a:pPr marL="171450" lvl="1" indent="-171450" algn="l" defTabSz="844550">
            <a:lnSpc>
              <a:spcPct val="90000"/>
            </a:lnSpc>
            <a:spcBef>
              <a:spcPct val="0"/>
            </a:spcBef>
            <a:spcAft>
              <a:spcPct val="20000"/>
            </a:spcAft>
            <a:buChar char="•"/>
          </a:pPr>
          <a:r>
            <a:rPr lang="en-US" sz="1900" b="1" kern="1200"/>
            <a:t>B </a:t>
          </a:r>
          <a:r>
            <a:rPr lang="en-US" sz="1900" kern="1200"/>
            <a:t>They are subject to daily price limits.</a:t>
          </a:r>
        </a:p>
        <a:p>
          <a:pPr marL="171450" lvl="1" indent="-171450" algn="l" defTabSz="844550">
            <a:lnSpc>
              <a:spcPct val="90000"/>
            </a:lnSpc>
            <a:spcBef>
              <a:spcPct val="0"/>
            </a:spcBef>
            <a:spcAft>
              <a:spcPct val="20000"/>
            </a:spcAft>
            <a:buChar char="•"/>
          </a:pPr>
          <a:r>
            <a:rPr lang="en-US" sz="1900" b="1" kern="1200"/>
            <a:t>C </a:t>
          </a:r>
          <a:r>
            <a:rPr lang="en-US" sz="1900" kern="1200"/>
            <a:t>Their payoffs are received on a daily basis.</a:t>
          </a:r>
        </a:p>
      </dsp:txBody>
      <dsp:txXfrm>
        <a:off x="0" y="1218625"/>
        <a:ext cx="5641974" cy="894240"/>
      </dsp:txXfrm>
    </dsp:sp>
    <dsp:sp modelId="{CE121D11-52D8-EE4E-A283-BB34035B0E62}">
      <dsp:nvSpPr>
        <dsp:cNvPr id="0" name=""/>
        <dsp:cNvSpPr/>
      </dsp:nvSpPr>
      <dsp:spPr>
        <a:xfrm>
          <a:off x="0" y="2112865"/>
          <a:ext cx="5641974" cy="1207439"/>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2.Which of the following distinguishes forwards from swaps?</a:t>
          </a:r>
        </a:p>
      </dsp:txBody>
      <dsp:txXfrm>
        <a:off x="58942" y="2171807"/>
        <a:ext cx="5524090" cy="1089555"/>
      </dsp:txXfrm>
    </dsp:sp>
    <dsp:sp modelId="{30B22EB0-7959-E34E-B9B2-274B912F380E}">
      <dsp:nvSpPr>
        <dsp:cNvPr id="0" name=""/>
        <dsp:cNvSpPr/>
      </dsp:nvSpPr>
      <dsp:spPr>
        <a:xfrm>
          <a:off x="0" y="3320304"/>
          <a:ext cx="5641974" cy="1589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13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1" kern="1200"/>
            <a:t>A </a:t>
          </a:r>
          <a:r>
            <a:rPr lang="en-US" sz="1900" kern="1200"/>
            <a:t>Forwards are OTC instruments, whereas swaps are exchange traded.</a:t>
          </a:r>
        </a:p>
        <a:p>
          <a:pPr marL="171450" lvl="1" indent="-171450" algn="l" defTabSz="844550">
            <a:lnSpc>
              <a:spcPct val="90000"/>
            </a:lnSpc>
            <a:spcBef>
              <a:spcPct val="0"/>
            </a:spcBef>
            <a:spcAft>
              <a:spcPct val="20000"/>
            </a:spcAft>
            <a:buChar char="•"/>
          </a:pPr>
          <a:r>
            <a:rPr lang="en-US" sz="1900" b="1" kern="1200"/>
            <a:t>B </a:t>
          </a:r>
          <a:r>
            <a:rPr lang="en-US" sz="1900" kern="1200"/>
            <a:t>Forwards are regulated as futures, whereas swaps are regulated as securities.</a:t>
          </a:r>
        </a:p>
        <a:p>
          <a:pPr marL="171450" lvl="1" indent="-171450" algn="l" defTabSz="844550">
            <a:lnSpc>
              <a:spcPct val="90000"/>
            </a:lnSpc>
            <a:spcBef>
              <a:spcPct val="0"/>
            </a:spcBef>
            <a:spcAft>
              <a:spcPct val="20000"/>
            </a:spcAft>
            <a:buChar char="•"/>
          </a:pPr>
          <a:r>
            <a:rPr lang="en-US" sz="1900" b="1" kern="1200"/>
            <a:t>C </a:t>
          </a:r>
          <a:r>
            <a:rPr lang="en-US" sz="1900" kern="1200"/>
            <a:t>Swaps have multiple payments, whereas forwards have only a single payment.</a:t>
          </a:r>
        </a:p>
      </dsp:txBody>
      <dsp:txXfrm>
        <a:off x="0" y="3320304"/>
        <a:ext cx="5641974" cy="158976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8T14:10:41.966"/>
    </inkml:context>
    <inkml:brush xml:id="br0">
      <inkml:brushProperty name="width" value="0.08571" units="cm"/>
      <inkml:brushProperty name="height" value="0.08571" units="cm"/>
      <inkml:brushProperty name="color" value="#E71224"/>
    </inkml:brush>
  </inkml:definitions>
  <inkml:trace contextRef="#ctx0" brushRef="#br0">1 1 10776,'0'0'0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7/7/22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30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01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01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823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7/7/22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2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681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04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431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902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7/7/22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06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7/7/22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40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7/7/22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020978"/>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ustomXml" Target="../ink/ink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27" Type="http://schemas.openxmlformats.org/officeDocument/2006/relationships/image" Target="../media/image5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a:xfrm>
            <a:off x="1024128" y="585216"/>
            <a:ext cx="6066818" cy="1499616"/>
          </a:xfrm>
        </p:spPr>
        <p:txBody>
          <a:bodyPr>
            <a:normAutofit/>
          </a:bodyPr>
          <a:lstStyle/>
          <a:p>
            <a:r>
              <a:rPr lang="en-US" dirty="0"/>
              <a:t>Derivatives</a:t>
            </a:r>
            <a:br>
              <a:rPr lang="en-US" dirty="0"/>
            </a:br>
            <a:r>
              <a:rPr lang="en-US" altLang="zh-CN" sz="3600" dirty="0"/>
              <a:t>Definition of derivatives</a:t>
            </a:r>
            <a:endParaRPr lang="en-US" sz="3600" dirty="0"/>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a:xfrm>
            <a:off x="1024128" y="2286000"/>
            <a:ext cx="6066818" cy="4023360"/>
          </a:xfrm>
        </p:spPr>
        <p:txBody>
          <a:bodyPr>
            <a:normAutofit/>
          </a:bodyPr>
          <a:lstStyle/>
          <a:p>
            <a:r>
              <a:rPr lang="en" altLang="zh-CN" dirty="0"/>
              <a:t>A derivative</a:t>
            </a:r>
            <a:r>
              <a:rPr lang="en" altLang="zh-CN" b="1" dirty="0"/>
              <a:t> </a:t>
            </a:r>
            <a:r>
              <a:rPr lang="en" altLang="zh-CN" dirty="0"/>
              <a:t>is a financial instrument that derives its value from the performance of an underlying asset. </a:t>
            </a:r>
          </a:p>
          <a:p>
            <a:endParaRPr lang="en-US" dirty="0"/>
          </a:p>
        </p:txBody>
      </p:sp>
      <p:pic>
        <p:nvPicPr>
          <p:cNvPr id="5" name="Picture 4" descr="Graph on document with pen">
            <a:extLst>
              <a:ext uri="{FF2B5EF4-FFF2-40B4-BE49-F238E27FC236}">
                <a16:creationId xmlns:a16="http://schemas.microsoft.com/office/drawing/2014/main" id="{F5700743-5E02-EA75-16C2-C6DB0B080663}"/>
              </a:ext>
            </a:extLst>
          </p:cNvPr>
          <p:cNvPicPr>
            <a:picLocks noChangeAspect="1"/>
          </p:cNvPicPr>
          <p:nvPr/>
        </p:nvPicPr>
        <p:blipFill rotWithShape="1">
          <a:blip r:embed="rId2"/>
          <a:srcRect l="34852" r="19988" b="-1"/>
          <a:stretch/>
        </p:blipFill>
        <p:spPr>
          <a:xfrm>
            <a:off x="7552266" y="10"/>
            <a:ext cx="4639733" cy="6857990"/>
          </a:xfrm>
          <a:prstGeom prst="rect">
            <a:avLst/>
          </a:prstGeom>
        </p:spPr>
      </p:pic>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dirty="0"/>
              <a:t>Forward commitments</a:t>
            </a:r>
          </a:p>
          <a:p>
            <a:pPr lvl="1"/>
            <a:r>
              <a:rPr lang="en-US" dirty="0"/>
              <a:t>Forward</a:t>
            </a:r>
          </a:p>
          <a:p>
            <a:pPr lvl="1"/>
            <a:r>
              <a:rPr lang="en-US" u="sng" dirty="0">
                <a:solidFill>
                  <a:srgbClr val="FF0000"/>
                </a:solidFill>
              </a:rPr>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pic>
        <p:nvPicPr>
          <p:cNvPr id="7" name="Graphic 6" descr="钱">
            <a:extLst>
              <a:ext uri="{FF2B5EF4-FFF2-40B4-BE49-F238E27FC236}">
                <a16:creationId xmlns:a16="http://schemas.microsoft.com/office/drawing/2014/main" id="{45D341F0-32B3-CBAD-7D67-3294B55F2A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1800058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4" descr="Angled shot of pen on a graph">
            <a:extLst>
              <a:ext uri="{FF2B5EF4-FFF2-40B4-BE49-F238E27FC236}">
                <a16:creationId xmlns:a16="http://schemas.microsoft.com/office/drawing/2014/main" id="{96528499-DF1A-6F7B-24BE-F6952FE90397}"/>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a:t>Futures Contracts</a:t>
            </a:r>
          </a:p>
        </p:txBody>
      </p:sp>
      <p:graphicFrame>
        <p:nvGraphicFramePr>
          <p:cNvPr id="16" name="Content Placeholder 2">
            <a:extLst>
              <a:ext uri="{FF2B5EF4-FFF2-40B4-BE49-F238E27FC236}">
                <a16:creationId xmlns:a16="http://schemas.microsoft.com/office/drawing/2014/main" id="{3C3ED691-B2E3-7447-0B09-EE908E8E7B19}"/>
              </a:ext>
            </a:extLst>
          </p:cNvPr>
          <p:cNvGraphicFramePr>
            <a:graphicFrameLocks noGrp="1"/>
          </p:cNvGraphicFramePr>
          <p:nvPr>
            <p:ph idx="1"/>
            <p:extLst>
              <p:ext uri="{D42A27DB-BD31-4B8C-83A1-F6EECF244321}">
                <p14:modId xmlns:p14="http://schemas.microsoft.com/office/powerpoint/2010/main" val="3295527052"/>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387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a:xfrm>
            <a:off x="1024128" y="585216"/>
            <a:ext cx="9720072" cy="1499616"/>
          </a:xfrm>
        </p:spPr>
        <p:txBody>
          <a:bodyPr>
            <a:normAutofit/>
          </a:bodyPr>
          <a:lstStyle/>
          <a:p>
            <a:r>
              <a:rPr lang="en-US"/>
              <a:t>Futures Contracts</a:t>
            </a:r>
          </a:p>
        </p:txBody>
      </p:sp>
      <p:graphicFrame>
        <p:nvGraphicFramePr>
          <p:cNvPr id="7" name="Content Placeholder 2">
            <a:extLst>
              <a:ext uri="{FF2B5EF4-FFF2-40B4-BE49-F238E27FC236}">
                <a16:creationId xmlns:a16="http://schemas.microsoft.com/office/drawing/2014/main" id="{66E82057-8C05-8B4C-0EE9-90C2144AD05C}"/>
              </a:ext>
            </a:extLst>
          </p:cNvPr>
          <p:cNvGraphicFramePr>
            <a:graphicFrameLocks noGrp="1"/>
          </p:cNvGraphicFramePr>
          <p:nvPr>
            <p:ph idx="1"/>
            <p:extLst>
              <p:ext uri="{D42A27DB-BD31-4B8C-83A1-F6EECF244321}">
                <p14:modId xmlns:p14="http://schemas.microsoft.com/office/powerpoint/2010/main" val="259108724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919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br>
              <a:rPr lang="en-US" sz="4000" dirty="0"/>
            </a:br>
            <a:r>
              <a:rPr lang="en-US" sz="4000" dirty="0"/>
              <a:t>example</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92082" y="2084832"/>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865086050"/>
              </p:ext>
            </p:extLst>
          </p:nvPr>
        </p:nvGraphicFramePr>
        <p:xfrm>
          <a:off x="810069"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fontScale="90000"/>
          </a:bodyPr>
          <a:lstStyle/>
          <a:p>
            <a:r>
              <a:rPr lang="en-US" sz="4000"/>
              <a:t>Futures Contracts</a:t>
            </a:r>
            <a:br>
              <a:rPr lang="en-US" sz="4000"/>
            </a:br>
            <a:r>
              <a:rPr kumimoji="1" lang="en-US" altLang="zh-CN" sz="4000"/>
              <a:t>Way to against default</a:t>
            </a:r>
            <a:br>
              <a:rPr kumimoji="1" lang="zh-CN" altLang="en-US" sz="4000"/>
            </a:br>
            <a:endParaRPr lang="en-US" sz="4000" dirty="0"/>
          </a:p>
        </p:txBody>
      </p:sp>
      <p:graphicFrame>
        <p:nvGraphicFramePr>
          <p:cNvPr id="5" name="Content Placeholder 2">
            <a:extLst>
              <a:ext uri="{FF2B5EF4-FFF2-40B4-BE49-F238E27FC236}">
                <a16:creationId xmlns:a16="http://schemas.microsoft.com/office/drawing/2014/main" id="{2803F751-3BB1-B4D3-7273-E00ECA41129C}"/>
              </a:ext>
            </a:extLst>
          </p:cNvPr>
          <p:cNvGraphicFramePr>
            <a:graphicFrameLocks noGrp="1"/>
          </p:cNvGraphicFramePr>
          <p:nvPr>
            <p:ph idx="1"/>
            <p:extLst>
              <p:ext uri="{D42A27DB-BD31-4B8C-83A1-F6EECF244321}">
                <p14:modId xmlns:p14="http://schemas.microsoft.com/office/powerpoint/2010/main" val="1084850669"/>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208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a:xfrm>
            <a:off x="1024128" y="585216"/>
            <a:ext cx="6066818" cy="1499616"/>
          </a:xfrm>
        </p:spPr>
        <p:txBody>
          <a:bodyPr>
            <a:normAutofit fontScale="90000"/>
          </a:bodyPr>
          <a:lstStyle/>
          <a:p>
            <a:r>
              <a:rPr lang="en-US" dirty="0"/>
              <a:t>Futures Contracts</a:t>
            </a:r>
            <a:br>
              <a:rPr lang="en-US" dirty="0"/>
            </a:br>
            <a:r>
              <a:rPr lang="en" altLang="zh-CN" sz="3100" dirty="0"/>
              <a:t>Final Settlement of futures</a:t>
            </a:r>
            <a:br>
              <a:rPr lang="en" altLang="zh-CN" dirty="0"/>
            </a:br>
            <a:endParaRPr lang="en-US" dirty="0"/>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a:xfrm>
            <a:off x="1024128" y="2286000"/>
            <a:ext cx="6066818" cy="4023360"/>
          </a:xfrm>
        </p:spPr>
        <p:txBody>
          <a:bodyPr>
            <a:normAutofit/>
          </a:bodyPr>
          <a:lstStyle/>
          <a:p>
            <a:pPr lvl="1"/>
            <a:r>
              <a:rPr lang="en" altLang="zh-CN" dirty="0"/>
              <a:t>Futures contracts specify whether </a:t>
            </a:r>
            <a:r>
              <a:rPr lang="en" altLang="zh-CN" dirty="0">
                <a:solidFill>
                  <a:srgbClr val="FF0000"/>
                </a:solidFill>
              </a:rPr>
              <a:t>physical delivery of an underlying or cash settlement </a:t>
            </a:r>
            <a:r>
              <a:rPr lang="en" altLang="zh-CN" dirty="0"/>
              <a:t>occurs at expiration. </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a:t>
            </a:r>
            <a:r>
              <a:rPr lang="en-US" i="1" dirty="0">
                <a:solidFill>
                  <a:srgbClr val="FF0000"/>
                </a:solidFill>
              </a:rPr>
              <a:t>futures price converges to the spot price </a:t>
            </a:r>
            <a:r>
              <a:rPr lang="en-US" i="1" dirty="0"/>
              <a:t>at expiration.</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81888A1F-9587-FD35-0A83-BB07A9DE6520}"/>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356346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2F50208-41F1-E14D-A989-56B5CBE8F076}"/>
              </a:ext>
            </a:extLst>
          </p:cNvPr>
          <p:cNvSpPr>
            <a:spLocks noGrp="1"/>
          </p:cNvSpPr>
          <p:nvPr>
            <p:ph type="title"/>
          </p:nvPr>
        </p:nvSpPr>
        <p:spPr>
          <a:xfrm>
            <a:off x="1024129" y="585216"/>
            <a:ext cx="3779085" cy="1499616"/>
          </a:xfrm>
        </p:spPr>
        <p:txBody>
          <a:bodyPr>
            <a:normAutofit fontScale="90000"/>
          </a:bodyPr>
          <a:lstStyle/>
          <a:p>
            <a:r>
              <a:rPr lang="en-US" altLang="zh-CN" sz="4300">
                <a:solidFill>
                  <a:srgbClr val="FFFFFF"/>
                </a:solidFill>
              </a:rPr>
              <a:t>Futures Contracts</a:t>
            </a:r>
            <a:br>
              <a:rPr lang="en-US" altLang="zh-CN" sz="4300">
                <a:solidFill>
                  <a:srgbClr val="FFFFFF"/>
                </a:solidFill>
              </a:rPr>
            </a:br>
            <a:r>
              <a:rPr lang="en-US" altLang="zh-CN" sz="4300">
                <a:solidFill>
                  <a:srgbClr val="FFFFFF"/>
                </a:solidFill>
              </a:rPr>
              <a:t>example</a:t>
            </a:r>
            <a:endParaRPr kumimoji="1" lang="zh-CN" altLang="en-US" sz="4300">
              <a:solidFill>
                <a:srgbClr val="FFFFFF"/>
              </a:solidFill>
            </a:endParaRPr>
          </a:p>
        </p:txBody>
      </p:sp>
      <p:cxnSp>
        <p:nvCxnSpPr>
          <p:cNvPr id="18" name="Straight Connector 17">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8">
            <a:extLst>
              <a:ext uri="{FF2B5EF4-FFF2-40B4-BE49-F238E27FC236}">
                <a16:creationId xmlns:a16="http://schemas.microsoft.com/office/drawing/2014/main" id="{A11AAF08-0E72-7636-60F4-AB3BF6795F91}"/>
              </a:ext>
            </a:extLst>
          </p:cNvPr>
          <p:cNvSpPr>
            <a:spLocks noGrp="1"/>
          </p:cNvSpPr>
          <p:nvPr>
            <p:ph idx="1"/>
          </p:nvPr>
        </p:nvSpPr>
        <p:spPr>
          <a:xfrm>
            <a:off x="1024129" y="2286000"/>
            <a:ext cx="3791711" cy="3931920"/>
          </a:xfrm>
        </p:spPr>
        <p:txBody>
          <a:bodyPr>
            <a:normAutofit/>
          </a:bodyPr>
          <a:lstStyle/>
          <a:p>
            <a:r>
              <a:rPr lang="en" altLang="zh-CN">
                <a:solidFill>
                  <a:srgbClr val="FFFFFF"/>
                </a:solidFill>
              </a:rPr>
              <a:t>Procam purchases a futures contract [</a:t>
            </a:r>
            <a:r>
              <a:rPr lang="en" altLang="zh-CN" i="1">
                <a:solidFill>
                  <a:srgbClr val="FFFFFF"/>
                </a:solidFill>
              </a:rPr>
              <a:t>f</a:t>
            </a:r>
            <a:r>
              <a:rPr lang="en" altLang="zh-CN">
                <a:solidFill>
                  <a:srgbClr val="FFFFFF"/>
                </a:solidFill>
              </a:rPr>
              <a:t>0(</a:t>
            </a:r>
            <a:r>
              <a:rPr lang="en" altLang="zh-CN" i="1">
                <a:solidFill>
                  <a:srgbClr val="FFFFFF"/>
                </a:solidFill>
              </a:rPr>
              <a:t>T</a:t>
            </a:r>
            <a:r>
              <a:rPr lang="en" altLang="zh-CN">
                <a:solidFill>
                  <a:srgbClr val="FFFFFF"/>
                </a:solidFill>
              </a:rPr>
              <a:t>) = $1,792.13] on the exchange via a financial intermediary. </a:t>
            </a:r>
          </a:p>
          <a:p>
            <a:endParaRPr lang="en" altLang="zh-CN">
              <a:solidFill>
                <a:srgbClr val="FFFFFF"/>
              </a:solidFill>
            </a:endParaRPr>
          </a:p>
          <a:p>
            <a:endParaRPr lang="en-US">
              <a:solidFill>
                <a:srgbClr val="FFFFFF"/>
              </a:solidFill>
            </a:endParaRPr>
          </a:p>
        </p:txBody>
      </p:sp>
      <p:pic>
        <p:nvPicPr>
          <p:cNvPr id="5" name="内容占位符 4" descr="表格&#10;&#10;描述已自动生成">
            <a:extLst>
              <a:ext uri="{FF2B5EF4-FFF2-40B4-BE49-F238E27FC236}">
                <a16:creationId xmlns:a16="http://schemas.microsoft.com/office/drawing/2014/main" id="{1623BCBD-1AF7-894A-9ADA-F66657994101}"/>
              </a:ext>
            </a:extLst>
          </p:cNvPr>
          <p:cNvPicPr>
            <a:picLocks noChangeAspect="1"/>
          </p:cNvPicPr>
          <p:nvPr/>
        </p:nvPicPr>
        <p:blipFill>
          <a:blip r:embed="rId2"/>
          <a:stretch>
            <a:fillRect/>
          </a:stretch>
        </p:blipFill>
        <p:spPr>
          <a:xfrm>
            <a:off x="6096000" y="1137513"/>
            <a:ext cx="5455921" cy="4582973"/>
          </a:xfrm>
          <a:prstGeom prst="rect">
            <a:avLst/>
          </a:prstGeom>
        </p:spPr>
      </p:pic>
    </p:spTree>
    <p:extLst>
      <p:ext uri="{BB962C8B-B14F-4D97-AF65-F5344CB8AC3E}">
        <p14:creationId xmlns:p14="http://schemas.microsoft.com/office/powerpoint/2010/main" val="424181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dirty="0"/>
              <a:t>Forward commitments</a:t>
            </a:r>
          </a:p>
          <a:p>
            <a:pPr lvl="1"/>
            <a:r>
              <a:rPr lang="en-US" dirty="0"/>
              <a:t>Forward</a:t>
            </a:r>
          </a:p>
          <a:p>
            <a:pPr lvl="1"/>
            <a:r>
              <a:rPr lang="en-US" dirty="0"/>
              <a:t>Futures</a:t>
            </a:r>
          </a:p>
          <a:p>
            <a:pPr lvl="1"/>
            <a:r>
              <a:rPr lang="en-US" u="sng" dirty="0">
                <a:solidFill>
                  <a:srgbClr val="FF0000"/>
                </a:solidFill>
              </a:rPr>
              <a:t>Swap</a:t>
            </a:r>
          </a:p>
          <a:p>
            <a:r>
              <a:rPr lang="en-US" dirty="0"/>
              <a:t>Contingent claims</a:t>
            </a:r>
          </a:p>
          <a:p>
            <a:pPr lvl="1"/>
            <a:r>
              <a:rPr lang="en-US" dirty="0"/>
              <a:t>Option</a:t>
            </a:r>
          </a:p>
          <a:p>
            <a:pPr lvl="1"/>
            <a:r>
              <a:rPr lang="en-US" dirty="0"/>
              <a:t>Credit Derivatives</a:t>
            </a:r>
          </a:p>
          <a:p>
            <a:pPr lvl="1"/>
            <a:endParaRPr lang="en-US" dirty="0"/>
          </a:p>
        </p:txBody>
      </p:sp>
      <p:pic>
        <p:nvPicPr>
          <p:cNvPr id="7" name="Graphic 6" descr="握手">
            <a:extLst>
              <a:ext uri="{FF2B5EF4-FFF2-40B4-BE49-F238E27FC236}">
                <a16:creationId xmlns:a16="http://schemas.microsoft.com/office/drawing/2014/main" id="{45C5EA3D-CAA2-2E31-4A50-F16271CBA8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342059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a:xfrm>
            <a:off x="1024128" y="585216"/>
            <a:ext cx="801827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a:xfrm>
            <a:off x="1024128" y="2286000"/>
            <a:ext cx="8018271" cy="4023360"/>
          </a:xfrm>
        </p:spPr>
        <p:txBody>
          <a:bodyPr>
            <a:normAutofit/>
          </a:bodyPr>
          <a:lstStyle/>
          <a:p>
            <a:r>
              <a:rPr lang="en-US" dirty="0"/>
              <a:t>Definition: A swap is a firm commitment under which two counterparties </a:t>
            </a:r>
            <a:r>
              <a:rPr lang="en-US" dirty="0">
                <a:solidFill>
                  <a:srgbClr val="FF0000"/>
                </a:solidFill>
              </a:rPr>
              <a:t>exchange a series of cash flows </a:t>
            </a:r>
            <a:r>
              <a:rPr lang="en-US" dirty="0"/>
              <a:t>in the future. One set of cash flows is typically </a:t>
            </a:r>
            <a:r>
              <a:rPr lang="en-US" dirty="0">
                <a:solidFill>
                  <a:srgbClr val="FF0000"/>
                </a:solidFill>
              </a:rPr>
              <a:t>variable, or floating</a:t>
            </a:r>
            <a:r>
              <a:rPr lang="en-US" dirty="0"/>
              <a:t>, and determined by a market reference rate that resets each period. The other cash flow stream is usually </a:t>
            </a:r>
            <a:r>
              <a:rPr lang="en-US" dirty="0">
                <a:solidFill>
                  <a:srgbClr val="FF0000"/>
                </a:solidFill>
              </a:rPr>
              <a:t>fixed or may vary based on a different underlying asset or rate</a:t>
            </a:r>
            <a:r>
              <a:rPr lang="en-US" dirty="0"/>
              <a: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23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a:xfrm>
            <a:off x="1024128" y="585216"/>
            <a:ext cx="6066818" cy="1499616"/>
          </a:xfrm>
        </p:spPr>
        <p:txBody>
          <a:bodyPr>
            <a:normAutofit/>
          </a:bodyPr>
          <a:lstStyle/>
          <a:p>
            <a:r>
              <a:rPr lang="en-US" altLang="zh-CN" dirty="0"/>
              <a:t>Derivatives</a:t>
            </a:r>
            <a:br>
              <a:rPr lang="en-US" dirty="0"/>
            </a:br>
            <a:r>
              <a:rPr lang="en-US" sz="36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a:xfrm>
            <a:off x="1024128" y="2286000"/>
            <a:ext cx="6066818" cy="4023360"/>
          </a:xfrm>
        </p:spPr>
        <p:txBody>
          <a:bodyPr>
            <a:normAutofit/>
          </a:bodyPr>
          <a:lstStyle/>
          <a:p>
            <a:r>
              <a:rPr lang="en" altLang="zh-CN" dirty="0"/>
              <a:t>Primary derivative types include a </a:t>
            </a:r>
            <a:r>
              <a:rPr lang="en" altLang="zh-CN" dirty="0">
                <a:solidFill>
                  <a:srgbClr val="FF0000"/>
                </a:solidFill>
              </a:rPr>
              <a:t>firm(forward) commitment</a:t>
            </a:r>
            <a:r>
              <a:rPr lang="en" altLang="zh-CN" dirty="0"/>
              <a:t> in which a predetermined amount is agreed to be exchanged between counterparties at settlement and a </a:t>
            </a:r>
            <a:r>
              <a:rPr lang="en" altLang="zh-CN" dirty="0">
                <a:solidFill>
                  <a:srgbClr val="FF0000"/>
                </a:solidFill>
              </a:rPr>
              <a:t>contingent claim </a:t>
            </a:r>
            <a:r>
              <a:rPr lang="en" altLang="zh-CN" dirty="0"/>
              <a:t>in which one of the counterparties determines whether and when the trade will settle. </a:t>
            </a:r>
          </a:p>
        </p:txBody>
      </p:sp>
      <p:pic>
        <p:nvPicPr>
          <p:cNvPr id="5" name="Picture 4" descr="A calculus formula">
            <a:extLst>
              <a:ext uri="{FF2B5EF4-FFF2-40B4-BE49-F238E27FC236}">
                <a16:creationId xmlns:a16="http://schemas.microsoft.com/office/drawing/2014/main" id="{B25BB370-1FE7-B181-4621-0EF2A6325C9D}"/>
              </a:ext>
            </a:extLst>
          </p:cNvPr>
          <p:cNvPicPr>
            <a:picLocks noChangeAspect="1"/>
          </p:cNvPicPr>
          <p:nvPr/>
        </p:nvPicPr>
        <p:blipFill rotWithShape="1">
          <a:blip r:embed="rId2"/>
          <a:srcRect l="24398" r="30442" b="-1"/>
          <a:stretch/>
        </p:blipFill>
        <p:spPr>
          <a:xfrm>
            <a:off x="7552266" y="10"/>
            <a:ext cx="4639733" cy="6857990"/>
          </a:xfrm>
          <a:prstGeom prst="rect">
            <a:avLst/>
          </a:prstGeom>
        </p:spPr>
      </p:pic>
    </p:spTree>
    <p:extLst>
      <p:ext uri="{BB962C8B-B14F-4D97-AF65-F5344CB8AC3E}">
        <p14:creationId xmlns:p14="http://schemas.microsoft.com/office/powerpoint/2010/main" val="2424597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pic>
        <p:nvPicPr>
          <p:cNvPr id="5" name="Picture 4">
            <a:extLst>
              <a:ext uri="{FF2B5EF4-FFF2-40B4-BE49-F238E27FC236}">
                <a16:creationId xmlns:a16="http://schemas.microsoft.com/office/drawing/2014/main" id="{2D705A49-1A9F-46BD-B5D6-83C9A0C8FD30}"/>
              </a:ext>
            </a:extLst>
          </p:cNvPr>
          <p:cNvPicPr>
            <a:picLocks noChangeAspect="1"/>
          </p:cNvPicPr>
          <p:nvPr/>
        </p:nvPicPr>
        <p:blipFill>
          <a:blip r:embed="rId2"/>
          <a:stretch>
            <a:fillRect/>
          </a:stretch>
        </p:blipFill>
        <p:spPr>
          <a:xfrm>
            <a:off x="2383891" y="3245988"/>
            <a:ext cx="6900974" cy="1735915"/>
          </a:xfrm>
          <a:prstGeom prst="rect">
            <a:avLst/>
          </a:prstGeom>
        </p:spPr>
      </p:pic>
    </p:spTree>
    <p:extLst>
      <p:ext uri="{BB962C8B-B14F-4D97-AF65-F5344CB8AC3E}">
        <p14:creationId xmlns:p14="http://schemas.microsoft.com/office/powerpoint/2010/main" val="3152884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DFCE-6589-4D53-B883-11C3B60766E0}"/>
              </a:ext>
            </a:extLst>
          </p:cNvPr>
          <p:cNvSpPr>
            <a:spLocks noGrp="1"/>
          </p:cNvSpPr>
          <p:nvPr>
            <p:ph type="title"/>
          </p:nvPr>
        </p:nvSpPr>
        <p:spPr>
          <a:xfrm>
            <a:off x="1024128" y="585216"/>
            <a:ext cx="3133581" cy="1499616"/>
          </a:xfrm>
        </p:spPr>
        <p:txBody>
          <a:bodyPr>
            <a:normAutofit/>
          </a:bodyPr>
          <a:lstStyle/>
          <a:p>
            <a:r>
              <a:rPr lang="en-US" sz="4000"/>
              <a:t>Swap Contracts</a:t>
            </a:r>
            <a:endParaRPr lang="en-US" sz="4000" dirty="0"/>
          </a:p>
        </p:txBody>
      </p:sp>
      <p:sp>
        <p:nvSpPr>
          <p:cNvPr id="3" name="Content Placeholder 2">
            <a:extLst>
              <a:ext uri="{FF2B5EF4-FFF2-40B4-BE49-F238E27FC236}">
                <a16:creationId xmlns:a16="http://schemas.microsoft.com/office/drawing/2014/main" id="{3214D9F7-CB77-437B-A14A-42B54002FCC2}"/>
              </a:ext>
            </a:extLst>
          </p:cNvPr>
          <p:cNvSpPr>
            <a:spLocks noGrp="1"/>
          </p:cNvSpPr>
          <p:nvPr>
            <p:ph idx="1"/>
          </p:nvPr>
        </p:nvSpPr>
        <p:spPr>
          <a:xfrm>
            <a:off x="1024128" y="2286000"/>
            <a:ext cx="3133580" cy="3931920"/>
          </a:xfrm>
        </p:spPr>
        <p:txBody>
          <a:bodyPr>
            <a:normAutofit/>
          </a:bodyPr>
          <a:lstStyle/>
          <a:p>
            <a:r>
              <a:rPr lang="en-US" sz="1600"/>
              <a:t>Counterparties usually exchange a net payment on fixed- and floating-rate payments</a:t>
            </a:r>
          </a:p>
          <a:p>
            <a:endParaRPr lang="en-US" sz="1600"/>
          </a:p>
        </p:txBody>
      </p:sp>
      <p:pic>
        <p:nvPicPr>
          <p:cNvPr id="5" name="Picture 4">
            <a:extLst>
              <a:ext uri="{FF2B5EF4-FFF2-40B4-BE49-F238E27FC236}">
                <a16:creationId xmlns:a16="http://schemas.microsoft.com/office/drawing/2014/main" id="{1D164FCF-BAAA-4C78-BBA5-426D826EB636}"/>
              </a:ext>
            </a:extLst>
          </p:cNvPr>
          <p:cNvPicPr>
            <a:picLocks noChangeAspect="1"/>
          </p:cNvPicPr>
          <p:nvPr/>
        </p:nvPicPr>
        <p:blipFill>
          <a:blip r:embed="rId2"/>
          <a:stretch>
            <a:fillRect/>
          </a:stretch>
        </p:blipFill>
        <p:spPr>
          <a:xfrm>
            <a:off x="4642342" y="1727517"/>
            <a:ext cx="6909577" cy="3402966"/>
          </a:xfrm>
          <a:prstGeom prst="rect">
            <a:avLst/>
          </a:prstGeom>
        </p:spPr>
      </p:pic>
    </p:spTree>
    <p:extLst>
      <p:ext uri="{BB962C8B-B14F-4D97-AF65-F5344CB8AC3E}">
        <p14:creationId xmlns:p14="http://schemas.microsoft.com/office/powerpoint/2010/main" val="686179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2250-409F-430B-BF16-EDD37453946C}"/>
              </a:ext>
            </a:extLst>
          </p:cNvPr>
          <p:cNvSpPr>
            <a:spLocks noGrp="1"/>
          </p:cNvSpPr>
          <p:nvPr>
            <p:ph type="title"/>
          </p:nvPr>
        </p:nvSpPr>
        <p:spPr>
          <a:xfrm>
            <a:off x="1024128" y="585216"/>
            <a:ext cx="8018272" cy="1499616"/>
          </a:xfrm>
        </p:spPr>
        <p:txBody>
          <a:bodyPr>
            <a:normAutofit/>
          </a:bodyPr>
          <a:lstStyle/>
          <a:p>
            <a:r>
              <a:rPr lang="en-US"/>
              <a:t>Swap Contracts</a:t>
            </a:r>
            <a:br>
              <a:rPr lang="en-US"/>
            </a:br>
            <a:r>
              <a:rPr lang="en-US"/>
              <a:t>example</a:t>
            </a:r>
          </a:p>
        </p:txBody>
      </p:sp>
      <p:sp>
        <p:nvSpPr>
          <p:cNvPr id="3" name="Content Placeholder 2">
            <a:extLst>
              <a:ext uri="{FF2B5EF4-FFF2-40B4-BE49-F238E27FC236}">
                <a16:creationId xmlns:a16="http://schemas.microsoft.com/office/drawing/2014/main" id="{2BB44AB6-F389-485B-8ACC-BB01F57F8501}"/>
              </a:ext>
            </a:extLst>
          </p:cNvPr>
          <p:cNvSpPr>
            <a:spLocks noGrp="1"/>
          </p:cNvSpPr>
          <p:nvPr>
            <p:ph idx="1"/>
          </p:nvPr>
        </p:nvSpPr>
        <p:spPr>
          <a:xfrm>
            <a:off x="1024128" y="2286000"/>
            <a:ext cx="8018271" cy="4023360"/>
          </a:xfrm>
        </p:spPr>
        <p:txBody>
          <a:bodyPr>
            <a:normAutofit/>
          </a:bodyPr>
          <a:lstStyle/>
          <a:p>
            <a:r>
              <a:rPr lang="en-US" dirty="0" err="1"/>
              <a:t>Fyleton</a:t>
            </a:r>
            <a:r>
              <a:rPr lang="en-US" dirty="0"/>
              <a:t> Investments has entered a five-year, receive-fixed GBP200 million</a:t>
            </a:r>
            <a:r>
              <a:rPr lang="zh-CN" altLang="en-US" dirty="0"/>
              <a:t> </a:t>
            </a:r>
            <a:r>
              <a:rPr lang="en-US" dirty="0"/>
              <a:t>interest rate swap with a financial intermediary to increase the duration of its</a:t>
            </a:r>
            <a:r>
              <a:rPr lang="zh-CN" altLang="en-US" dirty="0"/>
              <a:t> </a:t>
            </a:r>
            <a:r>
              <a:rPr lang="en-US" dirty="0"/>
              <a:t>fixed-income portfolio. Under terms of the swap, </a:t>
            </a:r>
            <a:r>
              <a:rPr lang="en-US" dirty="0" err="1"/>
              <a:t>Fyleton</a:t>
            </a:r>
            <a:r>
              <a:rPr lang="en-US" dirty="0"/>
              <a:t> has agreed to receive</a:t>
            </a:r>
            <a:r>
              <a:rPr lang="zh-CN" altLang="en-US" dirty="0"/>
              <a:t> </a:t>
            </a:r>
            <a:r>
              <a:rPr lang="en-US" dirty="0"/>
              <a:t>a semiannual GBP fixed rate of 2.25% and pay six-month MRR.</a:t>
            </a:r>
          </a:p>
          <a:p>
            <a:r>
              <a:rPr lang="en-US" dirty="0"/>
              <a:t>Calculate the first swap cash flow exchange if six-month MRR is set at 1.95%.</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3654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a:xfrm>
            <a:off x="1024128" y="585216"/>
            <a:ext cx="801827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a:xfrm>
            <a:off x="1024128" y="2286000"/>
            <a:ext cx="8018271" cy="4023360"/>
          </a:xfrm>
        </p:spPr>
        <p:txBody>
          <a:bodyPr>
            <a:normAutofit/>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a:t>
            </a:r>
            <a:r>
              <a:rPr lang="en-US" dirty="0">
                <a:solidFill>
                  <a:srgbClr val="FF0000"/>
                </a:solidFill>
              </a:rPr>
              <a:t>OTC</a:t>
            </a:r>
            <a:r>
              <a:rPr lang="en-US" dirty="0"/>
              <a:t> contract, so it is 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a:t>
            </a:r>
            <a:r>
              <a:rPr lang="en-US" dirty="0">
                <a:solidFill>
                  <a:srgbClr val="FF0000"/>
                </a:solidFill>
              </a:rPr>
              <a:t>no money changes hands at the start</a:t>
            </a:r>
            <a:r>
              <a:rPr lang="en-US" dirty="0"/>
              <a:t>; thus, the value of a swap when </a:t>
            </a:r>
            <a:r>
              <a:rPr lang="en-US" dirty="0">
                <a:solidFill>
                  <a:srgbClr val="FF0000"/>
                </a:solidFill>
              </a:rPr>
              <a:t>initiated must be zero</a:t>
            </a:r>
            <a:r>
              <a:rPr lang="en-US" dirty="0"/>
              <a:t>.</a:t>
            </a:r>
          </a:p>
          <a:p>
            <a:pPr lvl="1"/>
            <a:r>
              <a:rPr lang="en-US" dirty="0"/>
              <a:t>The notional amount of a swap is </a:t>
            </a:r>
            <a:r>
              <a:rPr lang="en-US" dirty="0">
                <a:solidFill>
                  <a:srgbClr val="FF0000"/>
                </a:solidFill>
              </a:rPr>
              <a:t>not typically exchanged</a:t>
            </a:r>
            <a:r>
              <a:rPr lang="en-US" dirty="0"/>
              <a:t>, the credit risk of a swap is much less than that of a loan.</a:t>
            </a:r>
          </a:p>
          <a:p>
            <a:endParaRPr lang="en-US" dirty="0"/>
          </a:p>
        </p:txBody>
      </p:sp>
      <p:sp>
        <p:nvSpPr>
          <p:cNvPr id="12"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834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a:xfrm>
            <a:off x="643468" y="643467"/>
            <a:ext cx="3415612" cy="5571066"/>
          </a:xfrm>
        </p:spPr>
        <p:txBody>
          <a:bodyPr>
            <a:normAutofit/>
          </a:bodyPr>
          <a:lstStyle/>
          <a:p>
            <a:r>
              <a:rPr lang="en-US">
                <a:solidFill>
                  <a:srgbClr val="FFFFFF"/>
                </a:solidFill>
              </a:rPr>
              <a:t>Swap contracts</a:t>
            </a:r>
            <a:br>
              <a:rPr lang="en-US">
                <a:solidFill>
                  <a:srgbClr val="FFFFFF"/>
                </a:solidFill>
              </a:rPr>
            </a:br>
            <a:r>
              <a:rPr lang="en-US">
                <a:solidFill>
                  <a:srgbClr val="FFFFFF"/>
                </a:solidFill>
              </a:rPr>
              <a:t>practices</a:t>
            </a:r>
            <a:br>
              <a:rPr lang="en-US">
                <a:solidFill>
                  <a:srgbClr val="FFFFFF"/>
                </a:solidFill>
              </a:rPr>
            </a:br>
            <a:endParaRPr lang="en-US">
              <a:solidFill>
                <a:srgbClr val="FFFFFF"/>
              </a:solidFill>
            </a:endParaRPr>
          </a:p>
        </p:txBody>
      </p:sp>
      <p:graphicFrame>
        <p:nvGraphicFramePr>
          <p:cNvPr id="13" name="Content Placeholder 2">
            <a:extLst>
              <a:ext uri="{FF2B5EF4-FFF2-40B4-BE49-F238E27FC236}">
                <a16:creationId xmlns:a16="http://schemas.microsoft.com/office/drawing/2014/main" id="{9B8E425D-1423-AE5C-C041-6320AA663B38}"/>
              </a:ext>
            </a:extLst>
          </p:cNvPr>
          <p:cNvGraphicFramePr>
            <a:graphicFrameLocks noGrp="1"/>
          </p:cNvGraphicFramePr>
          <p:nvPr>
            <p:ph idx="1"/>
            <p:extLst>
              <p:ext uri="{D42A27DB-BD31-4B8C-83A1-F6EECF244321}">
                <p14:modId xmlns:p14="http://schemas.microsoft.com/office/powerpoint/2010/main" val="3164597635"/>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8057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gled shot of pen on a graph">
            <a:extLst>
              <a:ext uri="{FF2B5EF4-FFF2-40B4-BE49-F238E27FC236}">
                <a16:creationId xmlns:a16="http://schemas.microsoft.com/office/drawing/2014/main" id="{3DBA2730-15D5-3FA9-2225-D0D08E9850C2}"/>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a:xfrm>
            <a:off x="1024128" y="585216"/>
            <a:ext cx="9720072" cy="1499616"/>
          </a:xfrm>
        </p:spPr>
        <p:txBody>
          <a:bodyPr>
            <a:normAutofit/>
          </a:bodyPr>
          <a:lstStyle/>
          <a:p>
            <a:r>
              <a:rPr lang="en-US"/>
              <a:t>Swap contracts</a:t>
            </a:r>
            <a:br>
              <a:rPr lang="en-US"/>
            </a:br>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a:xfrm>
            <a:off x="1024128" y="2286000"/>
            <a:ext cx="9720073" cy="4023360"/>
          </a:xfrm>
        </p:spPr>
        <p:txBody>
          <a:bodyPr>
            <a:normAutofit/>
          </a:bodyPr>
          <a:lstStyle/>
          <a:p>
            <a:r>
              <a:rPr lang="en-US" dirty="0"/>
              <a:t>3.Which of the following occurs in the daily settlement of futures contracts?</a:t>
            </a:r>
          </a:p>
          <a:p>
            <a:pPr lvl="1"/>
            <a:r>
              <a:rPr lang="en-US" b="1"/>
              <a:t>A </a:t>
            </a:r>
            <a:r>
              <a:rPr lang="en-US"/>
              <a:t>Initial margin deposits are refunded to the two parties.</a:t>
            </a:r>
          </a:p>
          <a:p>
            <a:pPr lvl="1"/>
            <a:r>
              <a:rPr lang="en-US" b="1"/>
              <a:t>B </a:t>
            </a:r>
            <a:r>
              <a:rPr lang="en-US"/>
              <a:t>Gains and losses are reported to other market participants.</a:t>
            </a:r>
          </a:p>
          <a:p>
            <a:pPr lvl="1"/>
            <a:r>
              <a:rPr lang="en-US" b="1"/>
              <a:t>C </a:t>
            </a:r>
            <a:r>
              <a:rPr lang="en-US"/>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677334" y="2160589"/>
            <a:ext cx="8596668" cy="4697411"/>
          </a:xfrm>
        </p:spPr>
        <p:txBody>
          <a:bodyPr>
            <a:normAutofit fontScale="92500" lnSpcReduction="10000"/>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dirty="0">
              <a:solidFill>
                <a:schemeClr val="tx1"/>
              </a:solidFill>
            </a:endParaRPr>
          </a:p>
          <a:p>
            <a:r>
              <a:rPr lang="en-US" dirty="0"/>
              <a:t>Long</a:t>
            </a:r>
            <a:r>
              <a:rPr lang="zh-CN" altLang="en-US" dirty="0"/>
              <a:t> </a:t>
            </a:r>
            <a:r>
              <a:rPr lang="en-US" altLang="zh-CN" dirty="0"/>
              <a:t>call:</a:t>
            </a:r>
            <a:r>
              <a:rPr lang="zh-CN" altLang="en-US" dirty="0"/>
              <a:t>花钱（吃饭洗桑拿）获得一个买资产（买可乐）的权力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791601908"/>
              </p:ext>
            </p:extLst>
          </p:nvPr>
        </p:nvGraphicFramePr>
        <p:xfrm>
          <a:off x="1029625" y="41816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normAutofit/>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8" y="585216"/>
            <a:ext cx="6066818" cy="1499616"/>
          </a:xfrm>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6066818" cy="4023360"/>
          </a:xfrm>
        </p:spPr>
        <p:txBody>
          <a:bodyPr>
            <a:normAutofit/>
          </a:bodyPr>
          <a:lstStyle/>
          <a:p>
            <a:r>
              <a:rPr lang="en-US" dirty="0"/>
              <a:t>Forward commitments</a:t>
            </a:r>
          </a:p>
          <a:p>
            <a:pPr lvl="1"/>
            <a:r>
              <a:rPr lang="en-US" u="sng" dirty="0">
                <a:solidFill>
                  <a:srgbClr val="FF0000"/>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pic>
        <p:nvPicPr>
          <p:cNvPr id="5" name="Picture 4" descr="Pen placed on top of a signature line">
            <a:extLst>
              <a:ext uri="{FF2B5EF4-FFF2-40B4-BE49-F238E27FC236}">
                <a16:creationId xmlns:a16="http://schemas.microsoft.com/office/drawing/2014/main" id="{C247ABD0-07B4-FDB5-1EC8-A15EF5AA1893}"/>
              </a:ext>
            </a:extLst>
          </p:cNvPr>
          <p:cNvPicPr>
            <a:picLocks noChangeAspect="1"/>
          </p:cNvPicPr>
          <p:nvPr/>
        </p:nvPicPr>
        <p:blipFill rotWithShape="1">
          <a:blip r:embed="rId2"/>
          <a:srcRect l="52367" r="2473" b="-1"/>
          <a:stretch/>
        </p:blipFill>
        <p:spPr>
          <a:xfrm>
            <a:off x="7552266" y="10"/>
            <a:ext cx="4639733" cy="6857990"/>
          </a:xfrm>
          <a:prstGeom prst="rect">
            <a:avLst/>
          </a:prstGeom>
        </p:spPr>
      </p:pic>
    </p:spTree>
    <p:extLst>
      <p:ext uri="{BB962C8B-B14F-4D97-AF65-F5344CB8AC3E}">
        <p14:creationId xmlns:p14="http://schemas.microsoft.com/office/powerpoint/2010/main" val="2265787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normAutofit/>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normAutofit/>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normAutofit/>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normAutofit/>
          </a:bodyPr>
          <a:lstStyle/>
          <a:p>
            <a:r>
              <a:rPr lang="en-US" sz="4000" dirty="0"/>
              <a:t>Option Contracts</a:t>
            </a:r>
            <a:br>
              <a:rPr lang="en-US" dirty="0"/>
            </a:br>
            <a:r>
              <a:rPr lang="en-US"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normAutofit/>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normAutofit/>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1023938" y="2286000"/>
          <a:ext cx="9720262" cy="4022725"/>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3387439509"/>
                    </a:ext>
                  </a:extLst>
                </a:gridCol>
                <a:gridCol w="2430066">
                  <a:extLst>
                    <a:ext uri="{9D8B030D-6E8A-4147-A177-3AD203B41FA5}">
                      <a16:colId xmlns:a16="http://schemas.microsoft.com/office/drawing/2014/main" val="101453196"/>
                    </a:ext>
                  </a:extLst>
                </a:gridCol>
                <a:gridCol w="2430066">
                  <a:extLst>
                    <a:ext uri="{9D8B030D-6E8A-4147-A177-3AD203B41FA5}">
                      <a16:colId xmlns:a16="http://schemas.microsoft.com/office/drawing/2014/main" val="1958576296"/>
                    </a:ext>
                  </a:extLst>
                </a:gridCol>
                <a:gridCol w="2430066">
                  <a:extLst>
                    <a:ext uri="{9D8B030D-6E8A-4147-A177-3AD203B41FA5}">
                      <a16:colId xmlns:a16="http://schemas.microsoft.com/office/drawing/2014/main" val="2684007679"/>
                    </a:ext>
                  </a:extLst>
                </a:gridCol>
              </a:tblGrid>
              <a:tr h="370840">
                <a:tc>
                  <a:txBody>
                    <a:bodyPr/>
                    <a:lstStyle/>
                    <a:p>
                      <a:endParaRPr lang="en-US" dirty="0"/>
                    </a:p>
                  </a:txBody>
                  <a:tcPr marL="103395" marR="103395"/>
                </a:tc>
                <a:tc>
                  <a:txBody>
                    <a:bodyPr/>
                    <a:lstStyle/>
                    <a:p>
                      <a:r>
                        <a:rPr lang="en-US" dirty="0"/>
                        <a:t>In the money</a:t>
                      </a:r>
                    </a:p>
                  </a:txBody>
                  <a:tcPr marL="103395" marR="103395"/>
                </a:tc>
                <a:tc>
                  <a:txBody>
                    <a:bodyPr/>
                    <a:lstStyle/>
                    <a:p>
                      <a:r>
                        <a:rPr lang="en-US" dirty="0"/>
                        <a:t>Out of the money</a:t>
                      </a:r>
                    </a:p>
                  </a:txBody>
                  <a:tcPr marL="103395" marR="103395"/>
                </a:tc>
                <a:tc>
                  <a:txBody>
                    <a:bodyPr/>
                    <a:lstStyle/>
                    <a:p>
                      <a:r>
                        <a:rPr lang="en-US" dirty="0"/>
                        <a:t>At the money</a:t>
                      </a:r>
                    </a:p>
                  </a:txBody>
                  <a:tcPr marL="103395" marR="103395"/>
                </a:tc>
                <a:extLst>
                  <a:ext uri="{0D108BD9-81ED-4DB2-BD59-A6C34878D82A}">
                    <a16:rowId xmlns:a16="http://schemas.microsoft.com/office/drawing/2014/main" val="618382092"/>
                  </a:ext>
                </a:extLst>
              </a:tr>
              <a:tr h="370840">
                <a:tc>
                  <a:txBody>
                    <a:bodyPr/>
                    <a:lstStyle/>
                    <a:p>
                      <a:r>
                        <a:rPr lang="en-US" dirty="0"/>
                        <a:t>Call option</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197765855"/>
                  </a:ext>
                </a:extLst>
              </a:tr>
              <a:tr h="370840">
                <a:tc>
                  <a:txBody>
                    <a:bodyPr/>
                    <a:lstStyle/>
                    <a:p>
                      <a:r>
                        <a:rPr lang="en-US" dirty="0"/>
                        <a:t>Put option</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graphicFrame>
        <p:nvGraphicFramePr>
          <p:cNvPr id="60" name="Content Placeholder 2">
            <a:extLst>
              <a:ext uri="{FF2B5EF4-FFF2-40B4-BE49-F238E27FC236}">
                <a16:creationId xmlns:a16="http://schemas.microsoft.com/office/drawing/2014/main" id="{2949CBFA-9B51-626E-146A-B7F54DBA6FFE}"/>
              </a:ext>
            </a:extLst>
          </p:cNvPr>
          <p:cNvGraphicFramePr>
            <a:graphicFrameLocks noGrp="1"/>
          </p:cNvGraphicFramePr>
          <p:nvPr>
            <p:ph idx="1"/>
            <p:extLst>
              <p:ext uri="{D42A27DB-BD31-4B8C-83A1-F6EECF244321}">
                <p14:modId xmlns:p14="http://schemas.microsoft.com/office/powerpoint/2010/main" val="132194483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58" name="墨迹 57">
                <a:extLst>
                  <a:ext uri="{FF2B5EF4-FFF2-40B4-BE49-F238E27FC236}">
                    <a16:creationId xmlns:a16="http://schemas.microsoft.com/office/drawing/2014/main" id="{A9848367-A01E-104D-ACBD-B3A44642FC1D}"/>
                  </a:ext>
                </a:extLst>
              </p14:cNvPr>
              <p14:cNvContentPartPr/>
              <p14:nvPr/>
            </p14:nvContentPartPr>
            <p14:xfrm>
              <a:off x="8401676" y="4176192"/>
              <a:ext cx="360" cy="360"/>
            </p14:xfrm>
          </p:contentPart>
        </mc:Choice>
        <mc:Fallback xmlns="">
          <p:pic>
            <p:nvPicPr>
              <p:cNvPr id="58" name="墨迹 57">
                <a:extLst>
                  <a:ext uri="{FF2B5EF4-FFF2-40B4-BE49-F238E27FC236}">
                    <a16:creationId xmlns:a16="http://schemas.microsoft.com/office/drawing/2014/main" id="{A9848367-A01E-104D-ACBD-B3A44642FC1D}"/>
                  </a:ext>
                </a:extLst>
              </p:cNvPr>
              <p:cNvPicPr/>
              <p:nvPr/>
            </p:nvPicPr>
            <p:blipFill>
              <a:blip r:embed="rId27"/>
              <a:stretch>
                <a:fillRect/>
              </a:stretch>
            </p:blipFill>
            <p:spPr>
              <a:xfrm>
                <a:off x="8386196" y="4160712"/>
                <a:ext cx="30960" cy="30960"/>
              </a:xfrm>
              <a:prstGeom prst="rect">
                <a:avLst/>
              </a:prstGeom>
            </p:spPr>
          </p:pic>
        </mc:Fallback>
      </mc:AlternateContent>
    </p:spTree>
    <p:extLst>
      <p:ext uri="{BB962C8B-B14F-4D97-AF65-F5344CB8AC3E}">
        <p14:creationId xmlns:p14="http://schemas.microsoft.com/office/powerpoint/2010/main" val="3492151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normAutofit/>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r>
              <a:rPr lang="en-US" sz="2400" dirty="0"/>
              <a:t>Buyer:</a:t>
            </a:r>
            <a:r>
              <a:rPr lang="zh-CN" altLang="en-US" sz="2400" dirty="0"/>
              <a:t>面临信用风险，买入信用保护</a:t>
            </a:r>
            <a:endParaRPr lang="en-US" altLang="zh-CN" sz="2400" dirty="0"/>
          </a:p>
          <a:p>
            <a:pPr lvl="1"/>
            <a:r>
              <a:rPr lang="zh-CN" altLang="en-US" sz="2200" dirty="0"/>
              <a:t>债券持有人，发放贷款机构</a:t>
            </a:r>
            <a:endParaRPr lang="en-US" altLang="zh-CN" sz="2200" dirty="0"/>
          </a:p>
          <a:p>
            <a:r>
              <a:rPr lang="en-US" sz="2400" dirty="0"/>
              <a:t>S</a:t>
            </a:r>
            <a:r>
              <a:rPr lang="en-US" altLang="zh-CN" sz="2400" dirty="0"/>
              <a:t>eller:</a:t>
            </a:r>
            <a:r>
              <a:rPr lang="zh-CN" altLang="en-US" sz="2400" dirty="0"/>
              <a:t>卖出信用保护</a:t>
            </a:r>
            <a:endParaRPr lang="en-US" altLang="zh-CN" sz="2400" dirty="0"/>
          </a:p>
          <a:p>
            <a:pPr lvl="1"/>
            <a:r>
              <a:rPr lang="zh-CN" altLang="en-US" sz="2200" dirty="0"/>
              <a:t>各类金融机构（保险公司，券商，投资银行）</a:t>
            </a:r>
            <a:endParaRPr lang="en-US" sz="2200" dirty="0"/>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1.A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701B-36C7-4C57-ACF1-51A552F8A8E8}"/>
              </a:ext>
            </a:extLst>
          </p:cNvPr>
          <p:cNvSpPr>
            <a:spLocks noGrp="1"/>
          </p:cNvSpPr>
          <p:nvPr>
            <p:ph type="title"/>
          </p:nvPr>
        </p:nvSpPr>
        <p:spPr/>
        <p:txBody>
          <a:bodyPr>
            <a:normAutofit/>
          </a:bodyPr>
          <a:lstStyle/>
          <a:p>
            <a:r>
              <a:rPr lang="en-US" sz="4800" dirty="0"/>
              <a:t>Forward Contracts</a:t>
            </a:r>
            <a:br>
              <a:rPr lang="en-US" sz="4800" dirty="0"/>
            </a:br>
            <a:r>
              <a:rPr lang="en-US" sz="4800" dirty="0"/>
              <a:t>example</a:t>
            </a:r>
          </a:p>
        </p:txBody>
      </p:sp>
      <p:pic>
        <p:nvPicPr>
          <p:cNvPr id="5" name="Content Placeholder 4">
            <a:extLst>
              <a:ext uri="{FF2B5EF4-FFF2-40B4-BE49-F238E27FC236}">
                <a16:creationId xmlns:a16="http://schemas.microsoft.com/office/drawing/2014/main" id="{7CABDD56-C86E-4170-A26A-90CBFE533419}"/>
              </a:ext>
            </a:extLst>
          </p:cNvPr>
          <p:cNvPicPr>
            <a:picLocks noGrp="1" noChangeAspect="1"/>
          </p:cNvPicPr>
          <p:nvPr>
            <p:ph idx="1"/>
          </p:nvPr>
        </p:nvPicPr>
        <p:blipFill>
          <a:blip r:embed="rId2"/>
          <a:stretch>
            <a:fillRect/>
          </a:stretch>
        </p:blipFill>
        <p:spPr>
          <a:xfrm>
            <a:off x="2241755" y="2068921"/>
            <a:ext cx="6500825" cy="4567853"/>
          </a:xfrm>
        </p:spPr>
      </p:pic>
    </p:spTree>
    <p:extLst>
      <p:ext uri="{BB962C8B-B14F-4D97-AF65-F5344CB8AC3E}">
        <p14:creationId xmlns:p14="http://schemas.microsoft.com/office/powerpoint/2010/main" val="3822021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normAutofit fontScale="90000"/>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normAutofit fontScale="90000"/>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normAutofit/>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normAutofit fontScale="90000"/>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normAutofit/>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normAutofit/>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dirty="0"/>
              <a:t>Forward Contracts</a:t>
            </a:r>
          </a:p>
        </p:txBody>
      </p:sp>
      <p:sp>
        <p:nvSpPr>
          <p:cNvPr id="15" name="Content Placeholder 7">
            <a:extLst>
              <a:ext uri="{FF2B5EF4-FFF2-40B4-BE49-F238E27FC236}">
                <a16:creationId xmlns:a16="http://schemas.microsoft.com/office/drawing/2014/main" id="{4751EDB2-030F-DD84-7265-E39D3BD2E91F}"/>
              </a:ext>
            </a:extLst>
          </p:cNvPr>
          <p:cNvSpPr>
            <a:spLocks noGrp="1"/>
          </p:cNvSpPr>
          <p:nvPr>
            <p:ph idx="1"/>
          </p:nvPr>
        </p:nvSpPr>
        <p:spPr>
          <a:xfrm>
            <a:off x="757084" y="2084832"/>
            <a:ext cx="5680587" cy="4023360"/>
          </a:xfrm>
        </p:spPr>
        <p:txBody>
          <a:bodyPr>
            <a:normAutofit/>
          </a:bodyPr>
          <a:lstStyle/>
          <a:p>
            <a:r>
              <a:rPr lang="en-US" dirty="0"/>
              <a:t>Long</a:t>
            </a:r>
            <a:r>
              <a:rPr lang="zh-CN" altLang="en-US" dirty="0"/>
              <a:t> </a:t>
            </a:r>
            <a:r>
              <a:rPr lang="en-US" altLang="zh-CN" dirty="0"/>
              <a:t>Forward(Forward Buyer) Payoff Profile</a:t>
            </a:r>
          </a:p>
          <a:p>
            <a:r>
              <a:rPr lang="en-US" dirty="0"/>
              <a:t>Buyer Payoff = S</a:t>
            </a:r>
            <a:r>
              <a:rPr lang="en-US" baseline="-25000" dirty="0"/>
              <a:t>T</a:t>
            </a:r>
            <a:r>
              <a:rPr lang="en-US" dirty="0"/>
              <a:t>-F</a:t>
            </a:r>
            <a:r>
              <a:rPr lang="en-US" baseline="-25000" dirty="0"/>
              <a:t>0</a:t>
            </a:r>
            <a:r>
              <a:rPr lang="en-US" dirty="0"/>
              <a:t>(T)</a:t>
            </a:r>
          </a:p>
        </p:txBody>
      </p:sp>
      <p:pic>
        <p:nvPicPr>
          <p:cNvPr id="4" name="内容占位符 3" descr="图表, 折线图&#10;&#10;描述已自动生成">
            <a:extLst>
              <a:ext uri="{FF2B5EF4-FFF2-40B4-BE49-F238E27FC236}">
                <a16:creationId xmlns:a16="http://schemas.microsoft.com/office/drawing/2014/main" id="{FA66B1AC-CF02-2846-919A-09569DCC6EBB}"/>
              </a:ext>
            </a:extLst>
          </p:cNvPr>
          <p:cNvPicPr>
            <a:picLocks noChangeAspect="1"/>
          </p:cNvPicPr>
          <p:nvPr/>
        </p:nvPicPr>
        <p:blipFill>
          <a:blip r:embed="rId2"/>
          <a:stretch>
            <a:fillRect/>
          </a:stretch>
        </p:blipFill>
        <p:spPr>
          <a:xfrm>
            <a:off x="889819" y="3145638"/>
            <a:ext cx="3615605" cy="3335394"/>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fontScale="925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normAutofit/>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3312319" y="2646362"/>
            <a:ext cx="5143500" cy="3302000"/>
          </a:xfrm>
        </p:spPr>
      </p:pic>
    </p:spTree>
    <p:extLst>
      <p:ext uri="{BB962C8B-B14F-4D97-AF65-F5344CB8AC3E}">
        <p14:creationId xmlns:p14="http://schemas.microsoft.com/office/powerpoint/2010/main" val="386662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Autofit/>
          </a:bodyPr>
          <a:lstStyle/>
          <a:p>
            <a:r>
              <a:rPr lang="en-US" sz="2000" dirty="0"/>
              <a:t>Characteristics:</a:t>
            </a:r>
          </a:p>
          <a:p>
            <a:pPr lvl="1"/>
            <a:r>
              <a:rPr lang="en-US" sz="2000" dirty="0"/>
              <a:t>An important element of forward contracts is that </a:t>
            </a:r>
            <a:r>
              <a:rPr lang="en-US" sz="2000" dirty="0">
                <a:solidFill>
                  <a:srgbClr val="FF0000"/>
                </a:solidFill>
              </a:rPr>
              <a:t>no money changes </a:t>
            </a:r>
            <a:r>
              <a:rPr lang="en-US" sz="2000" dirty="0"/>
              <a:t>hands between parties when the contract is initiated.  </a:t>
            </a:r>
          </a:p>
          <a:p>
            <a:pPr lvl="1"/>
            <a:r>
              <a:rPr lang="en-US" sz="2000" dirty="0"/>
              <a:t>The long and the short are engaged in a </a:t>
            </a:r>
            <a:r>
              <a:rPr lang="en-US" sz="2000" dirty="0">
                <a:solidFill>
                  <a:srgbClr val="FF0000"/>
                </a:solidFill>
              </a:rPr>
              <a:t>zero- sum game</a:t>
            </a:r>
            <a:r>
              <a:rPr lang="en-US" sz="2000" dirty="0"/>
              <a:t>, which is a type of competition in which one participant’s gains are the other’s losses. </a:t>
            </a:r>
          </a:p>
          <a:p>
            <a:pPr lvl="1"/>
            <a:r>
              <a:rPr lang="en-US" altLang="zh-CN" sz="2000" dirty="0"/>
              <a:t>Forward contracts have </a:t>
            </a:r>
            <a:r>
              <a:rPr lang="en-US" altLang="zh-CN" sz="2000" dirty="0">
                <a:solidFill>
                  <a:srgbClr val="FF0000"/>
                </a:solidFill>
              </a:rPr>
              <a:t>zero value at the start</a:t>
            </a:r>
            <a:r>
              <a:rPr lang="en-US" altLang="zh-CN" sz="2000" dirty="0"/>
              <a:t>.</a:t>
            </a:r>
            <a:endParaRPr lang="en-US" sz="2000" dirty="0"/>
          </a:p>
          <a:p>
            <a:pPr lvl="1"/>
            <a:r>
              <a:rPr lang="en-US" sz="2000" dirty="0"/>
              <a:t>Forward contracts need not specifically settle by delivery of the underlying asset. They can settle by </a:t>
            </a:r>
            <a:r>
              <a:rPr lang="en-US" sz="2000" dirty="0">
                <a:solidFill>
                  <a:srgbClr val="FF0000"/>
                </a:solidFill>
              </a:rPr>
              <a:t>an exchange of cash</a:t>
            </a:r>
            <a:r>
              <a:rPr lang="en-US" sz="2000" dirty="0"/>
              <a:t>. These contracts—called </a:t>
            </a:r>
            <a:r>
              <a:rPr lang="en-US" sz="2000" b="1" dirty="0"/>
              <a:t>non- deliverable forwards </a:t>
            </a:r>
            <a:r>
              <a:rPr lang="en-US" sz="2000" dirty="0"/>
              <a:t>(NDFs), </a:t>
            </a:r>
            <a:r>
              <a:rPr lang="en-US" sz="2000" b="1" dirty="0"/>
              <a:t>cash- settled forwards</a:t>
            </a:r>
            <a:r>
              <a:rPr lang="en-US" sz="2000" dirty="0"/>
              <a:t>, or </a:t>
            </a:r>
            <a:r>
              <a:rPr lang="en-US" sz="2000" b="1" dirty="0"/>
              <a:t>contracts for differences.</a:t>
            </a:r>
          </a:p>
          <a:p>
            <a:pPr lvl="1"/>
            <a:r>
              <a:rPr lang="en-US" sz="2000" dirty="0"/>
              <a:t>The primary purpose of derivatives is for </a:t>
            </a:r>
            <a:r>
              <a:rPr lang="en-US" sz="2000" dirty="0">
                <a:solidFill>
                  <a:srgbClr val="FF0000"/>
                </a:solidFill>
              </a:rPr>
              <a:t>risk management</a:t>
            </a:r>
            <a:r>
              <a:rPr lang="en-US" sz="2000" dirty="0"/>
              <a:t>.</a:t>
            </a:r>
            <a:endParaRPr lang="en-US" sz="2000" b="1" dirty="0"/>
          </a:p>
        </p:txBody>
      </p:sp>
    </p:spTree>
    <p:extLst>
      <p:ext uri="{BB962C8B-B14F-4D97-AF65-F5344CB8AC3E}">
        <p14:creationId xmlns:p14="http://schemas.microsoft.com/office/powerpoint/2010/main" val="8076631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normAutofit/>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8DE0D-E040-6744-9FDD-23739C68952C}"/>
              </a:ext>
            </a:extLst>
          </p:cNvPr>
          <p:cNvSpPr>
            <a:spLocks noGrp="1"/>
          </p:cNvSpPr>
          <p:nvPr>
            <p:ph type="title"/>
          </p:nvPr>
        </p:nvSpPr>
        <p:spPr>
          <a:xfrm>
            <a:off x="1024128" y="585216"/>
            <a:ext cx="6066818" cy="1499616"/>
          </a:xfrm>
        </p:spPr>
        <p:txBody>
          <a:bodyPr>
            <a:normAutofit/>
          </a:bodyPr>
          <a:lstStyle/>
          <a:p>
            <a:r>
              <a:rPr lang="en-US" altLang="zh-CN" sz="4000" dirty="0"/>
              <a:t>Forward Contracts</a:t>
            </a:r>
            <a:br>
              <a:rPr lang="en-US" altLang="zh-CN" sz="4000" dirty="0"/>
            </a:br>
            <a:r>
              <a:rPr lang="en-US" altLang="zh-CN" sz="4000" dirty="0"/>
              <a:t>example</a:t>
            </a:r>
            <a:endParaRPr kumimoji="1" lang="zh-CN" altLang="en-US" sz="4000" dirty="0"/>
          </a:p>
        </p:txBody>
      </p:sp>
      <p:sp>
        <p:nvSpPr>
          <p:cNvPr id="3" name="内容占位符 2">
            <a:extLst>
              <a:ext uri="{FF2B5EF4-FFF2-40B4-BE49-F238E27FC236}">
                <a16:creationId xmlns:a16="http://schemas.microsoft.com/office/drawing/2014/main" id="{9FA3EF9A-AC8B-9143-B27C-73A5626F7694}"/>
              </a:ext>
            </a:extLst>
          </p:cNvPr>
          <p:cNvSpPr>
            <a:spLocks noGrp="1"/>
          </p:cNvSpPr>
          <p:nvPr>
            <p:ph idx="1"/>
          </p:nvPr>
        </p:nvSpPr>
        <p:spPr>
          <a:xfrm>
            <a:off x="1024128" y="2286000"/>
            <a:ext cx="6066818" cy="4023360"/>
          </a:xfrm>
        </p:spPr>
        <p:txBody>
          <a:bodyPr>
            <a:normAutofit/>
          </a:bodyPr>
          <a:lstStyle/>
          <a:p>
            <a:r>
              <a:rPr lang="en" altLang="zh-CN" b="1" dirty="0"/>
              <a:t>Forward Gold Purchase </a:t>
            </a:r>
            <a:endParaRPr lang="en" altLang="zh-CN" dirty="0"/>
          </a:p>
          <a:p>
            <a:r>
              <a:rPr lang="en" altLang="zh-CN" dirty="0"/>
              <a:t>An investor, </a:t>
            </a:r>
            <a:r>
              <a:rPr lang="en" altLang="zh-CN" dirty="0" err="1"/>
              <a:t>Procam</a:t>
            </a:r>
            <a:r>
              <a:rPr lang="en" altLang="zh-CN" dirty="0"/>
              <a:t> Investments, enters a cash-settled forward contract with a financial intermediary to buy 100 ounces of gold at a forward price, F0(T), of $1,792.13 per ounce in three months. </a:t>
            </a:r>
          </a:p>
          <a:p>
            <a:r>
              <a:rPr lang="en" altLang="zh-CN" b="1" dirty="0"/>
              <a:t>Today’s spot gold price (</a:t>
            </a:r>
            <a:r>
              <a:rPr lang="en" altLang="zh-CN" b="1" i="1" dirty="0"/>
              <a:t>S</a:t>
            </a:r>
            <a:r>
              <a:rPr lang="en" altLang="zh-CN" b="1" dirty="0"/>
              <a:t>0) is $1,770 per ounce. </a:t>
            </a:r>
          </a:p>
          <a:p>
            <a:r>
              <a:rPr lang="en" altLang="zh-CN" b="1" dirty="0"/>
              <a:t>At contract maturity, the gold price (</a:t>
            </a:r>
            <a:r>
              <a:rPr lang="en" altLang="zh-CN" b="1" i="1" dirty="0"/>
              <a:t>ST</a:t>
            </a:r>
            <a:r>
              <a:rPr lang="en" altLang="zh-CN" b="1" dirty="0"/>
              <a:t>) is $1,780.50 per ounce. </a:t>
            </a:r>
          </a:p>
          <a:p>
            <a:endParaRPr kumimoji="1" lang="zh-CN" altLang="en-US" dirty="0"/>
          </a:p>
        </p:txBody>
      </p:sp>
      <p:pic>
        <p:nvPicPr>
          <p:cNvPr id="5" name="Picture 4" descr="Rows of gold and silver bars">
            <a:extLst>
              <a:ext uri="{FF2B5EF4-FFF2-40B4-BE49-F238E27FC236}">
                <a16:creationId xmlns:a16="http://schemas.microsoft.com/office/drawing/2014/main" id="{2D99DA12-07EF-1BAE-CDCA-54E42066CE3C}"/>
              </a:ext>
            </a:extLst>
          </p:cNvPr>
          <p:cNvPicPr>
            <a:picLocks noChangeAspect="1"/>
          </p:cNvPicPr>
          <p:nvPr/>
        </p:nvPicPr>
        <p:blipFill rotWithShape="1">
          <a:blip r:embed="rId2"/>
          <a:srcRect l="27986" r="21273"/>
          <a:stretch/>
        </p:blipFill>
        <p:spPr>
          <a:xfrm>
            <a:off x="7552266" y="10"/>
            <a:ext cx="4639733" cy="6857990"/>
          </a:xfrm>
          <a:prstGeom prst="rect">
            <a:avLst/>
          </a:prstGeom>
        </p:spPr>
      </p:pic>
    </p:spTree>
    <p:extLst>
      <p:ext uri="{BB962C8B-B14F-4D97-AF65-F5344CB8AC3E}">
        <p14:creationId xmlns:p14="http://schemas.microsoft.com/office/powerpoint/2010/main" val="380597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C0037-8A96-764E-834A-291D99463A5C}"/>
              </a:ext>
            </a:extLst>
          </p:cNvPr>
          <p:cNvSpPr>
            <a:spLocks noGrp="1"/>
          </p:cNvSpPr>
          <p:nvPr>
            <p:ph type="title"/>
          </p:nvPr>
        </p:nvSpPr>
        <p:spPr/>
        <p:txBody>
          <a:bodyPr/>
          <a:lstStyle/>
          <a:p>
            <a:r>
              <a:rPr lang="en-US" altLang="zh-CN" dirty="0"/>
              <a:t>Forward Contracts</a:t>
            </a:r>
            <a:br>
              <a:rPr lang="en-US" altLang="zh-CN" dirty="0"/>
            </a:br>
            <a:r>
              <a:rPr lang="en-US" altLang="zh-CN" dirty="0"/>
              <a:t>practice</a:t>
            </a:r>
            <a:endParaRPr kumimoji="1" lang="zh-CN" altLang="en-US" dirty="0"/>
          </a:p>
        </p:txBody>
      </p:sp>
      <p:graphicFrame>
        <p:nvGraphicFramePr>
          <p:cNvPr id="5" name="内容占位符 2">
            <a:extLst>
              <a:ext uri="{FF2B5EF4-FFF2-40B4-BE49-F238E27FC236}">
                <a16:creationId xmlns:a16="http://schemas.microsoft.com/office/drawing/2014/main" id="{7D2E2EF0-0781-9163-7F75-E13AD49F505D}"/>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357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6</TotalTime>
  <Words>3902</Words>
  <Application>Microsoft Macintosh PowerPoint</Application>
  <PresentationFormat>宽屏</PresentationFormat>
  <Paragraphs>447</Paragraphs>
  <Slides>71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71</vt:i4>
      </vt:variant>
    </vt:vector>
  </HeadingPairs>
  <TitlesOfParts>
    <vt:vector size="75" baseType="lpstr">
      <vt:lpstr>Tw Cen MT</vt:lpstr>
      <vt:lpstr>Tw Cen MT Condensed</vt:lpstr>
      <vt:lpstr>Wingdings 3</vt:lpstr>
      <vt:lpstr>积分</vt:lpstr>
      <vt:lpstr>Derivatives Definition of derivatives</vt:lpstr>
      <vt:lpstr>Derivatives TYPES OF DERIVATIVES</vt:lpstr>
      <vt:lpstr>Forward Contracts</vt:lpstr>
      <vt:lpstr>Forward Contracts </vt:lpstr>
      <vt:lpstr>Forward Contracts example</vt:lpstr>
      <vt:lpstr>Forward Contracts</vt:lpstr>
      <vt:lpstr>Forward Contracts</vt:lpstr>
      <vt:lpstr>Forward Contracts example</vt:lpstr>
      <vt:lpstr>Forward Contracts practice</vt:lpstr>
      <vt:lpstr>Futures Contracts</vt:lpstr>
      <vt:lpstr>Futures Contracts</vt:lpstr>
      <vt:lpstr>Futures Contracts</vt:lpstr>
      <vt:lpstr>Futures Contracts example</vt:lpstr>
      <vt:lpstr>Futures Contracts Way to against default </vt:lpstr>
      <vt:lpstr>Futures Contracts Final Settlement of futures </vt:lpstr>
      <vt:lpstr>Futures Contracts</vt:lpstr>
      <vt:lpstr>Futures Contracts example</vt:lpstr>
      <vt:lpstr>Swap Contracts</vt:lpstr>
      <vt:lpstr>Swap Contracts</vt:lpstr>
      <vt:lpstr>Swap Contracts</vt:lpstr>
      <vt:lpstr>Swap Contracts</vt:lpstr>
      <vt:lpstr>Swap Contracts example</vt:lpstr>
      <vt:lpstr>Swap Contracts</vt:lpstr>
      <vt:lpstr>Swap contracts practices </vt:lpstr>
      <vt:lpstr>Swap contracts practices</vt:lpstr>
      <vt:lpstr>Option Contracts</vt:lpstr>
      <vt:lpstr>Option Contracts</vt:lpstr>
      <vt:lpstr>Option Contracts Call Option</vt:lpstr>
      <vt:lpstr>Option Contracts Call Option</vt:lpstr>
      <vt:lpstr>Option Contracts Call Option</vt:lpstr>
      <vt:lpstr>Practices </vt:lpstr>
      <vt:lpstr>Option Contracts Put Option</vt:lpstr>
      <vt:lpstr>Option Contracts Put Option</vt:lpstr>
      <vt:lpstr>Option Contracts Put Option</vt:lpstr>
      <vt:lpstr>Practices</vt:lpstr>
      <vt:lpstr>Option Contracts</vt:lpstr>
      <vt:lpstr>Option Contracts</vt:lpstr>
      <vt:lpstr>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Derivatives Definition of derivatives</dc:title>
  <dc:creator>秦 玮杰</dc:creator>
  <cp:lastModifiedBy>秦 玮杰</cp:lastModifiedBy>
  <cp:revision>1</cp:revision>
  <dcterms:created xsi:type="dcterms:W3CDTF">2022-07-07T11:27:09Z</dcterms:created>
  <dcterms:modified xsi:type="dcterms:W3CDTF">2022-07-07T11:33:41Z</dcterms:modified>
</cp:coreProperties>
</file>