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 id="308" r:id="rId50"/>
    <p:sldId id="309" r:id="rId51"/>
    <p:sldId id="310" r:id="rId52"/>
    <p:sldId id="311" r:id="rId53"/>
    <p:sldId id="318" r:id="rId54"/>
    <p:sldId id="312" r:id="rId55"/>
    <p:sldId id="313" r:id="rId56"/>
    <p:sldId id="319" r:id="rId57"/>
    <p:sldId id="315" r:id="rId58"/>
    <p:sldId id="316" r:id="rId59"/>
    <p:sldId id="317" r:id="rId60"/>
    <p:sldId id="320" r:id="rId61"/>
    <p:sldId id="321" r:id="rId62"/>
    <p:sldId id="322" r:id="rId63"/>
    <p:sldId id="323" r:id="rId64"/>
    <p:sldId id="324" r:id="rId65"/>
    <p:sldId id="325" r:id="rId66"/>
    <p:sldId id="326" r:id="rId67"/>
    <p:sldId id="327"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63"/>
    <p:restoredTop sz="94737"/>
  </p:normalViewPr>
  <p:slideViewPr>
    <p:cSldViewPr snapToGrid="0">
      <p:cViewPr varScale="1">
        <p:scale>
          <a:sx n="68" d="100"/>
          <a:sy n="68" d="100"/>
        </p:scale>
        <p:origin x="1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solidFill>
                <a:srgbClr val="FF0000"/>
              </a:solidFill>
            </a:rPr>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6C296F77-763A-1B49-8F08-91BDF5A82BE2}" type="presOf" srcId="{E418CFBD-CBB0-47D4-90EA-7C86E66E0301}" destId="{CD36D044-47F6-BA4C-B7C5-E9DB54309CE0}" srcOrd="0" destOrd="0" presId="urn:microsoft.com/office/officeart/2005/8/layout/vList2"/>
    <dgm:cxn modelId="{3D0EFB57-CF8C-5744-A774-55319E05AA6E}" type="presOf" srcId="{5BA6EAC7-5FD8-4F9E-BFE8-CEDE7CEDDF86}" destId="{4E2EE375-77E8-344D-8FE3-6D408976901F}"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rgbClr val="FF0000"/>
              </a:solidFill>
            </a:rPr>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1725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The call protection period is:</a:t>
          </a:r>
        </a:p>
      </dsp:txBody>
      <dsp:txXfrm>
        <a:off x="24588" y="41845"/>
        <a:ext cx="7969095" cy="454509"/>
      </dsp:txXfrm>
    </dsp:sp>
    <dsp:sp modelId="{6E81FE26-0174-494F-A8AC-03518D01DF5A}">
      <dsp:nvSpPr>
        <dsp:cNvPr id="0" name=""/>
        <dsp:cNvSpPr/>
      </dsp:nvSpPr>
      <dsp:spPr>
        <a:xfrm>
          <a:off x="0" y="52094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10 years.</a:t>
          </a:r>
          <a:endParaRPr lang="en-US" sz="1600" kern="1200"/>
        </a:p>
        <a:p>
          <a:pPr marL="171450" lvl="1" indent="-171450" algn="l" defTabSz="711200">
            <a:lnSpc>
              <a:spcPct val="90000"/>
            </a:lnSpc>
            <a:spcBef>
              <a:spcPct val="0"/>
            </a:spcBef>
            <a:spcAft>
              <a:spcPct val="20000"/>
            </a:spcAft>
            <a:buChar char="•"/>
          </a:pPr>
          <a:r>
            <a:rPr lang="en-US" sz="1600" b="1" kern="1200"/>
            <a:t>11 years.</a:t>
          </a:r>
          <a:endParaRPr lang="en-US" sz="1600" kern="1200"/>
        </a:p>
        <a:p>
          <a:pPr marL="171450" lvl="1" indent="-171450" algn="l" defTabSz="711200">
            <a:lnSpc>
              <a:spcPct val="90000"/>
            </a:lnSpc>
            <a:spcBef>
              <a:spcPct val="0"/>
            </a:spcBef>
            <a:spcAft>
              <a:spcPct val="20000"/>
            </a:spcAft>
            <a:buChar char="•"/>
          </a:pPr>
          <a:r>
            <a:rPr lang="en-US" sz="1600" b="1" kern="1200"/>
            <a:t>20 years.</a:t>
          </a:r>
          <a:endParaRPr lang="en-US" sz="1600" kern="1200"/>
        </a:p>
      </dsp:txBody>
      <dsp:txXfrm>
        <a:off x="0" y="520942"/>
        <a:ext cx="8018271" cy="825930"/>
      </dsp:txXfrm>
    </dsp:sp>
    <dsp:sp modelId="{5077C554-23B0-B14D-871F-99A3D7E86E41}">
      <dsp:nvSpPr>
        <dsp:cNvPr id="0" name=""/>
        <dsp:cNvSpPr/>
      </dsp:nvSpPr>
      <dsp:spPr>
        <a:xfrm>
          <a:off x="0" y="1346872"/>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The call premium (per $1,000 in par value) in 2033 is closest to:</a:t>
          </a:r>
        </a:p>
      </dsp:txBody>
      <dsp:txXfrm>
        <a:off x="24588" y="1371460"/>
        <a:ext cx="7969095" cy="454509"/>
      </dsp:txXfrm>
    </dsp:sp>
    <dsp:sp modelId="{BC7A51D8-329D-4148-A3CC-5E08CD64BDFD}">
      <dsp:nvSpPr>
        <dsp:cNvPr id="0" name=""/>
        <dsp:cNvSpPr/>
      </dsp:nvSpPr>
      <dsp:spPr>
        <a:xfrm>
          <a:off x="0" y="1850557"/>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$2.32.</a:t>
          </a:r>
          <a:endParaRPr lang="en-US" sz="1600" kern="1200"/>
        </a:p>
        <a:p>
          <a:pPr marL="171450" lvl="1" indent="-171450" algn="l" defTabSz="711200">
            <a:lnSpc>
              <a:spcPct val="90000"/>
            </a:lnSpc>
            <a:spcBef>
              <a:spcPct val="0"/>
            </a:spcBef>
            <a:spcAft>
              <a:spcPct val="20000"/>
            </a:spcAft>
            <a:buChar char="•"/>
          </a:pPr>
          <a:r>
            <a:rPr lang="en-US" sz="1600" b="1" kern="1200"/>
            <a:t>$23.22.</a:t>
          </a:r>
          <a:endParaRPr lang="en-US" sz="1600" kern="1200"/>
        </a:p>
        <a:p>
          <a:pPr marL="171450" lvl="1" indent="-171450" algn="l" defTabSz="711200">
            <a:lnSpc>
              <a:spcPct val="90000"/>
            </a:lnSpc>
            <a:spcBef>
              <a:spcPct val="0"/>
            </a:spcBef>
            <a:spcAft>
              <a:spcPct val="20000"/>
            </a:spcAft>
            <a:buChar char="•"/>
          </a:pPr>
          <a:r>
            <a:rPr lang="en-US" sz="1600" b="1" kern="1200"/>
            <a:t>$45.14.</a:t>
          </a:r>
          <a:endParaRPr lang="en-US" sz="1600" kern="1200"/>
        </a:p>
      </dsp:txBody>
      <dsp:txXfrm>
        <a:off x="0" y="1850557"/>
        <a:ext cx="8018271" cy="825930"/>
      </dsp:txXfrm>
    </dsp:sp>
    <dsp:sp modelId="{BFAB45D7-86FF-2F4A-8BCB-FF9A2B3B2860}">
      <dsp:nvSpPr>
        <dsp:cNvPr id="0" name=""/>
        <dsp:cNvSpPr/>
      </dsp:nvSpPr>
      <dsp:spPr>
        <a:xfrm>
          <a:off x="0" y="267648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The call provision is </a:t>
          </a:r>
          <a:r>
            <a:rPr lang="en-US" sz="2100" i="1" kern="1200"/>
            <a:t>most likely</a:t>
          </a:r>
          <a:r>
            <a:rPr lang="en-US" sz="2100" kern="1200"/>
            <a:t>:</a:t>
          </a:r>
        </a:p>
      </dsp:txBody>
      <dsp:txXfrm>
        <a:off x="24588" y="2701075"/>
        <a:ext cx="7969095" cy="454509"/>
      </dsp:txXfrm>
    </dsp:sp>
    <dsp:sp modelId="{4E2EE375-77E8-344D-8FE3-6D408976901F}">
      <dsp:nvSpPr>
        <dsp:cNvPr id="0" name=""/>
        <dsp:cNvSpPr/>
      </dsp:nvSpPr>
      <dsp:spPr>
        <a:xfrm>
          <a:off x="0" y="318017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a Bermuda call.</a:t>
          </a:r>
          <a:endParaRPr lang="en-US" sz="1600" kern="1200"/>
        </a:p>
        <a:p>
          <a:pPr marL="171450" lvl="1" indent="-171450" algn="l" defTabSz="711200">
            <a:lnSpc>
              <a:spcPct val="90000"/>
            </a:lnSpc>
            <a:spcBef>
              <a:spcPct val="0"/>
            </a:spcBef>
            <a:spcAft>
              <a:spcPct val="20000"/>
            </a:spcAft>
            <a:buChar char="•"/>
          </a:pPr>
          <a:r>
            <a:rPr lang="en-US" sz="1600" b="1" kern="1200"/>
            <a:t>a European call.</a:t>
          </a:r>
          <a:endParaRPr lang="en-US" sz="1600" kern="1200"/>
        </a:p>
        <a:p>
          <a:pPr marL="171450" lvl="1" indent="-171450" algn="l" defTabSz="711200">
            <a:lnSpc>
              <a:spcPct val="90000"/>
            </a:lnSpc>
            <a:spcBef>
              <a:spcPct val="0"/>
            </a:spcBef>
            <a:spcAft>
              <a:spcPct val="20000"/>
            </a:spcAft>
            <a:buChar char="•"/>
          </a:pPr>
          <a:r>
            <a:rPr lang="en-US" sz="1600" b="1" kern="1200"/>
            <a:t>an American call.</a:t>
          </a:r>
          <a:endParaRPr lang="en-US" sz="1600" kern="1200"/>
        </a:p>
      </dsp:txBody>
      <dsp:txXfrm>
        <a:off x="0" y="3180172"/>
        <a:ext cx="8018271" cy="825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52</a:t>
            </a:fld>
            <a:endParaRPr lang="en-US"/>
          </a:p>
        </p:txBody>
      </p:sp>
    </p:spTree>
    <p:extLst>
      <p:ext uri="{BB962C8B-B14F-4D97-AF65-F5344CB8AC3E}">
        <p14:creationId xmlns:p14="http://schemas.microsoft.com/office/powerpoint/2010/main" val="272716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3B866C1-D4D8-42C4-BACA-D1CCAC4472DF}" type="slidenum">
              <a:rPr lang="en-US" smtClean="0"/>
              <a:t>61</a:t>
            </a:fld>
            <a:endParaRPr lang="en-US"/>
          </a:p>
        </p:txBody>
      </p:sp>
    </p:spTree>
    <p:extLst>
      <p:ext uri="{BB962C8B-B14F-4D97-AF65-F5344CB8AC3E}">
        <p14:creationId xmlns:p14="http://schemas.microsoft.com/office/powerpoint/2010/main" val="123997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11/22/2022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756112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range and blue numbers and graphs">
            <a:extLst>
              <a:ext uri="{FF2B5EF4-FFF2-40B4-BE49-F238E27FC236}">
                <a16:creationId xmlns:a16="http://schemas.microsoft.com/office/drawing/2014/main" id="{FD5F360A-5B46-9086-E806-6342A94CA25F}"/>
              </a:ext>
            </a:extLst>
          </p:cNvPr>
          <p:cNvPicPr>
            <a:picLocks noChangeAspect="1"/>
          </p:cNvPicPr>
          <p:nvPr/>
        </p:nvPicPr>
        <p:blipFill rotWithShape="1">
          <a:blip r:embed="rId2">
            <a:duotone>
              <a:schemeClr val="bg2">
                <a:shade val="45000"/>
                <a:satMod val="135000"/>
              </a:schemeClr>
              <a:prstClr val="white"/>
            </a:duotone>
            <a:alphaModFix amt="40000"/>
          </a:blip>
          <a:srcRect t="6568" b="1595"/>
          <a:stretch/>
        </p:blipFill>
        <p:spPr>
          <a:xfrm>
            <a:off x="20" y="10"/>
            <a:ext cx="12191980" cy="6857989"/>
          </a:xfrm>
          <a:prstGeom prst="rect">
            <a:avLst/>
          </a:prstGeom>
        </p:spPr>
      </p:pic>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a:xfrm>
            <a:off x="1024128" y="2286000"/>
            <a:ext cx="9720073" cy="4023360"/>
          </a:xfrm>
        </p:spPr>
        <p:txBody>
          <a:bodyPr>
            <a:normAutofit lnSpcReduction="10000"/>
          </a:bodyPr>
          <a:lstStyle/>
          <a:p>
            <a:r>
              <a:rPr lang="en-US" sz="2800" b="1" dirty="0">
                <a:solidFill>
                  <a:srgbClr val="FF0000"/>
                </a:solidFill>
              </a:rPr>
              <a:t>Convertible bond</a:t>
            </a:r>
          </a:p>
          <a:p>
            <a:r>
              <a:rPr lang="en-US" sz="2000" dirty="0"/>
              <a:t>It gives the bondholder the right to exchange the bond for a specified number of common shares in the issuing company.</a:t>
            </a:r>
          </a:p>
          <a:p>
            <a:r>
              <a:rPr lang="en-US" sz="2000" dirty="0"/>
              <a:t>The </a:t>
            </a:r>
            <a:r>
              <a:rPr lang="en-US" sz="2000" dirty="0">
                <a:solidFill>
                  <a:srgbClr val="FF0000"/>
                </a:solidFill>
              </a:rPr>
              <a:t>conversion price </a:t>
            </a:r>
            <a:r>
              <a:rPr lang="en-US" sz="2000" dirty="0"/>
              <a:t>is the price per share at which the convertible bond can be converted into shares.</a:t>
            </a:r>
          </a:p>
          <a:p>
            <a:r>
              <a:rPr lang="en-US" sz="2000" dirty="0"/>
              <a:t>The </a:t>
            </a:r>
            <a:r>
              <a:rPr lang="en-US" sz="2000" dirty="0">
                <a:solidFill>
                  <a:srgbClr val="FF0000"/>
                </a:solidFill>
              </a:rPr>
              <a:t>conversion ratio </a:t>
            </a:r>
            <a:r>
              <a:rPr lang="en-US" sz="2000" dirty="0"/>
              <a:t>is the number of common shares that each bond can be converted into.</a:t>
            </a:r>
          </a:p>
          <a:p>
            <a:r>
              <a:rPr lang="en-US" sz="2000" dirty="0"/>
              <a:t>The </a:t>
            </a:r>
            <a:r>
              <a:rPr lang="en-US" sz="2000" dirty="0">
                <a:solidFill>
                  <a:srgbClr val="FF0000"/>
                </a:solidFill>
              </a:rPr>
              <a:t>conversion value</a:t>
            </a:r>
            <a:r>
              <a:rPr lang="en-US" sz="2000" dirty="0"/>
              <a:t>, sometimes called the parity value, is the current share pric</a:t>
            </a:r>
            <a:r>
              <a:rPr lang="en-US" altLang="zh-CN" sz="2000" dirty="0"/>
              <a:t>e </a:t>
            </a:r>
            <a:r>
              <a:rPr lang="en-US" sz="2000" dirty="0"/>
              <a:t>multiplied by the conversion ratio.</a:t>
            </a:r>
          </a:p>
          <a:p>
            <a:r>
              <a:rPr lang="en-US" sz="2000" dirty="0"/>
              <a:t>The </a:t>
            </a:r>
            <a:r>
              <a:rPr lang="en-US" sz="2000" dirty="0">
                <a:solidFill>
                  <a:srgbClr val="FF0000"/>
                </a:solidFill>
              </a:rPr>
              <a:t>conversion premium </a:t>
            </a:r>
            <a:r>
              <a:rPr lang="en-US" sz="2000" dirty="0"/>
              <a:t>is the difference between the convertible bond’s price and its conversion value.  When the conversion value  is more than the price of convertible bond , the condition is above parity. In contrast, the condition is below parity.</a:t>
            </a:r>
          </a:p>
        </p:txBody>
      </p:sp>
    </p:spTree>
    <p:extLst>
      <p:ext uri="{BB962C8B-B14F-4D97-AF65-F5344CB8AC3E}">
        <p14:creationId xmlns:p14="http://schemas.microsoft.com/office/powerpoint/2010/main" val="96224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B242-0123-4ACB-85AC-1B46C9AA261E}"/>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B092DB2-FA57-4A6E-BD4D-7455F41103CC}"/>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Convertible bond</a:t>
            </a:r>
          </a:p>
          <a:p>
            <a:r>
              <a:rPr lang="en-US" dirty="0">
                <a:solidFill>
                  <a:srgbClr val="FF0000"/>
                </a:solidFill>
              </a:rPr>
              <a:t>Investor’s advantage</a:t>
            </a:r>
          </a:p>
          <a:p>
            <a:pPr>
              <a:buFont typeface="Wingdings" panose="05000000000000000000" pitchFamily="2" charset="2"/>
              <a:buChar char="§"/>
            </a:pPr>
            <a:r>
              <a:rPr lang="en-US" dirty="0"/>
              <a:t>Participate in the equity upside</a:t>
            </a:r>
          </a:p>
          <a:p>
            <a:pPr>
              <a:buFont typeface="Wingdings" panose="05000000000000000000" pitchFamily="2" charset="2"/>
              <a:buChar char="§"/>
            </a:pPr>
            <a:r>
              <a:rPr lang="en-US" dirty="0"/>
              <a:t>Receive downside protection</a:t>
            </a:r>
          </a:p>
          <a:p>
            <a:pPr>
              <a:buFont typeface="Wingdings" panose="05000000000000000000" pitchFamily="2" charset="2"/>
              <a:buChar char="§"/>
            </a:pPr>
            <a:r>
              <a:rPr lang="en-US" dirty="0"/>
              <a:t>Yield advantage</a:t>
            </a:r>
          </a:p>
          <a:p>
            <a:r>
              <a:rPr lang="en-US" dirty="0">
                <a:solidFill>
                  <a:srgbClr val="FF0000"/>
                </a:solidFill>
              </a:rPr>
              <a:t>Issuer’s advantage</a:t>
            </a:r>
          </a:p>
          <a:p>
            <a:pPr>
              <a:buFont typeface="Wingdings" panose="05000000000000000000" pitchFamily="2" charset="2"/>
              <a:buChar char="§"/>
            </a:pPr>
            <a:r>
              <a:rPr lang="en-US" dirty="0"/>
              <a:t>Reduce interest expense</a:t>
            </a:r>
          </a:p>
          <a:p>
            <a:pPr>
              <a:buFont typeface="Wingdings" panose="05000000000000000000" pitchFamily="2" charset="2"/>
              <a:buChar char="§"/>
            </a:pPr>
            <a:r>
              <a:rPr lang="en-US" dirty="0"/>
              <a:t>Elimination of debt if the conversion option is exercised</a:t>
            </a:r>
          </a:p>
          <a:p>
            <a:pPr marL="0" indent="0">
              <a:buNone/>
            </a:pPr>
            <a:r>
              <a:rPr lang="en-US" dirty="0"/>
              <a:t>Compare with option-free bond: </a:t>
            </a:r>
            <a:r>
              <a:rPr lang="en-US" dirty="0">
                <a:solidFill>
                  <a:srgbClr val="FF0000"/>
                </a:solidFill>
              </a:rPr>
              <a:t>higher price, lower yield</a:t>
            </a:r>
          </a:p>
          <a:p>
            <a:pPr>
              <a:buFont typeface="Wingdings" panose="05000000000000000000" pitchFamily="2" charset="2"/>
              <a:buChar char="§"/>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4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7BE-077D-4395-9A09-45783D2C2C2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F73ECBA-8747-4246-9071-D13B433E638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Convertible bond</a:t>
            </a:r>
          </a:p>
          <a:p>
            <a:r>
              <a:rPr lang="en-US" dirty="0"/>
              <a:t>A </a:t>
            </a:r>
            <a:r>
              <a:rPr lang="en-US" dirty="0">
                <a:solidFill>
                  <a:srgbClr val="FF0000"/>
                </a:solidFill>
              </a:rPr>
              <a:t>warrant</a:t>
            </a:r>
            <a:r>
              <a:rPr lang="en-US" dirty="0"/>
              <a:t> is an “</a:t>
            </a:r>
            <a:r>
              <a:rPr lang="en-US" dirty="0">
                <a:solidFill>
                  <a:srgbClr val="FF0000"/>
                </a:solidFill>
              </a:rPr>
              <a:t>attached</a:t>
            </a:r>
            <a:r>
              <a:rPr lang="en-US" dirty="0"/>
              <a:t>” rather than </a:t>
            </a:r>
            <a:r>
              <a:rPr lang="en-US" dirty="0">
                <a:solidFill>
                  <a:srgbClr val="FF0000"/>
                </a:solidFill>
              </a:rPr>
              <a:t>embedded option </a:t>
            </a:r>
            <a:r>
              <a:rPr lang="en-US" dirty="0"/>
              <a:t>entitling the holder to buy the underlying stock of the issuing company at a fixed exercise price until the expiration date.</a:t>
            </a:r>
          </a:p>
          <a:p>
            <a:r>
              <a:rPr lang="en-US" dirty="0">
                <a:solidFill>
                  <a:srgbClr val="FF0000"/>
                </a:solidFill>
              </a:rPr>
              <a:t>Contingent convertible bonds</a:t>
            </a:r>
            <a:r>
              <a:rPr lang="en-US" dirty="0"/>
              <a:t>, nicknamed “</a:t>
            </a:r>
            <a:r>
              <a:rPr lang="en-US" dirty="0" err="1">
                <a:solidFill>
                  <a:srgbClr val="FF0000"/>
                </a:solidFill>
              </a:rPr>
              <a:t>CoCos</a:t>
            </a:r>
            <a:r>
              <a:rPr lang="en-US" dirty="0"/>
              <a:t>,” are bonds with contingent </a:t>
            </a:r>
            <a:r>
              <a:rPr lang="en-US" dirty="0">
                <a:solidFill>
                  <a:srgbClr val="FF0000"/>
                </a:solidFill>
              </a:rPr>
              <a:t>write-down</a:t>
            </a:r>
            <a:r>
              <a:rPr lang="en-US" dirty="0"/>
              <a:t> provisions. In the case of </a:t>
            </a:r>
            <a:r>
              <a:rPr lang="en-US" dirty="0" err="1"/>
              <a:t>CoCos</a:t>
            </a:r>
            <a:r>
              <a:rPr lang="en-US" dirty="0"/>
              <a:t>, conversion is </a:t>
            </a:r>
            <a:r>
              <a:rPr lang="en-US" dirty="0">
                <a:solidFill>
                  <a:srgbClr val="FF0000"/>
                </a:solidFill>
              </a:rPr>
              <a:t>automatic</a:t>
            </a:r>
            <a:r>
              <a:rPr lang="en-US" dirty="0"/>
              <a:t> if a specified event occurs.</a:t>
            </a:r>
          </a:p>
          <a:p>
            <a:endParaRPr lang="en-US" b="1"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06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2BD37315-CDD1-473F-828E-3D3F1188866D}"/>
              </a:ext>
            </a:extLst>
          </p:cNvPr>
          <p:cNvPicPr>
            <a:picLocks noChangeAspect="1"/>
          </p:cNvPicPr>
          <p:nvPr/>
        </p:nvPicPr>
        <p:blipFill rotWithShape="1">
          <a:blip r:embed="rId2">
            <a:duotone>
              <a:schemeClr val="bg2">
                <a:shade val="45000"/>
                <a:satMod val="135000"/>
              </a:schemeClr>
              <a:prstClr val="white"/>
            </a:duotone>
            <a:alphaModFix amt="40000"/>
          </a:blip>
          <a:srcRect t="5645" b="3994"/>
          <a:stretch/>
        </p:blipFill>
        <p:spPr>
          <a:xfrm>
            <a:off x="20" y="10"/>
            <a:ext cx="12191980" cy="6857989"/>
          </a:xfrm>
          <a:prstGeom prst="rect">
            <a:avLst/>
          </a:prstGeom>
        </p:spPr>
      </p:pic>
      <p:sp>
        <p:nvSpPr>
          <p:cNvPr id="2" name="Title 1">
            <a:extLst>
              <a:ext uri="{FF2B5EF4-FFF2-40B4-BE49-F238E27FC236}">
                <a16:creationId xmlns:a16="http://schemas.microsoft.com/office/drawing/2014/main" id="{81905830-37A9-4652-BC7C-CBC05BEC972B}"/>
              </a:ext>
            </a:extLst>
          </p:cNvPr>
          <p:cNvSpPr>
            <a:spLocks noGrp="1"/>
          </p:cNvSpPr>
          <p:nvPr>
            <p:ph type="title"/>
          </p:nvPr>
        </p:nvSpPr>
        <p:spPr>
          <a:xfrm>
            <a:off x="1024128" y="585216"/>
            <a:ext cx="9720072" cy="1499616"/>
          </a:xfrm>
        </p:spPr>
        <p:txBody>
          <a:bodyPr>
            <a:normAutofit/>
          </a:bodyPr>
          <a:lstStyle/>
          <a:p>
            <a:r>
              <a:rPr lang="en-US" dirty="0"/>
              <a:t>Practices	</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577544-0C7A-46F6-B313-FDFD815EB0DC}"/>
              </a:ext>
            </a:extLst>
          </p:cNvPr>
          <p:cNvSpPr>
            <a:spLocks noGrp="1"/>
          </p:cNvSpPr>
          <p:nvPr>
            <p:ph idx="1"/>
          </p:nvPr>
        </p:nvSpPr>
        <p:spPr>
          <a:xfrm>
            <a:off x="1024128" y="2286000"/>
            <a:ext cx="9720073" cy="4023360"/>
          </a:xfrm>
        </p:spPr>
        <p:txBody>
          <a:bodyPr>
            <a:noAutofit/>
          </a:bodyPr>
          <a:lstStyle/>
          <a:p>
            <a:r>
              <a:rPr lang="en-US" sz="1400" dirty="0"/>
              <a:t>1. Which of the following is not an example of an embedded option?</a:t>
            </a:r>
          </a:p>
          <a:p>
            <a:pPr marL="457200" indent="-457200">
              <a:buFont typeface="+mj-lt"/>
              <a:buAutoNum type="alphaUcPeriod"/>
            </a:pPr>
            <a:r>
              <a:rPr lang="en-US" sz="1400" b="1" dirty="0"/>
              <a:t>Warrant</a:t>
            </a:r>
          </a:p>
          <a:p>
            <a:pPr marL="457200" indent="-457200">
              <a:buFont typeface="+mj-lt"/>
              <a:buAutoNum type="alphaUcPeriod"/>
            </a:pPr>
            <a:r>
              <a:rPr lang="en-US" sz="1400" b="1" dirty="0"/>
              <a:t>Call provision</a:t>
            </a:r>
          </a:p>
          <a:p>
            <a:pPr marL="457200" indent="-457200">
              <a:buFont typeface="+mj-lt"/>
              <a:buAutoNum type="alphaUcPeriod"/>
            </a:pPr>
            <a:r>
              <a:rPr lang="en-US" sz="1400" b="1" dirty="0"/>
              <a:t>Conversion provision</a:t>
            </a:r>
          </a:p>
          <a:p>
            <a:r>
              <a:rPr lang="en-US" sz="1400" dirty="0"/>
              <a:t>2. The type of bond with an embedded option that would most likely sell at a lower price than an otherwise similar bond without the embedded option is a:</a:t>
            </a:r>
          </a:p>
          <a:p>
            <a:pPr marL="457200" indent="-457200">
              <a:buFont typeface="+mj-lt"/>
              <a:buAutoNum type="alphaUcPeriod"/>
            </a:pPr>
            <a:r>
              <a:rPr lang="en-US" sz="1400" b="1" dirty="0"/>
              <a:t>putable bond.</a:t>
            </a:r>
          </a:p>
          <a:p>
            <a:pPr marL="457200" indent="-457200">
              <a:buFont typeface="+mj-lt"/>
              <a:buAutoNum type="alphaUcPeriod"/>
            </a:pPr>
            <a:r>
              <a:rPr lang="en-US" sz="1400" b="1" dirty="0"/>
              <a:t>callable bond.</a:t>
            </a:r>
          </a:p>
          <a:p>
            <a:pPr marL="457200" indent="-457200">
              <a:buFont typeface="+mj-lt"/>
              <a:buAutoNum type="alphaUcPeriod"/>
            </a:pPr>
            <a:r>
              <a:rPr lang="en-US" sz="1400" b="1" dirty="0"/>
              <a:t>convertible bond.</a:t>
            </a:r>
          </a:p>
          <a:p>
            <a:r>
              <a:rPr lang="en-US" sz="1400" dirty="0"/>
              <a:t>3. The additional risk inherent to a callable bond is best described as:</a:t>
            </a:r>
          </a:p>
          <a:p>
            <a:pPr marL="457200" indent="-457200">
              <a:buFont typeface="+mj-lt"/>
              <a:buAutoNum type="alphaUcPeriod"/>
            </a:pPr>
            <a:r>
              <a:rPr lang="en-US" sz="1400" b="1" dirty="0"/>
              <a:t>credit risk.</a:t>
            </a:r>
          </a:p>
          <a:p>
            <a:pPr marL="457200" indent="-457200">
              <a:buFont typeface="+mj-lt"/>
              <a:buAutoNum type="alphaUcPeriod"/>
            </a:pPr>
            <a:r>
              <a:rPr lang="en-US" sz="1400" b="1" dirty="0"/>
              <a:t>interest rate risk.</a:t>
            </a:r>
          </a:p>
          <a:p>
            <a:pPr marL="457200" indent="-457200">
              <a:buFont typeface="+mj-lt"/>
              <a:buAutoNum type="alphaUcPeriod"/>
            </a:pPr>
            <a:r>
              <a:rPr lang="en-US" sz="1400" b="1" dirty="0"/>
              <a:t>reinvestment risk.</a:t>
            </a:r>
          </a:p>
        </p:txBody>
      </p:sp>
    </p:spTree>
    <p:extLst>
      <p:ext uri="{BB962C8B-B14F-4D97-AF65-F5344CB8AC3E}">
        <p14:creationId xmlns:p14="http://schemas.microsoft.com/office/powerpoint/2010/main" val="3413262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AB8-6A3C-4EDD-BB3F-63C7AE75556D}"/>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9B441E61-4E39-4B64-8594-B93BD5420CC8}"/>
              </a:ext>
            </a:extLst>
          </p:cNvPr>
          <p:cNvSpPr>
            <a:spLocks noGrp="1"/>
          </p:cNvSpPr>
          <p:nvPr>
            <p:ph idx="1"/>
          </p:nvPr>
        </p:nvSpPr>
        <p:spPr>
          <a:xfrm>
            <a:off x="1024128" y="2286000"/>
            <a:ext cx="8018271" cy="4023360"/>
          </a:xfrm>
        </p:spPr>
        <p:txBody>
          <a:bodyPr>
            <a:normAutofit/>
          </a:bodyPr>
          <a:lstStyle/>
          <a:p>
            <a:r>
              <a:rPr lang="en-US" sz="1700"/>
              <a:t>4. The put provision of a putable bond:</a:t>
            </a:r>
          </a:p>
          <a:p>
            <a:pPr marL="457200" indent="-457200">
              <a:buFont typeface="+mj-lt"/>
              <a:buAutoNum type="alphaUcPeriod"/>
            </a:pPr>
            <a:r>
              <a:rPr lang="en-US" sz="1700" b="1"/>
              <a:t>limits the risk to the issuer.</a:t>
            </a:r>
          </a:p>
          <a:p>
            <a:pPr marL="457200" indent="-457200">
              <a:buFont typeface="+mj-lt"/>
              <a:buAutoNum type="alphaUcPeriod"/>
            </a:pPr>
            <a:r>
              <a:rPr lang="en-US" sz="1700" b="1"/>
              <a:t>limits the risk to the bondholder.</a:t>
            </a:r>
          </a:p>
          <a:p>
            <a:pPr marL="457200" indent="-457200">
              <a:buFont typeface="+mj-lt"/>
              <a:buAutoNum type="alphaUcPeriod"/>
            </a:pPr>
            <a:r>
              <a:rPr lang="en-US" sz="1700" b="1"/>
              <a:t>does not materially affect the risk of either the issuer or the bondholder.</a:t>
            </a:r>
          </a:p>
          <a:p>
            <a:r>
              <a:rPr lang="en-US" sz="1700"/>
              <a:t>5. Assume that a convertible bond issued in South Korea has a par value of ₩1,000,000 and is currently priced at ₩1,100,000. The underlying share price is ₩40,000, and the conversion ratio is 25:1. The conversion condition for this bond is:</a:t>
            </a:r>
          </a:p>
          <a:p>
            <a:pPr marL="457200" indent="-457200">
              <a:buFont typeface="+mj-lt"/>
              <a:buAutoNum type="alphaUcPeriod"/>
            </a:pPr>
            <a:r>
              <a:rPr lang="en-US" sz="1700" b="1"/>
              <a:t>parity.</a:t>
            </a:r>
          </a:p>
          <a:p>
            <a:pPr marL="457200" indent="-457200">
              <a:buFont typeface="+mj-lt"/>
              <a:buAutoNum type="alphaUcPeriod"/>
            </a:pPr>
            <a:r>
              <a:rPr lang="en-US" sz="1700" b="1"/>
              <a:t>above parity.</a:t>
            </a:r>
          </a:p>
          <a:p>
            <a:pPr marL="457200" indent="-457200">
              <a:buFont typeface="+mj-lt"/>
              <a:buAutoNum type="alphaUcPeriod"/>
            </a:pPr>
            <a:r>
              <a:rPr lang="en-US" sz="1700" b="1"/>
              <a:t>below parity.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305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3731724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343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719C-95D1-45C9-8195-4AF9CD0F937E}"/>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2B4840C-5F98-47C1-942F-3C147BA070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of fixed-income markets</a:t>
            </a:r>
          </a:p>
          <a:p>
            <a:pPr>
              <a:buFont typeface="Wingdings" panose="05000000000000000000" pitchFamily="2" charset="2"/>
              <a:buChar char="§"/>
            </a:pPr>
            <a:r>
              <a:rPr lang="en-US" dirty="0"/>
              <a:t>Classification by type of issuer</a:t>
            </a:r>
          </a:p>
          <a:p>
            <a:pPr>
              <a:buFont typeface="Wingdings" panose="05000000000000000000" pitchFamily="2" charset="2"/>
              <a:buChar char="§"/>
            </a:pPr>
            <a:r>
              <a:rPr lang="en-US" dirty="0"/>
              <a:t>Classification by credit quality</a:t>
            </a:r>
          </a:p>
          <a:p>
            <a:pPr>
              <a:buFont typeface="Wingdings" panose="05000000000000000000" pitchFamily="2" charset="2"/>
              <a:buChar char="§"/>
            </a:pPr>
            <a:r>
              <a:rPr lang="en-US" dirty="0"/>
              <a:t>Classification by maturity</a:t>
            </a:r>
          </a:p>
          <a:p>
            <a:pPr>
              <a:buFont typeface="Wingdings" panose="05000000000000000000" pitchFamily="2" charset="2"/>
              <a:buChar char="§"/>
            </a:pPr>
            <a:r>
              <a:rPr lang="en-US" dirty="0"/>
              <a:t>Classification by currency denomination</a:t>
            </a:r>
          </a:p>
          <a:p>
            <a:pPr>
              <a:buFont typeface="Wingdings" panose="05000000000000000000" pitchFamily="2" charset="2"/>
              <a:buChar char="§"/>
            </a:pPr>
            <a:r>
              <a:rPr lang="en-US" dirty="0"/>
              <a:t>Classification by type of coupon</a:t>
            </a:r>
          </a:p>
          <a:p>
            <a:pPr>
              <a:buFont typeface="Wingdings" panose="05000000000000000000" pitchFamily="2" charset="2"/>
              <a:buChar char="§"/>
            </a:pPr>
            <a:r>
              <a:rPr lang="en-US" dirty="0"/>
              <a:t>Classification by geography</a:t>
            </a:r>
          </a:p>
          <a:p>
            <a:pPr>
              <a:buFont typeface="Wingdings" panose="05000000000000000000" pitchFamily="2" charset="2"/>
              <a:buChar char="§"/>
            </a:pPr>
            <a:r>
              <a:rPr lang="en-US" dirty="0"/>
              <a:t>Other classifications of fixed-income markets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330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52DB-7AC9-4150-AC06-9B42B8CE559F}"/>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E60E4F-0ADE-42FA-B1F7-39D4307767B3}"/>
              </a:ext>
            </a:extLst>
          </p:cNvPr>
          <p:cNvSpPr>
            <a:spLocks noGrp="1"/>
          </p:cNvSpPr>
          <p:nvPr>
            <p:ph idx="1"/>
          </p:nvPr>
        </p:nvSpPr>
        <p:spPr/>
        <p:txBody>
          <a:bodyPr/>
          <a:lstStyle/>
          <a:p>
            <a:r>
              <a:rPr lang="en-US" sz="2800" b="1" dirty="0">
                <a:solidFill>
                  <a:srgbClr val="FF0000"/>
                </a:solidFill>
              </a:rPr>
              <a:t>Classification by type of issuer(1/7)</a:t>
            </a: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r>
              <a:rPr lang="en-US" sz="2800" b="1" dirty="0">
                <a:solidFill>
                  <a:srgbClr val="FF0000"/>
                </a:solidFill>
              </a:rPr>
              <a:t>Classification by credit quality(2/7)</a:t>
            </a:r>
          </a:p>
          <a:p>
            <a:endParaRPr lang="en-US" sz="2800" b="1" dirty="0">
              <a:solidFill>
                <a:srgbClr val="FF0000"/>
              </a:solidFill>
            </a:endParaRPr>
          </a:p>
          <a:p>
            <a:endParaRPr lang="en-US" dirty="0"/>
          </a:p>
        </p:txBody>
      </p:sp>
      <p:graphicFrame>
        <p:nvGraphicFramePr>
          <p:cNvPr id="4" name="Table 3">
            <a:extLst>
              <a:ext uri="{FF2B5EF4-FFF2-40B4-BE49-F238E27FC236}">
                <a16:creationId xmlns:a16="http://schemas.microsoft.com/office/drawing/2014/main" id="{0D48F85C-A480-40E2-94C4-2B1D4A60D68C}"/>
              </a:ext>
            </a:extLst>
          </p:cNvPr>
          <p:cNvGraphicFramePr>
            <a:graphicFrameLocks noGrp="1"/>
          </p:cNvGraphicFramePr>
          <p:nvPr>
            <p:extLst>
              <p:ext uri="{D42A27DB-BD31-4B8C-83A1-F6EECF244321}">
                <p14:modId xmlns:p14="http://schemas.microsoft.com/office/powerpoint/2010/main" val="1967102231"/>
              </p:ext>
            </p:extLst>
          </p:nvPr>
        </p:nvGraphicFramePr>
        <p:xfrm>
          <a:off x="1024129" y="2788649"/>
          <a:ext cx="8169348" cy="1759437"/>
        </p:xfrm>
        <a:graphic>
          <a:graphicData uri="http://schemas.openxmlformats.org/drawingml/2006/table">
            <a:tbl>
              <a:tblPr firstRow="1" bandRow="1">
                <a:tableStyleId>{5C22544A-7EE6-4342-B048-85BDC9FD1C3A}</a:tableStyleId>
              </a:tblPr>
              <a:tblGrid>
                <a:gridCol w="1498054">
                  <a:extLst>
                    <a:ext uri="{9D8B030D-6E8A-4147-A177-3AD203B41FA5}">
                      <a16:colId xmlns:a16="http://schemas.microsoft.com/office/drawing/2014/main" val="248823626"/>
                    </a:ext>
                  </a:extLst>
                </a:gridCol>
                <a:gridCol w="1769685">
                  <a:extLst>
                    <a:ext uri="{9D8B030D-6E8A-4147-A177-3AD203B41FA5}">
                      <a16:colId xmlns:a16="http://schemas.microsoft.com/office/drawing/2014/main" val="52392148"/>
                    </a:ext>
                  </a:extLst>
                </a:gridCol>
                <a:gridCol w="1633870">
                  <a:extLst>
                    <a:ext uri="{9D8B030D-6E8A-4147-A177-3AD203B41FA5}">
                      <a16:colId xmlns:a16="http://schemas.microsoft.com/office/drawing/2014/main" val="3067596100"/>
                    </a:ext>
                  </a:extLst>
                </a:gridCol>
                <a:gridCol w="1434982">
                  <a:extLst>
                    <a:ext uri="{9D8B030D-6E8A-4147-A177-3AD203B41FA5}">
                      <a16:colId xmlns:a16="http://schemas.microsoft.com/office/drawing/2014/main" val="1737152787"/>
                    </a:ext>
                  </a:extLst>
                </a:gridCol>
                <a:gridCol w="1832757">
                  <a:extLst>
                    <a:ext uri="{9D8B030D-6E8A-4147-A177-3AD203B41FA5}">
                      <a16:colId xmlns:a16="http://schemas.microsoft.com/office/drawing/2014/main" val="3618383935"/>
                    </a:ext>
                  </a:extLst>
                </a:gridCol>
              </a:tblGrid>
              <a:tr h="372287">
                <a:tc gridSpan="5">
                  <a:txBody>
                    <a:bodyPr/>
                    <a:lstStyle/>
                    <a:p>
                      <a:r>
                        <a:rPr lang="en-US" dirty="0"/>
                        <a:t>Global debt by sector at end of Q3 2019 in USD(USD TRILLION)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99436781"/>
                  </a:ext>
                </a:extLst>
              </a:tr>
              <a:tr h="642576">
                <a:tc>
                  <a:txBody>
                    <a:bodyPr/>
                    <a:lstStyle/>
                    <a:p>
                      <a:r>
                        <a:rPr lang="en-US" dirty="0"/>
                        <a:t>Households</a:t>
                      </a:r>
                    </a:p>
                  </a:txBody>
                  <a:tcPr/>
                </a:tc>
                <a:tc>
                  <a:txBody>
                    <a:bodyPr/>
                    <a:lstStyle/>
                    <a:p>
                      <a:r>
                        <a:rPr lang="en-US" dirty="0"/>
                        <a:t>Non-financial Corporates</a:t>
                      </a:r>
                    </a:p>
                  </a:txBody>
                  <a:tcPr/>
                </a:tc>
                <a:tc>
                  <a:txBody>
                    <a:bodyPr/>
                    <a:lstStyle/>
                    <a:p>
                      <a:r>
                        <a:rPr lang="en-US" dirty="0"/>
                        <a:t>Government</a:t>
                      </a:r>
                    </a:p>
                  </a:txBody>
                  <a:tcPr/>
                </a:tc>
                <a:tc>
                  <a:txBody>
                    <a:bodyPr/>
                    <a:lstStyle/>
                    <a:p>
                      <a:r>
                        <a:rPr lang="en-US" dirty="0"/>
                        <a:t>Financial Sector</a:t>
                      </a:r>
                    </a:p>
                  </a:txBody>
                  <a:tcPr/>
                </a:tc>
                <a:tc>
                  <a:txBody>
                    <a:bodyPr/>
                    <a:lstStyle/>
                    <a:p>
                      <a:r>
                        <a:rPr lang="en-US" dirty="0"/>
                        <a:t>Total</a:t>
                      </a:r>
                    </a:p>
                  </a:txBody>
                  <a:tcPr/>
                </a:tc>
                <a:extLst>
                  <a:ext uri="{0D108BD9-81ED-4DB2-BD59-A6C34878D82A}">
                    <a16:rowId xmlns:a16="http://schemas.microsoft.com/office/drawing/2014/main" val="4198217589"/>
                  </a:ext>
                </a:extLst>
              </a:tr>
              <a:tr h="372287">
                <a:tc>
                  <a:txBody>
                    <a:bodyPr/>
                    <a:lstStyle/>
                    <a:p>
                      <a:r>
                        <a:rPr lang="en-US" dirty="0"/>
                        <a:t>47.5</a:t>
                      </a:r>
                    </a:p>
                  </a:txBody>
                  <a:tcPr/>
                </a:tc>
                <a:tc>
                  <a:txBody>
                    <a:bodyPr/>
                    <a:lstStyle/>
                    <a:p>
                      <a:r>
                        <a:rPr lang="en-US" dirty="0"/>
                        <a:t>74.4</a:t>
                      </a:r>
                    </a:p>
                  </a:txBody>
                  <a:tcPr/>
                </a:tc>
                <a:tc>
                  <a:txBody>
                    <a:bodyPr/>
                    <a:lstStyle/>
                    <a:p>
                      <a:r>
                        <a:rPr lang="en-US" dirty="0"/>
                        <a:t>69.2</a:t>
                      </a:r>
                    </a:p>
                  </a:txBody>
                  <a:tcPr/>
                </a:tc>
                <a:tc>
                  <a:txBody>
                    <a:bodyPr/>
                    <a:lstStyle/>
                    <a:p>
                      <a:r>
                        <a:rPr lang="en-US" dirty="0"/>
                        <a:t>61.5</a:t>
                      </a:r>
                    </a:p>
                  </a:txBody>
                  <a:tcPr/>
                </a:tc>
                <a:tc>
                  <a:txBody>
                    <a:bodyPr/>
                    <a:lstStyle/>
                    <a:p>
                      <a:r>
                        <a:rPr lang="en-US" dirty="0"/>
                        <a:t>252.6</a:t>
                      </a:r>
                    </a:p>
                  </a:txBody>
                  <a:tcPr/>
                </a:tc>
                <a:extLst>
                  <a:ext uri="{0D108BD9-81ED-4DB2-BD59-A6C34878D82A}">
                    <a16:rowId xmlns:a16="http://schemas.microsoft.com/office/drawing/2014/main" val="328271208"/>
                  </a:ext>
                </a:extLst>
              </a:tr>
              <a:tr h="372287">
                <a:tc>
                  <a:txBody>
                    <a:bodyPr/>
                    <a:lstStyle/>
                    <a:p>
                      <a:r>
                        <a:rPr lang="en-US" dirty="0"/>
                        <a:t>18.8%</a:t>
                      </a:r>
                    </a:p>
                  </a:txBody>
                  <a:tcPr/>
                </a:tc>
                <a:tc>
                  <a:txBody>
                    <a:bodyPr/>
                    <a:lstStyle/>
                    <a:p>
                      <a:r>
                        <a:rPr lang="en-US" dirty="0"/>
                        <a:t>29.5%</a:t>
                      </a:r>
                    </a:p>
                  </a:txBody>
                  <a:tcPr/>
                </a:tc>
                <a:tc>
                  <a:txBody>
                    <a:bodyPr/>
                    <a:lstStyle/>
                    <a:p>
                      <a:r>
                        <a:rPr lang="en-US" dirty="0"/>
                        <a:t>27.4%</a:t>
                      </a:r>
                    </a:p>
                  </a:txBody>
                  <a:tcPr/>
                </a:tc>
                <a:tc>
                  <a:txBody>
                    <a:bodyPr/>
                    <a:lstStyle/>
                    <a:p>
                      <a:r>
                        <a:rPr lang="en-US" dirty="0"/>
                        <a:t>24.3%</a:t>
                      </a:r>
                    </a:p>
                  </a:txBody>
                  <a:tcPr/>
                </a:tc>
                <a:tc>
                  <a:txBody>
                    <a:bodyPr/>
                    <a:lstStyle/>
                    <a:p>
                      <a:r>
                        <a:rPr lang="en-US" dirty="0"/>
                        <a:t>100%</a:t>
                      </a:r>
                    </a:p>
                  </a:txBody>
                  <a:tcPr/>
                </a:tc>
                <a:extLst>
                  <a:ext uri="{0D108BD9-81ED-4DB2-BD59-A6C34878D82A}">
                    <a16:rowId xmlns:a16="http://schemas.microsoft.com/office/drawing/2014/main" val="704056687"/>
                  </a:ext>
                </a:extLst>
              </a:tr>
            </a:tbl>
          </a:graphicData>
        </a:graphic>
      </p:graphicFrame>
      <p:pic>
        <p:nvPicPr>
          <p:cNvPr id="6" name="Picture 5">
            <a:extLst>
              <a:ext uri="{FF2B5EF4-FFF2-40B4-BE49-F238E27FC236}">
                <a16:creationId xmlns:a16="http://schemas.microsoft.com/office/drawing/2014/main" id="{A85BCF6B-45BF-4F44-AA22-6F43F3869313}"/>
              </a:ext>
            </a:extLst>
          </p:cNvPr>
          <p:cNvPicPr>
            <a:picLocks noChangeAspect="1"/>
          </p:cNvPicPr>
          <p:nvPr/>
        </p:nvPicPr>
        <p:blipFill>
          <a:blip r:embed="rId2"/>
          <a:stretch>
            <a:fillRect/>
          </a:stretch>
        </p:blipFill>
        <p:spPr>
          <a:xfrm>
            <a:off x="1024128" y="5019630"/>
            <a:ext cx="8169348" cy="1792379"/>
          </a:xfrm>
          <a:prstGeom prst="rect">
            <a:avLst/>
          </a:prstGeom>
        </p:spPr>
      </p:pic>
    </p:spTree>
    <p:extLst>
      <p:ext uri="{BB962C8B-B14F-4D97-AF65-F5344CB8AC3E}">
        <p14:creationId xmlns:p14="http://schemas.microsoft.com/office/powerpoint/2010/main" val="2496640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C9E2-6364-4966-BB04-45A18988F84C}"/>
              </a:ext>
            </a:extLst>
          </p:cNvPr>
          <p:cNvSpPr>
            <a:spLocks noGrp="1"/>
          </p:cNvSpPr>
          <p:nvPr>
            <p:ph type="title"/>
          </p:nvPr>
        </p:nvSpPr>
        <p:spPr>
          <a:xfrm>
            <a:off x="1024128" y="585216"/>
            <a:ext cx="97200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graphicFrame>
        <p:nvGraphicFramePr>
          <p:cNvPr id="4" name="Content Placeholder 3">
            <a:extLst>
              <a:ext uri="{FF2B5EF4-FFF2-40B4-BE49-F238E27FC236}">
                <a16:creationId xmlns:a16="http://schemas.microsoft.com/office/drawing/2014/main" id="{56E33E43-A5F2-4863-838C-355FF76DAEFD}"/>
              </a:ext>
            </a:extLst>
          </p:cNvPr>
          <p:cNvGraphicFramePr>
            <a:graphicFrameLocks noGrp="1"/>
          </p:cNvGraphicFramePr>
          <p:nvPr>
            <p:ph idx="1"/>
            <p:extLst>
              <p:ext uri="{D42A27DB-BD31-4B8C-83A1-F6EECF244321}">
                <p14:modId xmlns:p14="http://schemas.microsoft.com/office/powerpoint/2010/main" val="4171478097"/>
              </p:ext>
            </p:extLst>
          </p:nvPr>
        </p:nvGraphicFramePr>
        <p:xfrm>
          <a:off x="1820328" y="2286000"/>
          <a:ext cx="8127483" cy="4022733"/>
        </p:xfrm>
        <a:graphic>
          <a:graphicData uri="http://schemas.openxmlformats.org/drawingml/2006/table">
            <a:tbl>
              <a:tblPr firstRow="1" bandRow="1">
                <a:tableStyleId>{5C22544A-7EE6-4342-B048-85BDC9FD1C3A}</a:tableStyleId>
              </a:tblPr>
              <a:tblGrid>
                <a:gridCol w="3083283">
                  <a:extLst>
                    <a:ext uri="{9D8B030D-6E8A-4147-A177-3AD203B41FA5}">
                      <a16:colId xmlns:a16="http://schemas.microsoft.com/office/drawing/2014/main" val="510043102"/>
                    </a:ext>
                  </a:extLst>
                </a:gridCol>
                <a:gridCol w="2266048">
                  <a:extLst>
                    <a:ext uri="{9D8B030D-6E8A-4147-A177-3AD203B41FA5}">
                      <a16:colId xmlns:a16="http://schemas.microsoft.com/office/drawing/2014/main" val="3101958610"/>
                    </a:ext>
                  </a:extLst>
                </a:gridCol>
                <a:gridCol w="2778152">
                  <a:extLst>
                    <a:ext uri="{9D8B030D-6E8A-4147-A177-3AD203B41FA5}">
                      <a16:colId xmlns:a16="http://schemas.microsoft.com/office/drawing/2014/main" val="1349325990"/>
                    </a:ext>
                  </a:extLst>
                </a:gridCol>
              </a:tblGrid>
              <a:tr h="365703">
                <a:tc>
                  <a:txBody>
                    <a:bodyPr/>
                    <a:lstStyle/>
                    <a:p>
                      <a:endParaRPr lang="en-US" sz="1600"/>
                    </a:p>
                  </a:txBody>
                  <a:tcPr marL="83114" marR="83114" marT="41557" marB="41557"/>
                </a:tc>
                <a:tc>
                  <a:txBody>
                    <a:bodyPr/>
                    <a:lstStyle/>
                    <a:p>
                      <a:r>
                        <a:rPr lang="en-US" sz="1600"/>
                        <a:t>Moody</a:t>
                      </a:r>
                    </a:p>
                  </a:txBody>
                  <a:tcPr marL="83114" marR="83114" marT="41557" marB="41557"/>
                </a:tc>
                <a:tc>
                  <a:txBody>
                    <a:bodyPr/>
                    <a:lstStyle/>
                    <a:p>
                      <a:r>
                        <a:rPr lang="en-US" sz="1600"/>
                        <a:t>S&amp;P, Fitch</a:t>
                      </a:r>
                    </a:p>
                  </a:txBody>
                  <a:tcPr marL="83114" marR="83114" marT="41557" marB="41557"/>
                </a:tc>
                <a:extLst>
                  <a:ext uri="{0D108BD9-81ED-4DB2-BD59-A6C34878D82A}">
                    <a16:rowId xmlns:a16="http://schemas.microsoft.com/office/drawing/2014/main" val="1581286107"/>
                  </a:ext>
                </a:extLst>
              </a:tr>
              <a:tr h="365703">
                <a:tc>
                  <a:txBody>
                    <a:bodyPr/>
                    <a:lstStyle/>
                    <a:p>
                      <a:r>
                        <a:rPr lang="en-US" sz="1600"/>
                        <a:t>Investment</a:t>
                      </a:r>
                    </a:p>
                  </a:txBody>
                  <a:tcPr marL="83114" marR="83114" marT="41557" marB="41557"/>
                </a:tc>
                <a:tc>
                  <a:txBody>
                    <a:bodyPr/>
                    <a:lstStyle/>
                    <a:p>
                      <a:r>
                        <a:rPr lang="en-US" sz="1600"/>
                        <a:t>Aaa</a:t>
                      </a:r>
                    </a:p>
                  </a:txBody>
                  <a:tcPr marL="83114" marR="83114" marT="41557" marB="41557"/>
                </a:tc>
                <a:tc>
                  <a:txBody>
                    <a:bodyPr/>
                    <a:lstStyle/>
                    <a:p>
                      <a:r>
                        <a:rPr lang="en-US" sz="1600"/>
                        <a:t>AAA</a:t>
                      </a:r>
                    </a:p>
                  </a:txBody>
                  <a:tcPr marL="83114" marR="83114" marT="41557" marB="41557"/>
                </a:tc>
                <a:extLst>
                  <a:ext uri="{0D108BD9-81ED-4DB2-BD59-A6C34878D82A}">
                    <a16:rowId xmlns:a16="http://schemas.microsoft.com/office/drawing/2014/main" val="3146699596"/>
                  </a:ext>
                </a:extLst>
              </a:tr>
              <a:tr h="365703">
                <a:tc>
                  <a:txBody>
                    <a:bodyPr/>
                    <a:lstStyle/>
                    <a:p>
                      <a:endParaRPr lang="en-US" sz="1600"/>
                    </a:p>
                  </a:txBody>
                  <a:tcPr marL="83114" marR="83114" marT="41557" marB="41557"/>
                </a:tc>
                <a:tc>
                  <a:txBody>
                    <a:bodyPr/>
                    <a:lstStyle/>
                    <a:p>
                      <a:r>
                        <a:rPr lang="en-US" sz="1600"/>
                        <a:t>Aa</a:t>
                      </a:r>
                    </a:p>
                  </a:txBody>
                  <a:tcPr marL="83114" marR="83114" marT="41557" marB="41557"/>
                </a:tc>
                <a:tc>
                  <a:txBody>
                    <a:bodyPr/>
                    <a:lstStyle/>
                    <a:p>
                      <a:r>
                        <a:rPr lang="en-US" sz="1600"/>
                        <a:t>AA</a:t>
                      </a:r>
                    </a:p>
                  </a:txBody>
                  <a:tcPr marL="83114" marR="83114" marT="41557" marB="41557"/>
                </a:tc>
                <a:extLst>
                  <a:ext uri="{0D108BD9-81ED-4DB2-BD59-A6C34878D82A}">
                    <a16:rowId xmlns:a16="http://schemas.microsoft.com/office/drawing/2014/main" val="2805878721"/>
                  </a:ext>
                </a:extLst>
              </a:tr>
              <a:tr h="365703">
                <a:tc>
                  <a:txBody>
                    <a:bodyPr/>
                    <a:lstStyle/>
                    <a:p>
                      <a:endParaRPr lang="en-US" sz="1600"/>
                    </a:p>
                  </a:txBody>
                  <a:tcPr marL="83114" marR="83114" marT="41557" marB="41557"/>
                </a:tc>
                <a:tc>
                  <a:txBody>
                    <a:bodyPr/>
                    <a:lstStyle/>
                    <a:p>
                      <a:r>
                        <a:rPr lang="en-US" sz="1600"/>
                        <a:t>A</a:t>
                      </a:r>
                    </a:p>
                  </a:txBody>
                  <a:tcPr marL="83114" marR="83114" marT="41557" marB="41557"/>
                </a:tc>
                <a:tc>
                  <a:txBody>
                    <a:bodyPr/>
                    <a:lstStyle/>
                    <a:p>
                      <a:r>
                        <a:rPr lang="en-US" sz="1600"/>
                        <a:t>A</a:t>
                      </a:r>
                    </a:p>
                  </a:txBody>
                  <a:tcPr marL="83114" marR="83114" marT="41557" marB="41557"/>
                </a:tc>
                <a:extLst>
                  <a:ext uri="{0D108BD9-81ED-4DB2-BD59-A6C34878D82A}">
                    <a16:rowId xmlns:a16="http://schemas.microsoft.com/office/drawing/2014/main" val="1500717763"/>
                  </a:ext>
                </a:extLst>
              </a:tr>
              <a:tr h="365703">
                <a:tc>
                  <a:txBody>
                    <a:bodyPr/>
                    <a:lstStyle/>
                    <a:p>
                      <a:endParaRPr lang="en-US" sz="1600"/>
                    </a:p>
                  </a:txBody>
                  <a:tcPr marL="83114" marR="83114" marT="41557" marB="41557"/>
                </a:tc>
                <a:tc>
                  <a:txBody>
                    <a:bodyPr/>
                    <a:lstStyle/>
                    <a:p>
                      <a:r>
                        <a:rPr lang="en-US" sz="1600"/>
                        <a:t>Baa</a:t>
                      </a:r>
                    </a:p>
                  </a:txBody>
                  <a:tcPr marL="83114" marR="83114" marT="41557" marB="41557"/>
                </a:tc>
                <a:tc>
                  <a:txBody>
                    <a:bodyPr/>
                    <a:lstStyle/>
                    <a:p>
                      <a:r>
                        <a:rPr lang="en-US" sz="1600"/>
                        <a:t>BBB</a:t>
                      </a:r>
                    </a:p>
                  </a:txBody>
                  <a:tcPr marL="83114" marR="83114" marT="41557" marB="41557"/>
                </a:tc>
                <a:extLst>
                  <a:ext uri="{0D108BD9-81ED-4DB2-BD59-A6C34878D82A}">
                    <a16:rowId xmlns:a16="http://schemas.microsoft.com/office/drawing/2014/main" val="3878922433"/>
                  </a:ext>
                </a:extLst>
              </a:tr>
              <a:tr h="365703">
                <a:tc>
                  <a:txBody>
                    <a:bodyPr/>
                    <a:lstStyle/>
                    <a:p>
                      <a:r>
                        <a:rPr lang="en-US" sz="1600"/>
                        <a:t>Speculative</a:t>
                      </a:r>
                    </a:p>
                  </a:txBody>
                  <a:tcPr marL="83114" marR="83114" marT="41557" marB="41557"/>
                </a:tc>
                <a:tc>
                  <a:txBody>
                    <a:bodyPr/>
                    <a:lstStyle/>
                    <a:p>
                      <a:r>
                        <a:rPr lang="en-US" sz="1600"/>
                        <a:t>Ba</a:t>
                      </a:r>
                    </a:p>
                  </a:txBody>
                  <a:tcPr marL="83114" marR="83114" marT="41557" marB="41557"/>
                </a:tc>
                <a:tc>
                  <a:txBody>
                    <a:bodyPr/>
                    <a:lstStyle/>
                    <a:p>
                      <a:r>
                        <a:rPr lang="en-US" sz="1600"/>
                        <a:t>BB</a:t>
                      </a:r>
                    </a:p>
                  </a:txBody>
                  <a:tcPr marL="83114" marR="83114" marT="41557" marB="41557"/>
                </a:tc>
                <a:extLst>
                  <a:ext uri="{0D108BD9-81ED-4DB2-BD59-A6C34878D82A}">
                    <a16:rowId xmlns:a16="http://schemas.microsoft.com/office/drawing/2014/main" val="576987141"/>
                  </a:ext>
                </a:extLst>
              </a:tr>
              <a:tr h="365703">
                <a:tc>
                  <a:txBody>
                    <a:bodyPr/>
                    <a:lstStyle/>
                    <a:p>
                      <a:endParaRPr lang="en-US" sz="1600"/>
                    </a:p>
                  </a:txBody>
                  <a:tcPr marL="83114" marR="83114" marT="41557" marB="41557"/>
                </a:tc>
                <a:tc>
                  <a:txBody>
                    <a:bodyPr/>
                    <a:lstStyle/>
                    <a:p>
                      <a:r>
                        <a:rPr lang="en-US" sz="1600"/>
                        <a:t>B</a:t>
                      </a:r>
                    </a:p>
                  </a:txBody>
                  <a:tcPr marL="83114" marR="83114" marT="41557" marB="41557"/>
                </a:tc>
                <a:tc>
                  <a:txBody>
                    <a:bodyPr/>
                    <a:lstStyle/>
                    <a:p>
                      <a:r>
                        <a:rPr lang="en-US" sz="1600"/>
                        <a:t>B</a:t>
                      </a:r>
                    </a:p>
                  </a:txBody>
                  <a:tcPr marL="83114" marR="83114" marT="41557" marB="41557"/>
                </a:tc>
                <a:extLst>
                  <a:ext uri="{0D108BD9-81ED-4DB2-BD59-A6C34878D82A}">
                    <a16:rowId xmlns:a16="http://schemas.microsoft.com/office/drawing/2014/main" val="644098417"/>
                  </a:ext>
                </a:extLst>
              </a:tr>
              <a:tr h="365703">
                <a:tc>
                  <a:txBody>
                    <a:bodyPr/>
                    <a:lstStyle/>
                    <a:p>
                      <a:endParaRPr lang="en-US" sz="1600"/>
                    </a:p>
                  </a:txBody>
                  <a:tcPr marL="83114" marR="83114" marT="41557" marB="41557"/>
                </a:tc>
                <a:tc>
                  <a:txBody>
                    <a:bodyPr/>
                    <a:lstStyle/>
                    <a:p>
                      <a:r>
                        <a:rPr lang="en-US" sz="1600"/>
                        <a:t>Caa</a:t>
                      </a:r>
                    </a:p>
                  </a:txBody>
                  <a:tcPr marL="83114" marR="83114" marT="41557" marB="41557"/>
                </a:tc>
                <a:tc>
                  <a:txBody>
                    <a:bodyPr/>
                    <a:lstStyle/>
                    <a:p>
                      <a:r>
                        <a:rPr lang="en-US" sz="1600"/>
                        <a:t>CCC</a:t>
                      </a:r>
                    </a:p>
                  </a:txBody>
                  <a:tcPr marL="83114" marR="83114" marT="41557" marB="41557"/>
                </a:tc>
                <a:extLst>
                  <a:ext uri="{0D108BD9-81ED-4DB2-BD59-A6C34878D82A}">
                    <a16:rowId xmlns:a16="http://schemas.microsoft.com/office/drawing/2014/main" val="747649931"/>
                  </a:ext>
                </a:extLst>
              </a:tr>
              <a:tr h="365703">
                <a:tc>
                  <a:txBody>
                    <a:bodyPr/>
                    <a:lstStyle/>
                    <a:p>
                      <a:endParaRPr lang="en-US" sz="1600"/>
                    </a:p>
                  </a:txBody>
                  <a:tcPr marL="83114" marR="83114" marT="41557" marB="41557"/>
                </a:tc>
                <a:tc>
                  <a:txBody>
                    <a:bodyPr/>
                    <a:lstStyle/>
                    <a:p>
                      <a:r>
                        <a:rPr lang="en-US" sz="1600"/>
                        <a:t>Ca</a:t>
                      </a:r>
                    </a:p>
                  </a:txBody>
                  <a:tcPr marL="83114" marR="83114" marT="41557" marB="41557"/>
                </a:tc>
                <a:tc>
                  <a:txBody>
                    <a:bodyPr/>
                    <a:lstStyle/>
                    <a:p>
                      <a:r>
                        <a:rPr lang="en-US" sz="1600"/>
                        <a:t>CC</a:t>
                      </a:r>
                    </a:p>
                  </a:txBody>
                  <a:tcPr marL="83114" marR="83114" marT="41557" marB="41557"/>
                </a:tc>
                <a:extLst>
                  <a:ext uri="{0D108BD9-81ED-4DB2-BD59-A6C34878D82A}">
                    <a16:rowId xmlns:a16="http://schemas.microsoft.com/office/drawing/2014/main" val="1604727918"/>
                  </a:ext>
                </a:extLst>
              </a:tr>
              <a:tr h="365703">
                <a:tc>
                  <a:txBody>
                    <a:bodyPr/>
                    <a:lstStyle/>
                    <a:p>
                      <a:endParaRPr lang="en-US" sz="1600"/>
                    </a:p>
                  </a:txBody>
                  <a:tcPr marL="83114" marR="83114" marT="41557" marB="41557"/>
                </a:tc>
                <a:tc>
                  <a:txBody>
                    <a:bodyPr/>
                    <a:lstStyle/>
                    <a:p>
                      <a:r>
                        <a:rPr lang="en-US" sz="1600"/>
                        <a:t>C</a:t>
                      </a:r>
                    </a:p>
                  </a:txBody>
                  <a:tcPr marL="83114" marR="83114" marT="41557" marB="41557"/>
                </a:tc>
                <a:tc>
                  <a:txBody>
                    <a:bodyPr/>
                    <a:lstStyle/>
                    <a:p>
                      <a:r>
                        <a:rPr lang="en-US" sz="1600"/>
                        <a:t>C</a:t>
                      </a:r>
                    </a:p>
                  </a:txBody>
                  <a:tcPr marL="83114" marR="83114" marT="41557" marB="41557"/>
                </a:tc>
                <a:extLst>
                  <a:ext uri="{0D108BD9-81ED-4DB2-BD59-A6C34878D82A}">
                    <a16:rowId xmlns:a16="http://schemas.microsoft.com/office/drawing/2014/main" val="3079077078"/>
                  </a:ext>
                </a:extLst>
              </a:tr>
              <a:tr h="365703">
                <a:tc>
                  <a:txBody>
                    <a:bodyPr/>
                    <a:lstStyle/>
                    <a:p>
                      <a:endParaRPr lang="en-US" sz="1600"/>
                    </a:p>
                  </a:txBody>
                  <a:tcPr marL="83114" marR="83114" marT="41557" marB="41557"/>
                </a:tc>
                <a:tc>
                  <a:txBody>
                    <a:bodyPr/>
                    <a:lstStyle/>
                    <a:p>
                      <a:endParaRPr lang="en-US" sz="1600"/>
                    </a:p>
                  </a:txBody>
                  <a:tcPr marL="83114" marR="83114" marT="41557" marB="41557"/>
                </a:tc>
                <a:tc>
                  <a:txBody>
                    <a:bodyPr/>
                    <a:lstStyle/>
                    <a:p>
                      <a:r>
                        <a:rPr lang="en-US" sz="1600"/>
                        <a:t>D</a:t>
                      </a:r>
                    </a:p>
                  </a:txBody>
                  <a:tcPr marL="83114" marR="83114" marT="41557" marB="41557"/>
                </a:tc>
                <a:extLst>
                  <a:ext uri="{0D108BD9-81ED-4DB2-BD59-A6C34878D82A}">
                    <a16:rowId xmlns:a16="http://schemas.microsoft.com/office/drawing/2014/main" val="3656473821"/>
                  </a:ext>
                </a:extLst>
              </a:tr>
            </a:tbl>
          </a:graphicData>
        </a:graphic>
      </p:graphicFrame>
    </p:spTree>
    <p:extLst>
      <p:ext uri="{BB962C8B-B14F-4D97-AF65-F5344CB8AC3E}">
        <p14:creationId xmlns:p14="http://schemas.microsoft.com/office/powerpoint/2010/main" val="52534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1BC9-B3B3-4AB3-BF1A-16E87314080B}"/>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2DEDD7EA-1214-4744-A8CD-9598ED9C1049}"/>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Classification by maturity(3/7)</a:t>
            </a:r>
          </a:p>
          <a:p>
            <a:pPr>
              <a:buFont typeface="Wingdings" panose="05000000000000000000" pitchFamily="2" charset="2"/>
              <a:buChar char="§"/>
            </a:pPr>
            <a:r>
              <a:rPr lang="en-US" sz="2000" dirty="0"/>
              <a:t>Money market security: overnight to one year</a:t>
            </a:r>
          </a:p>
          <a:p>
            <a:pPr>
              <a:buFont typeface="Wingdings" panose="05000000000000000000" pitchFamily="2" charset="2"/>
              <a:buChar char="§"/>
            </a:pPr>
            <a:r>
              <a:rPr lang="en-US" sz="2000" dirty="0"/>
              <a:t>Capita market security: longer than one year</a:t>
            </a:r>
            <a:endParaRPr lang="en-US" sz="2000" b="1" dirty="0"/>
          </a:p>
          <a:p>
            <a:r>
              <a:rPr lang="en-US" sz="2800" b="1" dirty="0">
                <a:solidFill>
                  <a:srgbClr val="FF0000"/>
                </a:solidFill>
              </a:rPr>
              <a:t>Classification by currency denomination(4/7)</a:t>
            </a:r>
          </a:p>
          <a:p>
            <a:pPr>
              <a:buFont typeface="Wingdings" panose="05000000000000000000" pitchFamily="2" charset="2"/>
              <a:buChar char="§"/>
            </a:pPr>
            <a:r>
              <a:rPr lang="en-US" sz="2000" dirty="0"/>
              <a:t>Local currency</a:t>
            </a:r>
          </a:p>
          <a:p>
            <a:pPr>
              <a:buFont typeface="Wingdings" panose="05000000000000000000" pitchFamily="2" charset="2"/>
              <a:buChar char="§"/>
            </a:pPr>
            <a:r>
              <a:rPr lang="en-US" sz="2000" dirty="0"/>
              <a:t>Foreign currency</a:t>
            </a:r>
          </a:p>
          <a:p>
            <a:r>
              <a:rPr lang="en-US" sz="2800" b="1" dirty="0">
                <a:solidFill>
                  <a:srgbClr val="FF0000"/>
                </a:solidFill>
              </a:rPr>
              <a:t>Classification by type of coupon(5/7)</a:t>
            </a:r>
          </a:p>
          <a:p>
            <a:pPr>
              <a:buFont typeface="Wingdings" panose="05000000000000000000" pitchFamily="2" charset="2"/>
              <a:buChar char="§"/>
            </a:pPr>
            <a:r>
              <a:rPr lang="en-US" sz="2000" dirty="0"/>
              <a:t>Fixed rate</a:t>
            </a:r>
          </a:p>
          <a:p>
            <a:pPr>
              <a:buFont typeface="Wingdings" panose="05000000000000000000" pitchFamily="2" charset="2"/>
              <a:buChar char="§"/>
            </a:pPr>
            <a:r>
              <a:rPr lang="en-US" sz="2000" dirty="0"/>
              <a:t>Floating rate(MRR + spread)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478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9721-514D-4C90-BD7F-EFB30026352A}"/>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4FADB322-E4A8-4227-B889-49CBF383619C}"/>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by geography(6/7)</a:t>
            </a:r>
          </a:p>
          <a:p>
            <a:pPr>
              <a:buFont typeface="Wingdings" panose="05000000000000000000" pitchFamily="2" charset="2"/>
              <a:buChar char="§"/>
            </a:pPr>
            <a:r>
              <a:rPr lang="en-US" dirty="0"/>
              <a:t>Domestic bond, foreign bond, Eurobond</a:t>
            </a:r>
          </a:p>
          <a:p>
            <a:pPr>
              <a:buFont typeface="Wingdings" panose="05000000000000000000" pitchFamily="2" charset="2"/>
              <a:buChar char="§"/>
            </a:pPr>
            <a:r>
              <a:rPr lang="en-US" dirty="0"/>
              <a:t>Developed market, emerging market</a:t>
            </a:r>
          </a:p>
          <a:p>
            <a:r>
              <a:rPr lang="en-US" sz="2800" b="1" dirty="0">
                <a:solidFill>
                  <a:srgbClr val="FF0000"/>
                </a:solidFill>
              </a:rPr>
              <a:t>Other classifications of fixed-income markets(7/7)</a:t>
            </a:r>
          </a:p>
          <a:p>
            <a:pPr>
              <a:buFont typeface="Wingdings" panose="05000000000000000000" pitchFamily="2" charset="2"/>
              <a:buChar char="§"/>
            </a:pPr>
            <a:r>
              <a:rPr lang="en-US" dirty="0"/>
              <a:t>Inflation-linked bond</a:t>
            </a:r>
          </a:p>
          <a:p>
            <a:pPr>
              <a:buFont typeface="Wingdings" panose="05000000000000000000" pitchFamily="2" charset="2"/>
              <a:buChar char="§"/>
            </a:pPr>
            <a:r>
              <a:rPr lang="en-US" dirty="0"/>
              <a:t>Tax-exempt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510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5F09-FDB6-4690-AF0D-853C944AABC8}"/>
              </a:ext>
            </a:extLst>
          </p:cNvPr>
          <p:cNvSpPr>
            <a:spLocks noGrp="1"/>
          </p:cNvSpPr>
          <p:nvPr>
            <p:ph type="title"/>
          </p:nvPr>
        </p:nvSpPr>
        <p:spPr>
          <a:xfrm>
            <a:off x="1024128" y="585216"/>
            <a:ext cx="6066818" cy="1499616"/>
          </a:xfrm>
        </p:spPr>
        <p:txBody>
          <a:bodyPr>
            <a:normAutofit fontScale="90000"/>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57AAC320-45E7-4D13-8426-BE8AF4F105AF}"/>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Investors in fixed-income securities</a:t>
            </a:r>
          </a:p>
          <a:p>
            <a:pPr>
              <a:buFont typeface="Wingdings" panose="05000000000000000000" pitchFamily="2" charset="2"/>
              <a:buChar char="§"/>
            </a:pPr>
            <a:r>
              <a:rPr lang="en-US" dirty="0"/>
              <a:t>Central bank</a:t>
            </a:r>
          </a:p>
          <a:p>
            <a:pPr>
              <a:buFont typeface="Wingdings" panose="05000000000000000000" pitchFamily="2" charset="2"/>
              <a:buChar char="§"/>
            </a:pPr>
            <a:r>
              <a:rPr lang="en-US" dirty="0"/>
              <a:t>Institutional investor </a:t>
            </a:r>
          </a:p>
          <a:p>
            <a:pPr>
              <a:buFont typeface="Wingdings" panose="05000000000000000000" pitchFamily="2" charset="2"/>
              <a:buChar char="§"/>
            </a:pPr>
            <a:r>
              <a:rPr lang="en-US" dirty="0"/>
              <a:t>Retail investor</a:t>
            </a:r>
          </a:p>
        </p:txBody>
      </p:sp>
      <p:pic>
        <p:nvPicPr>
          <p:cNvPr id="5" name="Picture 4" descr="Office building overlayed with stock market graphs">
            <a:extLst>
              <a:ext uri="{FF2B5EF4-FFF2-40B4-BE49-F238E27FC236}">
                <a16:creationId xmlns:a16="http://schemas.microsoft.com/office/drawing/2014/main" id="{BE5145C8-0065-16BD-3429-BB06CB4F0328}"/>
              </a:ext>
            </a:extLst>
          </p:cNvPr>
          <p:cNvPicPr>
            <a:picLocks noChangeAspect="1"/>
          </p:cNvPicPr>
          <p:nvPr/>
        </p:nvPicPr>
        <p:blipFill rotWithShape="1">
          <a:blip r:embed="rId2"/>
          <a:srcRect l="48122" r="6888"/>
          <a:stretch/>
        </p:blipFill>
        <p:spPr>
          <a:xfrm>
            <a:off x="7552266" y="10"/>
            <a:ext cx="4639733" cy="6857990"/>
          </a:xfrm>
          <a:prstGeom prst="rect">
            <a:avLst/>
          </a:prstGeom>
        </p:spPr>
      </p:pic>
    </p:spTree>
    <p:extLst>
      <p:ext uri="{BB962C8B-B14F-4D97-AF65-F5344CB8AC3E}">
        <p14:creationId xmlns:p14="http://schemas.microsoft.com/office/powerpoint/2010/main" val="348819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041F3BBF-55A2-E445-6D9A-1FAEF9B0BF76}"/>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E32EC8F5-15EC-4048-B97B-F1F93C8B4248}"/>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11E0F8-581C-4975-B20A-805578FFDDF1}"/>
              </a:ext>
            </a:extLst>
          </p:cNvPr>
          <p:cNvSpPr>
            <a:spLocks noGrp="1"/>
          </p:cNvSpPr>
          <p:nvPr>
            <p:ph idx="1"/>
          </p:nvPr>
        </p:nvSpPr>
        <p:spPr>
          <a:xfrm>
            <a:off x="1024128" y="2286000"/>
            <a:ext cx="9720073" cy="4023360"/>
          </a:xfrm>
        </p:spPr>
        <p:txBody>
          <a:bodyPr>
            <a:normAutofit/>
          </a:bodyPr>
          <a:lstStyle/>
          <a:p>
            <a:r>
              <a:rPr lang="en-US" sz="2000"/>
              <a:t>1.Interbank offered rates are best described as the rates at which a panel of banks can:</a:t>
            </a:r>
          </a:p>
          <a:p>
            <a:pPr marL="457200" indent="-457200">
              <a:buFont typeface="+mj-lt"/>
              <a:buAutoNum type="alphaUcPeriod"/>
            </a:pPr>
            <a:r>
              <a:rPr lang="en-US" sz="2000" b="1"/>
              <a:t>issue short-term debt.</a:t>
            </a:r>
          </a:p>
          <a:p>
            <a:pPr marL="457200" indent="-457200">
              <a:buFont typeface="+mj-lt"/>
              <a:buAutoNum type="alphaUcPeriod"/>
            </a:pPr>
            <a:r>
              <a:rPr lang="en-US" sz="2000" b="1"/>
              <a:t>borrow unsecured funds from other major banks.</a:t>
            </a:r>
          </a:p>
          <a:p>
            <a:pPr marL="457200" indent="-457200">
              <a:buFont typeface="+mj-lt"/>
              <a:buAutoNum type="alphaUcPeriod"/>
            </a:pPr>
            <a:r>
              <a:rPr lang="en-US" sz="2000" b="1"/>
              <a:t>borrow from other major banks against some form of collateral.</a:t>
            </a:r>
          </a:p>
          <a:p>
            <a:r>
              <a:rPr lang="en-US" sz="2000"/>
              <a:t>2.A company issues floating-rate bonds. The coupon rate is expressed as the three-month Libor plus a spread. The coupon payments are most likely to increase as:</a:t>
            </a:r>
          </a:p>
          <a:p>
            <a:pPr marL="457200" indent="-457200">
              <a:buFont typeface="+mj-lt"/>
              <a:buAutoNum type="alphaUcPeriod"/>
            </a:pPr>
            <a:r>
              <a:rPr lang="en-US" sz="2000" b="1"/>
              <a:t>Libor increases.</a:t>
            </a:r>
          </a:p>
          <a:p>
            <a:pPr marL="457200" indent="-457200">
              <a:buFont typeface="+mj-lt"/>
              <a:buAutoNum type="alphaUcPeriod"/>
            </a:pPr>
            <a:r>
              <a:rPr lang="en-US" sz="2000" b="1"/>
              <a:t>the spread increases.</a:t>
            </a:r>
          </a:p>
          <a:p>
            <a:pPr marL="457200" indent="-457200">
              <a:buFont typeface="+mj-lt"/>
              <a:buAutoNum type="alphaUcPeriod"/>
            </a:pPr>
            <a:r>
              <a:rPr lang="en-US" sz="2000" b="1"/>
              <a:t>the company’s credit quality decreases</a:t>
            </a:r>
          </a:p>
        </p:txBody>
      </p:sp>
    </p:spTree>
    <p:extLst>
      <p:ext uri="{BB962C8B-B14F-4D97-AF65-F5344CB8AC3E}">
        <p14:creationId xmlns:p14="http://schemas.microsoft.com/office/powerpoint/2010/main" val="1056588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8A1-8866-4FEF-A858-EADB78D59D9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37219331-5922-4CEB-9ABB-4CAEE80787D8}"/>
              </a:ext>
            </a:extLst>
          </p:cNvPr>
          <p:cNvSpPr>
            <a:spLocks noGrp="1"/>
          </p:cNvSpPr>
          <p:nvPr>
            <p:ph idx="1"/>
          </p:nvPr>
        </p:nvSpPr>
        <p:spPr>
          <a:xfrm>
            <a:off x="1024128" y="2286000"/>
            <a:ext cx="8018271" cy="4023360"/>
          </a:xfrm>
        </p:spPr>
        <p:txBody>
          <a:bodyPr>
            <a:normAutofit/>
          </a:bodyPr>
          <a:lstStyle/>
          <a:p>
            <a:pPr marL="0" indent="0">
              <a:buNone/>
            </a:pPr>
            <a:r>
              <a:rPr lang="en-US" sz="1900"/>
              <a:t>3. Open market operations describe the process used by central banks to buy and sell bonds to:</a:t>
            </a:r>
          </a:p>
          <a:p>
            <a:pPr marL="457200" indent="-457200">
              <a:buFont typeface="+mj-lt"/>
              <a:buAutoNum type="alphaUcPeriod"/>
            </a:pPr>
            <a:r>
              <a:rPr lang="en-US" sz="1900" b="1"/>
              <a:t>implement fiscal policy.</a:t>
            </a:r>
          </a:p>
          <a:p>
            <a:pPr marL="457200" indent="-457200">
              <a:buFont typeface="+mj-lt"/>
              <a:buAutoNum type="alphaUcPeriod"/>
            </a:pPr>
            <a:r>
              <a:rPr lang="en-US" sz="1900" b="1"/>
              <a:t>control the monetary base.</a:t>
            </a:r>
          </a:p>
          <a:p>
            <a:pPr marL="457200" indent="-457200">
              <a:buFont typeface="+mj-lt"/>
              <a:buAutoNum type="alphaUcPeriod"/>
            </a:pPr>
            <a:r>
              <a:rPr lang="en-US" sz="1900" b="1"/>
              <a:t>issue and repay government debt.</a:t>
            </a:r>
          </a:p>
          <a:p>
            <a:pPr marL="0" indent="0">
              <a:buNone/>
            </a:pPr>
            <a:r>
              <a:rPr lang="en-US" sz="1900"/>
              <a:t>4. Retail investors most often:</a:t>
            </a:r>
          </a:p>
          <a:p>
            <a:pPr marL="457200" indent="-457200">
              <a:buFont typeface="+mj-lt"/>
              <a:buAutoNum type="alphaUcPeriod"/>
            </a:pPr>
            <a:r>
              <a:rPr lang="en-US" sz="1900" b="1"/>
              <a:t>do not invest in fixed-income securities.</a:t>
            </a:r>
          </a:p>
          <a:p>
            <a:pPr marL="457200" indent="-457200">
              <a:buFont typeface="+mj-lt"/>
              <a:buAutoNum type="alphaUcPeriod"/>
            </a:pPr>
            <a:r>
              <a:rPr lang="en-US" sz="1900" b="1"/>
              <a:t>invest directly in fixed-income securities.</a:t>
            </a:r>
          </a:p>
          <a:p>
            <a:pPr marL="457200" indent="-457200">
              <a:buFont typeface="+mj-lt"/>
              <a:buAutoNum type="alphaUcPeriod"/>
            </a:pPr>
            <a:r>
              <a:rPr lang="en-US" sz="1900" b="1"/>
              <a:t>invest indirectly in fixed-income securities through mutual funds or exchange-traded funds.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403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4A3A-6FBF-4037-B62F-41C24B6CB526}"/>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1349F254-052C-469F-A343-4957FF614058}"/>
              </a:ext>
            </a:extLst>
          </p:cNvPr>
          <p:cNvSpPr>
            <a:spLocks noGrp="1"/>
          </p:cNvSpPr>
          <p:nvPr>
            <p:ph idx="1"/>
          </p:nvPr>
        </p:nvSpPr>
        <p:spPr/>
        <p:txBody>
          <a:bodyPr/>
          <a:lstStyle/>
          <a:p>
            <a:r>
              <a:rPr lang="en-US" sz="2800" b="1" dirty="0">
                <a:solidFill>
                  <a:srgbClr val="FF0000"/>
                </a:solidFill>
              </a:rPr>
              <a:t>Primary and secondary bond markets</a:t>
            </a:r>
          </a:p>
          <a:p>
            <a:r>
              <a:rPr lang="en-US" sz="2400" dirty="0">
                <a:solidFill>
                  <a:srgbClr val="FF0000"/>
                </a:solidFill>
              </a:rPr>
              <a:t>Primary bond markets</a:t>
            </a:r>
            <a:r>
              <a:rPr lang="en-US" sz="2400" dirty="0"/>
              <a:t> are markets in which issuers initially sell bonds to investors to raise capital.</a:t>
            </a:r>
          </a:p>
          <a:p>
            <a:r>
              <a:rPr lang="en-US" sz="2400" dirty="0">
                <a:solidFill>
                  <a:srgbClr val="FF0000"/>
                </a:solidFill>
              </a:rPr>
              <a:t>Secondary bond markets </a:t>
            </a:r>
            <a:r>
              <a:rPr lang="en-US" sz="2400" dirty="0"/>
              <a:t>are markets in which existing bonds are subsequently traded among investors.</a:t>
            </a:r>
          </a:p>
          <a:p>
            <a:endParaRPr lang="en-US" dirty="0"/>
          </a:p>
        </p:txBody>
      </p:sp>
    </p:spTree>
    <p:extLst>
      <p:ext uri="{BB962C8B-B14F-4D97-AF65-F5344CB8AC3E}">
        <p14:creationId xmlns:p14="http://schemas.microsoft.com/office/powerpoint/2010/main" val="531213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0A7A-B85E-4C56-A6DA-2AC7A45C6353}"/>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4C0C0E-5598-4FDE-BE58-EAC228A801D3}"/>
              </a:ext>
            </a:extLst>
          </p:cNvPr>
          <p:cNvSpPr>
            <a:spLocks noGrp="1"/>
          </p:cNvSpPr>
          <p:nvPr>
            <p:ph idx="1"/>
          </p:nvPr>
        </p:nvSpPr>
        <p:spPr/>
        <p:txBody>
          <a:bodyPr/>
          <a:lstStyle/>
          <a:p>
            <a:r>
              <a:rPr lang="en-US" sz="2800" b="1" dirty="0">
                <a:solidFill>
                  <a:srgbClr val="FF0000"/>
                </a:solidFill>
              </a:rPr>
              <a:t>Primary bond markets</a:t>
            </a:r>
          </a:p>
          <a:p>
            <a:r>
              <a:rPr lang="en-US" sz="2400" dirty="0"/>
              <a:t>Public offering</a:t>
            </a:r>
          </a:p>
          <a:p>
            <a:pPr lvl="1"/>
            <a:r>
              <a:rPr lang="en-US" sz="2000" dirty="0"/>
              <a:t>Underwritten offering(firm commitment offering)</a:t>
            </a:r>
          </a:p>
          <a:p>
            <a:pPr lvl="1"/>
            <a:r>
              <a:rPr lang="en-US" sz="2000" dirty="0"/>
              <a:t>Best-efforts offering</a:t>
            </a:r>
          </a:p>
          <a:p>
            <a:pPr lvl="1"/>
            <a:r>
              <a:rPr lang="en-US" sz="2000" dirty="0"/>
              <a:t>Shelf registration</a:t>
            </a:r>
          </a:p>
          <a:p>
            <a:pPr lvl="1"/>
            <a:r>
              <a:rPr lang="en-US" sz="2000" dirty="0"/>
              <a:t>auction</a:t>
            </a:r>
          </a:p>
          <a:p>
            <a:r>
              <a:rPr lang="en-US" sz="2400" dirty="0"/>
              <a:t>Private placement</a:t>
            </a:r>
          </a:p>
        </p:txBody>
      </p:sp>
    </p:spTree>
    <p:extLst>
      <p:ext uri="{BB962C8B-B14F-4D97-AF65-F5344CB8AC3E}">
        <p14:creationId xmlns:p14="http://schemas.microsoft.com/office/powerpoint/2010/main" val="1802182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B31B-AB9E-4225-B577-58C0F8B809FC}"/>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7F7E8947-4A46-4557-B0D3-21507797CCD2}"/>
              </a:ext>
            </a:extLst>
          </p:cNvPr>
          <p:cNvSpPr>
            <a:spLocks noGrp="1"/>
          </p:cNvSpPr>
          <p:nvPr>
            <p:ph idx="1"/>
          </p:nvPr>
        </p:nvSpPr>
        <p:spPr/>
        <p:txBody>
          <a:bodyPr/>
          <a:lstStyle/>
          <a:p>
            <a:r>
              <a:rPr lang="en-US" sz="2800" b="1" dirty="0">
                <a:solidFill>
                  <a:srgbClr val="FF0000"/>
                </a:solidFill>
              </a:rPr>
              <a:t>Auction</a:t>
            </a:r>
          </a:p>
          <a:p>
            <a:r>
              <a:rPr lang="en-US" sz="2400" dirty="0"/>
              <a:t>The public auction process used in the United States is a </a:t>
            </a:r>
            <a:r>
              <a:rPr lang="en-US" sz="2400" dirty="0">
                <a:solidFill>
                  <a:srgbClr val="FF0000"/>
                </a:solidFill>
              </a:rPr>
              <a:t>single-price auction </a:t>
            </a:r>
            <a:r>
              <a:rPr lang="en-US" sz="2400" dirty="0"/>
              <a:t>through which all the winning bidders pay the same price and receive the same coupon rate for the bonds.</a:t>
            </a:r>
          </a:p>
          <a:p>
            <a:r>
              <a:rPr lang="en-US" sz="2400" dirty="0">
                <a:solidFill>
                  <a:srgbClr val="FF0000"/>
                </a:solidFill>
              </a:rPr>
              <a:t>Competitive bid</a:t>
            </a:r>
          </a:p>
          <a:p>
            <a:r>
              <a:rPr lang="en-US" sz="2400" dirty="0">
                <a:solidFill>
                  <a:srgbClr val="FF0000"/>
                </a:solidFill>
              </a:rPr>
              <a:t>Non-competitive bid</a:t>
            </a:r>
          </a:p>
          <a:p>
            <a:r>
              <a:rPr lang="en-US" sz="2400" dirty="0"/>
              <a:t>Most US Treasury securities are bought at auction by </a:t>
            </a:r>
            <a:r>
              <a:rPr lang="en-US" sz="2400" dirty="0">
                <a:solidFill>
                  <a:srgbClr val="FF0000"/>
                </a:solidFill>
              </a:rPr>
              <a:t>primary dealers</a:t>
            </a:r>
            <a:r>
              <a:rPr lang="en-US" sz="2400" dirty="0"/>
              <a:t>.</a:t>
            </a:r>
          </a:p>
        </p:txBody>
      </p:sp>
    </p:spTree>
    <p:extLst>
      <p:ext uri="{BB962C8B-B14F-4D97-AF65-F5344CB8AC3E}">
        <p14:creationId xmlns:p14="http://schemas.microsoft.com/office/powerpoint/2010/main" val="44873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170E-6B25-489B-AB01-D0FFBEDF8270}"/>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3EB65575-C4F0-4431-87DB-E728C878735E}"/>
              </a:ext>
            </a:extLst>
          </p:cNvPr>
          <p:cNvSpPr>
            <a:spLocks noGrp="1"/>
          </p:cNvSpPr>
          <p:nvPr>
            <p:ph idx="1"/>
          </p:nvPr>
        </p:nvSpPr>
        <p:spPr/>
        <p:txBody>
          <a:bodyPr/>
          <a:lstStyle/>
          <a:p>
            <a:r>
              <a:rPr lang="en-US" sz="2800" b="1" dirty="0">
                <a:solidFill>
                  <a:srgbClr val="FF0000"/>
                </a:solidFill>
              </a:rPr>
              <a:t>Auction</a:t>
            </a:r>
          </a:p>
          <a:p>
            <a:endParaRPr lang="en-US" dirty="0"/>
          </a:p>
        </p:txBody>
      </p:sp>
      <p:graphicFrame>
        <p:nvGraphicFramePr>
          <p:cNvPr id="5" name="Table 4">
            <a:extLst>
              <a:ext uri="{FF2B5EF4-FFF2-40B4-BE49-F238E27FC236}">
                <a16:creationId xmlns:a16="http://schemas.microsoft.com/office/drawing/2014/main" id="{7585EB83-1AFE-4AAB-92CD-FBD34B73AB27}"/>
              </a:ext>
            </a:extLst>
          </p:cNvPr>
          <p:cNvGraphicFramePr>
            <a:graphicFrameLocks noGrp="1"/>
          </p:cNvGraphicFramePr>
          <p:nvPr>
            <p:extLst>
              <p:ext uri="{D42A27DB-BD31-4B8C-83A1-F6EECF244321}">
                <p14:modId xmlns:p14="http://schemas.microsoft.com/office/powerpoint/2010/main" val="619557124"/>
              </p:ext>
            </p:extLst>
          </p:nvPr>
        </p:nvGraphicFramePr>
        <p:xfrm>
          <a:off x="1024127" y="2816860"/>
          <a:ext cx="4642382" cy="3492498"/>
        </p:xfrm>
        <a:graphic>
          <a:graphicData uri="http://schemas.openxmlformats.org/drawingml/2006/table">
            <a:tbl>
              <a:tblPr firstRow="1" bandRow="1">
                <a:tableStyleId>{5C22544A-7EE6-4342-B048-85BDC9FD1C3A}</a:tableStyleId>
              </a:tblPr>
              <a:tblGrid>
                <a:gridCol w="2321191">
                  <a:extLst>
                    <a:ext uri="{9D8B030D-6E8A-4147-A177-3AD203B41FA5}">
                      <a16:colId xmlns:a16="http://schemas.microsoft.com/office/drawing/2014/main" val="1947446501"/>
                    </a:ext>
                  </a:extLst>
                </a:gridCol>
                <a:gridCol w="2321191">
                  <a:extLst>
                    <a:ext uri="{9D8B030D-6E8A-4147-A177-3AD203B41FA5}">
                      <a16:colId xmlns:a16="http://schemas.microsoft.com/office/drawing/2014/main" val="219318879"/>
                    </a:ext>
                  </a:extLst>
                </a:gridCol>
              </a:tblGrid>
              <a:tr h="431321">
                <a:tc>
                  <a:txBody>
                    <a:bodyPr/>
                    <a:lstStyle/>
                    <a:p>
                      <a:r>
                        <a:rPr lang="zh-CN" altLang="en-US" dirty="0"/>
                        <a:t>竞标利率</a:t>
                      </a:r>
                      <a:endParaRPr lang="en-US" dirty="0"/>
                    </a:p>
                  </a:txBody>
                  <a:tcPr/>
                </a:tc>
                <a:tc>
                  <a:txBody>
                    <a:bodyPr/>
                    <a:lstStyle/>
                    <a:p>
                      <a:r>
                        <a:rPr lang="zh-CN" altLang="en-US" dirty="0"/>
                        <a:t>竞标金额</a:t>
                      </a:r>
                      <a:endParaRPr lang="en-US" dirty="0"/>
                    </a:p>
                  </a:txBody>
                  <a:tcPr/>
                </a:tc>
                <a:extLst>
                  <a:ext uri="{0D108BD9-81ED-4DB2-BD59-A6C34878D82A}">
                    <a16:rowId xmlns:a16="http://schemas.microsoft.com/office/drawing/2014/main" val="3548674907"/>
                  </a:ext>
                </a:extLst>
              </a:tr>
              <a:tr h="437311">
                <a:tc>
                  <a:txBody>
                    <a:bodyPr/>
                    <a:lstStyle/>
                    <a:p>
                      <a:r>
                        <a:rPr lang="en-US" dirty="0"/>
                        <a:t>1.52%</a:t>
                      </a:r>
                    </a:p>
                  </a:txBody>
                  <a:tcPr/>
                </a:tc>
                <a:tc>
                  <a:txBody>
                    <a:bodyPr/>
                    <a:lstStyle/>
                    <a:p>
                      <a:r>
                        <a:rPr lang="en-US" dirty="0"/>
                        <a:t>2,000,000,000</a:t>
                      </a:r>
                    </a:p>
                  </a:txBody>
                  <a:tcPr/>
                </a:tc>
                <a:extLst>
                  <a:ext uri="{0D108BD9-81ED-4DB2-BD59-A6C34878D82A}">
                    <a16:rowId xmlns:a16="http://schemas.microsoft.com/office/drawing/2014/main" val="1477313742"/>
                  </a:ext>
                </a:extLst>
              </a:tr>
              <a:tr h="437311">
                <a:tc>
                  <a:txBody>
                    <a:bodyPr/>
                    <a:lstStyle/>
                    <a:p>
                      <a:r>
                        <a:rPr lang="en-US" dirty="0"/>
                        <a:t>1.60%</a:t>
                      </a:r>
                    </a:p>
                  </a:txBody>
                  <a:tcPr/>
                </a:tc>
                <a:tc>
                  <a:txBody>
                    <a:bodyPr/>
                    <a:lstStyle/>
                    <a:p>
                      <a:r>
                        <a:rPr lang="en-US" dirty="0"/>
                        <a:t>3,000,000,000</a:t>
                      </a:r>
                    </a:p>
                  </a:txBody>
                  <a:tcPr/>
                </a:tc>
                <a:extLst>
                  <a:ext uri="{0D108BD9-81ED-4DB2-BD59-A6C34878D82A}">
                    <a16:rowId xmlns:a16="http://schemas.microsoft.com/office/drawing/2014/main" val="1193484640"/>
                  </a:ext>
                </a:extLst>
              </a:tr>
              <a:tr h="437311">
                <a:tc>
                  <a:txBody>
                    <a:bodyPr/>
                    <a:lstStyle/>
                    <a:p>
                      <a:r>
                        <a:rPr lang="en-US" dirty="0"/>
                        <a:t>1.62%</a:t>
                      </a:r>
                    </a:p>
                  </a:txBody>
                  <a:tcPr/>
                </a:tc>
                <a:tc>
                  <a:txBody>
                    <a:bodyPr/>
                    <a:lstStyle/>
                    <a:p>
                      <a:r>
                        <a:rPr lang="en-US" dirty="0"/>
                        <a:t>1,500,000,000</a:t>
                      </a:r>
                    </a:p>
                  </a:txBody>
                  <a:tcPr/>
                </a:tc>
                <a:extLst>
                  <a:ext uri="{0D108BD9-81ED-4DB2-BD59-A6C34878D82A}">
                    <a16:rowId xmlns:a16="http://schemas.microsoft.com/office/drawing/2014/main" val="1460340345"/>
                  </a:ext>
                </a:extLst>
              </a:tr>
              <a:tr h="437311">
                <a:tc>
                  <a:txBody>
                    <a:bodyPr/>
                    <a:lstStyle/>
                    <a:p>
                      <a:r>
                        <a:rPr lang="en-US" dirty="0"/>
                        <a:t>1.74%</a:t>
                      </a:r>
                    </a:p>
                  </a:txBody>
                  <a:tcPr/>
                </a:tc>
                <a:tc>
                  <a:txBody>
                    <a:bodyPr/>
                    <a:lstStyle/>
                    <a:p>
                      <a:r>
                        <a:rPr lang="en-US" dirty="0"/>
                        <a:t>2,500,000,000</a:t>
                      </a:r>
                    </a:p>
                  </a:txBody>
                  <a:tcPr/>
                </a:tc>
                <a:extLst>
                  <a:ext uri="{0D108BD9-81ED-4DB2-BD59-A6C34878D82A}">
                    <a16:rowId xmlns:a16="http://schemas.microsoft.com/office/drawing/2014/main" val="1164376066"/>
                  </a:ext>
                </a:extLst>
              </a:tr>
              <a:tr h="437311">
                <a:tc>
                  <a:txBody>
                    <a:bodyPr/>
                    <a:lstStyle/>
                    <a:p>
                      <a:r>
                        <a:rPr lang="en-US" dirty="0"/>
                        <a:t>1.79%</a:t>
                      </a:r>
                    </a:p>
                  </a:txBody>
                  <a:tcPr/>
                </a:tc>
                <a:tc>
                  <a:txBody>
                    <a:bodyPr/>
                    <a:lstStyle/>
                    <a:p>
                      <a:r>
                        <a:rPr lang="en-US" dirty="0"/>
                        <a:t>500,000,000</a:t>
                      </a:r>
                    </a:p>
                  </a:txBody>
                  <a:tcPr/>
                </a:tc>
                <a:extLst>
                  <a:ext uri="{0D108BD9-81ED-4DB2-BD59-A6C34878D82A}">
                    <a16:rowId xmlns:a16="http://schemas.microsoft.com/office/drawing/2014/main" val="3998121923"/>
                  </a:ext>
                </a:extLst>
              </a:tr>
              <a:tr h="437311">
                <a:tc>
                  <a:txBody>
                    <a:bodyPr/>
                    <a:lstStyle/>
                    <a:p>
                      <a:r>
                        <a:rPr lang="en-US" dirty="0"/>
                        <a:t>1.83%</a:t>
                      </a:r>
                    </a:p>
                  </a:txBody>
                  <a:tcPr/>
                </a:tc>
                <a:tc>
                  <a:txBody>
                    <a:bodyPr/>
                    <a:lstStyle/>
                    <a:p>
                      <a:r>
                        <a:rPr lang="en-US" dirty="0"/>
                        <a:t>800,000,000</a:t>
                      </a:r>
                    </a:p>
                  </a:txBody>
                  <a:tcPr/>
                </a:tc>
                <a:extLst>
                  <a:ext uri="{0D108BD9-81ED-4DB2-BD59-A6C34878D82A}">
                    <a16:rowId xmlns:a16="http://schemas.microsoft.com/office/drawing/2014/main" val="535609544"/>
                  </a:ext>
                </a:extLst>
              </a:tr>
              <a:tr h="437311">
                <a:tc>
                  <a:txBody>
                    <a:bodyPr/>
                    <a:lstStyle/>
                    <a:p>
                      <a:r>
                        <a:rPr lang="en-US" dirty="0"/>
                        <a:t>1.86%</a:t>
                      </a:r>
                    </a:p>
                  </a:txBody>
                  <a:tcPr/>
                </a:tc>
                <a:tc>
                  <a:txBody>
                    <a:bodyPr/>
                    <a:lstStyle/>
                    <a:p>
                      <a:r>
                        <a:rPr lang="en-US" dirty="0"/>
                        <a:t>1,000,000,000</a:t>
                      </a:r>
                    </a:p>
                  </a:txBody>
                  <a:tcPr/>
                </a:tc>
                <a:extLst>
                  <a:ext uri="{0D108BD9-81ED-4DB2-BD59-A6C34878D82A}">
                    <a16:rowId xmlns:a16="http://schemas.microsoft.com/office/drawing/2014/main" val="2777276074"/>
                  </a:ext>
                </a:extLst>
              </a:tr>
            </a:tbl>
          </a:graphicData>
        </a:graphic>
      </p:graphicFrame>
    </p:spTree>
    <p:extLst>
      <p:ext uri="{BB962C8B-B14F-4D97-AF65-F5344CB8AC3E}">
        <p14:creationId xmlns:p14="http://schemas.microsoft.com/office/powerpoint/2010/main" val="3672981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46ED-F7F0-4790-83E1-83CF29595EF5}"/>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F0970D73-4A66-4965-9514-276A70C327AF}"/>
              </a:ext>
            </a:extLst>
          </p:cNvPr>
          <p:cNvSpPr>
            <a:spLocks noGrp="1"/>
          </p:cNvSpPr>
          <p:nvPr>
            <p:ph idx="1"/>
          </p:nvPr>
        </p:nvSpPr>
        <p:spPr/>
        <p:txBody>
          <a:bodyPr>
            <a:normAutofit/>
          </a:bodyPr>
          <a:lstStyle/>
          <a:p>
            <a:r>
              <a:rPr lang="en-US" sz="2800" b="1" dirty="0">
                <a:solidFill>
                  <a:srgbClr val="FF0000"/>
                </a:solidFill>
              </a:rPr>
              <a:t>Secondary bond markets</a:t>
            </a:r>
          </a:p>
          <a:p>
            <a:r>
              <a:rPr lang="en-US" sz="2000" dirty="0"/>
              <a:t>There are three main ways for secondary markets to be structured: as an </a:t>
            </a:r>
            <a:r>
              <a:rPr lang="en-US" sz="2000" dirty="0">
                <a:solidFill>
                  <a:srgbClr val="FF0000"/>
                </a:solidFill>
              </a:rPr>
              <a:t>organized</a:t>
            </a:r>
            <a:r>
              <a:rPr lang="en-US" sz="2000" dirty="0"/>
              <a:t> </a:t>
            </a:r>
            <a:r>
              <a:rPr lang="en-US" sz="2000" dirty="0">
                <a:solidFill>
                  <a:srgbClr val="FF0000"/>
                </a:solidFill>
              </a:rPr>
              <a:t>exchange</a:t>
            </a:r>
            <a:r>
              <a:rPr lang="en-US" sz="2000" dirty="0"/>
              <a:t>, as an </a:t>
            </a:r>
            <a:r>
              <a:rPr lang="en-US" sz="2000" dirty="0">
                <a:solidFill>
                  <a:srgbClr val="FF0000"/>
                </a:solidFill>
              </a:rPr>
              <a:t>over-the-counter market</a:t>
            </a:r>
            <a:r>
              <a:rPr lang="en-US" sz="2000" dirty="0"/>
              <a:t>, or as a </a:t>
            </a:r>
            <a:r>
              <a:rPr lang="en-US" sz="2000" dirty="0">
                <a:solidFill>
                  <a:srgbClr val="FF0000"/>
                </a:solidFill>
              </a:rPr>
              <a:t>bond tender offer</a:t>
            </a:r>
            <a:r>
              <a:rPr lang="en-US" sz="2000" dirty="0"/>
              <a:t>.</a:t>
            </a:r>
          </a:p>
          <a:p>
            <a:r>
              <a:rPr lang="en-US" sz="2000" dirty="0"/>
              <a:t>In a liquid market, trading takes place quickly at prices close to the security’s fair market value. A key indicator and measurement of liquidity is the </a:t>
            </a:r>
            <a:r>
              <a:rPr lang="en-US" sz="2000" dirty="0">
                <a:solidFill>
                  <a:srgbClr val="FF0000"/>
                </a:solidFill>
              </a:rPr>
              <a:t>bid–offer spread </a:t>
            </a:r>
            <a:r>
              <a:rPr lang="en-US" sz="2000" dirty="0"/>
              <a:t>or </a:t>
            </a:r>
            <a:r>
              <a:rPr lang="en-US" sz="2000" dirty="0">
                <a:solidFill>
                  <a:srgbClr val="FF0000"/>
                </a:solidFill>
              </a:rPr>
              <a:t>bid–ask spread.</a:t>
            </a:r>
          </a:p>
          <a:p>
            <a:r>
              <a:rPr lang="en-US" sz="2000" dirty="0"/>
              <a:t>Secondary market settlement for government and quasi-government bonds typically takes place either on a cash basis or on a T + 1 basis. Corporate bonds usually settle on a T + 2 or T + 3 basis.</a:t>
            </a:r>
          </a:p>
          <a:p>
            <a:endParaRPr lang="en-US" dirty="0"/>
          </a:p>
        </p:txBody>
      </p:sp>
    </p:spTree>
    <p:extLst>
      <p:ext uri="{BB962C8B-B14F-4D97-AF65-F5344CB8AC3E}">
        <p14:creationId xmlns:p14="http://schemas.microsoft.com/office/powerpoint/2010/main" val="6706914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BC62-2F37-42A3-8FCA-1851B21B05E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0059500D-4867-422A-98A7-5199220E8AFF}"/>
              </a:ext>
            </a:extLst>
          </p:cNvPr>
          <p:cNvSpPr>
            <a:spLocks noGrp="1"/>
          </p:cNvSpPr>
          <p:nvPr>
            <p:ph idx="1"/>
          </p:nvPr>
        </p:nvSpPr>
        <p:spPr/>
        <p:txBody>
          <a:bodyPr>
            <a:normAutofit lnSpcReduction="10000"/>
          </a:bodyPr>
          <a:lstStyle/>
          <a:p>
            <a:r>
              <a:rPr lang="en-US" dirty="0"/>
              <a:t>In a single-price bond auction, an investor who places a competitive bid and specifies a rate that is above the rate determined at auction will most likely:</a:t>
            </a:r>
          </a:p>
          <a:p>
            <a:pPr marL="457200" indent="-457200">
              <a:buFont typeface="+mj-lt"/>
              <a:buAutoNum type="alphaUcPeriod"/>
            </a:pPr>
            <a:r>
              <a:rPr lang="en-US" b="1" dirty="0"/>
              <a:t>not receive any bonds.</a:t>
            </a:r>
          </a:p>
          <a:p>
            <a:pPr marL="457200" indent="-457200">
              <a:buFont typeface="+mj-lt"/>
              <a:buAutoNum type="alphaUcPeriod"/>
            </a:pPr>
            <a:r>
              <a:rPr lang="en-US" b="1" dirty="0"/>
              <a:t>receive the bonds at the rate determined at auction.</a:t>
            </a:r>
          </a:p>
          <a:p>
            <a:pPr marL="457200" indent="-457200">
              <a:buFont typeface="+mj-lt"/>
              <a:buAutoNum type="alphaUcPeriod"/>
            </a:pPr>
            <a:r>
              <a:rPr lang="en-US" b="1" dirty="0"/>
              <a:t>receive the bonds at the rate specified in the investor’s competitive bid.</a:t>
            </a:r>
          </a:p>
          <a:p>
            <a:r>
              <a:rPr lang="en-US" dirty="0"/>
              <a:t>A bond purchased in a secondary market is most likely purchased from:</a:t>
            </a:r>
          </a:p>
          <a:p>
            <a:pPr marL="457200" indent="-457200">
              <a:buFont typeface="+mj-lt"/>
              <a:buAutoNum type="alphaUcPeriod"/>
            </a:pPr>
            <a:r>
              <a:rPr lang="en-US" b="1" dirty="0"/>
              <a:t>the bond’s issuer.</a:t>
            </a:r>
          </a:p>
          <a:p>
            <a:pPr marL="457200" indent="-457200">
              <a:buFont typeface="+mj-lt"/>
              <a:buAutoNum type="alphaUcPeriod"/>
            </a:pPr>
            <a:r>
              <a:rPr lang="en-US" b="1" dirty="0"/>
              <a:t>the bond’s lead underwriter.</a:t>
            </a:r>
          </a:p>
          <a:p>
            <a:pPr marL="457200" indent="-457200">
              <a:buFont typeface="+mj-lt"/>
              <a:buAutoNum type="alphaUcPeriod"/>
            </a:pPr>
            <a:r>
              <a:rPr lang="en-US" b="1" dirty="0"/>
              <a:t>another investor in the bond.</a:t>
            </a:r>
          </a:p>
        </p:txBody>
      </p:sp>
    </p:spTree>
    <p:extLst>
      <p:ext uri="{BB962C8B-B14F-4D97-AF65-F5344CB8AC3E}">
        <p14:creationId xmlns:p14="http://schemas.microsoft.com/office/powerpoint/2010/main" val="164404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TotalTime>
  <Words>4846</Words>
  <Application>Microsoft Office PowerPoint</Application>
  <PresentationFormat>Widescreen</PresentationFormat>
  <Paragraphs>713</Paragraphs>
  <Slides>67</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MyriadPro</vt:lpstr>
      <vt:lpstr>Tw Cen MT</vt:lpstr>
      <vt:lpstr>Tw Cen MT Condensed</vt:lpstr>
      <vt:lpstr>WarnockPro</vt:lpstr>
      <vt:lpstr>华文仿宋</vt:lpstr>
      <vt:lpstr>等线</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Practices </vt:lpstr>
      <vt:lpstr>practices</vt:lpstr>
      <vt:lpstr>Fixed income</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lpstr>practices</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23</cp:revision>
  <dcterms:created xsi:type="dcterms:W3CDTF">2022-11-15T11:42:08Z</dcterms:created>
  <dcterms:modified xsi:type="dcterms:W3CDTF">2022-11-22T06:44:31Z</dcterms:modified>
</cp:coreProperties>
</file>