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51" r:id="rId2"/>
    <p:sldId id="389" r:id="rId3"/>
    <p:sldId id="390" r:id="rId4"/>
    <p:sldId id="392" r:id="rId5"/>
    <p:sldId id="393" r:id="rId6"/>
    <p:sldId id="394" r:id="rId7"/>
    <p:sldId id="39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Module1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chemeClr val="tx1"/>
              </a:solidFill>
            </a:rPr>
            <a:t>Module2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dirty="0">
              <a:solidFill>
                <a:schemeClr val="tx1"/>
              </a:solidFill>
            </a:rPr>
            <a:t>Module3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dirty="0">
              <a:solidFill>
                <a:srgbClr val="FF0000"/>
              </a:solidFill>
            </a:rPr>
            <a:t>Module4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dirty="0"/>
            <a:t>Module5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dirty="0"/>
            <a:t>Module6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Module1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Module4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Module5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Module6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6A21B-FD69-4679-B14E-370A94751CA9}"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CBD6F-9B07-4342-ABAA-436C29FEC17A}" type="slidenum">
              <a:rPr lang="en-US" smtClean="0"/>
              <a:t>‹#›</a:t>
            </a:fld>
            <a:endParaRPr lang="en-US"/>
          </a:p>
        </p:txBody>
      </p:sp>
    </p:spTree>
    <p:extLst>
      <p:ext uri="{BB962C8B-B14F-4D97-AF65-F5344CB8AC3E}">
        <p14:creationId xmlns:p14="http://schemas.microsoft.com/office/powerpoint/2010/main" val="3262438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ACBD6F-9B07-4342-ABAA-436C29FEC17A}" type="slidenum">
              <a:rPr lang="en-US" smtClean="0"/>
              <a:t>7</a:t>
            </a:fld>
            <a:endParaRPr lang="en-US"/>
          </a:p>
        </p:txBody>
      </p:sp>
    </p:spTree>
    <p:extLst>
      <p:ext uri="{BB962C8B-B14F-4D97-AF65-F5344CB8AC3E}">
        <p14:creationId xmlns:p14="http://schemas.microsoft.com/office/powerpoint/2010/main" val="409880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9F246AD-0D43-4BFA-BE26-F6CE5970EAC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91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246AD-0D43-4BFA-BE26-F6CE5970EAC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135632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246AD-0D43-4BFA-BE26-F6CE5970EAC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59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246AD-0D43-4BFA-BE26-F6CE5970EAC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285461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F246AD-0D43-4BFA-BE26-F6CE5970EAC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EE2A5-80B9-45B3-A8A3-AD8F9A517E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7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246AD-0D43-4BFA-BE26-F6CE5970EAC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355932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246AD-0D43-4BFA-BE26-F6CE5970EAC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419978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246AD-0D43-4BFA-BE26-F6CE5970EACA}"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159983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246AD-0D43-4BFA-BE26-F6CE5970EACA}"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151588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F246AD-0D43-4BFA-BE26-F6CE5970EAC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E2A5-80B9-45B3-A8A3-AD8F9A517EDD}" type="slidenum">
              <a:rPr lang="en-US" smtClean="0"/>
              <a:t>‹#›</a:t>
            </a:fld>
            <a:endParaRPr lang="en-US"/>
          </a:p>
        </p:txBody>
      </p:sp>
    </p:spTree>
    <p:extLst>
      <p:ext uri="{BB962C8B-B14F-4D97-AF65-F5344CB8AC3E}">
        <p14:creationId xmlns:p14="http://schemas.microsoft.com/office/powerpoint/2010/main" val="28785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F246AD-0D43-4BFA-BE26-F6CE5970EAC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EE2A5-80B9-45B3-A8A3-AD8F9A517ED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21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F246AD-0D43-4BFA-BE26-F6CE5970EACA}" type="datetimeFigureOut">
              <a:rPr lang="en-US" smtClean="0"/>
              <a:t>2/15/2023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0EE2A5-80B9-45B3-A8A3-AD8F9A517ED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221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90462545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44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9F01-39FA-4887-8ED1-35872349AEA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E311564B-6E6C-479F-8A11-D65793DE4444}"/>
              </a:ext>
            </a:extLst>
          </p:cNvPr>
          <p:cNvSpPr>
            <a:spLocks noGrp="1"/>
          </p:cNvSpPr>
          <p:nvPr>
            <p:ph idx="1"/>
          </p:nvPr>
        </p:nvSpPr>
        <p:spPr/>
        <p:txBody>
          <a:bodyPr>
            <a:normAutofit/>
          </a:bodyPr>
          <a:lstStyle/>
          <a:p>
            <a:r>
              <a:rPr lang="en-US" sz="3200" b="1" dirty="0">
                <a:solidFill>
                  <a:srgbClr val="FF0000"/>
                </a:solidFill>
              </a:rPr>
              <a:t>Introduction of Asset backed securities</a:t>
            </a:r>
          </a:p>
          <a:p>
            <a:r>
              <a:rPr lang="en-US" dirty="0"/>
              <a:t>The securitization process </a:t>
            </a:r>
            <a:r>
              <a:rPr lang="en-US" dirty="0">
                <a:solidFill>
                  <a:srgbClr val="FF0000"/>
                </a:solidFill>
              </a:rPr>
              <a:t>transfers ownership of assets </a:t>
            </a:r>
            <a:r>
              <a:rPr lang="en-US" dirty="0"/>
              <a:t>such as loans or receivables from the original owners into a </a:t>
            </a:r>
            <a:r>
              <a:rPr lang="en-US" dirty="0">
                <a:solidFill>
                  <a:srgbClr val="FF0000"/>
                </a:solidFill>
              </a:rPr>
              <a:t>special legal entity</a:t>
            </a:r>
            <a:r>
              <a:rPr lang="en-US" dirty="0"/>
              <a:t>. The special legal entity then </a:t>
            </a:r>
            <a:r>
              <a:rPr lang="en-US" dirty="0">
                <a:solidFill>
                  <a:srgbClr val="FF0000"/>
                </a:solidFill>
              </a:rPr>
              <a:t>issues securities</a:t>
            </a:r>
            <a:r>
              <a:rPr lang="en-US" dirty="0"/>
              <a:t>, using the asset cash flows to pay interest and repay the principal to investors. These securities are referred to generically as </a:t>
            </a:r>
            <a:r>
              <a:rPr lang="en-US" dirty="0">
                <a:solidFill>
                  <a:srgbClr val="FF0000"/>
                </a:solidFill>
              </a:rPr>
              <a:t>asset-backed securities </a:t>
            </a:r>
            <a:r>
              <a:rPr lang="en-US" dirty="0"/>
              <a:t>(ABS), and the pool of assets from which their cash flows are generated is called </a:t>
            </a:r>
            <a:r>
              <a:rPr lang="en-US" dirty="0">
                <a:solidFill>
                  <a:srgbClr val="FF0000"/>
                </a:solidFill>
              </a:rPr>
              <a:t>collateral or securitized assets</a:t>
            </a:r>
            <a:r>
              <a:rPr lang="en-US" dirty="0"/>
              <a:t>.</a:t>
            </a:r>
          </a:p>
        </p:txBody>
      </p:sp>
    </p:spTree>
    <p:extLst>
      <p:ext uri="{BB962C8B-B14F-4D97-AF65-F5344CB8AC3E}">
        <p14:creationId xmlns:p14="http://schemas.microsoft.com/office/powerpoint/2010/main" val="200908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CD6-17D2-447A-9EB5-A9585814CC4F}"/>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80D7CB0A-D366-428A-A5D4-C58C4DD3D200}"/>
              </a:ext>
            </a:extLst>
          </p:cNvPr>
          <p:cNvSpPr>
            <a:spLocks noGrp="1"/>
          </p:cNvSpPr>
          <p:nvPr>
            <p:ph idx="1"/>
          </p:nvPr>
        </p:nvSpPr>
        <p:spPr/>
        <p:txBody>
          <a:bodyPr/>
          <a:lstStyle/>
          <a:p>
            <a:r>
              <a:rPr lang="en-US" sz="3200" b="1" dirty="0">
                <a:solidFill>
                  <a:srgbClr val="FF0000"/>
                </a:solidFill>
              </a:rPr>
              <a:t>Parties to a securitization</a:t>
            </a:r>
          </a:p>
          <a:p>
            <a:r>
              <a:rPr lang="en-US" dirty="0"/>
              <a:t>The seller of the collateral (the servicer of the loans, depositor)</a:t>
            </a:r>
          </a:p>
          <a:p>
            <a:r>
              <a:rPr lang="en-US" dirty="0"/>
              <a:t>The SPE that purchases the loans or receivables and uses them as collateral to issue the ABS. (The SPE is often referred to as the issuer in the prospectus because it is the entity that issues the securities; it may also be called the trust if the SPE is set up as a trust)</a:t>
            </a:r>
          </a:p>
          <a:p>
            <a:r>
              <a:rPr lang="en-US" dirty="0"/>
              <a:t>Third parties: independent accountants, lawyers/attorneys, trustees, underwriters, rating agencies, and financial guarantors</a:t>
            </a:r>
          </a:p>
        </p:txBody>
      </p:sp>
    </p:spTree>
    <p:extLst>
      <p:ext uri="{BB962C8B-B14F-4D97-AF65-F5344CB8AC3E}">
        <p14:creationId xmlns:p14="http://schemas.microsoft.com/office/powerpoint/2010/main" val="125509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8EE5-9782-4D7D-8076-04D0C3582C6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60897DC-06E6-43A4-A405-91DAA10F89B6}"/>
              </a:ext>
            </a:extLst>
          </p:cNvPr>
          <p:cNvSpPr>
            <a:spLocks noGrp="1"/>
          </p:cNvSpPr>
          <p:nvPr>
            <p:ph idx="1"/>
          </p:nvPr>
        </p:nvSpPr>
        <p:spPr/>
        <p:txBody>
          <a:bodyPr>
            <a:normAutofit fontScale="85000" lnSpcReduction="20000"/>
          </a:bodyPr>
          <a:lstStyle/>
          <a:p>
            <a:r>
              <a:rPr lang="en-US" dirty="0"/>
              <a:t>Used Luxury Auto (ULA) is a hypothetical company that has established a nationwide business in buying used luxury autos and then refurbishing them with the latest in electronic equipment (for instance, UBS ports and rear-view cameras). ULA Corp then sells these autos in the retail market, often financing the sales with promissory notes from the buyers via its ULA Credit Corp. The following information is taken from a theoretical filing by ULA with the Securities and Exchange Commission for a securitization:</a:t>
            </a:r>
          </a:p>
          <a:p>
            <a:r>
              <a:rPr lang="en-US" dirty="0"/>
              <a:t>Issuer: ULA Trust 2020</a:t>
            </a:r>
          </a:p>
          <a:p>
            <a:r>
              <a:rPr lang="en-US" dirty="0"/>
              <a:t>Seller and Servicer: ULA Credit Corp</a:t>
            </a:r>
          </a:p>
          <a:p>
            <a:r>
              <a:rPr lang="en-US" dirty="0"/>
              <a:t>Notes:</a:t>
            </a:r>
          </a:p>
          <a:p>
            <a:r>
              <a:rPr lang="en-US" dirty="0"/>
              <a:t>$500,000,000 4.00% ULA Trust contract-backed Class A notes, rated AAA</a:t>
            </a:r>
          </a:p>
          <a:p>
            <a:r>
              <a:rPr lang="en-US" dirty="0"/>
              <a:t>$250,000,000 4.80% ULA Trust contract-backed Class B notes, rated A</a:t>
            </a:r>
          </a:p>
          <a:p>
            <a:r>
              <a:rPr lang="en-US" dirty="0"/>
              <a:t>Contracts: The assets underlying the notes are fixed-rate promissory notes relating to the purchase of used automobiles refurbished by ULA Corp.</a:t>
            </a:r>
          </a:p>
        </p:txBody>
      </p:sp>
    </p:spTree>
    <p:extLst>
      <p:ext uri="{BB962C8B-B14F-4D97-AF65-F5344CB8AC3E}">
        <p14:creationId xmlns:p14="http://schemas.microsoft.com/office/powerpoint/2010/main" val="386595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A6DF-7797-4FFB-B0E7-0AF455D94872}"/>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0CB75C0-34E3-445B-8179-6688FEF6EE6D}"/>
              </a:ext>
            </a:extLst>
          </p:cNvPr>
          <p:cNvSpPr>
            <a:spLocks noGrp="1"/>
          </p:cNvSpPr>
          <p:nvPr>
            <p:ph idx="1"/>
          </p:nvPr>
        </p:nvSpPr>
        <p:spPr/>
        <p:txBody>
          <a:bodyPr>
            <a:normAutofit lnSpcReduction="10000"/>
          </a:bodyPr>
          <a:lstStyle/>
          <a:p>
            <a:r>
              <a:rPr lang="en-US" dirty="0"/>
              <a:t>1. The collateral for this securitization is:</a:t>
            </a:r>
          </a:p>
          <a:p>
            <a:r>
              <a:rPr lang="en-US" dirty="0"/>
              <a:t>A. ULA Trust contract-backed Class A and Class B notes.</a:t>
            </a:r>
          </a:p>
          <a:p>
            <a:r>
              <a:rPr lang="en-US" dirty="0"/>
              <a:t>B. Used automobiles refurbished by ULA Corp.</a:t>
            </a:r>
          </a:p>
          <a:p>
            <a:r>
              <a:rPr lang="en-US" dirty="0"/>
              <a:t>C. Fixed-rate promissory notes relating to the purchase of used automobiles refurbished by ULA Corp.</a:t>
            </a:r>
          </a:p>
          <a:p>
            <a:r>
              <a:rPr lang="en-US" dirty="0"/>
              <a:t>2. The special purpose entity in this securitization is:</a:t>
            </a:r>
          </a:p>
          <a:p>
            <a:r>
              <a:rPr lang="en-US" dirty="0"/>
              <a:t>A. ULA Corp.</a:t>
            </a:r>
          </a:p>
          <a:p>
            <a:r>
              <a:rPr lang="en-US" dirty="0"/>
              <a:t>B. ULA Credit Corp.</a:t>
            </a:r>
          </a:p>
          <a:p>
            <a:r>
              <a:rPr lang="en-US" dirty="0"/>
              <a:t>C. ULA Trust 2020.</a:t>
            </a:r>
          </a:p>
        </p:txBody>
      </p:sp>
    </p:spTree>
    <p:extLst>
      <p:ext uri="{BB962C8B-B14F-4D97-AF65-F5344CB8AC3E}">
        <p14:creationId xmlns:p14="http://schemas.microsoft.com/office/powerpoint/2010/main" val="253779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2BE1-A671-4B80-A7E9-3C807E2ED788}"/>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A48C737-754F-48AD-9749-CD2799342236}"/>
              </a:ext>
            </a:extLst>
          </p:cNvPr>
          <p:cNvSpPr>
            <a:spLocks noGrp="1"/>
          </p:cNvSpPr>
          <p:nvPr>
            <p:ph idx="1"/>
          </p:nvPr>
        </p:nvSpPr>
        <p:spPr/>
        <p:txBody>
          <a:bodyPr/>
          <a:lstStyle/>
          <a:p>
            <a:r>
              <a:rPr lang="en-US" dirty="0"/>
              <a:t>3. ULA Credit Corp is responsible for:</a:t>
            </a:r>
          </a:p>
          <a:p>
            <a:r>
              <a:rPr lang="en-US" dirty="0"/>
              <a:t>A. selling the collateral to the SPE and collecting payments from borrowers on the underlying promissory notes.</a:t>
            </a:r>
          </a:p>
          <a:p>
            <a:r>
              <a:rPr lang="en-US" dirty="0"/>
              <a:t>B. refurbishing the used motorcycles and collecting payments from borrowers on the underlying promissory notes.</a:t>
            </a:r>
          </a:p>
          <a:p>
            <a:r>
              <a:rPr lang="en-US" dirty="0"/>
              <a:t>C. selling the contract-backed Class A and Class B notes to investors and making the cash interest and principal payments to them.</a:t>
            </a:r>
          </a:p>
        </p:txBody>
      </p:sp>
    </p:spTree>
    <p:extLst>
      <p:ext uri="{BB962C8B-B14F-4D97-AF65-F5344CB8AC3E}">
        <p14:creationId xmlns:p14="http://schemas.microsoft.com/office/powerpoint/2010/main" val="130597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10D3-00B5-43BF-8FD3-08403B8A3EC9}"/>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720E608D-FA0E-49FE-80CC-C0E658864C95}"/>
              </a:ext>
            </a:extLst>
          </p:cNvPr>
          <p:cNvSpPr>
            <a:spLocks noGrp="1"/>
          </p:cNvSpPr>
          <p:nvPr>
            <p:ph idx="1"/>
          </p:nvPr>
        </p:nvSpPr>
        <p:spPr/>
        <p:txBody>
          <a:bodyPr>
            <a:normAutofit fontScale="92500"/>
          </a:bodyPr>
          <a:lstStyle/>
          <a:p>
            <a:r>
              <a:rPr lang="en-US" sz="3200" b="1" dirty="0">
                <a:solidFill>
                  <a:srgbClr val="FF0000"/>
                </a:solidFill>
              </a:rPr>
              <a:t>Benefits of securitization</a:t>
            </a:r>
          </a:p>
          <a:p>
            <a:r>
              <a:rPr lang="en-US" dirty="0"/>
              <a:t>It allows investors to achieve more direct legal claims on loan and receivables portfolios.</a:t>
            </a:r>
          </a:p>
          <a:p>
            <a:r>
              <a:rPr lang="en-US" dirty="0"/>
              <a:t>Banks can separate loan origination from financing, improving their profitability via origination fees and reducing capital requirements for loans that are sold.</a:t>
            </a:r>
          </a:p>
          <a:p>
            <a:r>
              <a:rPr lang="en-US" dirty="0"/>
              <a:t>Securitization enables banks to expand lending origination beyond their balance sheets.</a:t>
            </a:r>
          </a:p>
          <a:p>
            <a:r>
              <a:rPr lang="en-US" dirty="0"/>
              <a:t>Securitization allows for the creation of tradable securities with better liquidity than that of the original loans on the bank’s balance sheet.</a:t>
            </a:r>
          </a:p>
          <a:p>
            <a:r>
              <a:rPr lang="en-US" dirty="0"/>
              <a:t>As we will see, securitization is often less costly than a corporate bond issue secured by the same collateral.</a:t>
            </a:r>
          </a:p>
        </p:txBody>
      </p:sp>
    </p:spTree>
    <p:extLst>
      <p:ext uri="{BB962C8B-B14F-4D97-AF65-F5344CB8AC3E}">
        <p14:creationId xmlns:p14="http://schemas.microsoft.com/office/powerpoint/2010/main" val="2623443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1842</TotalTime>
  <Words>617</Words>
  <Application>Microsoft Office PowerPoint</Application>
  <PresentationFormat>Widescreen</PresentationFormat>
  <Paragraphs>45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Tw Cen MT</vt:lpstr>
      <vt:lpstr>Tw Cen MT Condensed</vt:lpstr>
      <vt:lpstr>Calibri</vt:lpstr>
      <vt:lpstr>Wingdings 3</vt:lpstr>
      <vt:lpstr>Integral</vt:lpstr>
      <vt:lpstr>Fixed income</vt:lpstr>
      <vt:lpstr>Module4 Introduction to ASSET-ABCKED SECURITIES</vt:lpstr>
      <vt:lpstr>Module4 Introduction to ASSET-ABCKED SECURITIES</vt:lpstr>
      <vt:lpstr>practices</vt:lpstr>
      <vt:lpstr>practices</vt:lpstr>
      <vt:lpstr>practices</vt:lpstr>
      <vt:lpstr>Module4 Introduction to ASSET-ABCKED SECURITIES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23</cp:revision>
  <dcterms:created xsi:type="dcterms:W3CDTF">2023-02-08T01:38:38Z</dcterms:created>
  <dcterms:modified xsi:type="dcterms:W3CDTF">2023-02-15T06:48:11Z</dcterms:modified>
</cp:coreProperties>
</file>