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2" r:id="rId43"/>
    <p:sldId id="303" r:id="rId44"/>
    <p:sldId id="298" r:id="rId45"/>
    <p:sldId id="299" r:id="rId46"/>
    <p:sldId id="301" r:id="rId47"/>
    <p:sldId id="300" r:id="rId48"/>
    <p:sldId id="304" r:id="rId49"/>
    <p:sldId id="305" r:id="rId50"/>
    <p:sldId id="306" r:id="rId51"/>
    <p:sldId id="307" r:id="rId52"/>
    <p:sldId id="308" r:id="rId53"/>
    <p:sldId id="309" r:id="rId54"/>
    <p:sldId id="310" r:id="rId55"/>
    <p:sldId id="311" r:id="rId56"/>
    <p:sldId id="312" r:id="rId57"/>
    <p:sldId id="31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9" d="100"/>
          <a:sy n="59" d="100"/>
        </p:scale>
        <p:origin x="108"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400" dirty="0"/>
              <a:t>Reading 45</a:t>
            </a:r>
          </a:p>
          <a:p>
            <a:pPr lvl="1"/>
            <a:r>
              <a:rPr lang="en-US" sz="2200" u="sng" dirty="0">
                <a:solidFill>
                  <a:srgbClr val="FF0000"/>
                </a:solidFill>
              </a:rPr>
              <a:t>Derivative Markets and Instruments</a:t>
            </a:r>
          </a:p>
          <a:p>
            <a:r>
              <a:rPr lang="en-US" sz="2400" dirty="0"/>
              <a:t>Reading 46</a:t>
            </a:r>
          </a:p>
          <a:p>
            <a:pPr lvl="1"/>
            <a:r>
              <a:rPr lang="en-US" sz="22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930400"/>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3996455907"/>
              </p:ext>
            </p:extLst>
          </p:nvPr>
        </p:nvGraphicFramePr>
        <p:xfrm>
          <a:off x="677334"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dirty="0"/>
              <a:t>Definition: </a:t>
            </a:r>
            <a:r>
              <a:rPr lang="en-US" i="1" dirty="0"/>
              <a:t>A swap is an over- the- counter derivative contract in which two parties agree to </a:t>
            </a:r>
            <a:r>
              <a:rPr lang="en-US" i="1" dirty="0">
                <a:solidFill>
                  <a:srgbClr val="FF0000"/>
                </a:solidFill>
              </a:rPr>
              <a:t>exchange a series of cash flows </a:t>
            </a:r>
            <a:r>
              <a:rPr lang="en-US" i="1" dirty="0"/>
              <a:t>whereby one party </a:t>
            </a:r>
            <a:r>
              <a:rPr lang="en-US" i="1" dirty="0">
                <a:solidFill>
                  <a:srgbClr val="FF0000"/>
                </a:solidFill>
              </a:rPr>
              <a:t>pays a variable series that will be determined by an underlying asset or rate </a:t>
            </a:r>
            <a:r>
              <a:rPr lang="en-US" i="1" dirty="0"/>
              <a:t>and the other party pays </a:t>
            </a:r>
            <a:r>
              <a:rPr lang="en-US" i="1" dirty="0">
                <a:solidFill>
                  <a:srgbClr val="FF0000"/>
                </a:solidFill>
              </a:rPr>
              <a:t>either (1) a variable series determined by a different underlying asset or rate or (2) a fixed series</a:t>
            </a:r>
            <a:r>
              <a:rPr lang="en-US"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owing the lesser amount cannot default 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dirty="0"/>
              <a:t>Plain vanilla swap: the most common swap is the </a:t>
            </a:r>
            <a:r>
              <a:rPr lang="en-US" b="1" dirty="0"/>
              <a:t>fixed- for- floating interest rate swap</a:t>
            </a:r>
            <a:r>
              <a:rPr lang="en-US"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dirty="0"/>
              <a:t>R</a:t>
            </a:r>
            <a:r>
              <a:rPr lang="en-US" altLang="zh-CN"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lstStyle/>
          <a:p>
            <a:r>
              <a:rPr lang="en-US" dirty="0"/>
              <a:t>Which of the following occurs in the daily settlement of futures contracts?</a:t>
            </a:r>
          </a:p>
          <a:p>
            <a:pPr lvl="1"/>
            <a:r>
              <a:rPr lang="en-US" b="1" dirty="0"/>
              <a:t>A </a:t>
            </a:r>
            <a:r>
              <a:rPr lang="en-US" dirty="0"/>
              <a:t>Initial margin deposits are refunded to the two parties.</a:t>
            </a:r>
          </a:p>
          <a:p>
            <a:pPr lvl="1"/>
            <a:r>
              <a:rPr lang="en-US" b="1" dirty="0"/>
              <a:t>B </a:t>
            </a:r>
            <a:r>
              <a:rPr lang="en-US" dirty="0"/>
              <a:t>Gains and losses are reported to other market participants.</a:t>
            </a:r>
          </a:p>
          <a:p>
            <a:pPr lvl="1"/>
            <a:r>
              <a:rPr lang="en-US" b="1" dirty="0"/>
              <a:t>C </a:t>
            </a:r>
            <a:r>
              <a:rPr lang="en-US"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p:txBody>
          <a:bodyPr>
            <a:normAutofit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t>Long</a:t>
            </a:r>
            <a:r>
              <a:rPr lang="zh-CN" altLang="en-US" dirty="0"/>
              <a:t> </a:t>
            </a:r>
            <a:r>
              <a:rPr lang="en-US" altLang="zh-CN" dirty="0"/>
              <a:t>call:</a:t>
            </a:r>
            <a:r>
              <a:rPr lang="zh-CN" altLang="en-US" dirty="0"/>
              <a:t>花钱（吃饭洗桑拿）买入一个买资产（买可乐）的权力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the “strike,”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2775969039"/>
              </p:ext>
            </p:extLst>
          </p:nvPr>
        </p:nvGraphicFramePr>
        <p:xfrm>
          <a:off x="1015999" y="328385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893498755"/>
              </p:ext>
            </p:extLst>
          </p:nvPr>
        </p:nvGraphicFramePr>
        <p:xfrm>
          <a:off x="1041072" y="354471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0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insurance.</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67050</TotalTime>
  <Words>3128</Words>
  <Application>Microsoft Office PowerPoint</Application>
  <PresentationFormat>Widescreen</PresentationFormat>
  <Paragraphs>373</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TYPES OF DERIVATIVES Swap Contracts</vt:lpstr>
      <vt:lpstr>TYPES OF DERIVATIVES Swap Contracts</vt:lpstr>
      <vt:lpstr>TYPES OF DERIVATIVES Swap Contracts</vt:lpstr>
      <vt:lpstr>Practices </vt:lpstr>
      <vt:lpstr>Practices</vt:lpstr>
      <vt:lpstr>TYPES OF DERIVATIVES Option Contracts</vt:lpstr>
      <vt:lpstr>TYPES OF DERIVATIVES Option Contracts</vt:lpstr>
      <vt:lpstr>TYPES OF DERIVATIVES Option Contracts</vt:lpstr>
      <vt:lpstr>TYPES OF DERIVATIVES Option Contracts</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196</cp:revision>
  <dcterms:created xsi:type="dcterms:W3CDTF">2021-07-05T01:04:15Z</dcterms:created>
  <dcterms:modified xsi:type="dcterms:W3CDTF">2021-12-07T02:45:08Z</dcterms:modified>
</cp:coreProperties>
</file>