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270" r:id="rId6"/>
    <p:sldId id="261" r:id="rId7"/>
    <p:sldId id="263" r:id="rId8"/>
    <p:sldId id="264" r:id="rId9"/>
    <p:sldId id="316" r:id="rId10"/>
    <p:sldId id="271" r:id="rId11"/>
    <p:sldId id="265" r:id="rId12"/>
    <p:sldId id="273" r:id="rId13"/>
    <p:sldId id="272" r:id="rId14"/>
    <p:sldId id="267" r:id="rId15"/>
    <p:sldId id="268" r:id="rId16"/>
    <p:sldId id="317" r:id="rId17"/>
    <p:sldId id="269" r:id="rId18"/>
    <p:sldId id="274" r:id="rId19"/>
    <p:sldId id="275" r:id="rId20"/>
    <p:sldId id="276" r:id="rId21"/>
    <p:sldId id="277" r:id="rId22"/>
    <p:sldId id="318"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2" r:id="rId44"/>
    <p:sldId id="303" r:id="rId45"/>
    <p:sldId id="298" r:id="rId46"/>
    <p:sldId id="299" r:id="rId47"/>
    <p:sldId id="301" r:id="rId48"/>
    <p:sldId id="300" r:id="rId49"/>
    <p:sldId id="304" r:id="rId50"/>
    <p:sldId id="305" r:id="rId51"/>
    <p:sldId id="306" r:id="rId52"/>
    <p:sldId id="307" r:id="rId53"/>
    <p:sldId id="308" r:id="rId54"/>
    <p:sldId id="309" r:id="rId55"/>
    <p:sldId id="310" r:id="rId56"/>
    <p:sldId id="311" r:id="rId57"/>
    <p:sldId id="312" r:id="rId58"/>
    <p:sldId id="31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5" id="{348F82F4-F16C-4145-B9F4-DB5DE3A5162B}">
          <p14:sldIdLst>
            <p14:sldId id="315"/>
          </p14:sldIdLst>
        </p14:section>
        <p14:section name="objective and definition" id="{77AB60C5-F4CF-4D52-ACDA-EFBFFE2A5B6F}">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289"/>
            <p14:sldId id="290"/>
            <p14:sldId id="291"/>
            <p14:sldId id="292"/>
            <p14:sldId id="293"/>
            <p14:sldId id="294"/>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p:scale>
          <a:sx n="58" d="100"/>
          <a:sy n="5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2400" dirty="0"/>
              <a:t>Reading 45</a:t>
            </a:r>
          </a:p>
          <a:p>
            <a:pPr lvl="1"/>
            <a:r>
              <a:rPr lang="en-US" sz="2200" u="sng" dirty="0">
                <a:solidFill>
                  <a:srgbClr val="FF0000"/>
                </a:solidFill>
              </a:rPr>
              <a:t>Derivative Markets and Instruments</a:t>
            </a:r>
          </a:p>
          <a:p>
            <a:r>
              <a:rPr lang="en-US" sz="2400" dirty="0"/>
              <a:t>Reading 46</a:t>
            </a:r>
          </a:p>
          <a:p>
            <a:pPr lvl="1"/>
            <a:r>
              <a:rPr lang="en-US" sz="2200" dirty="0"/>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930400"/>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3996455907"/>
              </p:ext>
            </p:extLst>
          </p:nvPr>
        </p:nvGraphicFramePr>
        <p:xfrm>
          <a:off x="677334"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dirty="0"/>
              <a:t>Definition: </a:t>
            </a:r>
            <a:r>
              <a:rPr lang="en-US" i="1" dirty="0"/>
              <a:t>A swap is an over- the- counter derivative contract in which two parties agree to </a:t>
            </a:r>
            <a:r>
              <a:rPr lang="en-US" i="1" dirty="0">
                <a:solidFill>
                  <a:srgbClr val="FF0000"/>
                </a:solidFill>
              </a:rPr>
              <a:t>exchange a series of cash flows </a:t>
            </a:r>
            <a:r>
              <a:rPr lang="en-US" i="1" dirty="0"/>
              <a:t>whereby one party </a:t>
            </a:r>
            <a:r>
              <a:rPr lang="en-US" i="1" dirty="0">
                <a:solidFill>
                  <a:srgbClr val="FF0000"/>
                </a:solidFill>
              </a:rPr>
              <a:t>pays a variable series that will be determined by an underlying asset or rate </a:t>
            </a:r>
            <a:r>
              <a:rPr lang="en-US" i="1" dirty="0"/>
              <a:t>and the other party pays </a:t>
            </a:r>
            <a:r>
              <a:rPr lang="en-US" i="1" dirty="0">
                <a:solidFill>
                  <a:srgbClr val="FF0000"/>
                </a:solidFill>
              </a:rPr>
              <a:t>either (1) a variable series determined by a different underlying asset or rate or (2) a fixed series</a:t>
            </a:r>
            <a:r>
              <a:rPr lang="en-US"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dirty="0"/>
              <a:t>Plain vanilla swap: the most common swap is the </a:t>
            </a:r>
            <a:r>
              <a:rPr lang="en-US" b="1" dirty="0"/>
              <a:t>fixed- for- floating interest rate swap</a:t>
            </a:r>
            <a:r>
              <a:rPr lang="en-US"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dirty="0"/>
              <a:t>R</a:t>
            </a:r>
            <a:r>
              <a:rPr lang="en-US" altLang="zh-CN"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lstStyle/>
          <a:p>
            <a:r>
              <a:rPr lang="en-US" dirty="0"/>
              <a:t>Which of the following occurs in the daily settlement of futures contracts?</a:t>
            </a:r>
          </a:p>
          <a:p>
            <a:pPr lvl="1"/>
            <a:r>
              <a:rPr lang="en-US" b="1" dirty="0"/>
              <a:t>A </a:t>
            </a:r>
            <a:r>
              <a:rPr lang="en-US" dirty="0"/>
              <a:t>Initial margin deposits are refunded to the two parties.</a:t>
            </a:r>
          </a:p>
          <a:p>
            <a:pPr lvl="1"/>
            <a:r>
              <a:rPr lang="en-US" b="1" dirty="0"/>
              <a:t>B </a:t>
            </a:r>
            <a:r>
              <a:rPr lang="en-US" dirty="0"/>
              <a:t>Gains and losses are reported to other market participants.</a:t>
            </a:r>
          </a:p>
          <a:p>
            <a:pPr lvl="1"/>
            <a:r>
              <a:rPr lang="en-US" b="1" dirty="0"/>
              <a:t>C </a:t>
            </a:r>
            <a:r>
              <a:rPr lang="en-US"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p:txBody>
          <a:bodyPr>
            <a:normAutofit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t>Long</a:t>
            </a:r>
            <a:r>
              <a:rPr lang="zh-CN" altLang="en-US" dirty="0"/>
              <a:t> </a:t>
            </a:r>
            <a:r>
              <a:rPr lang="en-US" altLang="zh-CN" dirty="0"/>
              <a:t>call:</a:t>
            </a:r>
            <a:r>
              <a:rPr lang="zh-CN" altLang="en-US" dirty="0"/>
              <a:t>花钱（吃饭洗桑拿）买入一个买资产（买可乐）的权力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the “strike,”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949052573"/>
              </p:ext>
            </p:extLst>
          </p:nvPr>
        </p:nvGraphicFramePr>
        <p:xfrm>
          <a:off x="1015999" y="3283857"/>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3110273798"/>
              </p:ext>
            </p:extLst>
          </p:nvPr>
        </p:nvGraphicFramePr>
        <p:xfrm>
          <a:off x="1041072" y="354471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a:bodyPr>
          <a:lstStyle/>
          <a:p>
            <a:r>
              <a:rPr lang="en-US" sz="4000" dirty="0"/>
              <a:t>Definition </a:t>
            </a:r>
            <a:r>
              <a:rPr lang="en-US" altLang="zh-CN" sz="4000" dirty="0"/>
              <a:t>of derivatives</a:t>
            </a:r>
            <a:endParaRPr lang="en-US" sz="4000"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0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insurance.</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923330"/>
          </a:xfrm>
          <a:prstGeom prst="rect">
            <a:avLst/>
          </a:prstGeom>
          <a:noFill/>
        </p:spPr>
        <p:txBody>
          <a:bodyPr wrap="square" rtlCol="0">
            <a:spAutoFit/>
          </a:bodyPr>
          <a:lstStyle/>
          <a:p>
            <a:r>
              <a:rPr lang="en-US" dirty="0">
                <a:solidFill>
                  <a:srgbClr val="FF0000"/>
                </a:solidFill>
              </a:rPr>
              <a:t>In the money</a:t>
            </a:r>
            <a:r>
              <a:rPr lang="en-US" dirty="0"/>
              <a:t>: when the option payoff is positive to the buyer</a:t>
            </a:r>
          </a:p>
          <a:p>
            <a:r>
              <a:rPr lang="en-US" dirty="0">
                <a:solidFill>
                  <a:srgbClr val="FF0000"/>
                </a:solidFill>
              </a:rPr>
              <a:t>Out of the money </a:t>
            </a:r>
            <a:r>
              <a:rPr lang="en-US" dirty="0"/>
              <a:t>: when the option payoff is negative to the buyer</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lstStyle/>
          <a:p>
            <a:r>
              <a:rPr lang="en-US" dirty="0"/>
              <a:t>TYPES OF DERIVATIVES</a:t>
            </a:r>
            <a:br>
              <a:rPr lang="en-US" dirty="0"/>
            </a:br>
            <a:r>
              <a:rPr lang="en-US"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 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 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 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lstStyle/>
          <a:p>
            <a:r>
              <a:rPr lang="en-US"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lstStyle/>
          <a:p>
            <a:r>
              <a:rPr lang="en-US"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lstStyle/>
          <a:p>
            <a:r>
              <a:rPr lang="en-US"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t>
            </a:r>
            <a:r>
              <a:rPr lang="en-US" sz="2000" i="1" dirty="0">
                <a:solidFill>
                  <a:srgbClr val="FF0000"/>
                </a:solidFill>
              </a:rPr>
              <a:t>a</a:t>
            </a:r>
            <a:r>
              <a:rPr lang="en-US" sz="2000" i="1" dirty="0"/>
              <a:t>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73429</TotalTime>
  <Words>3159</Words>
  <Application>Microsoft Office PowerPoint</Application>
  <PresentationFormat>Widescreen</PresentationFormat>
  <Paragraphs>382</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华文新魏</vt:lpstr>
      <vt:lpstr>方正姚体</vt:lpstr>
      <vt:lpstr>Arial</vt:lpstr>
      <vt:lpstr>Trebuchet MS</vt:lpstr>
      <vt:lpstr>Wingdings 3</vt:lpstr>
      <vt:lpstr>Facet</vt:lpstr>
      <vt:lpstr>Study session 15 Derivatives</vt:lpstr>
      <vt:lpstr>Reading 45 Derivative Markets and Instruments</vt:lpstr>
      <vt:lpstr>Definition of derivatives</vt:lpstr>
      <vt:lpstr>TYPES OF DERIVATIVES</vt:lpstr>
      <vt:lpstr>Forward Contracts</vt:lpstr>
      <vt:lpstr>Forward Contracts </vt:lpstr>
      <vt:lpstr>Forward Contracts</vt:lpstr>
      <vt:lpstr>Forward Contracts</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TYPES OF DERIVATIVES Option Contracts</vt:lpstr>
      <vt:lpstr>TYPES OF DERIVATIVES Option Contracts</vt:lpstr>
      <vt:lpstr>TYPES OF DERIVATIVES Option Contracts</vt:lpstr>
      <vt:lpstr>Practices</vt:lpstr>
      <vt:lpstr>TYPES OF DERIVATIVES Option Contracts</vt:lpstr>
      <vt:lpstr>TYPES OF DERIVATIVES Option Contracts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Asset-backed securities</vt:lpstr>
      <vt:lpstr>TYPES OF DERIVATIVES Asset-backed securities</vt:lpstr>
      <vt:lpstr>TYPES OF DERIVATIVES 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206</cp:revision>
  <dcterms:created xsi:type="dcterms:W3CDTF">2021-07-05T01:04:15Z</dcterms:created>
  <dcterms:modified xsi:type="dcterms:W3CDTF">2021-12-14T07:05:51Z</dcterms:modified>
</cp:coreProperties>
</file>