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62"/>
    <p:restoredTop sz="94762"/>
  </p:normalViewPr>
  <p:slideViewPr>
    <p:cSldViewPr snapToGrid="0">
      <p:cViewPr varScale="1">
        <p:scale>
          <a:sx n="78" d="100"/>
          <a:sy n="78" d="100"/>
        </p:scale>
        <p:origin x="13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11/1/2022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p:txBody>
          <a:bodyPr/>
          <a:lstStyle/>
          <a:p>
            <a:r>
              <a:rPr lang="en-US" sz="2800" b="1" dirty="0">
                <a:solidFill>
                  <a:srgbClr val="FF0000"/>
                </a:solidFill>
              </a:rPr>
              <a:t>Callable and putable bond</a:t>
            </a:r>
          </a:p>
          <a:p>
            <a:r>
              <a:rPr lang="en-US" sz="2000" dirty="0"/>
              <a:t>A </a:t>
            </a:r>
            <a:r>
              <a:rPr lang="en-US" sz="2000" dirty="0">
                <a:solidFill>
                  <a:srgbClr val="FF0000"/>
                </a:solidFill>
              </a:rPr>
              <a:t>callable bond </a:t>
            </a:r>
            <a:r>
              <a:rPr lang="en-US" sz="2000" dirty="0"/>
              <a:t>gives the </a:t>
            </a:r>
            <a:r>
              <a:rPr lang="en-US" sz="2000" dirty="0">
                <a:solidFill>
                  <a:srgbClr val="FF0000"/>
                </a:solidFill>
              </a:rPr>
              <a:t>issuer</a:t>
            </a:r>
            <a:r>
              <a:rPr lang="en-US" sz="2000" dirty="0"/>
              <a:t> the right to redeem all or part of the bond before the specified maturity date.</a:t>
            </a:r>
          </a:p>
          <a:p>
            <a:r>
              <a:rPr lang="en-US" sz="2000" dirty="0"/>
              <a:t>A </a:t>
            </a:r>
            <a:r>
              <a:rPr lang="en-US" sz="2000" dirty="0">
                <a:solidFill>
                  <a:srgbClr val="FF0000"/>
                </a:solidFill>
              </a:rPr>
              <a:t>put provision </a:t>
            </a:r>
            <a:r>
              <a:rPr lang="en-US" sz="2000" dirty="0"/>
              <a:t>gives the </a:t>
            </a:r>
            <a:r>
              <a:rPr lang="en-US" sz="2000" dirty="0">
                <a:solidFill>
                  <a:srgbClr val="FF0000"/>
                </a:solidFill>
              </a:rPr>
              <a:t>bondholders</a:t>
            </a:r>
            <a:r>
              <a:rPr lang="en-US" sz="2000" dirty="0"/>
              <a:t> the right to sell the bond back to the issuer at a pre-determined price on specified dates</a:t>
            </a:r>
          </a:p>
          <a:p>
            <a:endParaRPr lang="en-US" dirty="0"/>
          </a:p>
        </p:txBody>
      </p:sp>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p:txBody>
          <a:bodyPr>
            <a:normAutofit fontScale="92500" lnSpcReduction="20000"/>
          </a:bodyPr>
          <a:lstStyle/>
          <a:p>
            <a:r>
              <a:rPr lang="en-US" sz="2800" b="1" dirty="0">
                <a:solidFill>
                  <a:srgbClr val="FF0000"/>
                </a:solidFill>
              </a:rPr>
              <a:t>Callable and putable bond</a:t>
            </a:r>
          </a:p>
          <a:p>
            <a:r>
              <a:rPr lang="en-US" sz="2000" dirty="0"/>
              <a:t>The </a:t>
            </a:r>
            <a:r>
              <a:rPr lang="en-US" sz="2000" dirty="0">
                <a:solidFill>
                  <a:srgbClr val="FF0000"/>
                </a:solidFill>
              </a:rPr>
              <a:t>call premium </a:t>
            </a:r>
            <a:r>
              <a:rPr lang="en-US" sz="2000" dirty="0"/>
              <a:t>is the amount over par paid by the issuer if the bond is called.</a:t>
            </a:r>
          </a:p>
          <a:p>
            <a:r>
              <a:rPr lang="en-US" sz="2000" dirty="0"/>
              <a:t>Some callable bonds are issued with a </a:t>
            </a:r>
            <a:r>
              <a:rPr lang="en-US" sz="2000" dirty="0">
                <a:solidFill>
                  <a:srgbClr val="FF0000"/>
                </a:solidFill>
              </a:rPr>
              <a:t>call protection period</a:t>
            </a:r>
            <a:r>
              <a:rPr lang="en-US" sz="2000" dirty="0"/>
              <a:t>, also called lockout period, cushion, or deferment period.</a:t>
            </a:r>
          </a:p>
          <a:p>
            <a:r>
              <a:rPr lang="en-US" sz="2000" dirty="0"/>
              <a:t>The earliest time that a bond might be called is known as the </a:t>
            </a:r>
            <a:r>
              <a:rPr lang="en-US" sz="2000" dirty="0">
                <a:solidFill>
                  <a:srgbClr val="FF0000"/>
                </a:solidFill>
              </a:rPr>
              <a:t>call date</a:t>
            </a:r>
            <a:r>
              <a:rPr lang="en-US" sz="2000" dirty="0"/>
              <a:t>.</a:t>
            </a:r>
          </a:p>
          <a:p>
            <a:pPr marL="457200" indent="-457200">
              <a:buFont typeface="+mj-lt"/>
              <a:buAutoNum type="arabicPeriod"/>
            </a:pPr>
            <a:r>
              <a:rPr lang="en-US" sz="2000" dirty="0"/>
              <a:t>American-style call, sometimes referred to as continuously callable, for which the issuer has the right to call a bond at any time starting on the first call date.</a:t>
            </a:r>
          </a:p>
          <a:p>
            <a:pPr marL="457200" indent="-457200">
              <a:buFont typeface="+mj-lt"/>
              <a:buAutoNum type="arabicPeriod"/>
            </a:pPr>
            <a:r>
              <a:rPr lang="en-US" sz="2000" dirty="0"/>
              <a:t>European-style call, for which the issuer has the right to call a bond only once on the call date.</a:t>
            </a:r>
          </a:p>
          <a:p>
            <a:pPr marL="457200" indent="-457200">
              <a:buFont typeface="+mj-lt"/>
              <a:buAutoNum type="arabicPeriod"/>
            </a:pPr>
            <a:r>
              <a:rPr lang="en-US" sz="2000" dirty="0"/>
              <a:t>Bermuda-style call, for which the issuer has the right to call bonds on specified dates following the call protection period. These dates frequently correspond to coupon payment dates.</a:t>
            </a:r>
          </a:p>
          <a:p>
            <a:endParaRPr lang="en-US" sz="2000" dirty="0"/>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p:txBody>
          <a:bodyPr>
            <a:normAutofit/>
          </a:bodyPr>
          <a:lstStyle/>
          <a:p>
            <a:r>
              <a:rPr lang="en-US" sz="2800" b="1" dirty="0">
                <a:solidFill>
                  <a:srgbClr val="FF0000"/>
                </a:solidFill>
              </a:rPr>
              <a:t>Callable and putable bond</a:t>
            </a:r>
          </a:p>
          <a:p>
            <a:r>
              <a:rPr lang="en-US" sz="2400" dirty="0"/>
              <a:t>A typical </a:t>
            </a:r>
            <a:r>
              <a:rPr lang="en-US" sz="2400" dirty="0">
                <a:solidFill>
                  <a:srgbClr val="FF0000"/>
                </a:solidFill>
              </a:rPr>
              <a:t>make-whole call </a:t>
            </a:r>
            <a:r>
              <a:rPr lang="en-US" sz="2400" dirty="0"/>
              <a:t>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extLst/>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7FC1695E-DC99-4B65-9B20-35B3E06DAABB}"/>
              </a:ext>
            </a:extLst>
          </p:cNvPr>
          <p:cNvSpPr>
            <a:spLocks noGrp="1"/>
          </p:cNvSpPr>
          <p:nvPr>
            <p:ph idx="1"/>
          </p:nvPr>
        </p:nvSpPr>
        <p:spPr/>
        <p:txBody>
          <a:bodyPr>
            <a:normAutofit fontScale="70000" lnSpcReduction="20000"/>
          </a:bodyPr>
          <a:lstStyle/>
          <a:p>
            <a:r>
              <a:rPr lang="en-US" dirty="0"/>
              <a:t>1. The call protection period is:</a:t>
            </a:r>
          </a:p>
          <a:p>
            <a:pPr marL="457200" indent="-457200">
              <a:buFont typeface="+mj-lt"/>
              <a:buAutoNum type="alphaUcPeriod"/>
            </a:pPr>
            <a:r>
              <a:rPr lang="en-US" b="1" dirty="0"/>
              <a:t>10 years.</a:t>
            </a:r>
          </a:p>
          <a:p>
            <a:pPr marL="457200" indent="-457200">
              <a:buFont typeface="+mj-lt"/>
              <a:buAutoNum type="alphaUcPeriod"/>
            </a:pPr>
            <a:r>
              <a:rPr lang="en-US" b="1" dirty="0"/>
              <a:t>11 years.</a:t>
            </a:r>
          </a:p>
          <a:p>
            <a:pPr marL="457200" indent="-457200">
              <a:buFont typeface="+mj-lt"/>
              <a:buAutoNum type="alphaUcPeriod"/>
            </a:pPr>
            <a:r>
              <a:rPr lang="en-US" b="1" dirty="0"/>
              <a:t>20 years.</a:t>
            </a:r>
          </a:p>
          <a:p>
            <a:r>
              <a:rPr lang="en-US" dirty="0"/>
              <a:t>2. The call premium (per $1,000 in par value) in 2033 is closest to:</a:t>
            </a:r>
          </a:p>
          <a:p>
            <a:pPr marL="457200" indent="-457200">
              <a:buFont typeface="+mj-lt"/>
              <a:buAutoNum type="alphaUcPeriod"/>
            </a:pPr>
            <a:r>
              <a:rPr lang="en-US" b="1" dirty="0"/>
              <a:t>$2.32.</a:t>
            </a:r>
          </a:p>
          <a:p>
            <a:pPr marL="457200" indent="-457200">
              <a:buFont typeface="+mj-lt"/>
              <a:buAutoNum type="alphaUcPeriod"/>
            </a:pPr>
            <a:r>
              <a:rPr lang="en-US" b="1" dirty="0"/>
              <a:t>$23.22.</a:t>
            </a:r>
          </a:p>
          <a:p>
            <a:pPr marL="457200" indent="-457200">
              <a:buFont typeface="+mj-lt"/>
              <a:buAutoNum type="alphaUcPeriod"/>
            </a:pPr>
            <a:r>
              <a:rPr lang="en-US" b="1" dirty="0"/>
              <a:t>$45.14.</a:t>
            </a:r>
          </a:p>
          <a:p>
            <a:r>
              <a:rPr lang="en-US" dirty="0"/>
              <a:t>3. The call provision is </a:t>
            </a:r>
            <a:r>
              <a:rPr lang="en-US" i="1" dirty="0"/>
              <a:t>most likely</a:t>
            </a:r>
            <a:r>
              <a:rPr lang="en-US" dirty="0"/>
              <a:t>:</a:t>
            </a:r>
          </a:p>
          <a:p>
            <a:pPr marL="457200" indent="-457200">
              <a:buFont typeface="+mj-lt"/>
              <a:buAutoNum type="alphaUcPeriod"/>
            </a:pPr>
            <a:r>
              <a:rPr lang="en-US" b="1" dirty="0"/>
              <a:t>a Bermuda call.</a:t>
            </a:r>
          </a:p>
          <a:p>
            <a:pPr marL="457200" indent="-457200">
              <a:buFont typeface="+mj-lt"/>
              <a:buAutoNum type="alphaUcPeriod"/>
            </a:pPr>
            <a:r>
              <a:rPr lang="en-US" b="1" dirty="0"/>
              <a:t>a European call.</a:t>
            </a:r>
          </a:p>
          <a:p>
            <a:pPr marL="457200" indent="-457200">
              <a:buFont typeface="+mj-lt"/>
              <a:buAutoNum type="alphaUcPeriod"/>
            </a:pPr>
            <a:r>
              <a:rPr lang="en-US" b="1" dirty="0"/>
              <a:t>an American call.</a:t>
            </a:r>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p:txBody>
          <a:bodyPr/>
          <a:lstStyle/>
          <a:p>
            <a:r>
              <a:rPr lang="en-US" sz="2800" b="1" dirty="0">
                <a:solidFill>
                  <a:srgbClr val="FF0000"/>
                </a:solidFill>
              </a:rPr>
              <a:t>Convertible bond</a:t>
            </a:r>
          </a:p>
          <a:p>
            <a:endParaRPr lang="en-US" sz="2800" b="1" dirty="0">
              <a:solidFill>
                <a:srgbClr val="FF0000"/>
              </a:solidFill>
            </a:endParaRPr>
          </a:p>
          <a:p>
            <a:endParaRPr lang="en-US" dirty="0"/>
          </a:p>
        </p:txBody>
      </p:sp>
    </p:spTree>
    <p:extLst>
      <p:ext uri="{BB962C8B-B14F-4D97-AF65-F5344CB8AC3E}">
        <p14:creationId xmlns:p14="http://schemas.microsoft.com/office/powerpoint/2010/main" val="96224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3699</Words>
  <Application>Microsoft Office PowerPoint</Application>
  <PresentationFormat>Widescreen</PresentationFormat>
  <Paragraphs>518</Paragraphs>
  <Slides>48</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MyriadPro</vt:lpstr>
      <vt:lpstr>Tw Cen MT</vt:lpstr>
      <vt:lpstr>Tw Cen MT Condensed</vt:lpstr>
      <vt:lpstr>WarnockPro</vt:lpstr>
      <vt:lpstr>华文仿宋</vt:lpstr>
      <vt:lpstr>等线</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11</cp:revision>
  <dcterms:created xsi:type="dcterms:W3CDTF">2022-10-27T11:19:32Z</dcterms:created>
  <dcterms:modified xsi:type="dcterms:W3CDTF">2022-11-01T08:58:19Z</dcterms:modified>
</cp:coreProperties>
</file>