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2BE3-6F57-4AC9-B65B-4C9318E4CE4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1.Synthetic forward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combination of a long call and a short put with identical strike price and expiration, traded at the same time on the same underlying, is equivalent to a </a:t>
            </a:r>
            <a:r>
              <a:rPr lang="en-US" sz="2400" dirty="0" smtClean="0">
                <a:solidFill>
                  <a:srgbClr val="FF0000"/>
                </a:solidFill>
              </a:rPr>
              <a:t>synthetic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long forward position.</a:t>
            </a:r>
          </a:p>
          <a:p>
            <a:r>
              <a:rPr lang="en-US" sz="2400" dirty="0" smtClean="0"/>
              <a:t>Instead, the trader can create a </a:t>
            </a:r>
            <a:r>
              <a:rPr lang="en-US" sz="2400" dirty="0" smtClean="0">
                <a:solidFill>
                  <a:srgbClr val="FF0000"/>
                </a:solidFill>
              </a:rPr>
              <a:t>synthetic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short forward position </a:t>
            </a:r>
            <a:r>
              <a:rPr lang="en-US" sz="2400" dirty="0" smtClean="0"/>
              <a:t>by selling a call and buying a put at the same strike price and maturity.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9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2.Synthetic put and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symmetric payoff of a short stock position can become asymmetrical if the investor transforms it into a </a:t>
            </a:r>
            <a:r>
              <a:rPr lang="en-US" sz="2400" dirty="0" smtClean="0">
                <a:solidFill>
                  <a:srgbClr val="FF0000"/>
                </a:solidFill>
              </a:rPr>
              <a:t>synthetic long put position</a:t>
            </a:r>
            <a:r>
              <a:rPr lang="en-US" sz="2400" dirty="0" smtClean="0"/>
              <a:t> by buying a call.</a:t>
            </a:r>
          </a:p>
          <a:p>
            <a:r>
              <a:rPr lang="en-US" sz="2400" dirty="0" smtClean="0"/>
              <a:t>An investor with a long stock position can change his payoff and risk profile into that of </a:t>
            </a:r>
            <a:r>
              <a:rPr lang="en-US" sz="2400" dirty="0" smtClean="0">
                <a:solidFill>
                  <a:srgbClr val="FF0000"/>
                </a:solidFill>
              </a:rPr>
              <a:t>a long call </a:t>
            </a:r>
            <a:r>
              <a:rPr lang="en-US" sz="2400" dirty="0" smtClean="0"/>
              <a:t>by purchasing a put.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24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3.Investment objectives of covered calls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3.1 Yield enhancement</a:t>
            </a:r>
          </a:p>
          <a:p>
            <a:r>
              <a:rPr lang="en-US" sz="2400" dirty="0" smtClean="0"/>
              <a:t>The most common motivation for writing covered calls is cash generation in anticipation of limited upside moves in the underlying.</a:t>
            </a:r>
          </a:p>
          <a:p>
            <a:r>
              <a:rPr lang="en-US" sz="2400" dirty="0" smtClean="0"/>
              <a:t>It is important </a:t>
            </a:r>
            <a:r>
              <a:rPr lang="en-US" sz="2400" dirty="0"/>
              <a:t>to remember that the call writer has given up an important benefit of </a:t>
            </a:r>
            <a:r>
              <a:rPr lang="en-US" sz="2400" dirty="0" smtClean="0"/>
              <a:t>stock ownership</a:t>
            </a:r>
            <a:r>
              <a:rPr lang="en-US" sz="2400" dirty="0"/>
              <a:t>: capital gains above the strike </a:t>
            </a:r>
            <a:r>
              <a:rPr lang="en-US" sz="2400" dirty="0" smtClean="0"/>
              <a:t>price.</a:t>
            </a:r>
          </a:p>
          <a:p>
            <a:r>
              <a:rPr lang="en-US" sz="2400" dirty="0" smtClean="0"/>
              <a:t>Risk: realized price lower than the current market price.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50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3.Investment objectives of covered calls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3.2 Reducing a position at a favorable price</a:t>
            </a:r>
          </a:p>
          <a:p>
            <a:r>
              <a:rPr lang="en-US" sz="2400" dirty="0" smtClean="0"/>
              <a:t>Investor expect the price of stock to remain relatively stable over short term periods.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3.3 Target price realization</a:t>
            </a:r>
          </a:p>
          <a:p>
            <a:r>
              <a:rPr lang="en-US" sz="2400" dirty="0" smtClean="0"/>
              <a:t>The research team believes the stock would be only slightly higher than its current price.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8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4.Profit and loss at expiration of covered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Profit=(St-S</a:t>
            </a:r>
            <a:r>
              <a:rPr lang="en-US" sz="2000" dirty="0" smtClean="0"/>
              <a:t>0</a:t>
            </a:r>
            <a:r>
              <a:rPr lang="en-US" dirty="0" smtClean="0"/>
              <a:t>)+C</a:t>
            </a:r>
            <a:r>
              <a:rPr lang="en-US" sz="2000" dirty="0" smtClean="0"/>
              <a:t>0</a:t>
            </a:r>
            <a:r>
              <a:rPr lang="en-US" dirty="0" smtClean="0"/>
              <a:t>-max(St-X,0)</a:t>
            </a:r>
          </a:p>
          <a:p>
            <a:r>
              <a:rPr lang="en-US" dirty="0" smtClean="0"/>
              <a:t>St&gt;X: </a:t>
            </a:r>
            <a:r>
              <a:rPr lang="en-US" dirty="0" smtClean="0"/>
              <a:t>-S</a:t>
            </a:r>
            <a:r>
              <a:rPr lang="en-US" sz="2000" dirty="0" smtClean="0"/>
              <a:t>0</a:t>
            </a:r>
            <a:r>
              <a:rPr lang="en-US" dirty="0" smtClean="0"/>
              <a:t>+C</a:t>
            </a:r>
            <a:r>
              <a:rPr lang="en-US" sz="2000" dirty="0" smtClean="0"/>
              <a:t>0</a:t>
            </a:r>
            <a:r>
              <a:rPr lang="en-US" dirty="0" smtClean="0"/>
              <a:t>+X</a:t>
            </a:r>
          </a:p>
          <a:p>
            <a:r>
              <a:rPr lang="en-US" dirty="0" smtClean="0"/>
              <a:t>St&lt;X: St-S</a:t>
            </a:r>
            <a:r>
              <a:rPr lang="en-US" sz="2000" dirty="0" smtClean="0"/>
              <a:t>0</a:t>
            </a:r>
            <a:r>
              <a:rPr lang="en-US" dirty="0" smtClean="0"/>
              <a:t>+C</a:t>
            </a:r>
            <a:r>
              <a:rPr lang="en-US" sz="2000" dirty="0" smtClean="0"/>
              <a:t>0</a:t>
            </a:r>
            <a:endParaRPr lang="en-US" sz="2000" dirty="0" smtClean="0"/>
          </a:p>
          <a:p>
            <a:r>
              <a:rPr lang="en-US" dirty="0" smtClean="0"/>
              <a:t>Max profit:</a:t>
            </a:r>
            <a:r>
              <a:rPr lang="en-US" dirty="0" smtClean="0"/>
              <a:t> -S</a:t>
            </a:r>
            <a:r>
              <a:rPr lang="en-US" sz="2000" dirty="0" smtClean="0"/>
              <a:t>0</a:t>
            </a:r>
            <a:r>
              <a:rPr lang="en-US" dirty="0" smtClean="0"/>
              <a:t>+C</a:t>
            </a:r>
            <a:r>
              <a:rPr lang="en-US" sz="2000" dirty="0" smtClean="0"/>
              <a:t>0</a:t>
            </a:r>
            <a:r>
              <a:rPr lang="en-US" dirty="0" smtClean="0"/>
              <a:t>+X</a:t>
            </a:r>
          </a:p>
          <a:p>
            <a:r>
              <a:rPr lang="en-US" dirty="0" smtClean="0"/>
              <a:t>Max loss: </a:t>
            </a:r>
            <a:r>
              <a:rPr lang="en-US" dirty="0" smtClean="0"/>
              <a:t>-S</a:t>
            </a:r>
            <a:r>
              <a:rPr lang="en-US" sz="2000" dirty="0" smtClean="0"/>
              <a:t>0</a:t>
            </a:r>
            <a:r>
              <a:rPr lang="en-US" dirty="0" smtClean="0"/>
              <a:t>+C</a:t>
            </a:r>
            <a:r>
              <a:rPr lang="en-US" sz="2000" dirty="0" smtClean="0"/>
              <a:t>0</a:t>
            </a:r>
          </a:p>
          <a:p>
            <a:r>
              <a:rPr lang="en-US" dirty="0" smtClean="0"/>
              <a:t>Breakeven price: S</a:t>
            </a:r>
            <a:r>
              <a:rPr lang="en-US" sz="2000" dirty="0" smtClean="0"/>
              <a:t>0</a:t>
            </a:r>
            <a:r>
              <a:rPr lang="en-US" dirty="0"/>
              <a:t>-</a:t>
            </a:r>
            <a:r>
              <a:rPr lang="en-US" dirty="0" smtClean="0"/>
              <a:t>C</a:t>
            </a:r>
            <a:r>
              <a:rPr lang="en-US" sz="2000" dirty="0" smtClean="0"/>
              <a:t>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5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272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1.Synthetic forward position</vt:lpstr>
      <vt:lpstr>2.Synthetic put and call</vt:lpstr>
      <vt:lpstr>3.Investment objectives of covered calls</vt:lpstr>
      <vt:lpstr>3.Investment objectives of covered calls</vt:lpstr>
      <vt:lpstr>4.Profit and loss at expiration of covered calls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forward position</dc:title>
  <dc:creator>秦玮杰</dc:creator>
  <cp:lastModifiedBy>秦玮杰</cp:lastModifiedBy>
  <cp:revision>11</cp:revision>
  <dcterms:created xsi:type="dcterms:W3CDTF">2020-06-30T02:06:36Z</dcterms:created>
  <dcterms:modified xsi:type="dcterms:W3CDTF">2020-06-30T08:36:08Z</dcterms:modified>
</cp:coreProperties>
</file>