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2020/9/21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2.FRAMEWORK </a:t>
            </a:r>
            <a:r>
              <a:rPr lang="en-US" sz="3600" b="1" dirty="0"/>
              <a:t>AND CHALLENGES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2.2 </a:t>
            </a:r>
            <a:r>
              <a:rPr lang="en-US" b="1" dirty="0"/>
              <a:t>Challenges in </a:t>
            </a:r>
            <a:r>
              <a:rPr lang="en-US" b="1" dirty="0" smtClean="0"/>
              <a:t>Forecasting</a:t>
            </a:r>
          </a:p>
          <a:p>
            <a:r>
              <a:rPr lang="en-US" b="1" dirty="0" smtClean="0"/>
              <a:t>2.2.1 </a:t>
            </a:r>
            <a:r>
              <a:rPr lang="en-US" b="1" i="1" dirty="0"/>
              <a:t>Limitations of Economic </a:t>
            </a:r>
            <a:r>
              <a:rPr lang="en-US" b="1" i="1" dirty="0" smtClean="0"/>
              <a:t>Data</a:t>
            </a:r>
          </a:p>
          <a:p>
            <a:r>
              <a:rPr lang="en-US" dirty="0" smtClean="0"/>
              <a:t>The </a:t>
            </a:r>
            <a:r>
              <a:rPr lang="en-US" dirty="0"/>
              <a:t>time lag with which economic data are collected, processed, and disseminated can impede their use because data that are not timely may be of little value in assessing current conditions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Furthermore</a:t>
            </a:r>
            <a:r>
              <a:rPr lang="en-US" dirty="0"/>
              <a:t>, one or more official revisions to initial data values are common.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Analysts </a:t>
            </a:r>
            <a:r>
              <a:rPr lang="en-US" dirty="0"/>
              <a:t>should also be aware that suppliers of economic and financial indexes periodically </a:t>
            </a:r>
            <a:r>
              <a:rPr lang="en-US" b="1" dirty="0"/>
              <a:t>re-base </a:t>
            </a:r>
            <a:r>
              <a:rPr lang="en-US" dirty="0"/>
              <a:t>these indexes, meaning that the specific period used as the base of the index is changed.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8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2.FRAMEWORK AND CHALLENGES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2.2.2 </a:t>
            </a:r>
            <a:r>
              <a:rPr lang="en-US" b="1" i="1" dirty="0"/>
              <a:t>Data Measurement Errors and </a:t>
            </a:r>
            <a:r>
              <a:rPr lang="en-US" b="1" i="1" dirty="0" smtClean="0"/>
              <a:t>Biases</a:t>
            </a:r>
          </a:p>
          <a:p>
            <a:r>
              <a:rPr lang="en-US" dirty="0" smtClean="0"/>
              <a:t>Transcription </a:t>
            </a:r>
            <a:r>
              <a:rPr lang="en-US" dirty="0"/>
              <a:t>errors </a:t>
            </a:r>
            <a:endParaRPr lang="en-US" dirty="0" smtClean="0"/>
          </a:p>
          <a:p>
            <a:r>
              <a:rPr lang="en-US" dirty="0" smtClean="0"/>
              <a:t>Survivorship </a:t>
            </a:r>
            <a:r>
              <a:rPr lang="en-US" dirty="0"/>
              <a:t>bias </a:t>
            </a:r>
            <a:endParaRPr lang="en-US" dirty="0" smtClean="0"/>
          </a:p>
          <a:p>
            <a:r>
              <a:rPr lang="en-US" dirty="0" smtClean="0"/>
              <a:t>Appraisal </a:t>
            </a:r>
            <a:r>
              <a:rPr lang="en-US" dirty="0"/>
              <a:t>(smoothed) data 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2.2.3 </a:t>
            </a:r>
            <a:r>
              <a:rPr lang="en-US" b="1" i="1" dirty="0"/>
              <a:t>The Limitations of Historical </a:t>
            </a:r>
            <a:r>
              <a:rPr lang="en-US" b="1" i="1" dirty="0" smtClean="0"/>
              <a:t>Estimates</a:t>
            </a:r>
          </a:p>
          <a:p>
            <a:r>
              <a:rPr lang="en-US" dirty="0" smtClean="0"/>
              <a:t>Changes </a:t>
            </a:r>
            <a:r>
              <a:rPr lang="en-US" dirty="0"/>
              <a:t>in technological, political, legal, and regulatory environments; disruptions such as wars and other calamities; and changes in policy stances can all alter risk–return relationships. Such shifts are known as changes in </a:t>
            </a:r>
            <a:r>
              <a:rPr lang="en-US" b="1" dirty="0"/>
              <a:t>regime </a:t>
            </a:r>
            <a:r>
              <a:rPr lang="en-US" dirty="0"/>
              <a:t>(the governing set of relationships) and give rise to the statistical problem of </a:t>
            </a:r>
            <a:r>
              <a:rPr lang="en-US" b="1" dirty="0" err="1" smtClean="0"/>
              <a:t>nonstationarity</a:t>
            </a:r>
            <a:r>
              <a:rPr lang="en-US" b="1" dirty="0" smtClean="0"/>
              <a:t> </a:t>
            </a:r>
            <a:r>
              <a:rPr lang="en-US" dirty="0"/>
              <a:t>(meaning, informally, that different parts of a data series reflect different underlying statistical properties).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5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2.FRAMEWORK AND CHALLENGES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/>
              <a:t>2.2.4 </a:t>
            </a:r>
            <a:r>
              <a:rPr lang="en-US" sz="2400" b="1" i="1" dirty="0"/>
              <a:t>Ex Post </a:t>
            </a:r>
            <a:r>
              <a:rPr lang="en-US" sz="2400" b="1" dirty="0"/>
              <a:t>Risk Can Be a Biased Measure of </a:t>
            </a:r>
            <a:r>
              <a:rPr lang="en-US" sz="2400" b="1" i="1" dirty="0"/>
              <a:t>Ex Ante </a:t>
            </a:r>
            <a:r>
              <a:rPr lang="en-US" sz="2400" b="1" dirty="0" smtClean="0"/>
              <a:t>Risk</a:t>
            </a:r>
          </a:p>
          <a:p>
            <a:r>
              <a:rPr lang="en-US" sz="2400" dirty="0" smtClean="0"/>
              <a:t>Looking </a:t>
            </a:r>
            <a:r>
              <a:rPr lang="en-US" sz="2400" dirty="0"/>
              <a:t>backward, we are likely to underestimate </a:t>
            </a:r>
            <a:r>
              <a:rPr lang="en-US" sz="2400" i="1" dirty="0"/>
              <a:t>ex ante </a:t>
            </a:r>
            <a:r>
              <a:rPr lang="en-US" sz="2400" dirty="0"/>
              <a:t>risk and overestimate </a:t>
            </a:r>
            <a:r>
              <a:rPr lang="en-US" sz="2400" i="1" dirty="0"/>
              <a:t>ex ante </a:t>
            </a:r>
            <a:r>
              <a:rPr lang="en-US" sz="2400" dirty="0"/>
              <a:t>anticipated </a:t>
            </a:r>
            <a:r>
              <a:rPr lang="en-US" sz="2400" dirty="0" smtClean="0"/>
              <a:t>return.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/>
              <a:t>2.2.5 </a:t>
            </a:r>
            <a:r>
              <a:rPr lang="en-US" sz="2400" b="1" i="1" dirty="0"/>
              <a:t>Biases in Analysts’ </a:t>
            </a:r>
            <a:r>
              <a:rPr lang="en-US" sz="2400" b="1" i="1" dirty="0" smtClean="0"/>
              <a:t>Methods</a:t>
            </a:r>
          </a:p>
          <a:p>
            <a:r>
              <a:rPr lang="en-US" sz="2400" dirty="0" smtClean="0"/>
              <a:t>Data-mining </a:t>
            </a:r>
            <a:r>
              <a:rPr lang="en-US" sz="2400" dirty="0"/>
              <a:t>bias </a:t>
            </a:r>
          </a:p>
          <a:p>
            <a:r>
              <a:rPr lang="en-US" sz="2400" dirty="0" smtClean="0"/>
              <a:t>Time-period </a:t>
            </a:r>
            <a:r>
              <a:rPr lang="en-US" sz="2400" dirty="0"/>
              <a:t>bias </a:t>
            </a:r>
            <a:endParaRPr lang="en-US" sz="2400" dirty="0" smtClean="0"/>
          </a:p>
          <a:p>
            <a:r>
              <a:rPr lang="en-US" sz="2400" b="1" dirty="0" smtClean="0"/>
              <a:t>2.2.6 </a:t>
            </a:r>
            <a:r>
              <a:rPr lang="en-US" sz="2400" b="1" i="1" dirty="0"/>
              <a:t>The Failure to Account for Conditioning </a:t>
            </a:r>
            <a:r>
              <a:rPr lang="en-US" sz="2400" b="1" i="1" dirty="0" smtClean="0"/>
              <a:t>Information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analyst should not ignore relevant information or analysis in formulating expectations. Unconditional forecasts, which dilute this information by averaging over environments, can lead to misperception of prospective risk and return.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697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2.FRAMEWORK AND CHALLENGES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2.2.7 </a:t>
            </a:r>
            <a:r>
              <a:rPr lang="en-US" b="1" i="1" dirty="0"/>
              <a:t>Misinterpretation of </a:t>
            </a:r>
            <a:r>
              <a:rPr lang="en-US" b="1" i="1" dirty="0" smtClean="0"/>
              <a:t>Correlations</a:t>
            </a:r>
          </a:p>
          <a:p>
            <a:r>
              <a:rPr lang="en-US" dirty="0" smtClean="0"/>
              <a:t>When </a:t>
            </a:r>
            <a:r>
              <a:rPr lang="en-US" dirty="0"/>
              <a:t>a variable </a:t>
            </a:r>
            <a:r>
              <a:rPr lang="en-US" i="1" dirty="0"/>
              <a:t>A </a:t>
            </a:r>
            <a:r>
              <a:rPr lang="en-US" dirty="0"/>
              <a:t>is found to be significantly correlated with another variable </a:t>
            </a:r>
            <a:r>
              <a:rPr lang="en-US" i="1" dirty="0"/>
              <a:t>B</a:t>
            </a:r>
            <a:r>
              <a:rPr lang="en-US" dirty="0"/>
              <a:t>, there are at least four possible explanations: (1) A predicts B, (2) B predicts A, (3) a third variable C predicts both A and B, or (4) the relationship is spurious. </a:t>
            </a:r>
            <a:endParaRPr lang="en-US" dirty="0" smtClean="0"/>
          </a:p>
          <a:p>
            <a:r>
              <a:rPr lang="en-US" b="1" dirty="0" smtClean="0"/>
              <a:t>2.2.8 </a:t>
            </a:r>
            <a:r>
              <a:rPr lang="en-US" b="1" i="1" dirty="0"/>
              <a:t>Psychological </a:t>
            </a:r>
            <a:r>
              <a:rPr lang="en-US" b="1" i="1" dirty="0" smtClean="0"/>
              <a:t>Biases</a:t>
            </a:r>
          </a:p>
          <a:p>
            <a:r>
              <a:rPr lang="en-US" b="1" dirty="0" smtClean="0"/>
              <a:t>2.2.9 </a:t>
            </a:r>
            <a:r>
              <a:rPr lang="en-US" b="1" i="1" dirty="0"/>
              <a:t>Model </a:t>
            </a:r>
            <a:r>
              <a:rPr lang="en-US" b="1" i="1" dirty="0" smtClean="0"/>
              <a:t>Uncertainty</a:t>
            </a:r>
          </a:p>
          <a:p>
            <a:r>
              <a:rPr lang="en-US" b="1" dirty="0" smtClean="0"/>
              <a:t>Model </a:t>
            </a:r>
            <a:r>
              <a:rPr lang="en-US" b="1" dirty="0"/>
              <a:t>uncertainty </a:t>
            </a:r>
            <a:r>
              <a:rPr lang="en-US" dirty="0"/>
              <a:t>pertains to whether a selected model is structurally and/or conceptually correct. </a:t>
            </a:r>
            <a:r>
              <a:rPr lang="en-US" b="1" dirty="0"/>
              <a:t>Parameter uncertainty </a:t>
            </a:r>
            <a:r>
              <a:rPr lang="en-US" dirty="0"/>
              <a:t>arises because a quantitative model’s parameters are invariably estimated with error. </a:t>
            </a:r>
            <a:r>
              <a:rPr lang="en-US" b="1" dirty="0"/>
              <a:t>Input uncertainty </a:t>
            </a:r>
            <a:r>
              <a:rPr lang="en-US" dirty="0"/>
              <a:t>concerns whether the inputs are correct.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5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3.ECONOMIC </a:t>
            </a:r>
            <a:r>
              <a:rPr lang="en-US" sz="3200" b="1" dirty="0"/>
              <a:t>AND MARKET </a:t>
            </a:r>
            <a:r>
              <a:rPr lang="en-US" sz="3200" b="1" dirty="0" smtClean="0"/>
              <a:t>ANALYSIS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3.2 </a:t>
            </a:r>
            <a:r>
              <a:rPr lang="en-US" b="1" dirty="0"/>
              <a:t>Analysis of Economic </a:t>
            </a:r>
            <a:r>
              <a:rPr lang="en-US" b="1" dirty="0" smtClean="0"/>
              <a:t>Growth</a:t>
            </a:r>
          </a:p>
          <a:p>
            <a:r>
              <a:rPr lang="en-US" dirty="0" smtClean="0"/>
              <a:t>The </a:t>
            </a:r>
            <a:r>
              <a:rPr lang="en-US" dirty="0"/>
              <a:t>economic growth trend is the long-term average growth path of GDP around which the economy experiences semi-regular business cycles. The analyst needs to understand and analyze both the trend and the cycles. </a:t>
            </a:r>
            <a:endParaRPr lang="en-US" dirty="0" smtClean="0"/>
          </a:p>
          <a:p>
            <a:r>
              <a:rPr lang="en-US" b="1" dirty="0" smtClean="0"/>
              <a:t>3.2.1 </a:t>
            </a:r>
            <a:r>
              <a:rPr lang="en-US" b="1" i="1" dirty="0"/>
              <a:t>Exogenous Shocks to </a:t>
            </a:r>
            <a:r>
              <a:rPr lang="en-US" b="1" i="1" dirty="0" smtClean="0"/>
              <a:t>Growth</a:t>
            </a:r>
          </a:p>
          <a:p>
            <a:r>
              <a:rPr lang="en-US" dirty="0" smtClean="0"/>
              <a:t>Policy changes</a:t>
            </a:r>
          </a:p>
          <a:p>
            <a:r>
              <a:rPr lang="en-US" dirty="0" smtClean="0"/>
              <a:t>New </a:t>
            </a:r>
            <a:r>
              <a:rPr lang="en-US" dirty="0"/>
              <a:t>products and technologies </a:t>
            </a:r>
            <a:endParaRPr lang="en-US" dirty="0" smtClean="0"/>
          </a:p>
          <a:p>
            <a:r>
              <a:rPr lang="en-US" dirty="0" smtClean="0"/>
              <a:t>Geopolitics</a:t>
            </a:r>
          </a:p>
          <a:p>
            <a:r>
              <a:rPr lang="en-US" dirty="0" smtClean="0"/>
              <a:t>Natural </a:t>
            </a:r>
            <a:r>
              <a:rPr lang="en-US" dirty="0"/>
              <a:t>disasters </a:t>
            </a:r>
            <a:endParaRPr lang="en-US" dirty="0" smtClean="0"/>
          </a:p>
          <a:p>
            <a:r>
              <a:rPr lang="en-US" dirty="0" smtClean="0"/>
              <a:t>Natural </a:t>
            </a:r>
            <a:r>
              <a:rPr lang="en-US" dirty="0"/>
              <a:t>resources/critical inputs </a:t>
            </a:r>
            <a:endParaRPr lang="en-US" dirty="0" smtClean="0"/>
          </a:p>
          <a:p>
            <a:r>
              <a:rPr lang="en-US" dirty="0" smtClean="0"/>
              <a:t>Financial </a:t>
            </a:r>
            <a:r>
              <a:rPr lang="en-US" dirty="0"/>
              <a:t>crises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2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3.ECONOMIC AND MARKET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3.2.2 </a:t>
            </a:r>
            <a:r>
              <a:rPr lang="en-US" b="1" i="1" dirty="0"/>
              <a:t>Application of Growth Analysis to Capital Market Expectations</a:t>
            </a:r>
          </a:p>
          <a:p>
            <a:r>
              <a:rPr lang="en-US" b="1" dirty="0" smtClean="0"/>
              <a:t>3.2.2.1 </a:t>
            </a:r>
            <a:r>
              <a:rPr lang="en-US" b="1" dirty="0"/>
              <a:t>A Decomposition of GDP Growth and Its Use in Forecasting </a:t>
            </a:r>
            <a:endParaRPr lang="en-US" b="1" dirty="0" smtClean="0"/>
          </a:p>
          <a:p>
            <a:r>
              <a:rPr lang="en-US" dirty="0" smtClean="0"/>
              <a:t>growth </a:t>
            </a:r>
            <a:r>
              <a:rPr lang="en-US" dirty="0"/>
              <a:t>from labor inputs, consisting </a:t>
            </a:r>
            <a:r>
              <a:rPr lang="en-US" dirty="0" smtClean="0"/>
              <a:t>of growth </a:t>
            </a:r>
            <a:r>
              <a:rPr lang="en-US" dirty="0"/>
              <a:t>in potential labor force size and</a:t>
            </a:r>
          </a:p>
          <a:p>
            <a:r>
              <a:rPr lang="en-US" dirty="0"/>
              <a:t>growth in actual labor force participation, plus</a:t>
            </a:r>
          </a:p>
          <a:p>
            <a:r>
              <a:rPr lang="en-US" dirty="0" smtClean="0"/>
              <a:t>growth </a:t>
            </a:r>
            <a:r>
              <a:rPr lang="en-US" dirty="0"/>
              <a:t>from labor productivity, consisting </a:t>
            </a:r>
            <a:r>
              <a:rPr lang="en-US" dirty="0" smtClean="0"/>
              <a:t>of growth </a:t>
            </a:r>
            <a:r>
              <a:rPr lang="en-US" dirty="0"/>
              <a:t>from increasing capital inputs and</a:t>
            </a:r>
          </a:p>
          <a:p>
            <a:r>
              <a:rPr lang="en-US" dirty="0"/>
              <a:t>growth in total factor productivity.</a:t>
            </a:r>
          </a:p>
          <a:p>
            <a:r>
              <a:rPr lang="en-US" b="1" dirty="0" smtClean="0"/>
              <a:t>3.2.2.2 </a:t>
            </a:r>
            <a:r>
              <a:rPr lang="en-US" b="1" dirty="0"/>
              <a:t>Anchoring Asset Returns to Trend Growth </a:t>
            </a:r>
            <a:endParaRPr lang="en-US" b="1" dirty="0" smtClean="0"/>
          </a:p>
          <a:p>
            <a:r>
              <a:rPr lang="en-US" dirty="0" smtClean="0"/>
              <a:t>Econometric </a:t>
            </a:r>
            <a:r>
              <a:rPr lang="en-US" dirty="0"/>
              <a:t>models: the most formal and mathematical.</a:t>
            </a:r>
          </a:p>
          <a:p>
            <a:r>
              <a:rPr lang="en-US" dirty="0"/>
              <a:t>Indicators: variables that lead, lag, or coincide with turns in the economy.</a:t>
            </a:r>
          </a:p>
          <a:p>
            <a:r>
              <a:rPr lang="en-US" dirty="0"/>
              <a:t>Checklists: subjective integration of the answers to relevant questions.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9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3.ECONOMIC AND MARKET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3.3.1 </a:t>
            </a:r>
            <a:r>
              <a:rPr lang="en-US" b="1" i="1" dirty="0"/>
              <a:t>Econometric </a:t>
            </a:r>
            <a:r>
              <a:rPr lang="en-US" b="1" i="1" dirty="0" smtClean="0"/>
              <a:t>Modeling</a:t>
            </a:r>
          </a:p>
          <a:p>
            <a:r>
              <a:rPr lang="en-US" b="1" i="1" dirty="0"/>
              <a:t>Strengths</a:t>
            </a:r>
          </a:p>
          <a:p>
            <a:r>
              <a:rPr lang="en-US" dirty="0"/>
              <a:t>Models can be quite robust, with many factors included to approximate reality.</a:t>
            </a:r>
          </a:p>
          <a:p>
            <a:r>
              <a:rPr lang="en-US" dirty="0"/>
              <a:t>New data may be collected and consistently used within models to quickly generate output.</a:t>
            </a:r>
          </a:p>
          <a:p>
            <a:r>
              <a:rPr lang="en-US" dirty="0"/>
              <a:t>Delivers quantitative estimates of impact of changes in exogenous variables.</a:t>
            </a:r>
          </a:p>
          <a:p>
            <a:r>
              <a:rPr lang="en-US" dirty="0"/>
              <a:t>Imposes discipline/consistency on analysis.</a:t>
            </a:r>
          </a:p>
          <a:p>
            <a:r>
              <a:rPr lang="en-US" b="1" dirty="0" smtClean="0"/>
              <a:t>Weaknesses</a:t>
            </a:r>
            <a:endParaRPr lang="en-US" b="1" dirty="0"/>
          </a:p>
          <a:p>
            <a:r>
              <a:rPr lang="en-US" dirty="0"/>
              <a:t>Complex and time-consuming to formulate.</a:t>
            </a:r>
          </a:p>
          <a:p>
            <a:r>
              <a:rPr lang="en-US" dirty="0"/>
              <a:t>Data inputs not easy to forecast.</a:t>
            </a:r>
          </a:p>
          <a:p>
            <a:r>
              <a:rPr lang="en-US" dirty="0"/>
              <a:t>Relationships not static. Model may be </a:t>
            </a:r>
            <a:r>
              <a:rPr lang="en-US" dirty="0" err="1"/>
              <a:t>mis</a:t>
            </a:r>
            <a:r>
              <a:rPr lang="en-US" dirty="0"/>
              <a:t>-specified. </a:t>
            </a:r>
          </a:p>
          <a:p>
            <a:r>
              <a:rPr lang="en-US" dirty="0"/>
              <a:t>May give false sense of precision.</a:t>
            </a:r>
          </a:p>
          <a:p>
            <a:r>
              <a:rPr lang="en-US" dirty="0"/>
              <a:t>Rarely forecasts turning points well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6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3.ECONOMIC AND MARKET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3.3.2 </a:t>
            </a:r>
            <a:r>
              <a:rPr lang="en-US" b="1" i="1" dirty="0"/>
              <a:t>Economic </a:t>
            </a:r>
            <a:r>
              <a:rPr lang="en-US" b="1" i="1" dirty="0" smtClean="0"/>
              <a:t>Indicators</a:t>
            </a:r>
          </a:p>
          <a:p>
            <a:r>
              <a:rPr lang="en-US" b="1" i="1" dirty="0"/>
              <a:t>S</a:t>
            </a:r>
            <a:r>
              <a:rPr lang="en-US" b="1" i="1" dirty="0" smtClean="0"/>
              <a:t>trengths</a:t>
            </a:r>
          </a:p>
          <a:p>
            <a:r>
              <a:rPr lang="en-US" dirty="0" smtClean="0"/>
              <a:t>Usually </a:t>
            </a:r>
            <a:r>
              <a:rPr lang="en-US" dirty="0"/>
              <a:t>intuitive and simple in construction.</a:t>
            </a:r>
          </a:p>
          <a:p>
            <a:r>
              <a:rPr lang="en-US" dirty="0"/>
              <a:t>Focuses primarily on identifying turning points.</a:t>
            </a:r>
          </a:p>
          <a:p>
            <a:r>
              <a:rPr lang="en-US" dirty="0"/>
              <a:t>May be available from third parties. Easy to track.</a:t>
            </a:r>
          </a:p>
          <a:p>
            <a:r>
              <a:rPr lang="en-US" b="1" dirty="0"/>
              <a:t>Weaknesses</a:t>
            </a:r>
          </a:p>
          <a:p>
            <a:r>
              <a:rPr lang="en-US" dirty="0" smtClean="0"/>
              <a:t>History </a:t>
            </a:r>
            <a:r>
              <a:rPr lang="en-US" dirty="0"/>
              <a:t>subject to frequent revision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</a:t>
            </a:r>
            <a:r>
              <a:rPr lang="en-US" dirty="0"/>
              <a:t>Current” data not reliable as input for historical analysis.</a:t>
            </a:r>
          </a:p>
          <a:p>
            <a:r>
              <a:rPr lang="en-US" dirty="0" err="1"/>
              <a:t>Overfitted</a:t>
            </a:r>
            <a:r>
              <a:rPr lang="en-US" dirty="0"/>
              <a:t> in-sample. Likely overstates forecast accuracy.</a:t>
            </a:r>
          </a:p>
          <a:p>
            <a:r>
              <a:rPr lang="en-US" dirty="0" smtClean="0"/>
              <a:t>Can </a:t>
            </a:r>
            <a:r>
              <a:rPr lang="en-US" dirty="0"/>
              <a:t>provide false signals.</a:t>
            </a:r>
          </a:p>
          <a:p>
            <a:r>
              <a:rPr lang="en-US" dirty="0"/>
              <a:t>May provide little more than binary (no/yes) directional guidance. </a:t>
            </a:r>
          </a:p>
          <a:p>
            <a:endParaRPr lang="en-US" dirty="0"/>
          </a:p>
          <a:p>
            <a:endParaRPr lang="en-US" b="1" i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3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3.ECONOMIC AND MARKET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3.4 </a:t>
            </a:r>
            <a:r>
              <a:rPr lang="en-US" b="1" dirty="0"/>
              <a:t>Business Cycle </a:t>
            </a:r>
            <a:r>
              <a:rPr lang="en-US" b="1" dirty="0" smtClean="0"/>
              <a:t>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2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731</Words>
  <Application>Microsoft Office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テーマ</vt:lpstr>
      <vt:lpstr>2.FRAMEWORK AND CHALLENGES</vt:lpstr>
      <vt:lpstr>2.FRAMEWORK AND CHALLENGES</vt:lpstr>
      <vt:lpstr>2.FRAMEWORK AND CHALLENGES</vt:lpstr>
      <vt:lpstr>2.FRAMEWORK AND CHALLENGES</vt:lpstr>
      <vt:lpstr>3.ECONOMIC AND MARKET ANALYSIS</vt:lpstr>
      <vt:lpstr>3.ECONOMIC AND MARKET ANALYSIS</vt:lpstr>
      <vt:lpstr>3.ECONOMIC AND MARKET ANALYSIS</vt:lpstr>
      <vt:lpstr>3.ECONOMIC AND MARKET ANALYSIS</vt:lpstr>
      <vt:lpstr>3.ECONOMIC AND MARKET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秦玮杰</dc:creator>
  <cp:lastModifiedBy>秦玮杰</cp:lastModifiedBy>
  <cp:revision>16</cp:revision>
  <dcterms:created xsi:type="dcterms:W3CDTF">2020-09-21T01:16:39Z</dcterms:created>
  <dcterms:modified xsi:type="dcterms:W3CDTF">2020-09-21T09:06:26Z</dcterms:modified>
</cp:coreProperties>
</file>