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7" r:id="rId17"/>
    <p:sldId id="271" r:id="rId18"/>
    <p:sldId id="274" r:id="rId19"/>
    <p:sldId id="272"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2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53D56F-2CE9-4D83-8F07-A1313AE476AB}"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319800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3D56F-2CE9-4D83-8F07-A1313AE476AB}"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212297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3D56F-2CE9-4D83-8F07-A1313AE476AB}"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135840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3D56F-2CE9-4D83-8F07-A1313AE476AB}"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272284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53D56F-2CE9-4D83-8F07-A1313AE476AB}"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13989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53D56F-2CE9-4D83-8F07-A1313AE476AB}"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416577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53D56F-2CE9-4D83-8F07-A1313AE476AB}"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353983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53D56F-2CE9-4D83-8F07-A1313AE476AB}"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67490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3D56F-2CE9-4D83-8F07-A1313AE476AB}"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101841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53D56F-2CE9-4D83-8F07-A1313AE476AB}"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135240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53D56F-2CE9-4D83-8F07-A1313AE476AB}"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A914-C737-4BB2-8260-CA89A3A399E5}" type="slidenum">
              <a:rPr lang="en-US" smtClean="0"/>
              <a:t>‹#›</a:t>
            </a:fld>
            <a:endParaRPr lang="en-US"/>
          </a:p>
        </p:txBody>
      </p:sp>
    </p:spTree>
    <p:extLst>
      <p:ext uri="{BB962C8B-B14F-4D97-AF65-F5344CB8AC3E}">
        <p14:creationId xmlns:p14="http://schemas.microsoft.com/office/powerpoint/2010/main" val="414319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3D56F-2CE9-4D83-8F07-A1313AE476AB}" type="datetimeFigureOut">
              <a:rPr lang="en-US" smtClean="0"/>
              <a:t>12/16/2020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2A914-C737-4BB2-8260-CA89A3A399E5}" type="slidenum">
              <a:rPr lang="en-US" smtClean="0"/>
              <a:t>‹#›</a:t>
            </a:fld>
            <a:endParaRPr lang="en-US"/>
          </a:p>
        </p:txBody>
      </p:sp>
    </p:spTree>
    <p:extLst>
      <p:ext uri="{BB962C8B-B14F-4D97-AF65-F5344CB8AC3E}">
        <p14:creationId xmlns:p14="http://schemas.microsoft.com/office/powerpoint/2010/main" val="123917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2.INSTITUTIONAL INVESTORS:COMMON CHARACTERISTICS</a:t>
            </a:r>
            <a:endParaRPr lang="en-US" sz="2400" b="1" dirty="0"/>
          </a:p>
        </p:txBody>
      </p:sp>
      <p:sp>
        <p:nvSpPr>
          <p:cNvPr id="3" name="Content Placeholder 2"/>
          <p:cNvSpPr>
            <a:spLocks noGrp="1"/>
          </p:cNvSpPr>
          <p:nvPr>
            <p:ph idx="1"/>
          </p:nvPr>
        </p:nvSpPr>
        <p:spPr/>
        <p:txBody>
          <a:bodyPr>
            <a:normAutofit fontScale="70000" lnSpcReduction="20000"/>
          </a:bodyPr>
          <a:lstStyle/>
          <a:p>
            <a:r>
              <a:rPr lang="en-US" dirty="0"/>
              <a:t>For the purposes of this reading, institutional investors include pension plans, </a:t>
            </a:r>
            <a:r>
              <a:rPr lang="en-US" dirty="0" smtClean="0"/>
              <a:t>sovereign wealth </a:t>
            </a:r>
            <a:r>
              <a:rPr lang="en-US" dirty="0"/>
              <a:t>funds, endowments, foundations, banks, and insurance companies</a:t>
            </a:r>
            <a:r>
              <a:rPr lang="en-US" dirty="0" smtClean="0"/>
              <a:t>.</a:t>
            </a:r>
          </a:p>
          <a:p>
            <a:r>
              <a:rPr lang="en-US" dirty="0"/>
              <a:t>The common defining characteristics of institutional investors include the following</a:t>
            </a:r>
            <a:r>
              <a:rPr lang="en-US" dirty="0" smtClean="0"/>
              <a:t>:</a:t>
            </a:r>
          </a:p>
          <a:p>
            <a:r>
              <a:rPr lang="en-US" b="1" dirty="0"/>
              <a:t>1 Scale (i.e., asset size): </a:t>
            </a:r>
            <a:r>
              <a:rPr lang="en-US" dirty="0"/>
              <a:t>The issue of scale is relevant for institutional </a:t>
            </a:r>
            <a:r>
              <a:rPr lang="en-US" dirty="0" smtClean="0"/>
              <a:t>investors because </a:t>
            </a:r>
            <a:r>
              <a:rPr lang="en-US" dirty="0"/>
              <a:t>it may impact investment capabilities, access to investment </a:t>
            </a:r>
            <a:r>
              <a:rPr lang="en-US" dirty="0" smtClean="0"/>
              <a:t>strategies, liquidity</a:t>
            </a:r>
            <a:r>
              <a:rPr lang="en-US" dirty="0"/>
              <a:t>, trading costs, and other key aspects of the investment process.</a:t>
            </a:r>
          </a:p>
          <a:p>
            <a:r>
              <a:rPr lang="en-US" b="1" dirty="0"/>
              <a:t>2 Long- term investment horizon: </a:t>
            </a:r>
            <a:r>
              <a:rPr lang="en-US" dirty="0"/>
              <a:t>Institutional investors generally have a </a:t>
            </a:r>
            <a:r>
              <a:rPr lang="en-US" dirty="0" smtClean="0"/>
              <a:t>long term investment </a:t>
            </a:r>
            <a:r>
              <a:rPr lang="en-US" dirty="0"/>
              <a:t>horizon that is often determined by a specific liability </a:t>
            </a:r>
            <a:r>
              <a:rPr lang="en-US" dirty="0" smtClean="0"/>
              <a:t>stream, such </a:t>
            </a:r>
            <a:r>
              <a:rPr lang="en-US" dirty="0"/>
              <a:t>as the benefit obligation of a pension plan, the spending policy of </a:t>
            </a:r>
            <a:r>
              <a:rPr lang="en-US" dirty="0" smtClean="0"/>
              <a:t>an endowment</a:t>
            </a:r>
            <a:r>
              <a:rPr lang="en-US" dirty="0"/>
              <a:t>, or other obligations</a:t>
            </a:r>
            <a:r>
              <a:rPr lang="en-US" dirty="0" smtClean="0"/>
              <a:t>.</a:t>
            </a:r>
            <a:endParaRPr lang="en-US" dirty="0"/>
          </a:p>
        </p:txBody>
      </p:sp>
    </p:spTree>
    <p:extLst>
      <p:ext uri="{BB962C8B-B14F-4D97-AF65-F5344CB8AC3E}">
        <p14:creationId xmlns:p14="http://schemas.microsoft.com/office/powerpoint/2010/main" val="97265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559614"/>
              </p:ext>
            </p:extLst>
          </p:nvPr>
        </p:nvGraphicFramePr>
        <p:xfrm>
          <a:off x="457200" y="1600200"/>
          <a:ext cx="8229600" cy="5034280"/>
        </p:xfrm>
        <a:graphic>
          <a:graphicData uri="http://schemas.openxmlformats.org/drawingml/2006/table">
            <a:tbl>
              <a:tblPr firstRow="1" bandRow="1">
                <a:tableStyleId>{5C22544A-7EE6-4342-B048-85BDC9FD1C3A}</a:tableStyleId>
              </a:tblPr>
              <a:tblGrid>
                <a:gridCol w="2057400"/>
                <a:gridCol w="3429000"/>
                <a:gridCol w="2743200"/>
              </a:tblGrid>
              <a:tr h="370840">
                <a:tc>
                  <a:txBody>
                    <a:bodyPr/>
                    <a:lstStyle/>
                    <a:p>
                      <a:endParaRPr lang="en-US" sz="1600" dirty="0"/>
                    </a:p>
                  </a:txBody>
                  <a:tcPr/>
                </a:tc>
                <a:tc>
                  <a:txBody>
                    <a:bodyPr/>
                    <a:lstStyle/>
                    <a:p>
                      <a:r>
                        <a:rPr lang="en-US" sz="1600" dirty="0" smtClean="0"/>
                        <a:t>DB</a:t>
                      </a:r>
                      <a:r>
                        <a:rPr lang="en-US" sz="1600" baseline="0" dirty="0" smtClean="0"/>
                        <a:t> PLAN</a:t>
                      </a:r>
                      <a:endParaRPr lang="en-US" sz="1600" dirty="0"/>
                    </a:p>
                  </a:txBody>
                  <a:tcPr/>
                </a:tc>
                <a:tc>
                  <a:txBody>
                    <a:bodyPr/>
                    <a:lstStyle/>
                    <a:p>
                      <a:r>
                        <a:rPr lang="en-US" sz="1600" dirty="0" smtClean="0"/>
                        <a:t>DC</a:t>
                      </a:r>
                      <a:r>
                        <a:rPr lang="en-US" sz="1600" baseline="0" dirty="0" smtClean="0"/>
                        <a:t> PLAN</a:t>
                      </a:r>
                      <a:endParaRPr lang="en-US" sz="1600" dirty="0"/>
                    </a:p>
                  </a:txBody>
                  <a:tcPr/>
                </a:tc>
              </a:tr>
              <a:tr h="370840">
                <a:tc>
                  <a:txBody>
                    <a:bodyPr/>
                    <a:lstStyle/>
                    <a:p>
                      <a:r>
                        <a:rPr lang="en-US" sz="1600" b="0" i="0" u="none" strike="noStrike" kern="1200" baseline="0" dirty="0" smtClean="0">
                          <a:solidFill>
                            <a:schemeClr val="dk1"/>
                          </a:solidFill>
                          <a:latin typeface="+mn-lt"/>
                          <a:ea typeface="+mn-ea"/>
                          <a:cs typeface="+mn-cs"/>
                        </a:rPr>
                        <a:t>Investment decision</a:t>
                      </a:r>
                    </a:p>
                    <a:p>
                      <a:r>
                        <a:rPr lang="en-US" sz="1600" b="0" i="0" u="none" strike="noStrike" kern="1200" baseline="0" dirty="0" smtClean="0">
                          <a:solidFill>
                            <a:schemeClr val="dk1"/>
                          </a:solidFill>
                          <a:latin typeface="+mn-lt"/>
                          <a:ea typeface="+mn-ea"/>
                          <a:cs typeface="+mn-cs"/>
                        </a:rPr>
                        <a:t>making</a:t>
                      </a:r>
                      <a:endParaRPr lang="en-US" sz="1600" dirty="0"/>
                    </a:p>
                  </a:txBody>
                  <a:tcPr/>
                </a:tc>
                <a:tc>
                  <a:txBody>
                    <a:bodyPr/>
                    <a:lstStyle/>
                    <a:p>
                      <a:r>
                        <a:rPr lang="en-US" sz="1600" b="0" i="0" u="none" strike="noStrike" kern="1200" baseline="0" dirty="0" smtClean="0">
                          <a:solidFill>
                            <a:schemeClr val="dk1"/>
                          </a:solidFill>
                          <a:latin typeface="+mn-lt"/>
                          <a:ea typeface="+mn-ea"/>
                          <a:cs typeface="+mn-cs"/>
                        </a:rPr>
                        <a:t>The pension fund determines how much to save and what to invest in to meet the plan objectives.</a:t>
                      </a:r>
                      <a:endParaRPr lang="en-US" sz="1600" dirty="0"/>
                    </a:p>
                  </a:txBody>
                  <a:tcPr/>
                </a:tc>
                <a:tc>
                  <a:txBody>
                    <a:bodyPr/>
                    <a:lstStyle/>
                    <a:p>
                      <a:r>
                        <a:rPr lang="en-US" sz="1600" b="0" i="0" u="none" strike="noStrike" kern="1200" baseline="0" dirty="0" smtClean="0">
                          <a:solidFill>
                            <a:schemeClr val="dk1"/>
                          </a:solidFill>
                          <a:latin typeface="+mn-lt"/>
                          <a:ea typeface="+mn-ea"/>
                          <a:cs typeface="+mn-cs"/>
                        </a:rPr>
                        <a:t>The employee determines how much to save and what to invest in to meet his/her objectives</a:t>
                      </a:r>
                    </a:p>
                  </a:txBody>
                  <a:tcPr/>
                </a:tc>
              </a:tr>
              <a:tr h="370840">
                <a:tc>
                  <a:txBody>
                    <a:bodyPr/>
                    <a:lstStyle/>
                    <a:p>
                      <a:r>
                        <a:rPr lang="en-US" sz="1600" b="0" i="0" u="none" strike="noStrike" kern="1200" baseline="0" dirty="0" smtClean="0">
                          <a:solidFill>
                            <a:schemeClr val="dk1"/>
                          </a:solidFill>
                          <a:latin typeface="+mn-lt"/>
                          <a:ea typeface="+mn-ea"/>
                          <a:cs typeface="+mn-cs"/>
                        </a:rPr>
                        <a:t>Investment risk</a:t>
                      </a:r>
                      <a:endParaRPr lang="en-US" sz="1600" dirty="0"/>
                    </a:p>
                  </a:txBody>
                  <a:tcPr/>
                </a:tc>
                <a:tc>
                  <a:txBody>
                    <a:bodyPr/>
                    <a:lstStyle/>
                    <a:p>
                      <a:r>
                        <a:rPr lang="en-US" sz="1600" b="0" i="0" u="none" strike="noStrike" kern="1200" baseline="0" dirty="0" smtClean="0">
                          <a:solidFill>
                            <a:schemeClr val="dk1"/>
                          </a:solidFill>
                          <a:latin typeface="+mn-lt"/>
                          <a:ea typeface="+mn-ea"/>
                          <a:cs typeface="+mn-cs"/>
                        </a:rPr>
                        <a:t>The employer bears the risk that the liabilities are not met and may be required to make additional contributions to meet any shortfall.</a:t>
                      </a:r>
                      <a:endParaRPr lang="en-US" sz="1600" dirty="0"/>
                    </a:p>
                  </a:txBody>
                  <a:tcPr/>
                </a:tc>
                <a:tc>
                  <a:txBody>
                    <a:bodyPr/>
                    <a:lstStyle/>
                    <a:p>
                      <a:r>
                        <a:rPr lang="en-US" sz="1600" b="0" i="0" u="none" strike="noStrike" kern="1200" baseline="0" dirty="0" smtClean="0">
                          <a:solidFill>
                            <a:schemeClr val="dk1"/>
                          </a:solidFill>
                          <a:latin typeface="+mn-lt"/>
                          <a:ea typeface="+mn-ea"/>
                          <a:cs typeface="+mn-cs"/>
                        </a:rPr>
                        <a:t>The employee bears the risk of not meeting</a:t>
                      </a:r>
                    </a:p>
                    <a:p>
                      <a:r>
                        <a:rPr lang="en-US" sz="1600" b="0" i="0" u="none" strike="noStrike" kern="1200" baseline="0" dirty="0" smtClean="0">
                          <a:solidFill>
                            <a:schemeClr val="dk1"/>
                          </a:solidFill>
                          <a:latin typeface="+mn-lt"/>
                          <a:ea typeface="+mn-ea"/>
                          <a:cs typeface="+mn-cs"/>
                        </a:rPr>
                        <a:t>his/her objectives for this account in terms of</a:t>
                      </a:r>
                    </a:p>
                    <a:p>
                      <a:r>
                        <a:rPr lang="en-US" sz="1600" b="0" i="0" u="none" strike="noStrike" kern="1200" baseline="0" dirty="0" smtClean="0">
                          <a:solidFill>
                            <a:schemeClr val="dk1"/>
                          </a:solidFill>
                          <a:latin typeface="+mn-lt"/>
                          <a:ea typeface="+mn-ea"/>
                          <a:cs typeface="+mn-cs"/>
                        </a:rPr>
                        <a:t>funding retirement.</a:t>
                      </a:r>
                      <a:endParaRPr lang="en-US" sz="1600" dirty="0"/>
                    </a:p>
                  </a:txBody>
                  <a:tcPr/>
                </a:tc>
              </a:tr>
              <a:tr h="370840">
                <a:tc>
                  <a:txBody>
                    <a:bodyPr/>
                    <a:lstStyle/>
                    <a:p>
                      <a:r>
                        <a:rPr lang="en-US" sz="1600" b="0" i="0" u="none" strike="noStrike" kern="1200" baseline="0" dirty="0" smtClean="0">
                          <a:solidFill>
                            <a:schemeClr val="dk1"/>
                          </a:solidFill>
                          <a:latin typeface="+mn-lt"/>
                          <a:ea typeface="+mn-ea"/>
                          <a:cs typeface="+mn-cs"/>
                        </a:rPr>
                        <a:t>Mortality/Longevity risk</a:t>
                      </a:r>
                      <a:endParaRPr lang="en-US" sz="1600" dirty="0"/>
                    </a:p>
                  </a:txBody>
                  <a:tcPr/>
                </a:tc>
                <a:tc>
                  <a:txBody>
                    <a:bodyPr/>
                    <a:lstStyle/>
                    <a:p>
                      <a:r>
                        <a:rPr lang="en-US" sz="1600" b="0" i="0" u="none" strike="noStrike" kern="1200" baseline="0" dirty="0" smtClean="0">
                          <a:solidFill>
                            <a:schemeClr val="dk1"/>
                          </a:solidFill>
                          <a:latin typeface="+mn-lt"/>
                          <a:ea typeface="+mn-ea"/>
                          <a:cs typeface="+mn-cs"/>
                        </a:rPr>
                        <a:t>Mortality risk is pooled. If a beneficiary passes away early, he/she typically leaves a portion of unpaid benefits in the pool offsetting additional benefit payments required by beneficiaries that live longer than expected. As a result, the individual does not bear any</a:t>
                      </a:r>
                    </a:p>
                    <a:p>
                      <a:r>
                        <a:rPr lang="en-US" sz="1600" b="0" i="0" u="none" strike="noStrike" kern="1200" baseline="0" dirty="0" smtClean="0">
                          <a:solidFill>
                            <a:schemeClr val="dk1"/>
                          </a:solidFill>
                          <a:latin typeface="+mn-lt"/>
                          <a:ea typeface="+mn-ea"/>
                          <a:cs typeface="+mn-cs"/>
                        </a:rPr>
                        <a:t>of the risk of outliving his/her retirement benefits.</a:t>
                      </a:r>
                      <a:endParaRPr lang="en-US" sz="1600" dirty="0"/>
                    </a:p>
                  </a:txBody>
                  <a:tcPr/>
                </a:tc>
                <a:tc>
                  <a:txBody>
                    <a:bodyPr/>
                    <a:lstStyle/>
                    <a:p>
                      <a:r>
                        <a:rPr lang="en-US" sz="1600" b="0" i="0" u="none" strike="noStrike" kern="1200" baseline="0" dirty="0" smtClean="0">
                          <a:solidFill>
                            <a:schemeClr val="dk1"/>
                          </a:solidFill>
                          <a:latin typeface="+mn-lt"/>
                          <a:ea typeface="+mn-ea"/>
                          <a:cs typeface="+mn-cs"/>
                        </a:rPr>
                        <a:t>The employee bears the risk of not meeting</a:t>
                      </a:r>
                    </a:p>
                    <a:p>
                      <a:r>
                        <a:rPr lang="en-US" sz="1600" b="0" i="0" u="none" strike="noStrike" kern="1200" baseline="0" dirty="0" smtClean="0">
                          <a:solidFill>
                            <a:schemeClr val="dk1"/>
                          </a:solidFill>
                          <a:latin typeface="+mn-lt"/>
                          <a:ea typeface="+mn-ea"/>
                          <a:cs typeface="+mn-cs"/>
                        </a:rPr>
                        <a:t>his/her objectives for this account in terms of funding retirement. The employee bears longevity risk.</a:t>
                      </a:r>
                      <a:endParaRPr lang="en-US" sz="1600" dirty="0"/>
                    </a:p>
                  </a:txBody>
                  <a:tcPr/>
                </a:tc>
              </a:tr>
            </a:tbl>
          </a:graphicData>
        </a:graphic>
      </p:graphicFrame>
    </p:spTree>
    <p:extLst>
      <p:ext uri="{BB962C8B-B14F-4D97-AF65-F5344CB8AC3E}">
        <p14:creationId xmlns:p14="http://schemas.microsoft.com/office/powerpoint/2010/main" val="140964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normAutofit fontScale="85000" lnSpcReduction="20000"/>
          </a:bodyPr>
          <a:lstStyle/>
          <a:p>
            <a:r>
              <a:rPr lang="en-US" sz="3300" b="1" dirty="0" smtClean="0"/>
              <a:t>4.1 </a:t>
            </a:r>
            <a:r>
              <a:rPr lang="en-US" sz="3300" b="1" dirty="0"/>
              <a:t>S</a:t>
            </a:r>
            <a:r>
              <a:rPr lang="en-US" sz="3300" b="1" dirty="0" smtClean="0"/>
              <a:t>takeholder:</a:t>
            </a:r>
          </a:p>
          <a:p>
            <a:r>
              <a:rPr lang="en-US" sz="2600" b="1" dirty="0"/>
              <a:t>DB </a:t>
            </a:r>
            <a:r>
              <a:rPr lang="en-US" sz="2600" b="1" dirty="0" smtClean="0"/>
              <a:t>PLAN:</a:t>
            </a:r>
            <a:endParaRPr lang="en-US" sz="2600" b="1" dirty="0" smtClean="0"/>
          </a:p>
          <a:p>
            <a:r>
              <a:rPr lang="en-US" sz="2600" dirty="0"/>
              <a:t>The stakeholders of a defined benefit pension plan are the </a:t>
            </a:r>
            <a:r>
              <a:rPr lang="en-US" sz="2600" dirty="0" smtClean="0"/>
              <a:t>employer; </a:t>
            </a:r>
          </a:p>
          <a:p>
            <a:r>
              <a:rPr lang="en-US" sz="2600" dirty="0" smtClean="0"/>
              <a:t>plan </a:t>
            </a:r>
            <a:r>
              <a:rPr lang="en-US" sz="2600" dirty="0"/>
              <a:t>beneficiaries (employees and retirees); </a:t>
            </a:r>
            <a:endParaRPr lang="en-US" sz="2600" dirty="0" smtClean="0"/>
          </a:p>
          <a:p>
            <a:r>
              <a:rPr lang="en-US" sz="2600" dirty="0" smtClean="0"/>
              <a:t>the Chief Investment Officer </a:t>
            </a:r>
            <a:r>
              <a:rPr lang="en-US" sz="2600" dirty="0"/>
              <a:t>(CIO) and investment staff; </a:t>
            </a:r>
            <a:endParaRPr lang="en-US" sz="2600" dirty="0" smtClean="0"/>
          </a:p>
          <a:p>
            <a:r>
              <a:rPr lang="en-US" sz="2600" dirty="0" smtClean="0"/>
              <a:t>the </a:t>
            </a:r>
            <a:r>
              <a:rPr lang="en-US" sz="2600" dirty="0"/>
              <a:t>investment committee and/or board</a:t>
            </a:r>
            <a:r>
              <a:rPr lang="en-US" sz="2600" dirty="0" smtClean="0"/>
              <a:t>;</a:t>
            </a:r>
          </a:p>
          <a:p>
            <a:r>
              <a:rPr lang="en-US" sz="2600" dirty="0" smtClean="0"/>
              <a:t>and the government</a:t>
            </a:r>
            <a:r>
              <a:rPr lang="en-US" sz="2600" dirty="0"/>
              <a:t>, unions, and shareholders in the case of corporate DB plans</a:t>
            </a:r>
            <a:r>
              <a:rPr lang="en-US" sz="2600" dirty="0" smtClean="0"/>
              <a:t>.</a:t>
            </a:r>
          </a:p>
          <a:p>
            <a:r>
              <a:rPr lang="en-US" sz="2600" b="1" dirty="0" smtClean="0"/>
              <a:t>DC </a:t>
            </a:r>
            <a:r>
              <a:rPr lang="en-US" sz="2600" b="1" dirty="0"/>
              <a:t>PLAN</a:t>
            </a:r>
            <a:r>
              <a:rPr lang="en-US" sz="2600" b="1" dirty="0" smtClean="0"/>
              <a:t>:</a:t>
            </a:r>
          </a:p>
          <a:p>
            <a:r>
              <a:rPr lang="en-US" sz="2600" dirty="0"/>
              <a:t>The main stakeholders of a defined contribution pension plan are the plan </a:t>
            </a:r>
            <a:r>
              <a:rPr lang="en-US" sz="2600" dirty="0" smtClean="0"/>
              <a:t>beneficiaries, the </a:t>
            </a:r>
            <a:r>
              <a:rPr lang="en-US" sz="2600" dirty="0"/>
              <a:t>employer, the board, and the government.</a:t>
            </a:r>
            <a:endParaRPr lang="en-US" sz="2600" b="1" dirty="0"/>
          </a:p>
          <a:p>
            <a:endParaRPr lang="en-US" sz="2400" dirty="0" smtClean="0"/>
          </a:p>
        </p:txBody>
      </p:sp>
    </p:spTree>
    <p:extLst>
      <p:ext uri="{BB962C8B-B14F-4D97-AF65-F5344CB8AC3E}">
        <p14:creationId xmlns:p14="http://schemas.microsoft.com/office/powerpoint/2010/main" val="371507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normAutofit fontScale="85000" lnSpcReduction="10000"/>
          </a:bodyPr>
          <a:lstStyle/>
          <a:p>
            <a:r>
              <a:rPr lang="en-US" sz="3300" b="1" dirty="0"/>
              <a:t>4.2 Liabilities and Investment </a:t>
            </a:r>
            <a:r>
              <a:rPr lang="en-US" sz="3300" b="1" dirty="0" smtClean="0"/>
              <a:t>Horizon</a:t>
            </a:r>
          </a:p>
          <a:p>
            <a:r>
              <a:rPr lang="en-US" sz="2800" b="1" dirty="0"/>
              <a:t>Factors Affecting Calculation of Defined Benefit Liabilities</a:t>
            </a:r>
            <a:r>
              <a:rPr lang="en-US" sz="2800" dirty="0" smtClean="0"/>
              <a:t>:</a:t>
            </a:r>
          </a:p>
          <a:p>
            <a:r>
              <a:rPr lang="en-US" sz="2800" b="1" dirty="0"/>
              <a:t>Service/tenure</a:t>
            </a:r>
            <a:r>
              <a:rPr lang="en-US" sz="2800" b="1" dirty="0" smtClean="0"/>
              <a:t>: </a:t>
            </a:r>
            <a:r>
              <a:rPr lang="en-US" sz="2800" dirty="0"/>
              <a:t>Depending on plan design, often the longer the period </a:t>
            </a:r>
            <a:r>
              <a:rPr lang="en-US" sz="2800" dirty="0" smtClean="0"/>
              <a:t>of service </a:t>
            </a:r>
            <a:r>
              <a:rPr lang="en-US" sz="2800" dirty="0"/>
              <a:t>or tenure, the larger the benefit payments</a:t>
            </a:r>
            <a:r>
              <a:rPr lang="en-US" sz="2800" dirty="0" smtClean="0"/>
              <a:t>.</a:t>
            </a:r>
          </a:p>
          <a:p>
            <a:r>
              <a:rPr lang="en-US" sz="2800" b="1" dirty="0"/>
              <a:t>Salary/earnings</a:t>
            </a:r>
            <a:r>
              <a:rPr lang="en-US" sz="2800" b="1" dirty="0" smtClean="0"/>
              <a:t>: </a:t>
            </a:r>
            <a:r>
              <a:rPr lang="en-US" sz="2800" dirty="0"/>
              <a:t>The faster salaries or earnings grow, the larger the </a:t>
            </a:r>
            <a:r>
              <a:rPr lang="en-US" sz="2800" dirty="0" smtClean="0"/>
              <a:t>benefit payments.</a:t>
            </a:r>
          </a:p>
          <a:p>
            <a:r>
              <a:rPr lang="en-US" sz="2800" b="1" dirty="0" smtClean="0"/>
              <a:t>Mortality/longevity: </a:t>
            </a:r>
            <a:r>
              <a:rPr lang="en-US" sz="2800" dirty="0" smtClean="0"/>
              <a:t>If </a:t>
            </a:r>
            <a:r>
              <a:rPr lang="en-US" sz="2800" dirty="0"/>
              <a:t>life expectancy increases, the obligations or liabilities </a:t>
            </a:r>
            <a:r>
              <a:rPr lang="en-US" sz="2800" dirty="0" smtClean="0"/>
              <a:t>will increase.</a:t>
            </a:r>
          </a:p>
          <a:p>
            <a:r>
              <a:rPr lang="en-US" sz="2800" b="1" dirty="0"/>
              <a:t>Additional or </a:t>
            </a:r>
            <a:r>
              <a:rPr lang="en-US" sz="2800" b="1" dirty="0" smtClean="0"/>
              <a:t>matching contribution</a:t>
            </a:r>
            <a:r>
              <a:rPr lang="en-US" sz="2800" dirty="0" smtClean="0"/>
              <a:t>: Additional </a:t>
            </a:r>
            <a:r>
              <a:rPr lang="en-US" sz="2800" dirty="0"/>
              <a:t>or matching contributions are often </a:t>
            </a:r>
            <a:r>
              <a:rPr lang="en-US" sz="2800" dirty="0" smtClean="0"/>
              <a:t>rewarded by </a:t>
            </a:r>
            <a:r>
              <a:rPr lang="en-US" sz="2800" dirty="0"/>
              <a:t>a step change increase in benefit payments</a:t>
            </a:r>
            <a:r>
              <a:rPr lang="en-US" sz="2800" dirty="0" smtClean="0"/>
              <a:t>.</a:t>
            </a:r>
          </a:p>
          <a:p>
            <a:endParaRPr lang="en-US" sz="2800" dirty="0"/>
          </a:p>
        </p:txBody>
      </p:sp>
    </p:spTree>
    <p:extLst>
      <p:ext uri="{BB962C8B-B14F-4D97-AF65-F5344CB8AC3E}">
        <p14:creationId xmlns:p14="http://schemas.microsoft.com/office/powerpoint/2010/main" val="381096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normAutofit/>
          </a:bodyPr>
          <a:lstStyle/>
          <a:p>
            <a:r>
              <a:rPr lang="en-US" sz="2400" b="1" dirty="0"/>
              <a:t>Expected Vesting: </a:t>
            </a:r>
            <a:r>
              <a:rPr lang="en-US" sz="2400" dirty="0"/>
              <a:t>If employee turnover decreases, expected vesting will increase</a:t>
            </a:r>
            <a:r>
              <a:rPr lang="en-US" sz="2400" dirty="0" smtClean="0"/>
              <a:t>.</a:t>
            </a:r>
          </a:p>
          <a:p>
            <a:r>
              <a:rPr lang="en-US" sz="2400" b="1" dirty="0"/>
              <a:t>Expected </a:t>
            </a:r>
            <a:r>
              <a:rPr lang="en-US" sz="2400" b="1" dirty="0" smtClean="0"/>
              <a:t>Investment Return: </a:t>
            </a:r>
            <a:r>
              <a:rPr lang="en-US" sz="2400" dirty="0" smtClean="0"/>
              <a:t>In </a:t>
            </a:r>
            <a:r>
              <a:rPr lang="en-US" sz="2400" dirty="0"/>
              <a:t>some cases, increases in expected returns will result in </a:t>
            </a:r>
            <a:r>
              <a:rPr lang="en-US" sz="2400" dirty="0" smtClean="0"/>
              <a:t>a higher </a:t>
            </a:r>
            <a:r>
              <a:rPr lang="en-US" sz="2400" dirty="0"/>
              <a:t>discount rate being used—hence, lower </a:t>
            </a:r>
            <a:r>
              <a:rPr lang="en-US" sz="2400" dirty="0" smtClean="0"/>
              <a:t>obligations or </a:t>
            </a:r>
            <a:r>
              <a:rPr lang="en-US" sz="2400" dirty="0"/>
              <a:t>liabilities</a:t>
            </a:r>
            <a:r>
              <a:rPr lang="en-US" sz="2400" dirty="0" smtClean="0"/>
              <a:t>.</a:t>
            </a:r>
          </a:p>
          <a:p>
            <a:r>
              <a:rPr lang="en-US" sz="2400" b="1" dirty="0"/>
              <a:t>Discount </a:t>
            </a:r>
            <a:r>
              <a:rPr lang="en-US" sz="2400" b="1" dirty="0" smtClean="0"/>
              <a:t>Rate: </a:t>
            </a:r>
            <a:r>
              <a:rPr lang="en-US" sz="2400" dirty="0"/>
              <a:t>A higher (lower) discount rate results in lower (</a:t>
            </a:r>
            <a:r>
              <a:rPr lang="en-US" sz="2400" dirty="0" smtClean="0"/>
              <a:t>higher) liabilities</a:t>
            </a:r>
            <a:r>
              <a:rPr lang="en-US" sz="2400" dirty="0"/>
              <a:t>.</a:t>
            </a:r>
            <a:endParaRPr lang="en-US" sz="2400" b="1" dirty="0"/>
          </a:p>
          <a:p>
            <a:endParaRPr lang="en-US" dirty="0"/>
          </a:p>
        </p:txBody>
      </p:sp>
    </p:spTree>
    <p:extLst>
      <p:ext uri="{BB962C8B-B14F-4D97-AF65-F5344CB8AC3E}">
        <p14:creationId xmlns:p14="http://schemas.microsoft.com/office/powerpoint/2010/main" val="364533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noAutofit/>
          </a:bodyPr>
          <a:lstStyle/>
          <a:p>
            <a:r>
              <a:rPr lang="en-US" sz="2400" dirty="0"/>
              <a:t>The main objective of a DB plan is to have sufficient assets to cover future </a:t>
            </a:r>
            <a:r>
              <a:rPr lang="en-US" sz="2400" dirty="0" smtClean="0"/>
              <a:t>benefit payments.</a:t>
            </a:r>
          </a:p>
          <a:p>
            <a:r>
              <a:rPr lang="en-US" sz="2400" b="1" dirty="0"/>
              <a:t>vested benefit index (VBI)</a:t>
            </a:r>
            <a:endParaRPr lang="en-US" sz="2400" b="1" dirty="0" smtClean="0"/>
          </a:p>
          <a:p>
            <a:r>
              <a:rPr lang="en-US" sz="2400" dirty="0"/>
              <a:t>Funded ratio = Fair value of plan assets/PV of Defined benefit </a:t>
            </a:r>
            <a:r>
              <a:rPr lang="en-US" sz="2400" dirty="0" smtClean="0"/>
              <a:t>obligations</a:t>
            </a:r>
          </a:p>
          <a:p>
            <a:r>
              <a:rPr lang="en-US" sz="2400" b="1" dirty="0"/>
              <a:t>Additional considerations in DB pension design are:</a:t>
            </a:r>
          </a:p>
          <a:p>
            <a:r>
              <a:rPr lang="en-US" sz="2400" b="1" dirty="0"/>
              <a:t>1 </a:t>
            </a:r>
            <a:r>
              <a:rPr lang="en-US" sz="2400" dirty="0"/>
              <a:t>the size of the pension plan relative to the size of the sponsor’s balance sheet</a:t>
            </a:r>
            <a:r>
              <a:rPr lang="en-US" sz="2400" dirty="0" smtClean="0"/>
              <a:t>;</a:t>
            </a:r>
            <a:endParaRPr lang="en-US" sz="2400" dirty="0"/>
          </a:p>
          <a:p>
            <a:r>
              <a:rPr lang="en-US" sz="2400" b="1" dirty="0"/>
              <a:t>2 </a:t>
            </a:r>
            <a:r>
              <a:rPr lang="en-US" sz="2400" dirty="0"/>
              <a:t>the cyclicality of the plan sponsor’s core business</a:t>
            </a:r>
            <a:r>
              <a:rPr lang="en-US" sz="2400" dirty="0" smtClean="0"/>
              <a:t>.</a:t>
            </a:r>
          </a:p>
          <a:p>
            <a:endParaRPr lang="en-US" sz="2000" dirty="0" smtClean="0"/>
          </a:p>
        </p:txBody>
      </p:sp>
    </p:spTree>
    <p:extLst>
      <p:ext uri="{BB962C8B-B14F-4D97-AF65-F5344CB8AC3E}">
        <p14:creationId xmlns:p14="http://schemas.microsoft.com/office/powerpoint/2010/main" val="228448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normAutofit fontScale="92500" lnSpcReduction="20000"/>
          </a:bodyPr>
          <a:lstStyle/>
          <a:p>
            <a:r>
              <a:rPr lang="en-US" sz="2800" dirty="0"/>
              <a:t>The plans sponsor’s ability to tolerate volatility of contribution rates may impact the </a:t>
            </a:r>
            <a:r>
              <a:rPr lang="en-US" sz="2800" b="1" dirty="0"/>
              <a:t>investment horizon</a:t>
            </a:r>
            <a:r>
              <a:rPr lang="en-US" sz="2800" dirty="0"/>
              <a:t>, and hence the pension plan’s appetite for such illiquid investments as private equity and venture capital.</a:t>
            </a:r>
          </a:p>
          <a:p>
            <a:r>
              <a:rPr lang="en-US" sz="2800" dirty="0"/>
              <a:t>Another important factor determining the investment horizon is the mix of active plan participants (i.e., current employees) versus retirees. The higher the proportion of retirees (so the higher the liability associated with retirees only) relative to the proportion of active participants (or the liability associated with active participants), the more mature the plan—hence, the lower its risk tolerance. Generally, the more mature a pension fund, the shorter its investment horizon.</a:t>
            </a:r>
          </a:p>
          <a:p>
            <a:endParaRPr lang="en-US" dirty="0"/>
          </a:p>
        </p:txBody>
      </p:sp>
    </p:spTree>
    <p:extLst>
      <p:ext uri="{BB962C8B-B14F-4D97-AF65-F5344CB8AC3E}">
        <p14:creationId xmlns:p14="http://schemas.microsoft.com/office/powerpoint/2010/main" val="135837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lstStyle/>
          <a:p>
            <a:r>
              <a:rPr lang="en-US" i="1" dirty="0"/>
              <a:t>Defined Contribution Pension </a:t>
            </a:r>
            <a:r>
              <a:rPr lang="en-US" i="1" dirty="0" smtClean="0"/>
              <a:t>Plans</a:t>
            </a:r>
          </a:p>
          <a:p>
            <a:r>
              <a:rPr lang="en-US" sz="2400" dirty="0"/>
              <a:t>Consequently, the liabilities of a DC </a:t>
            </a:r>
            <a:r>
              <a:rPr lang="en-US" sz="2400" dirty="0" smtClean="0"/>
              <a:t>pension plan </a:t>
            </a:r>
            <a:r>
              <a:rPr lang="en-US" sz="2400" dirty="0"/>
              <a:t>sponsor are equal only to its required contributions</a:t>
            </a:r>
            <a:r>
              <a:rPr lang="en-US" sz="2400" dirty="0" smtClean="0"/>
              <a:t>.</a:t>
            </a:r>
          </a:p>
          <a:p>
            <a:r>
              <a:rPr lang="en-US" sz="2400" dirty="0"/>
              <a:t>K</a:t>
            </a:r>
            <a:r>
              <a:rPr lang="en-US" sz="2400" dirty="0" smtClean="0"/>
              <a:t>ey </a:t>
            </a:r>
            <a:r>
              <a:rPr lang="en-US" sz="2400" dirty="0"/>
              <a:t>considerations for most DC plans are participants’ ages </a:t>
            </a:r>
            <a:r>
              <a:rPr lang="en-US" sz="2400" dirty="0" smtClean="0"/>
              <a:t>and invested </a:t>
            </a:r>
            <a:r>
              <a:rPr lang="en-US" sz="2400" dirty="0"/>
              <a:t>balances.</a:t>
            </a:r>
            <a:endParaRPr lang="en-US" sz="2400" dirty="0"/>
          </a:p>
        </p:txBody>
      </p:sp>
    </p:spTree>
    <p:extLst>
      <p:ext uri="{BB962C8B-B14F-4D97-AF65-F5344CB8AC3E}">
        <p14:creationId xmlns:p14="http://schemas.microsoft.com/office/powerpoint/2010/main" val="3743974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lstStyle/>
          <a:p>
            <a:r>
              <a:rPr lang="en-US" b="1" dirty="0"/>
              <a:t>4.3 Liquidity </a:t>
            </a:r>
            <a:r>
              <a:rPr lang="en-US" b="1" dirty="0" smtClean="0"/>
              <a:t>Needs</a:t>
            </a:r>
          </a:p>
          <a:p>
            <a:r>
              <a:rPr lang="en-US" dirty="0"/>
              <a:t>Liquidity needs </a:t>
            </a:r>
            <a:r>
              <a:rPr lang="en-US" dirty="0" smtClean="0"/>
              <a:t>are driven </a:t>
            </a:r>
            <a:r>
              <a:rPr lang="en-US" dirty="0"/>
              <a:t>by</a:t>
            </a:r>
            <a:r>
              <a:rPr lang="en-US" dirty="0" smtClean="0"/>
              <a:t>:</a:t>
            </a:r>
          </a:p>
          <a:p>
            <a:r>
              <a:rPr lang="en-US" dirty="0"/>
              <a:t>Proportion of active employees relative to </a:t>
            </a:r>
            <a:r>
              <a:rPr lang="en-US" dirty="0" smtClean="0"/>
              <a:t>retirees</a:t>
            </a:r>
          </a:p>
          <a:p>
            <a:r>
              <a:rPr lang="en-US" dirty="0"/>
              <a:t>Age of </a:t>
            </a:r>
            <a:r>
              <a:rPr lang="en-US" dirty="0" smtClean="0"/>
              <a:t>workforce</a:t>
            </a:r>
          </a:p>
          <a:p>
            <a:r>
              <a:rPr lang="en-US" dirty="0"/>
              <a:t>DB plan funded </a:t>
            </a:r>
            <a:r>
              <a:rPr lang="en-US" dirty="0" smtClean="0"/>
              <a:t>status</a:t>
            </a:r>
          </a:p>
          <a:p>
            <a:r>
              <a:rPr lang="en-US" dirty="0"/>
              <a:t>Ability of participants to switch/withdraw from plan</a:t>
            </a:r>
          </a:p>
        </p:txBody>
      </p:sp>
    </p:spTree>
    <p:extLst>
      <p:ext uri="{BB962C8B-B14F-4D97-AF65-F5344CB8AC3E}">
        <p14:creationId xmlns:p14="http://schemas.microsoft.com/office/powerpoint/2010/main" val="3879451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lstStyle/>
          <a:p>
            <a:r>
              <a:rPr lang="en-US" b="1" dirty="0"/>
              <a:t>4.4 External Constraints Affecting </a:t>
            </a:r>
            <a:r>
              <a:rPr lang="en-US" b="1" dirty="0" smtClean="0"/>
              <a:t>Investment</a:t>
            </a:r>
          </a:p>
          <a:p>
            <a:r>
              <a:rPr lang="en-US" dirty="0"/>
              <a:t>4.4.1 </a:t>
            </a:r>
            <a:r>
              <a:rPr lang="en-US" i="1" dirty="0"/>
              <a:t>Legal and Regulatory </a:t>
            </a:r>
            <a:r>
              <a:rPr lang="en-US" i="1" dirty="0" smtClean="0"/>
              <a:t>Constraints</a:t>
            </a:r>
          </a:p>
          <a:p>
            <a:r>
              <a:rPr lang="en-US" dirty="0"/>
              <a:t>4.4.2 </a:t>
            </a:r>
            <a:r>
              <a:rPr lang="en-US" i="1" dirty="0"/>
              <a:t>Tax and Accounting Constraints</a:t>
            </a:r>
            <a:endParaRPr lang="en-US" b="1" dirty="0"/>
          </a:p>
        </p:txBody>
      </p:sp>
    </p:spTree>
    <p:extLst>
      <p:ext uri="{BB962C8B-B14F-4D97-AF65-F5344CB8AC3E}">
        <p14:creationId xmlns:p14="http://schemas.microsoft.com/office/powerpoint/2010/main" val="135065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lstStyle/>
          <a:p>
            <a:r>
              <a:rPr lang="en-US" b="1" dirty="0"/>
              <a:t>4.5 </a:t>
            </a:r>
            <a:r>
              <a:rPr lang="en-US" dirty="0"/>
              <a:t>Risk Considerations of Private Defined Benefit </a:t>
            </a:r>
            <a:r>
              <a:rPr lang="en-US" dirty="0" smtClean="0"/>
              <a:t>Pension Plans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59758919"/>
              </p:ext>
            </p:extLst>
          </p:nvPr>
        </p:nvGraphicFramePr>
        <p:xfrm>
          <a:off x="838200" y="2895600"/>
          <a:ext cx="7467600" cy="3667760"/>
        </p:xfrm>
        <a:graphic>
          <a:graphicData uri="http://schemas.openxmlformats.org/drawingml/2006/table">
            <a:tbl>
              <a:tblPr firstRow="1" bandRow="1">
                <a:tableStyleId>{5C22544A-7EE6-4342-B048-85BDC9FD1C3A}</a:tableStyleId>
              </a:tblPr>
              <a:tblGrid>
                <a:gridCol w="1828800"/>
                <a:gridCol w="2209800"/>
                <a:gridCol w="3429000"/>
              </a:tblGrid>
              <a:tr h="370840">
                <a:tc gridSpan="3">
                  <a:txBody>
                    <a:bodyPr/>
                    <a:lstStyle/>
                    <a:p>
                      <a:r>
                        <a:rPr lang="en-US" sz="1800" b="1" i="0" u="none" strike="noStrike" kern="1200" baseline="0" dirty="0" smtClean="0">
                          <a:solidFill>
                            <a:schemeClr val="lt1"/>
                          </a:solidFill>
                          <a:latin typeface="+mn-lt"/>
                          <a:ea typeface="+mn-ea"/>
                          <a:cs typeface="+mn-cs"/>
                        </a:rPr>
                        <a:t>Factors Affecting Risk Tolerance and Risk Objectives of Defined Benefit Plans</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Category</a:t>
                      </a:r>
                      <a:endParaRPr lang="en-US" dirty="0"/>
                    </a:p>
                  </a:txBody>
                  <a:tcPr/>
                </a:tc>
                <a:tc>
                  <a:txBody>
                    <a:bodyPr/>
                    <a:lstStyle/>
                    <a:p>
                      <a:r>
                        <a:rPr lang="en-US" dirty="0" smtClean="0"/>
                        <a:t>Variable</a:t>
                      </a:r>
                      <a:endParaRPr lang="en-US" dirty="0"/>
                    </a:p>
                  </a:txBody>
                  <a:tcPr/>
                </a:tc>
                <a:tc>
                  <a:txBody>
                    <a:bodyPr/>
                    <a:lstStyle/>
                    <a:p>
                      <a:r>
                        <a:rPr lang="en-US" dirty="0" smtClean="0"/>
                        <a:t>Explanation</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Plan status</a:t>
                      </a:r>
                      <a:endParaRPr lang="en-US" dirty="0"/>
                    </a:p>
                  </a:txBody>
                  <a:tcPr/>
                </a:tc>
                <a:tc>
                  <a:txBody>
                    <a:bodyPr/>
                    <a:lstStyle/>
                    <a:p>
                      <a:r>
                        <a:rPr lang="en-US" sz="1800" b="0" i="0" u="none" strike="noStrike" kern="1200" baseline="0" dirty="0" smtClean="0">
                          <a:solidFill>
                            <a:schemeClr val="dk1"/>
                          </a:solidFill>
                          <a:latin typeface="+mn-lt"/>
                          <a:ea typeface="+mn-ea"/>
                          <a:cs typeface="+mn-cs"/>
                        </a:rPr>
                        <a:t>■ Plan funded status (surplus or deficit)</a:t>
                      </a:r>
                      <a:endParaRPr lang="en-US" dirty="0"/>
                    </a:p>
                  </a:txBody>
                  <a:tcPr/>
                </a:tc>
                <a:tc>
                  <a:txBody>
                    <a:bodyPr/>
                    <a:lstStyle/>
                    <a:p>
                      <a:r>
                        <a:rPr lang="en-US" sz="1800" b="0" i="0" u="none" strike="noStrike" kern="1200" baseline="0" dirty="0" smtClean="0">
                          <a:solidFill>
                            <a:schemeClr val="dk1"/>
                          </a:solidFill>
                          <a:latin typeface="+mn-lt"/>
                          <a:ea typeface="+mn-ea"/>
                          <a:cs typeface="+mn-cs"/>
                        </a:rPr>
                        <a:t>■ Higher pension surplus or higher funded status implies potentially greater risk tolerance.</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Sponsor financial status and profitability</a:t>
                      </a:r>
                      <a:endParaRPr lang="en-US" dirty="0"/>
                    </a:p>
                  </a:txBody>
                  <a:tcPr/>
                </a:tc>
                <a:tc>
                  <a:txBody>
                    <a:bodyPr/>
                    <a:lstStyle/>
                    <a:p>
                      <a:r>
                        <a:rPr lang="en-US" sz="1800" b="0" i="0" u="none" strike="noStrike" kern="1200" baseline="0" dirty="0" smtClean="0">
                          <a:solidFill>
                            <a:schemeClr val="dk1"/>
                          </a:solidFill>
                          <a:latin typeface="+mn-lt"/>
                          <a:ea typeface="+mn-ea"/>
                          <a:cs typeface="+mn-cs"/>
                        </a:rPr>
                        <a:t>■ Debt to total assets</a:t>
                      </a:r>
                    </a:p>
                    <a:p>
                      <a:r>
                        <a:rPr lang="en-US" sz="1800" b="0" i="0" u="none" strike="noStrike" kern="1200" baseline="0" dirty="0" smtClean="0">
                          <a:solidFill>
                            <a:schemeClr val="dk1"/>
                          </a:solidFill>
                          <a:latin typeface="+mn-lt"/>
                          <a:ea typeface="+mn-ea"/>
                          <a:cs typeface="+mn-cs"/>
                        </a:rPr>
                        <a:t>■ Current and expected profitability</a:t>
                      </a:r>
                    </a:p>
                    <a:p>
                      <a:r>
                        <a:rPr lang="en-US" sz="1800" b="0" i="0" u="none" strike="noStrike" kern="1200" baseline="0" dirty="0" smtClean="0">
                          <a:solidFill>
                            <a:schemeClr val="dk1"/>
                          </a:solidFill>
                          <a:latin typeface="+mn-lt"/>
                          <a:ea typeface="+mn-ea"/>
                          <a:cs typeface="+mn-cs"/>
                        </a:rPr>
                        <a:t>■ Size of plan compared to market</a:t>
                      </a:r>
                    </a:p>
                    <a:p>
                      <a:r>
                        <a:rPr lang="en-US" sz="1800" b="0" i="0" u="none" strike="noStrike" kern="1200" baseline="0" dirty="0" smtClean="0">
                          <a:solidFill>
                            <a:schemeClr val="dk1"/>
                          </a:solidFill>
                          <a:latin typeface="+mn-lt"/>
                          <a:ea typeface="+mn-ea"/>
                          <a:cs typeface="+mn-cs"/>
                        </a:rPr>
                        <a:t>capitalization of sponsor company</a:t>
                      </a:r>
                      <a:endParaRPr lang="en-US" dirty="0"/>
                    </a:p>
                  </a:txBody>
                  <a:tcPr/>
                </a:tc>
                <a:tc>
                  <a:txBody>
                    <a:bodyPr/>
                    <a:lstStyle/>
                    <a:p>
                      <a:r>
                        <a:rPr lang="en-US" sz="1800" b="0" i="0" u="none" strike="noStrike" kern="1200" baseline="0" dirty="0" smtClean="0">
                          <a:solidFill>
                            <a:schemeClr val="dk1"/>
                          </a:solidFill>
                          <a:latin typeface="+mn-lt"/>
                          <a:ea typeface="+mn-ea"/>
                          <a:cs typeface="+mn-cs"/>
                        </a:rPr>
                        <a:t>■ Lower debt ratios and higher current and expected</a:t>
                      </a:r>
                    </a:p>
                    <a:p>
                      <a:r>
                        <a:rPr lang="en-US" sz="1800" b="0" i="0" u="none" strike="noStrike" kern="1200" baseline="0" dirty="0" smtClean="0">
                          <a:solidFill>
                            <a:schemeClr val="dk1"/>
                          </a:solidFill>
                          <a:latin typeface="+mn-lt"/>
                          <a:ea typeface="+mn-ea"/>
                          <a:cs typeface="+mn-cs"/>
                        </a:rPr>
                        <a:t>profitability imply greater risk tolerance.</a:t>
                      </a:r>
                    </a:p>
                    <a:p>
                      <a:r>
                        <a:rPr lang="en-US" sz="1800" b="0" i="0" u="none" strike="noStrike" kern="1200" baseline="0" dirty="0" smtClean="0">
                          <a:solidFill>
                            <a:schemeClr val="dk1"/>
                          </a:solidFill>
                          <a:latin typeface="+mn-lt"/>
                          <a:ea typeface="+mn-ea"/>
                          <a:cs typeface="+mn-cs"/>
                        </a:rPr>
                        <a:t>■ Large sponsor company size relative to pension plan</a:t>
                      </a:r>
                    </a:p>
                    <a:p>
                      <a:r>
                        <a:rPr lang="en-US" sz="1800" b="0" i="0" u="none" strike="noStrike" kern="1200" baseline="0" dirty="0" smtClean="0">
                          <a:solidFill>
                            <a:schemeClr val="dk1"/>
                          </a:solidFill>
                          <a:latin typeface="+mn-lt"/>
                          <a:ea typeface="+mn-ea"/>
                          <a:cs typeface="+mn-cs"/>
                        </a:rPr>
                        <a:t>size implies greater risk tolerance.</a:t>
                      </a:r>
                      <a:endParaRPr lang="en-US" dirty="0"/>
                    </a:p>
                  </a:txBody>
                  <a:tcPr/>
                </a:tc>
              </a:tr>
            </a:tbl>
          </a:graphicData>
        </a:graphic>
      </p:graphicFrame>
    </p:spTree>
    <p:extLst>
      <p:ext uri="{BB962C8B-B14F-4D97-AF65-F5344CB8AC3E}">
        <p14:creationId xmlns:p14="http://schemas.microsoft.com/office/powerpoint/2010/main" val="21736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2.INSTITUTIONAL INVESTORS:COMMON CHARACTERISTICS</a:t>
            </a:r>
            <a:endParaRPr lang="en-US" sz="2400" b="1" dirty="0"/>
          </a:p>
        </p:txBody>
      </p:sp>
      <p:sp>
        <p:nvSpPr>
          <p:cNvPr id="3" name="Content Placeholder 2"/>
          <p:cNvSpPr>
            <a:spLocks noGrp="1"/>
          </p:cNvSpPr>
          <p:nvPr>
            <p:ph idx="1"/>
          </p:nvPr>
        </p:nvSpPr>
        <p:spPr/>
        <p:txBody>
          <a:bodyPr>
            <a:normAutofit fontScale="85000" lnSpcReduction="10000"/>
          </a:bodyPr>
          <a:lstStyle/>
          <a:p>
            <a:r>
              <a:rPr lang="en-US" b="1" dirty="0" smtClean="0"/>
              <a:t>3 Regulatory frameworks: </a:t>
            </a:r>
            <a:r>
              <a:rPr lang="en-US" dirty="0" smtClean="0"/>
              <a:t>Institutional investors must contend with multiple regulatory frameworks that frequently vary by jurisdiction and complexity and are often evolving.</a:t>
            </a:r>
          </a:p>
          <a:p>
            <a:r>
              <a:rPr lang="en-US" b="1" dirty="0" smtClean="0"/>
              <a:t>4 Governance framework: </a:t>
            </a:r>
            <a:r>
              <a:rPr lang="en-US" dirty="0" smtClean="0"/>
              <a:t>Institutional investors typically implement their investment programs through an investment office that often has a clearly defined governance model.</a:t>
            </a:r>
          </a:p>
          <a:p>
            <a:r>
              <a:rPr lang="en-US" b="1" dirty="0" smtClean="0"/>
              <a:t>5 Principal–Agent issues: </a:t>
            </a:r>
            <a:r>
              <a:rPr lang="en-US" dirty="0" smtClean="0"/>
              <a:t>As institutional investors manage assets on behalf of others, principal–agent issues must be recognized and managed appropriately.</a:t>
            </a:r>
          </a:p>
          <a:p>
            <a:endParaRPr lang="en-US" dirty="0"/>
          </a:p>
        </p:txBody>
      </p:sp>
    </p:spTree>
    <p:extLst>
      <p:ext uri="{BB962C8B-B14F-4D97-AF65-F5344CB8AC3E}">
        <p14:creationId xmlns:p14="http://schemas.microsoft.com/office/powerpoint/2010/main" val="3208917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4029834"/>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2286000"/>
                <a:gridCol w="3124200"/>
                <a:gridCol w="2819400"/>
              </a:tblGrid>
              <a:tr h="370840">
                <a:tc>
                  <a:txBody>
                    <a:bodyPr/>
                    <a:lstStyle/>
                    <a:p>
                      <a:r>
                        <a:rPr lang="en-US" sz="1800" b="0" i="0" u="none" strike="noStrike" kern="1200" baseline="0" dirty="0" smtClean="0">
                          <a:solidFill>
                            <a:schemeClr val="lt1"/>
                          </a:solidFill>
                          <a:latin typeface="+mn-lt"/>
                          <a:ea typeface="+mn-ea"/>
                          <a:cs typeface="+mn-cs"/>
                        </a:rPr>
                        <a:t>Sponsor and pension</a:t>
                      </a:r>
                    </a:p>
                    <a:p>
                      <a:r>
                        <a:rPr lang="en-US" sz="1800" b="0" i="0" u="none" strike="noStrike" kern="1200" baseline="0" dirty="0" smtClean="0">
                          <a:solidFill>
                            <a:schemeClr val="lt1"/>
                          </a:solidFill>
                          <a:latin typeface="+mn-lt"/>
                          <a:ea typeface="+mn-ea"/>
                          <a:cs typeface="+mn-cs"/>
                        </a:rPr>
                        <a:t>fund common risk</a:t>
                      </a:r>
                    </a:p>
                    <a:p>
                      <a:r>
                        <a:rPr lang="en-US" sz="1800" b="0" i="0" u="none" strike="noStrike" kern="1200" baseline="0" dirty="0" smtClean="0">
                          <a:solidFill>
                            <a:schemeClr val="lt1"/>
                          </a:solidFill>
                          <a:latin typeface="+mn-lt"/>
                          <a:ea typeface="+mn-ea"/>
                          <a:cs typeface="+mn-cs"/>
                        </a:rPr>
                        <a:t>exposures</a:t>
                      </a:r>
                      <a:endParaRPr lang="en-US" dirty="0"/>
                    </a:p>
                  </a:txBody>
                  <a:tcPr/>
                </a:tc>
                <a:tc>
                  <a:txBody>
                    <a:bodyPr/>
                    <a:lstStyle/>
                    <a:p>
                      <a:r>
                        <a:rPr lang="en-US" sz="1800" b="0" i="0" u="none" strike="noStrike" kern="1200" baseline="0" dirty="0" smtClean="0">
                          <a:solidFill>
                            <a:schemeClr val="lt1"/>
                          </a:solidFill>
                          <a:latin typeface="+mn-lt"/>
                          <a:ea typeface="+mn-ea"/>
                          <a:cs typeface="+mn-cs"/>
                        </a:rPr>
                        <a:t>■ Correlation of sponsor operating results with pension asset returns</a:t>
                      </a:r>
                      <a:endParaRPr lang="en-US" dirty="0"/>
                    </a:p>
                  </a:txBody>
                  <a:tcPr/>
                </a:tc>
                <a:tc>
                  <a:txBody>
                    <a:bodyPr/>
                    <a:lstStyle/>
                    <a:p>
                      <a:r>
                        <a:rPr lang="en-US" sz="1800" b="0" i="0" u="none" strike="noStrike" kern="1200" baseline="0" dirty="0" smtClean="0">
                          <a:solidFill>
                            <a:schemeClr val="lt1"/>
                          </a:solidFill>
                          <a:latin typeface="+mn-lt"/>
                          <a:ea typeface="+mn-ea"/>
                          <a:cs typeface="+mn-cs"/>
                        </a:rPr>
                        <a:t>■ The lower the correlation, the greater the risk tolerance, all else equal.</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Plan features</a:t>
                      </a:r>
                      <a:endParaRPr lang="en-US" dirty="0"/>
                    </a:p>
                  </a:txBody>
                  <a:tcPr/>
                </a:tc>
                <a:tc>
                  <a:txBody>
                    <a:bodyPr/>
                    <a:lstStyle/>
                    <a:p>
                      <a:r>
                        <a:rPr lang="en-US" sz="1800" b="0" i="0" u="none" strike="noStrike" kern="1200" baseline="0" dirty="0" smtClean="0">
                          <a:solidFill>
                            <a:schemeClr val="dk1"/>
                          </a:solidFill>
                          <a:latin typeface="+mn-lt"/>
                          <a:ea typeface="+mn-ea"/>
                          <a:cs typeface="+mn-cs"/>
                        </a:rPr>
                        <a:t>■ Provision for early retirement</a:t>
                      </a:r>
                    </a:p>
                    <a:p>
                      <a:r>
                        <a:rPr lang="en-US" sz="1800" b="0" i="0" u="none" strike="noStrike" kern="1200" baseline="0" dirty="0" smtClean="0">
                          <a:solidFill>
                            <a:schemeClr val="dk1"/>
                          </a:solidFill>
                          <a:latin typeface="+mn-lt"/>
                          <a:ea typeface="+mn-ea"/>
                          <a:cs typeface="+mn-cs"/>
                        </a:rPr>
                        <a:t>■ Provision for lump- sum</a:t>
                      </a:r>
                    </a:p>
                    <a:p>
                      <a:r>
                        <a:rPr lang="en-US" sz="1800" b="0" i="0" u="none" strike="noStrike" kern="1200" baseline="0" dirty="0" smtClean="0">
                          <a:solidFill>
                            <a:schemeClr val="dk1"/>
                          </a:solidFill>
                          <a:latin typeface="+mn-lt"/>
                          <a:ea typeface="+mn-ea"/>
                          <a:cs typeface="+mn-cs"/>
                        </a:rPr>
                        <a:t>distributions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 Such options tend to reduce the duration of plan liabilities, implying lower risk tolerance, all else equal.</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Workforce</a:t>
                      </a:r>
                    </a:p>
                    <a:p>
                      <a:r>
                        <a:rPr lang="en-US" sz="1800" b="0" i="0" u="none" strike="noStrike" kern="1200" baseline="0" dirty="0" smtClean="0">
                          <a:solidFill>
                            <a:schemeClr val="dk1"/>
                          </a:solidFill>
                          <a:latin typeface="+mn-lt"/>
                          <a:ea typeface="+mn-ea"/>
                          <a:cs typeface="+mn-cs"/>
                        </a:rPr>
                        <a:t>characteristics</a:t>
                      </a:r>
                      <a:endParaRPr lang="en-US" dirty="0"/>
                    </a:p>
                  </a:txBody>
                  <a:tcPr/>
                </a:tc>
                <a:tc>
                  <a:txBody>
                    <a:bodyPr/>
                    <a:lstStyle/>
                    <a:p>
                      <a:r>
                        <a:rPr lang="en-US" sz="1800" b="0" i="0" u="none" strike="noStrike" kern="1200" baseline="0" dirty="0" smtClean="0">
                          <a:solidFill>
                            <a:schemeClr val="dk1"/>
                          </a:solidFill>
                          <a:latin typeface="+mn-lt"/>
                          <a:ea typeface="+mn-ea"/>
                          <a:cs typeface="+mn-cs"/>
                        </a:rPr>
                        <a:t>■ Age of workforce</a:t>
                      </a:r>
                    </a:p>
                    <a:p>
                      <a:r>
                        <a:rPr lang="en-US" sz="1800" b="0" i="0" u="none" strike="noStrike" kern="1200" baseline="0" dirty="0" smtClean="0">
                          <a:solidFill>
                            <a:schemeClr val="dk1"/>
                          </a:solidFill>
                          <a:latin typeface="+mn-lt"/>
                          <a:ea typeface="+mn-ea"/>
                          <a:cs typeface="+mn-cs"/>
                        </a:rPr>
                        <a:t>■ Active lives relative to retired lives</a:t>
                      </a:r>
                      <a:endParaRPr lang="en-US" dirty="0"/>
                    </a:p>
                  </a:txBody>
                  <a:tcPr/>
                </a:tc>
                <a:tc>
                  <a:txBody>
                    <a:bodyPr/>
                    <a:lstStyle/>
                    <a:p>
                      <a:r>
                        <a:rPr lang="en-US" sz="1800" b="0" i="0" u="none" strike="noStrike" kern="1200" baseline="0" dirty="0" smtClean="0">
                          <a:solidFill>
                            <a:schemeClr val="dk1"/>
                          </a:solidFill>
                          <a:latin typeface="+mn-lt"/>
                          <a:ea typeface="+mn-ea"/>
                          <a:cs typeface="+mn-cs"/>
                        </a:rPr>
                        <a:t>■ The younger the workforce and the greater the proportion of active lives, the greater the duration of plan liabilities and the greater the risk tolerance.</a:t>
                      </a:r>
                      <a:endParaRPr lang="en-US" dirty="0"/>
                    </a:p>
                  </a:txBody>
                  <a:tcPr/>
                </a:tc>
              </a:tr>
            </a:tbl>
          </a:graphicData>
        </a:graphic>
      </p:graphicFrame>
    </p:spTree>
    <p:extLst>
      <p:ext uri="{BB962C8B-B14F-4D97-AF65-F5344CB8AC3E}">
        <p14:creationId xmlns:p14="http://schemas.microsoft.com/office/powerpoint/2010/main" val="3441930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4.Pension Funds</a:t>
            </a:r>
          </a:p>
        </p:txBody>
      </p:sp>
      <p:sp>
        <p:nvSpPr>
          <p:cNvPr id="3" name="Content Placeholder 2"/>
          <p:cNvSpPr>
            <a:spLocks noGrp="1"/>
          </p:cNvSpPr>
          <p:nvPr>
            <p:ph idx="1"/>
          </p:nvPr>
        </p:nvSpPr>
        <p:spPr/>
        <p:txBody>
          <a:bodyPr>
            <a:normAutofit fontScale="47500" lnSpcReduction="20000"/>
          </a:bodyPr>
          <a:lstStyle/>
          <a:p>
            <a:r>
              <a:rPr lang="en-US" sz="5100" b="1" dirty="0"/>
              <a:t>4.6 </a:t>
            </a:r>
            <a:r>
              <a:rPr lang="en-US" sz="5100" dirty="0"/>
              <a:t>Investment </a:t>
            </a:r>
            <a:r>
              <a:rPr lang="en-US" sz="5100" dirty="0" smtClean="0"/>
              <a:t>Objectives</a:t>
            </a:r>
          </a:p>
          <a:p>
            <a:r>
              <a:rPr lang="en-US" sz="3800" b="1" dirty="0" smtClean="0"/>
              <a:t>DB PLAN:</a:t>
            </a:r>
            <a:endParaRPr lang="en-US" sz="3800" b="1" dirty="0" smtClean="0"/>
          </a:p>
          <a:p>
            <a:r>
              <a:rPr lang="en-US" sz="3800" dirty="0"/>
              <a:t>In summary, the primary objective for DB pension plans is to achieve a long- </a:t>
            </a:r>
            <a:r>
              <a:rPr lang="en-US" sz="3800" dirty="0" smtClean="0"/>
              <a:t>term target </a:t>
            </a:r>
            <a:r>
              <a:rPr lang="en-US" sz="3800" dirty="0"/>
              <a:t>return (usually defined in nominal terms) over a specified investment </a:t>
            </a:r>
            <a:r>
              <a:rPr lang="en-US" sz="3800" dirty="0" smtClean="0"/>
              <a:t>horizon (3–5 </a:t>
            </a:r>
            <a:r>
              <a:rPr lang="en-US" sz="3800" dirty="0"/>
              <a:t>years or even as long as 10 or 25 years) with an appropriate level of risk </a:t>
            </a:r>
            <a:r>
              <a:rPr lang="en-US" sz="3800" dirty="0" smtClean="0"/>
              <a:t>that allows </a:t>
            </a:r>
            <a:r>
              <a:rPr lang="en-US" sz="3800" dirty="0"/>
              <a:t>the plan to meet its contractual liabilities. </a:t>
            </a:r>
            <a:endParaRPr lang="en-US" sz="3800" dirty="0" smtClean="0"/>
          </a:p>
          <a:p>
            <a:r>
              <a:rPr lang="en-US" sz="3800" dirty="0" smtClean="0"/>
              <a:t>The </a:t>
            </a:r>
            <a:r>
              <a:rPr lang="en-US" sz="3800" dirty="0"/>
              <a:t>secondary objective could </a:t>
            </a:r>
            <a:r>
              <a:rPr lang="en-US" sz="3800" dirty="0" smtClean="0"/>
              <a:t>be to </a:t>
            </a:r>
            <a:r>
              <a:rPr lang="en-US" sz="3800" dirty="0"/>
              <a:t>minimize the present value of expected cash contributions</a:t>
            </a:r>
            <a:r>
              <a:rPr lang="en-US" sz="3800" dirty="0" smtClean="0"/>
              <a:t>.</a:t>
            </a:r>
          </a:p>
          <a:p>
            <a:r>
              <a:rPr lang="en-US" sz="3800" b="1" dirty="0" smtClean="0"/>
              <a:t>DC PLAN:</a:t>
            </a:r>
          </a:p>
          <a:p>
            <a:r>
              <a:rPr lang="en-US" sz="3800" dirty="0"/>
              <a:t>The main objective of defined contribution pension plans is to prudently grow </a:t>
            </a:r>
            <a:r>
              <a:rPr lang="en-US" sz="3800" dirty="0" smtClean="0"/>
              <a:t>assets that </a:t>
            </a:r>
            <a:r>
              <a:rPr lang="en-US" sz="3800" dirty="0"/>
              <a:t>will support spending needs in retirement</a:t>
            </a:r>
            <a:r>
              <a:rPr lang="en-US" sz="3800" dirty="0" smtClean="0"/>
              <a:t>.</a:t>
            </a:r>
          </a:p>
          <a:p>
            <a:r>
              <a:rPr lang="en-US" sz="3800" dirty="0" smtClean="0"/>
              <a:t>Secondary </a:t>
            </a:r>
            <a:r>
              <a:rPr lang="en-US" sz="3800" dirty="0"/>
              <a:t>objective may be to outperform the long- term policy benchmark</a:t>
            </a:r>
            <a:endParaRPr lang="en-US" sz="3800" b="1" dirty="0" smtClean="0"/>
          </a:p>
          <a:p>
            <a:endParaRPr lang="en-US" sz="5100" b="1" dirty="0" smtClean="0"/>
          </a:p>
          <a:p>
            <a:r>
              <a:rPr lang="en-US" sz="5100" b="1" dirty="0" smtClean="0"/>
              <a:t>4.7 </a:t>
            </a:r>
            <a:r>
              <a:rPr lang="en-US" sz="5100" dirty="0"/>
              <a:t>Asset Allocation by Pension </a:t>
            </a:r>
            <a:r>
              <a:rPr lang="en-US" sz="5100" dirty="0" smtClean="0"/>
              <a:t>Plans</a:t>
            </a:r>
          </a:p>
          <a:p>
            <a:endParaRPr lang="en-US" sz="5100" dirty="0"/>
          </a:p>
        </p:txBody>
      </p:sp>
    </p:spTree>
    <p:extLst>
      <p:ext uri="{BB962C8B-B14F-4D97-AF65-F5344CB8AC3E}">
        <p14:creationId xmlns:p14="http://schemas.microsoft.com/office/powerpoint/2010/main" val="337025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3.OVERVIEW </a:t>
            </a:r>
            <a:r>
              <a:rPr lang="en-US" sz="4000" b="1" dirty="0"/>
              <a:t>OF INVESTMENT POLICY</a:t>
            </a:r>
          </a:p>
        </p:txBody>
      </p:sp>
      <p:sp>
        <p:nvSpPr>
          <p:cNvPr id="3" name="Content Placeholder 2"/>
          <p:cNvSpPr>
            <a:spLocks noGrp="1"/>
          </p:cNvSpPr>
          <p:nvPr>
            <p:ph idx="1"/>
          </p:nvPr>
        </p:nvSpPr>
        <p:spPr/>
        <p:txBody>
          <a:bodyPr>
            <a:normAutofit/>
          </a:bodyPr>
          <a:lstStyle/>
          <a:p>
            <a:r>
              <a:rPr lang="en-US" sz="2800" dirty="0"/>
              <a:t>Besides mission and investment </a:t>
            </a:r>
            <a:r>
              <a:rPr lang="en-US" sz="2800" dirty="0" smtClean="0"/>
              <a:t>objectives (i.e</a:t>
            </a:r>
            <a:r>
              <a:rPr lang="en-US" sz="2800" dirty="0"/>
              <a:t>., return and risk tolerance), the IPS should cover any constraints that affect </a:t>
            </a:r>
            <a:r>
              <a:rPr lang="en-US" sz="2800" dirty="0" smtClean="0"/>
              <a:t>the asset </a:t>
            </a:r>
            <a:r>
              <a:rPr lang="en-US" sz="2800" dirty="0"/>
              <a:t>allocation, asset allocation policy with ranges and asset class benchmarks, </a:t>
            </a:r>
            <a:r>
              <a:rPr lang="en-US" sz="2800" dirty="0" smtClean="0"/>
              <a:t>rebalancing policy</a:t>
            </a:r>
            <a:r>
              <a:rPr lang="en-US" sz="2800" dirty="0"/>
              <a:t>, guidelines affecting the implementation of the asset allocation </a:t>
            </a:r>
            <a:r>
              <a:rPr lang="en-US" sz="2800" dirty="0" smtClean="0"/>
              <a:t>policy, and </a:t>
            </a:r>
            <a:r>
              <a:rPr lang="en-US" sz="2800" dirty="0"/>
              <a:t>reporting requirements.</a:t>
            </a:r>
          </a:p>
        </p:txBody>
      </p:sp>
    </p:spTree>
    <p:extLst>
      <p:ext uri="{BB962C8B-B14F-4D97-AF65-F5344CB8AC3E}">
        <p14:creationId xmlns:p14="http://schemas.microsoft.com/office/powerpoint/2010/main" val="226569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3.OVERVIEW OF INVESTMENT POLICY</a:t>
            </a:r>
            <a:endParaRPr lang="en-US" sz="4000" b="1" dirty="0"/>
          </a:p>
        </p:txBody>
      </p:sp>
      <p:sp>
        <p:nvSpPr>
          <p:cNvPr id="3" name="Content Placeholder 2"/>
          <p:cNvSpPr>
            <a:spLocks noGrp="1"/>
          </p:cNvSpPr>
          <p:nvPr>
            <p:ph idx="1"/>
          </p:nvPr>
        </p:nvSpPr>
        <p:spPr/>
        <p:txBody>
          <a:bodyPr>
            <a:normAutofit/>
          </a:bodyPr>
          <a:lstStyle/>
          <a:p>
            <a:r>
              <a:rPr lang="en-US" sz="2400" dirty="0"/>
              <a:t>While </a:t>
            </a:r>
            <a:r>
              <a:rPr lang="en-US" sz="2400" dirty="0" smtClean="0"/>
              <a:t>institutional investors </a:t>
            </a:r>
            <a:r>
              <a:rPr lang="en-US" sz="2400" dirty="0"/>
              <a:t>each have unique liability characteristics, several investment </a:t>
            </a:r>
            <a:r>
              <a:rPr lang="en-US" sz="2400" dirty="0" smtClean="0"/>
              <a:t>approaches have </a:t>
            </a:r>
            <a:r>
              <a:rPr lang="en-US" sz="2400" dirty="0"/>
              <a:t>emerged over the past couple of years. Broadly speaking, these can be </a:t>
            </a:r>
            <a:r>
              <a:rPr lang="en-US" sz="2400" dirty="0" smtClean="0"/>
              <a:t>grouped into </a:t>
            </a:r>
            <a:r>
              <a:rPr lang="en-US" sz="2400" dirty="0"/>
              <a:t>four different approaches</a:t>
            </a:r>
            <a:r>
              <a:rPr lang="en-US" sz="2400" dirty="0" smtClean="0"/>
              <a:t>:</a:t>
            </a:r>
          </a:p>
          <a:p>
            <a:r>
              <a:rPr lang="en-US" b="1" dirty="0"/>
              <a:t>Norway Model;</a:t>
            </a:r>
          </a:p>
          <a:p>
            <a:r>
              <a:rPr lang="en-US" b="1" dirty="0" smtClean="0"/>
              <a:t>Endowment </a:t>
            </a:r>
            <a:r>
              <a:rPr lang="en-US" b="1" dirty="0"/>
              <a:t>Model;</a:t>
            </a:r>
          </a:p>
          <a:p>
            <a:r>
              <a:rPr lang="en-US" b="1" dirty="0" smtClean="0"/>
              <a:t>Canada </a:t>
            </a:r>
            <a:r>
              <a:rPr lang="en-US" b="1" dirty="0"/>
              <a:t>Model;</a:t>
            </a:r>
          </a:p>
          <a:p>
            <a:r>
              <a:rPr lang="en-US" b="1" dirty="0" smtClean="0"/>
              <a:t>Liability </a:t>
            </a:r>
            <a:r>
              <a:rPr lang="en-US" b="1" dirty="0"/>
              <a:t>Driven Investing (LDI) Model</a:t>
            </a:r>
          </a:p>
        </p:txBody>
      </p:sp>
    </p:spTree>
    <p:extLst>
      <p:ext uri="{BB962C8B-B14F-4D97-AF65-F5344CB8AC3E}">
        <p14:creationId xmlns:p14="http://schemas.microsoft.com/office/powerpoint/2010/main" val="345848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3.OVERVIEW OF INVESTMENT POLICY</a:t>
            </a:r>
            <a:endParaRPr lang="en-US" b="1" dirty="0"/>
          </a:p>
        </p:txBody>
      </p:sp>
      <p:sp>
        <p:nvSpPr>
          <p:cNvPr id="3" name="Content Placeholder 2"/>
          <p:cNvSpPr>
            <a:spLocks noGrp="1"/>
          </p:cNvSpPr>
          <p:nvPr>
            <p:ph idx="1"/>
          </p:nvPr>
        </p:nvSpPr>
        <p:spPr/>
        <p:txBody>
          <a:bodyPr>
            <a:normAutofit lnSpcReduction="10000"/>
          </a:bodyPr>
          <a:lstStyle/>
          <a:p>
            <a:r>
              <a:rPr lang="en-US" b="1" dirty="0" smtClean="0"/>
              <a:t>Norway Model:(sovereign wealth fund)</a:t>
            </a:r>
          </a:p>
          <a:p>
            <a:r>
              <a:rPr lang="en-US" dirty="0"/>
              <a:t>Traditional style characterized by 60%/40% equity/fixed- income allocation, few alternatives, </a:t>
            </a:r>
            <a:r>
              <a:rPr lang="en-US" dirty="0" smtClean="0"/>
              <a:t>largely passive </a:t>
            </a:r>
            <a:r>
              <a:rPr lang="en-US" dirty="0"/>
              <a:t>investments, tight tracking error limits, and benchmark as a starting position.</a:t>
            </a:r>
          </a:p>
          <a:p>
            <a:r>
              <a:rPr lang="en-US" b="1" dirty="0"/>
              <a:t>Pros</a:t>
            </a:r>
            <a:r>
              <a:rPr lang="en-US" dirty="0"/>
              <a:t>: Low cost, transparent, suitable for large scale, easy for board to understand.</a:t>
            </a:r>
          </a:p>
          <a:p>
            <a:r>
              <a:rPr lang="en-US" b="1" dirty="0"/>
              <a:t>Cons</a:t>
            </a:r>
            <a:r>
              <a:rPr lang="en-US" dirty="0"/>
              <a:t>: Limited value- added potential.</a:t>
            </a:r>
          </a:p>
        </p:txBody>
      </p:sp>
    </p:spTree>
    <p:extLst>
      <p:ext uri="{BB962C8B-B14F-4D97-AF65-F5344CB8AC3E}">
        <p14:creationId xmlns:p14="http://schemas.microsoft.com/office/powerpoint/2010/main" val="104956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3.OVERVIEW OF INVESTMENT POLICY</a:t>
            </a:r>
            <a:endParaRPr lang="en-US" b="1" dirty="0"/>
          </a:p>
        </p:txBody>
      </p:sp>
      <p:sp>
        <p:nvSpPr>
          <p:cNvPr id="3" name="Content Placeholder 2"/>
          <p:cNvSpPr>
            <a:spLocks noGrp="1"/>
          </p:cNvSpPr>
          <p:nvPr>
            <p:ph idx="1"/>
          </p:nvPr>
        </p:nvSpPr>
        <p:spPr/>
        <p:txBody>
          <a:bodyPr/>
          <a:lstStyle/>
          <a:p>
            <a:r>
              <a:rPr lang="en-US" b="1" dirty="0"/>
              <a:t>Endowment </a:t>
            </a:r>
            <a:r>
              <a:rPr lang="en-US" b="1" dirty="0" smtClean="0"/>
              <a:t>Model:</a:t>
            </a:r>
          </a:p>
          <a:p>
            <a:r>
              <a:rPr lang="en-US" dirty="0"/>
              <a:t>Characterized by high alternatives exposure, active management and outsourcing.</a:t>
            </a:r>
          </a:p>
          <a:p>
            <a:r>
              <a:rPr lang="en-US" b="1" i="1" dirty="0"/>
              <a:t>Pros</a:t>
            </a:r>
            <a:r>
              <a:rPr lang="en-US" dirty="0"/>
              <a:t>: High value- added potential.</a:t>
            </a:r>
          </a:p>
          <a:p>
            <a:r>
              <a:rPr lang="en-US" b="1" i="1" dirty="0"/>
              <a:t>Cons</a:t>
            </a:r>
            <a:r>
              <a:rPr lang="en-US" dirty="0"/>
              <a:t>: Expensive and difficult to implement for most sovereign wealth funds because of their </a:t>
            </a:r>
            <a:r>
              <a:rPr lang="en-US" dirty="0" smtClean="0"/>
              <a:t>large asset </a:t>
            </a:r>
            <a:r>
              <a:rPr lang="en-US" dirty="0"/>
              <a:t>sizes.</a:t>
            </a:r>
          </a:p>
        </p:txBody>
      </p:sp>
    </p:spTree>
    <p:extLst>
      <p:ext uri="{BB962C8B-B14F-4D97-AF65-F5344CB8AC3E}">
        <p14:creationId xmlns:p14="http://schemas.microsoft.com/office/powerpoint/2010/main" val="193882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3.OVERVIEW OF INVESTMENT POLICY</a:t>
            </a:r>
            <a:endParaRPr lang="en-US" dirty="0"/>
          </a:p>
        </p:txBody>
      </p:sp>
      <p:sp>
        <p:nvSpPr>
          <p:cNvPr id="3" name="Content Placeholder 2"/>
          <p:cNvSpPr>
            <a:spLocks noGrp="1"/>
          </p:cNvSpPr>
          <p:nvPr>
            <p:ph idx="1"/>
          </p:nvPr>
        </p:nvSpPr>
        <p:spPr/>
        <p:txBody>
          <a:bodyPr/>
          <a:lstStyle/>
          <a:p>
            <a:r>
              <a:rPr lang="en-US" b="1" dirty="0"/>
              <a:t>Canada </a:t>
            </a:r>
            <a:r>
              <a:rPr lang="en-US" b="1" dirty="0" smtClean="0"/>
              <a:t>Model</a:t>
            </a:r>
            <a:r>
              <a:rPr lang="en-US" b="1" dirty="0" smtClean="0">
                <a:sym typeface="Wingdings" panose="05000000000000000000" pitchFamily="2" charset="2"/>
              </a:rPr>
              <a:t>: (Pension plan)</a:t>
            </a:r>
          </a:p>
          <a:p>
            <a:r>
              <a:rPr lang="en-US" dirty="0"/>
              <a:t>Characterized by high alternatives exposure, active management, and insourcing.</a:t>
            </a:r>
          </a:p>
          <a:p>
            <a:r>
              <a:rPr lang="en-US" b="1" i="1" dirty="0"/>
              <a:t>Pros</a:t>
            </a:r>
            <a:r>
              <a:rPr lang="en-US" dirty="0"/>
              <a:t>: High value- added potential and development of internal capabilities.</a:t>
            </a:r>
          </a:p>
          <a:p>
            <a:r>
              <a:rPr lang="en-US" b="1" i="1" dirty="0"/>
              <a:t>Cons</a:t>
            </a:r>
            <a:r>
              <a:rPr lang="en-US" dirty="0"/>
              <a:t>: Potentially expensive and difficult to manage.</a:t>
            </a:r>
          </a:p>
        </p:txBody>
      </p:sp>
    </p:spTree>
    <p:extLst>
      <p:ext uri="{BB962C8B-B14F-4D97-AF65-F5344CB8AC3E}">
        <p14:creationId xmlns:p14="http://schemas.microsoft.com/office/powerpoint/2010/main" val="170488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3.OVERVIEW OF INVESTMENT POLICY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LDI </a:t>
            </a:r>
            <a:r>
              <a:rPr lang="en-US" b="1" dirty="0" smtClean="0"/>
              <a:t>Model: (Bank and insurer)</a:t>
            </a:r>
          </a:p>
          <a:p>
            <a:r>
              <a:rPr lang="en-US" dirty="0"/>
              <a:t>Characterized by focus on hedging liabilities and interest rate risk including via duration- </a:t>
            </a:r>
            <a:r>
              <a:rPr lang="en-US" dirty="0" smtClean="0"/>
              <a:t>matched, fixed- </a:t>
            </a:r>
            <a:r>
              <a:rPr lang="en-US" dirty="0"/>
              <a:t>income exposure. A growth component in the return- generating portfolio is also </a:t>
            </a:r>
            <a:r>
              <a:rPr lang="en-US" dirty="0" smtClean="0"/>
              <a:t>typical (exceptions </a:t>
            </a:r>
            <a:r>
              <a:rPr lang="en-US" dirty="0"/>
              <a:t>being bank and insurance company portfolios).</a:t>
            </a:r>
          </a:p>
          <a:p>
            <a:r>
              <a:rPr lang="en-US" b="1" i="1" dirty="0"/>
              <a:t>Pros</a:t>
            </a:r>
            <a:r>
              <a:rPr lang="en-US" dirty="0"/>
              <a:t>: Explicit recognition of liabilities as part of the investment process.</a:t>
            </a:r>
          </a:p>
          <a:p>
            <a:r>
              <a:rPr lang="en-US" b="1" i="1" dirty="0"/>
              <a:t>Cons</a:t>
            </a:r>
            <a:r>
              <a:rPr lang="en-US" dirty="0"/>
              <a:t>: Certain risks (e.g., longevity risk, inflation risk) may not be hedged.</a:t>
            </a:r>
          </a:p>
        </p:txBody>
      </p:sp>
    </p:spTree>
    <p:extLst>
      <p:ext uri="{BB962C8B-B14F-4D97-AF65-F5344CB8AC3E}">
        <p14:creationId xmlns:p14="http://schemas.microsoft.com/office/powerpoint/2010/main" val="386294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4.Pension Funds</a:t>
            </a:r>
            <a:endParaRPr lang="en-US" dirty="0"/>
          </a:p>
        </p:txBody>
      </p:sp>
      <p:sp>
        <p:nvSpPr>
          <p:cNvPr id="3" name="Content Placeholder 2"/>
          <p:cNvSpPr>
            <a:spLocks noGrp="1"/>
          </p:cNvSpPr>
          <p:nvPr>
            <p:ph idx="1"/>
          </p:nvPr>
        </p:nvSpPr>
        <p:spPr/>
        <p:txBody>
          <a:bodyPr>
            <a:normAutofit/>
          </a:bodyPr>
          <a:lstStyle/>
          <a:p>
            <a:r>
              <a:rPr lang="en-US" sz="2400" dirty="0"/>
              <a:t>There are two </a:t>
            </a:r>
            <a:r>
              <a:rPr lang="en-US" sz="2400" dirty="0" smtClean="0"/>
              <a:t>main types </a:t>
            </a:r>
            <a:r>
              <a:rPr lang="en-US" sz="2400" dirty="0"/>
              <a:t>of pension plans: </a:t>
            </a:r>
            <a:r>
              <a:rPr lang="en-US" sz="2400" b="1" dirty="0"/>
              <a:t>defined benefit</a:t>
            </a:r>
            <a:r>
              <a:rPr lang="en-US" sz="2400" dirty="0"/>
              <a:t>, in which a plan sponsor commits to </a:t>
            </a:r>
            <a:r>
              <a:rPr lang="en-US" sz="2400" dirty="0" smtClean="0"/>
              <a:t>paying a </a:t>
            </a:r>
            <a:r>
              <a:rPr lang="en-US" sz="2400" dirty="0"/>
              <a:t>specified retirement benefit, and </a:t>
            </a:r>
            <a:r>
              <a:rPr lang="en-US" sz="2400" b="1" dirty="0"/>
              <a:t>defined contribution</a:t>
            </a:r>
            <a:r>
              <a:rPr lang="en-US" sz="2400" dirty="0"/>
              <a:t>, in which contributions </a:t>
            </a:r>
            <a:r>
              <a:rPr lang="en-US" sz="2400" dirty="0" smtClean="0"/>
              <a:t>are defined </a:t>
            </a:r>
            <a:r>
              <a:rPr lang="en-US" sz="2400" dirty="0"/>
              <a:t>but the ultimate retirement benefit is not specified or guaranteed by the </a:t>
            </a:r>
            <a:r>
              <a:rPr lang="en-US" sz="2400" dirty="0" smtClean="0"/>
              <a:t>plan sponsor.</a:t>
            </a:r>
          </a:p>
          <a:p>
            <a:r>
              <a:rPr lang="en-US" sz="1800" b="1" dirty="0" smtClean="0"/>
              <a:t>Comparison of defined benefit and defined contribution pension plan features</a:t>
            </a:r>
          </a:p>
          <a:p>
            <a:endParaRPr lang="en-US" sz="1800" b="1" dirty="0"/>
          </a:p>
        </p:txBody>
      </p:sp>
      <p:graphicFrame>
        <p:nvGraphicFramePr>
          <p:cNvPr id="4" name="Table 3"/>
          <p:cNvGraphicFramePr>
            <a:graphicFrameLocks noGrp="1"/>
          </p:cNvGraphicFramePr>
          <p:nvPr>
            <p:extLst>
              <p:ext uri="{D42A27DB-BD31-4B8C-83A1-F6EECF244321}">
                <p14:modId xmlns:p14="http://schemas.microsoft.com/office/powerpoint/2010/main" val="1821831602"/>
              </p:ext>
            </p:extLst>
          </p:nvPr>
        </p:nvGraphicFramePr>
        <p:xfrm>
          <a:off x="838200" y="3886200"/>
          <a:ext cx="7543800" cy="2888463"/>
        </p:xfrm>
        <a:graphic>
          <a:graphicData uri="http://schemas.openxmlformats.org/drawingml/2006/table">
            <a:tbl>
              <a:tblPr firstRow="1" bandRow="1">
                <a:tableStyleId>{5C22544A-7EE6-4342-B048-85BDC9FD1C3A}</a:tableStyleId>
              </a:tblPr>
              <a:tblGrid>
                <a:gridCol w="1752600"/>
                <a:gridCol w="2743200"/>
                <a:gridCol w="3048000"/>
              </a:tblGrid>
              <a:tr h="511023">
                <a:tc>
                  <a:txBody>
                    <a:bodyPr/>
                    <a:lstStyle/>
                    <a:p>
                      <a:endParaRPr lang="en-US" dirty="0"/>
                    </a:p>
                  </a:txBody>
                  <a:tcPr/>
                </a:tc>
                <a:tc>
                  <a:txBody>
                    <a:bodyPr/>
                    <a:lstStyle/>
                    <a:p>
                      <a:r>
                        <a:rPr lang="en-US" dirty="0" smtClean="0"/>
                        <a:t>DB PLAN</a:t>
                      </a:r>
                      <a:endParaRPr lang="en-US" dirty="0"/>
                    </a:p>
                  </a:txBody>
                  <a:tcPr/>
                </a:tc>
                <a:tc>
                  <a:txBody>
                    <a:bodyPr/>
                    <a:lstStyle/>
                    <a:p>
                      <a:r>
                        <a:rPr lang="en-US" dirty="0" smtClean="0"/>
                        <a:t>DC</a:t>
                      </a:r>
                      <a:r>
                        <a:rPr lang="en-US" baseline="0" dirty="0" smtClean="0"/>
                        <a:t> PLAN</a:t>
                      </a:r>
                      <a:endParaRPr lang="en-US" dirty="0"/>
                    </a:p>
                  </a:txBody>
                  <a:tcPr/>
                </a:tc>
              </a:tr>
              <a:tr h="1154189">
                <a:tc>
                  <a:txBody>
                    <a:bodyPr/>
                    <a:lstStyle/>
                    <a:p>
                      <a:r>
                        <a:rPr lang="en-US" dirty="0" smtClean="0"/>
                        <a:t>BENEFIT PAYMENTS</a:t>
                      </a:r>
                      <a:endParaRPr lang="en-US" dirty="0"/>
                    </a:p>
                  </a:txBody>
                  <a:tcPr/>
                </a:tc>
                <a:tc>
                  <a:txBody>
                    <a:bodyPr/>
                    <a:lstStyle/>
                    <a:p>
                      <a:r>
                        <a:rPr lang="en-US" sz="1800" b="0" i="0" u="none" strike="noStrike" kern="1200" baseline="0" dirty="0" smtClean="0">
                          <a:solidFill>
                            <a:schemeClr val="dk1"/>
                          </a:solidFill>
                          <a:latin typeface="+mn-lt"/>
                          <a:ea typeface="+mn-ea"/>
                          <a:cs typeface="+mn-cs"/>
                        </a:rPr>
                        <a:t>Benefit payouts are defined by a contract</a:t>
                      </a:r>
                    </a:p>
                    <a:p>
                      <a:r>
                        <a:rPr lang="en-US" sz="1800" b="0" i="0" u="none" strike="noStrike" kern="1200" baseline="0" dirty="0" smtClean="0">
                          <a:solidFill>
                            <a:schemeClr val="dk1"/>
                          </a:solidFill>
                          <a:latin typeface="+mn-lt"/>
                          <a:ea typeface="+mn-ea"/>
                          <a:cs typeface="+mn-cs"/>
                        </a:rPr>
                        <a:t>between the employee and the pension plan</a:t>
                      </a:r>
                      <a:endParaRPr lang="en-US" dirty="0"/>
                    </a:p>
                  </a:txBody>
                  <a:tcPr/>
                </a:tc>
                <a:tc>
                  <a:txBody>
                    <a:bodyPr/>
                    <a:lstStyle/>
                    <a:p>
                      <a:r>
                        <a:rPr lang="en-US" sz="1800" b="0" i="0" u="none" strike="noStrike" kern="1200" baseline="0" dirty="0" smtClean="0">
                          <a:solidFill>
                            <a:schemeClr val="dk1"/>
                          </a:solidFill>
                          <a:latin typeface="+mn-lt"/>
                          <a:ea typeface="+mn-ea"/>
                          <a:cs typeface="+mn-cs"/>
                        </a:rPr>
                        <a:t>Benefit payouts are determined by the</a:t>
                      </a:r>
                    </a:p>
                    <a:p>
                      <a:r>
                        <a:rPr lang="en-US" sz="1800" b="0" i="0" u="none" strike="noStrike" kern="1200" baseline="0" dirty="0" smtClean="0">
                          <a:solidFill>
                            <a:schemeClr val="dk1"/>
                          </a:solidFill>
                          <a:latin typeface="+mn-lt"/>
                          <a:ea typeface="+mn-ea"/>
                          <a:cs typeface="+mn-cs"/>
                        </a:rPr>
                        <a:t>performance of investments selected by the participant.</a:t>
                      </a:r>
                      <a:endParaRPr lang="en-US" dirty="0"/>
                    </a:p>
                  </a:txBody>
                  <a:tcPr/>
                </a:tc>
              </a:tr>
              <a:tr h="1154189">
                <a:tc>
                  <a:txBody>
                    <a:bodyPr/>
                    <a:lstStyle/>
                    <a:p>
                      <a:r>
                        <a:rPr lang="en-US" dirty="0" smtClean="0"/>
                        <a:t>CONTRIBUTIONS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employer is the primary contributor,</a:t>
                      </a:r>
                    </a:p>
                    <a:p>
                      <a:r>
                        <a:rPr lang="en-US" sz="1800" b="0" i="0" u="none" strike="noStrike" kern="1200" baseline="0" dirty="0" smtClean="0">
                          <a:solidFill>
                            <a:schemeClr val="dk1"/>
                          </a:solidFill>
                          <a:latin typeface="+mn-lt"/>
                          <a:ea typeface="+mn-ea"/>
                          <a:cs typeface="+mn-cs"/>
                        </a:rPr>
                        <a:t>though the employee may contribute as well.</a:t>
                      </a:r>
                    </a:p>
                  </a:txBody>
                  <a:tcPr/>
                </a:tc>
                <a:tc>
                  <a:txBody>
                    <a:bodyPr/>
                    <a:lstStyle/>
                    <a:p>
                      <a:r>
                        <a:rPr lang="en-US" sz="1400" b="0" i="0" u="none" strike="noStrike" kern="1200" baseline="0" dirty="0" smtClean="0">
                          <a:solidFill>
                            <a:schemeClr val="dk1"/>
                          </a:solidFill>
                          <a:latin typeface="+mn-lt"/>
                          <a:ea typeface="+mn-ea"/>
                          <a:cs typeface="+mn-cs"/>
                        </a:rPr>
                        <a:t>The employee is typically the primary contributor— although the employer may contribute as well or may have a legal obligation to contribute a percentage of the employee’s salary.</a:t>
                      </a:r>
                      <a:endParaRPr lang="en-US" sz="1400" dirty="0"/>
                    </a:p>
                  </a:txBody>
                  <a:tcPr/>
                </a:tc>
              </a:tr>
            </a:tbl>
          </a:graphicData>
        </a:graphic>
      </p:graphicFrame>
    </p:spTree>
    <p:extLst>
      <p:ext uri="{BB962C8B-B14F-4D97-AF65-F5344CB8AC3E}">
        <p14:creationId xmlns:p14="http://schemas.microsoft.com/office/powerpoint/2010/main" val="1627968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TotalTime>
  <Words>1714</Words>
  <Application>Microsoft Office PowerPoint</Application>
  <PresentationFormat>On-screen Show (4:3)</PresentationFormat>
  <Paragraphs>158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2.INSTITUTIONAL INVESTORS:COMMON CHARACTERISTICS</vt:lpstr>
      <vt:lpstr>2.INSTITUTIONAL INVESTORS:COMMON CHARACTERISTICS</vt:lpstr>
      <vt:lpstr>3.OVERVIEW OF INVESTMENT POLICY</vt:lpstr>
      <vt:lpstr>3.OVERVIEW OF INVESTMENT POLICY</vt:lpstr>
      <vt:lpstr>3.OVERVIEW OF INVESTMENT POLICY</vt:lpstr>
      <vt:lpstr>3.OVERVIEW OF INVESTMENT POLICY</vt:lpstr>
      <vt:lpstr>3.OVERVIEW OF INVESTMENT POLICY</vt:lpstr>
      <vt:lpstr>3.OVERVIEW OF INVESTMENT POLICY</vt:lpstr>
      <vt:lpstr>4.Pension Funds</vt:lpstr>
      <vt:lpstr>4.Pension Funds</vt:lpstr>
      <vt:lpstr>4.Pension Funds</vt:lpstr>
      <vt:lpstr>4.Pension Funds</vt:lpstr>
      <vt:lpstr>4.Pension Funds</vt:lpstr>
      <vt:lpstr>4.Pension Funds</vt:lpstr>
      <vt:lpstr>4.Pension Funds</vt:lpstr>
      <vt:lpstr>4.Pension Funds</vt:lpstr>
      <vt:lpstr>4.Pension Funds</vt:lpstr>
      <vt:lpstr>4.Pension Funds</vt:lpstr>
      <vt:lpstr>4.Pension Funds</vt:lpstr>
      <vt:lpstr>4.Pension Funds</vt:lpstr>
      <vt:lpstr>4.Pension Funds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34</cp:revision>
  <dcterms:created xsi:type="dcterms:W3CDTF">2020-12-04T01:00:55Z</dcterms:created>
  <dcterms:modified xsi:type="dcterms:W3CDTF">2020-12-16T02:34:52Z</dcterms:modified>
</cp:coreProperties>
</file>